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325" r:id="rId3"/>
    <p:sldId id="395" r:id="rId4"/>
    <p:sldId id="366" r:id="rId5"/>
    <p:sldId id="401" r:id="rId6"/>
    <p:sldId id="359" r:id="rId7"/>
    <p:sldId id="357" r:id="rId8"/>
    <p:sldId id="414" r:id="rId9"/>
    <p:sldId id="415" r:id="rId10"/>
    <p:sldId id="352" r:id="rId11"/>
    <p:sldId id="406" r:id="rId12"/>
    <p:sldId id="407" r:id="rId13"/>
    <p:sldId id="408" r:id="rId14"/>
    <p:sldId id="368" r:id="rId15"/>
    <p:sldId id="369" r:id="rId16"/>
    <p:sldId id="370" r:id="rId17"/>
    <p:sldId id="402" r:id="rId18"/>
    <p:sldId id="409" r:id="rId19"/>
    <p:sldId id="410" r:id="rId20"/>
    <p:sldId id="411" r:id="rId21"/>
    <p:sldId id="412" r:id="rId22"/>
    <p:sldId id="413" r:id="rId23"/>
    <p:sldId id="364" r:id="rId24"/>
    <p:sldId id="365" r:id="rId25"/>
    <p:sldId id="416" r:id="rId26"/>
    <p:sldId id="417" r:id="rId27"/>
    <p:sldId id="358" r:id="rId28"/>
    <p:sldId id="353" r:id="rId29"/>
    <p:sldId id="405" r:id="rId30"/>
    <p:sldId id="376" r:id="rId3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ęziak Sylwia" initials="OS" lastIdx="1" clrIdx="0">
    <p:extLst>
      <p:ext uri="{19B8F6BF-5375-455C-9EA6-DF929625EA0E}">
        <p15:presenceInfo xmlns:p15="http://schemas.microsoft.com/office/powerpoint/2012/main" userId="S-1-5-21-2682257222-1983416253-2671480898-37548" providerId="AD"/>
      </p:ext>
    </p:extLst>
  </p:cmAuthor>
  <p:cmAuthor id="2" name="Kogut Ryszard" initials="KR" lastIdx="1" clrIdx="1">
    <p:extLst>
      <p:ext uri="{19B8F6BF-5375-455C-9EA6-DF929625EA0E}">
        <p15:presenceInfo xmlns:p15="http://schemas.microsoft.com/office/powerpoint/2012/main" userId="S-1-5-21-2682257222-1983416253-2671480898-36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A1E"/>
    <a:srgbClr val="253917"/>
    <a:srgbClr val="00CC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FF6E8"/>
          </a:solidFill>
        </a:fill>
      </a:tcStyle>
    </a:wholeTbl>
    <a:band1H>
      <a:tcStyle>
        <a:tcBdr/>
        <a:fill>
          <a:solidFill>
            <a:srgbClr val="DEEC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EEC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99CB3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99CB38"/>
          </a:solidFill>
        </a:fill>
      </a:tcStyle>
    </a:firstRow>
  </a:tblStyle>
  <a:tblStyle styleId="{21E4AEA4-8DFA-4A89-87EB-49C32662AFE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F0E8"/>
          </a:solidFill>
        </a:fill>
      </a:tcStyle>
    </a:wholeTbl>
    <a:band1H>
      <a:tcStyle>
        <a:tcBdr/>
        <a:fill>
          <a:solidFill>
            <a:srgbClr val="D3E1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3E1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63A53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63A537"/>
          </a:solidFill>
        </a:fill>
      </a:tcStyle>
    </a:firstRow>
  </a:tblStyle>
  <a:tblStyle styleId="{E8B1032C-EA38-4F05-BA0D-38AFFFC7BED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70AD47"/>
          </a:solidFill>
        </a:fill>
      </a:tcStyle>
    </a:band1H>
    <a:band1V>
      <a:tcStyle>
        <a:tcBdr/>
        <a:fill>
          <a:solidFill>
            <a:srgbClr val="70AD47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9CB3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9CB38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912C8C85-51F0-491E-9774-3900AFEF0FD7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E951C-BDF5-4D53-9234-7E1DF9EF4551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8459E25-8A44-4382-BEDC-20E6EA1BE27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Jednostki regionalne</a:t>
          </a:r>
        </a:p>
      </dgm:t>
    </dgm:pt>
    <dgm:pt modelId="{96D5D8B5-FF27-4FEF-9705-DD0B009DBE04}" type="parTrans" cxnId="{E9F72CA9-F0FE-410E-8AEA-8CA47816A2CA}">
      <dgm:prSet/>
      <dgm:spPr/>
      <dgm:t>
        <a:bodyPr/>
        <a:lstStyle/>
        <a:p>
          <a:endParaRPr lang="pl-PL"/>
        </a:p>
      </dgm:t>
    </dgm:pt>
    <dgm:pt modelId="{041B7D71-B523-4C2E-850C-C2CC9BDD007E}" type="sibTrans" cxnId="{E9F72CA9-F0FE-410E-8AEA-8CA47816A2CA}">
      <dgm:prSet/>
      <dgm:spPr/>
      <dgm:t>
        <a:bodyPr/>
        <a:lstStyle/>
        <a:p>
          <a:endParaRPr lang="pl-PL"/>
        </a:p>
      </dgm:t>
    </dgm:pt>
    <dgm:pt modelId="{940D425F-A4C1-485D-99B3-77E0FAFA354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samorządy województw </a:t>
          </a:r>
        </a:p>
      </dgm:t>
    </dgm:pt>
    <dgm:pt modelId="{E21965BA-0587-4438-8CA6-2EAEE3C657AC}" type="parTrans" cxnId="{02113316-74F1-4885-A9A6-2999C07E11FC}">
      <dgm:prSet/>
      <dgm:spPr/>
      <dgm:t>
        <a:bodyPr/>
        <a:lstStyle/>
        <a:p>
          <a:endParaRPr lang="pl-PL"/>
        </a:p>
      </dgm:t>
    </dgm:pt>
    <dgm:pt modelId="{51C48F7E-75AB-4A90-8CAE-0AD23EC54F6F}" type="sibTrans" cxnId="{02113316-74F1-4885-A9A6-2999C07E11FC}">
      <dgm:prSet/>
      <dgm:spPr/>
      <dgm:t>
        <a:bodyPr/>
        <a:lstStyle/>
        <a:p>
          <a:endParaRPr lang="pl-PL"/>
        </a:p>
      </dgm:t>
    </dgm:pt>
    <dgm:pt modelId="{230B9436-27D7-445B-87E4-7959FD0CAFA6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wojewódzkie ośrodki doradztwa rolniczego</a:t>
          </a:r>
        </a:p>
      </dgm:t>
    </dgm:pt>
    <dgm:pt modelId="{DEDD8A1F-3F2A-4179-A869-632EC092CFF5}" type="parTrans" cxnId="{C1F54E09-4FE8-45AC-A153-4326AA0CD207}">
      <dgm:prSet/>
      <dgm:spPr/>
      <dgm:t>
        <a:bodyPr/>
        <a:lstStyle/>
        <a:p>
          <a:endParaRPr lang="pl-PL"/>
        </a:p>
      </dgm:t>
    </dgm:pt>
    <dgm:pt modelId="{8FA7B544-9C49-4AB4-B026-88C041BCF638}" type="sibTrans" cxnId="{C1F54E09-4FE8-45AC-A153-4326AA0CD207}">
      <dgm:prSet/>
      <dgm:spPr/>
      <dgm:t>
        <a:bodyPr/>
        <a:lstStyle/>
        <a:p>
          <a:endParaRPr lang="pl-PL"/>
        </a:p>
      </dgm:t>
    </dgm:pt>
    <dgm:pt modelId="{A339A7C7-85AA-4BC2-86B4-87B01088F0FC}" type="pres">
      <dgm:prSet presAssocID="{432E951C-BDF5-4D53-9234-7E1DF9EF45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99C971B-B268-41F5-94BD-4E6416F53A98}" type="pres">
      <dgm:prSet presAssocID="{C8459E25-8A44-4382-BEDC-20E6EA1BE278}" presName="centerShape" presStyleLbl="node0" presStyleIdx="0" presStyleCnt="1"/>
      <dgm:spPr/>
      <dgm:t>
        <a:bodyPr/>
        <a:lstStyle/>
        <a:p>
          <a:endParaRPr lang="pl-PL"/>
        </a:p>
      </dgm:t>
    </dgm:pt>
    <dgm:pt modelId="{B2730E02-995B-4997-8D4E-CB2C7214F7C6}" type="pres">
      <dgm:prSet presAssocID="{E21965BA-0587-4438-8CA6-2EAEE3C657AC}" presName="parTrans" presStyleLbl="bgSibTrans2D1" presStyleIdx="0" presStyleCnt="2" custLinFactY="7996" custLinFactNeighborX="-6474" custLinFactNeighborY="100000"/>
      <dgm:spPr/>
      <dgm:t>
        <a:bodyPr/>
        <a:lstStyle/>
        <a:p>
          <a:endParaRPr lang="pl-PL"/>
        </a:p>
      </dgm:t>
    </dgm:pt>
    <dgm:pt modelId="{425050C9-A871-4267-9F4A-2ECF6D74CBD4}" type="pres">
      <dgm:prSet presAssocID="{940D425F-A4C1-485D-99B3-77E0FAFA3541}" presName="node" presStyleLbl="node1" presStyleIdx="0" presStyleCnt="2" custScaleX="138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3A932C-43BF-4EEC-BCFA-F42265BEC40A}" type="pres">
      <dgm:prSet presAssocID="{DEDD8A1F-3F2A-4179-A869-632EC092CFF5}" presName="parTrans" presStyleLbl="bgSibTrans2D1" presStyleIdx="1" presStyleCnt="2" custLinFactY="9827" custLinFactNeighborX="4532" custLinFactNeighborY="100000"/>
      <dgm:spPr/>
      <dgm:t>
        <a:bodyPr/>
        <a:lstStyle/>
        <a:p>
          <a:endParaRPr lang="pl-PL"/>
        </a:p>
      </dgm:t>
    </dgm:pt>
    <dgm:pt modelId="{96B5812A-9CC3-4D70-80A1-AF867C150CB7}" type="pres">
      <dgm:prSet presAssocID="{230B9436-27D7-445B-87E4-7959FD0CAFA6}" presName="node" presStyleLbl="node1" presStyleIdx="1" presStyleCnt="2" custScaleX="1463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2113316-74F1-4885-A9A6-2999C07E11FC}" srcId="{C8459E25-8A44-4382-BEDC-20E6EA1BE278}" destId="{940D425F-A4C1-485D-99B3-77E0FAFA3541}" srcOrd="0" destOrd="0" parTransId="{E21965BA-0587-4438-8CA6-2EAEE3C657AC}" sibTransId="{51C48F7E-75AB-4A90-8CAE-0AD23EC54F6F}"/>
    <dgm:cxn modelId="{C1F54E09-4FE8-45AC-A153-4326AA0CD207}" srcId="{C8459E25-8A44-4382-BEDC-20E6EA1BE278}" destId="{230B9436-27D7-445B-87E4-7959FD0CAFA6}" srcOrd="1" destOrd="0" parTransId="{DEDD8A1F-3F2A-4179-A869-632EC092CFF5}" sibTransId="{8FA7B544-9C49-4AB4-B026-88C041BCF638}"/>
    <dgm:cxn modelId="{DBFC2ACF-C392-4392-A444-EB325542F3AB}" type="presOf" srcId="{940D425F-A4C1-485D-99B3-77E0FAFA3541}" destId="{425050C9-A871-4267-9F4A-2ECF6D74CBD4}" srcOrd="0" destOrd="0" presId="urn:microsoft.com/office/officeart/2005/8/layout/radial4"/>
    <dgm:cxn modelId="{76555BF9-A397-4A5D-9392-5DC2DAD51691}" type="presOf" srcId="{230B9436-27D7-445B-87E4-7959FD0CAFA6}" destId="{96B5812A-9CC3-4D70-80A1-AF867C150CB7}" srcOrd="0" destOrd="0" presId="urn:microsoft.com/office/officeart/2005/8/layout/radial4"/>
    <dgm:cxn modelId="{CA28F38C-A802-4932-8316-6A37E7756C8B}" type="presOf" srcId="{DEDD8A1F-3F2A-4179-A869-632EC092CFF5}" destId="{733A932C-43BF-4EEC-BCFA-F42265BEC40A}" srcOrd="0" destOrd="0" presId="urn:microsoft.com/office/officeart/2005/8/layout/radial4"/>
    <dgm:cxn modelId="{0DB08BCD-ABFB-475E-B826-FED1E4D4D99C}" type="presOf" srcId="{C8459E25-8A44-4382-BEDC-20E6EA1BE278}" destId="{D99C971B-B268-41F5-94BD-4E6416F53A98}" srcOrd="0" destOrd="0" presId="urn:microsoft.com/office/officeart/2005/8/layout/radial4"/>
    <dgm:cxn modelId="{A9A7BECD-76D7-4596-877D-75856059F2BA}" type="presOf" srcId="{E21965BA-0587-4438-8CA6-2EAEE3C657AC}" destId="{B2730E02-995B-4997-8D4E-CB2C7214F7C6}" srcOrd="0" destOrd="0" presId="urn:microsoft.com/office/officeart/2005/8/layout/radial4"/>
    <dgm:cxn modelId="{1380CA40-8D57-410B-B57D-BA0F09498483}" type="presOf" srcId="{432E951C-BDF5-4D53-9234-7E1DF9EF4551}" destId="{A339A7C7-85AA-4BC2-86B4-87B01088F0FC}" srcOrd="0" destOrd="0" presId="urn:microsoft.com/office/officeart/2005/8/layout/radial4"/>
    <dgm:cxn modelId="{E9F72CA9-F0FE-410E-8AEA-8CA47816A2CA}" srcId="{432E951C-BDF5-4D53-9234-7E1DF9EF4551}" destId="{C8459E25-8A44-4382-BEDC-20E6EA1BE278}" srcOrd="0" destOrd="0" parTransId="{96D5D8B5-FF27-4FEF-9705-DD0B009DBE04}" sibTransId="{041B7D71-B523-4C2E-850C-C2CC9BDD007E}"/>
    <dgm:cxn modelId="{88A38A02-68A0-4ED9-97E6-EE82BDF6B7C5}" type="presParOf" srcId="{A339A7C7-85AA-4BC2-86B4-87B01088F0FC}" destId="{D99C971B-B268-41F5-94BD-4E6416F53A98}" srcOrd="0" destOrd="0" presId="urn:microsoft.com/office/officeart/2005/8/layout/radial4"/>
    <dgm:cxn modelId="{D5C818FF-C432-4AFB-9F39-6CE590BFB06A}" type="presParOf" srcId="{A339A7C7-85AA-4BC2-86B4-87B01088F0FC}" destId="{B2730E02-995B-4997-8D4E-CB2C7214F7C6}" srcOrd="1" destOrd="0" presId="urn:microsoft.com/office/officeart/2005/8/layout/radial4"/>
    <dgm:cxn modelId="{195FE9F8-A2F1-414E-9E94-7E6333B32CCE}" type="presParOf" srcId="{A339A7C7-85AA-4BC2-86B4-87B01088F0FC}" destId="{425050C9-A871-4267-9F4A-2ECF6D74CBD4}" srcOrd="2" destOrd="0" presId="urn:microsoft.com/office/officeart/2005/8/layout/radial4"/>
    <dgm:cxn modelId="{1D5D9335-F083-407A-8996-C7AFC87B03AC}" type="presParOf" srcId="{A339A7C7-85AA-4BC2-86B4-87B01088F0FC}" destId="{733A932C-43BF-4EEC-BCFA-F42265BEC40A}" srcOrd="3" destOrd="0" presId="urn:microsoft.com/office/officeart/2005/8/layout/radial4"/>
    <dgm:cxn modelId="{EAD4A6B4-0564-4AC4-A932-69669916C632}" type="presParOf" srcId="{A339A7C7-85AA-4BC2-86B4-87B01088F0FC}" destId="{96B5812A-9CC3-4D70-80A1-AF867C150CB7}" srcOrd="4" destOrd="0" presId="urn:microsoft.com/office/officeart/2005/8/layout/radial4"/>
  </dgm:cxnLst>
  <dgm:bg>
    <a:noFill/>
    <a:effectLst>
      <a:outerShdw blurRad="50800" dist="50800" dir="5400000" algn="ctr" rotWithShape="0">
        <a:schemeClr val="tx1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C971B-B268-41F5-94BD-4E6416F53A98}">
      <dsp:nvSpPr>
        <dsp:cNvPr id="0" name=""/>
        <dsp:cNvSpPr/>
      </dsp:nvSpPr>
      <dsp:spPr>
        <a:xfrm>
          <a:off x="2008985" y="1368319"/>
          <a:ext cx="1884741" cy="188474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Jednostki regionalne</a:t>
          </a:r>
        </a:p>
      </dsp:txBody>
      <dsp:txXfrm>
        <a:off x="2284999" y="1644333"/>
        <a:ext cx="1332713" cy="1332713"/>
      </dsp:txXfrm>
    </dsp:sp>
    <dsp:sp modelId="{B2730E02-995B-4997-8D4E-CB2C7214F7C6}">
      <dsp:nvSpPr>
        <dsp:cNvPr id="0" name=""/>
        <dsp:cNvSpPr/>
      </dsp:nvSpPr>
      <dsp:spPr>
        <a:xfrm rot="12900000">
          <a:off x="627417" y="1595483"/>
          <a:ext cx="1518596" cy="53715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5050C9-A871-4267-9F4A-2ECF6D74CBD4}">
      <dsp:nvSpPr>
        <dsp:cNvPr id="0" name=""/>
        <dsp:cNvSpPr/>
      </dsp:nvSpPr>
      <dsp:spPr>
        <a:xfrm>
          <a:off x="-378584" y="132240"/>
          <a:ext cx="2483268" cy="1432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chemeClr val="tx1"/>
              </a:solidFill>
            </a:rPr>
            <a:t>samorządy województw </a:t>
          </a:r>
        </a:p>
      </dsp:txBody>
      <dsp:txXfrm>
        <a:off x="-336630" y="174194"/>
        <a:ext cx="2399360" cy="1348495"/>
      </dsp:txXfrm>
    </dsp:sp>
    <dsp:sp modelId="{733A932C-43BF-4EEC-BCFA-F42265BEC40A}">
      <dsp:nvSpPr>
        <dsp:cNvPr id="0" name=""/>
        <dsp:cNvSpPr/>
      </dsp:nvSpPr>
      <dsp:spPr>
        <a:xfrm rot="19500000">
          <a:off x="3727205" y="1605319"/>
          <a:ext cx="1518596" cy="53715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B5812A-9CC3-4D70-80A1-AF867C150CB7}">
      <dsp:nvSpPr>
        <dsp:cNvPr id="0" name=""/>
        <dsp:cNvSpPr/>
      </dsp:nvSpPr>
      <dsp:spPr>
        <a:xfrm>
          <a:off x="3729281" y="132240"/>
          <a:ext cx="2620761" cy="1432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wojewódzkie ośrodki doradztwa rolniczego</a:t>
          </a:r>
        </a:p>
      </dsp:txBody>
      <dsp:txXfrm>
        <a:off x="3771235" y="174194"/>
        <a:ext cx="2536853" cy="1348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t" anchorCtr="0" compatLnSpc="1">
            <a:noAutofit/>
          </a:bodyPr>
          <a:lstStyle/>
          <a:p>
            <a:pPr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sz="quarter" idx="1"/>
          </p:nvPr>
        </p:nvSpPr>
        <p:spPr>
          <a:xfrm>
            <a:off x="3850442" y="0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t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386194-EB33-4C69-B76B-EC025F65F657}" type="datetime1">
              <a:rPr lang="pl-PL" sz="1200">
                <a:solidFill>
                  <a:srgbClr val="000000"/>
                </a:solidFill>
                <a:latin typeface="Calibri"/>
              </a:rPr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18.04.2023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topka — symbol zastępczy 3"/>
          <p:cNvSpPr txBox="1">
            <a:spLocks noGrp="1"/>
          </p:cNvSpPr>
          <p:nvPr>
            <p:ph type="ftr" sz="quarter" idx="2"/>
          </p:nvPr>
        </p:nvSpPr>
        <p:spPr>
          <a:xfrm>
            <a:off x="0" y="9428576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3"/>
          </p:nvPr>
        </p:nvSpPr>
        <p:spPr>
          <a:xfrm>
            <a:off x="3850442" y="9428576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63F17A-01D8-4951-80A6-12165FE1FCB8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926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t" anchorCtr="0" compatLnSpc="1">
            <a:noAutofit/>
          </a:bodyPr>
          <a:lstStyle>
            <a:lvl1pPr marL="0" marR="0" lvl="0" indent="0" algn="l" defTabSz="92985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idx="1"/>
          </p:nvPr>
        </p:nvSpPr>
        <p:spPr>
          <a:xfrm>
            <a:off x="3850442" y="0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t" anchorCtr="0" compatLnSpc="1">
            <a:noAutofit/>
          </a:bodyPr>
          <a:lstStyle>
            <a:lvl1pPr marL="0" marR="0" lvl="0" indent="0" algn="r" defTabSz="92985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C5E50CC-2DC2-4464-999C-4D836E110501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atki — symbol zastępczy 4"/>
          <p:cNvSpPr txBox="1">
            <a:spLocks noGrp="1"/>
          </p:cNvSpPr>
          <p:nvPr>
            <p:ph type="body" sz="quarter" idx="3"/>
          </p:nvPr>
        </p:nvSpPr>
        <p:spPr>
          <a:xfrm>
            <a:off x="679767" y="4777194"/>
            <a:ext cx="5438137" cy="39086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t" anchorCtr="0" compatLnSpc="1">
            <a:noAutofit/>
          </a:bodyPr>
          <a:lstStyle/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 txBox="1">
            <a:spLocks noGrp="1"/>
          </p:cNvSpPr>
          <p:nvPr>
            <p:ph type="ftr" sz="quarter" idx="4"/>
          </p:nvPr>
        </p:nvSpPr>
        <p:spPr>
          <a:xfrm>
            <a:off x="0" y="9428576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>
            <a:lvl1pPr marL="0" marR="0" lvl="0" indent="0" algn="l" defTabSz="92985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5"/>
          </p:nvPr>
        </p:nvSpPr>
        <p:spPr>
          <a:xfrm>
            <a:off x="3850442" y="9428576"/>
            <a:ext cx="2945654" cy="498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>
            <a:lvl1pPr marL="0" marR="0" lvl="0" indent="0" algn="r" defTabSz="92985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BE49997-3F63-4C76-99A1-36EE285F66A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99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428576"/>
            <a:ext cx="2945654" cy="4980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B20FFA-EED5-410E-AA03-1D64BE401F4A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 b="1"/>
              <a:t>Przykładowe cele</a:t>
            </a:r>
          </a:p>
          <a:p>
            <a:pPr lvl="0"/>
            <a:r>
              <a:rPr lang="pl-PL"/>
              <a:t>Po zakończeniu tej lekcji będziecie umieli wykonywać następujące czynności:</a:t>
            </a:r>
          </a:p>
          <a:p>
            <a:pPr marL="174348" indent="-174348">
              <a:buSzPct val="100000"/>
              <a:buFont typeface="Arial" pitchFamily="34"/>
              <a:buChar char="•"/>
            </a:pPr>
            <a:r>
              <a:rPr lang="pl-PL"/>
              <a:t>Zapisywanie plików na serwerze internetowym zespołu.</a:t>
            </a:r>
          </a:p>
          <a:p>
            <a:pPr marL="174348" indent="-174348">
              <a:buSzPct val="100000"/>
              <a:buFont typeface="Arial" pitchFamily="34"/>
              <a:buChar char="•"/>
            </a:pPr>
            <a:r>
              <a:rPr lang="pl-PL"/>
              <a:t>Przenoszenie plików do różnych lokalizacji na serwerze internetowym zespołu.</a:t>
            </a:r>
          </a:p>
          <a:p>
            <a:pPr marL="174348" indent="-174348">
              <a:buSzPct val="100000"/>
              <a:buFont typeface="Arial" pitchFamily="34"/>
              <a:buChar char="•"/>
            </a:pPr>
            <a:r>
              <a:rPr lang="pl-PL"/>
              <a:t>Udostępnianie plików na serwerze internetowym zespołu.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428576"/>
            <a:ext cx="2945654" cy="4980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1C885B-5B9E-47BF-89A3-81069FFE07B3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613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455F5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126 </a:t>
            </a:r>
            <a:r>
              <a:rPr lang="pl-PL" dirty="0"/>
              <a:t>ROZPORZĄDZENIA PARLAMENTU EUROPEJSKIEGO I RADY (UE) 2021/2115 z dnia 2 grudnia 2021 r. ustanawiające przepisy dotyczące wsparcia planów strategicznych sporządzanych przez państwa członkowskie w ramach wspólnej polityki rolnej (planów strategicznych WPR) i finansowanych z Europejskiego Funduszu Rolniczego Gwarancji (EFRG) i z Europejskiego Funduszu Rolnego na rzecz Rozwoju Obszarów Wiejskich (EFRROW) oraz uchylające rozporządzenia (UE) nr 1305/2013 i (UE) nr 1307/2013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BE49997-3F63-4C76-99A1-36EE285F66A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27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28B38E-DDC4-4C6A-9FF3-2101231C8532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252856-9DDE-4A58-AB35-79AFADECB9BE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marL="0" marR="0" lvl="0" indent="0" algn="r" defTabSz="9298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252856-9DDE-4A58-AB35-79AFADECB9B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98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kumimoji="0" lang="pl-PL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73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marL="0" marR="0" lvl="0" indent="0" algn="r" defTabSz="9298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252856-9DDE-4A58-AB35-79AFADECB9B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98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pl-PL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8B2CFB-FD1D-474A-977F-B00EAFF07144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5F5D9A-1029-46DA-9557-3F26B22BF1DD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959508" y="8819196"/>
            <a:ext cx="3029099" cy="4658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985" tIns="46493" rIns="92985" bIns="46493" anchor="b" anchorCtr="0" compatLnSpc="1">
            <a:noAutofit/>
          </a:bodyPr>
          <a:lstStyle/>
          <a:p>
            <a:pPr algn="r" defTabSz="92985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219EB-CAF6-4BBF-A483-FEF42F2FF560}" type="slidenum">
              <a:pPr algn="r" defTabSz="9298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0" y="0"/>
            <a:ext cx="12191996" cy="3701701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2"/>
          <p:cNvSpPr/>
          <p:nvPr/>
        </p:nvSpPr>
        <p:spPr>
          <a:xfrm flipV="1">
            <a:off x="7213573" y="3810003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3"/>
          <p:cNvSpPr/>
          <p:nvPr/>
        </p:nvSpPr>
        <p:spPr>
          <a:xfrm flipV="1">
            <a:off x="7213601" y="3897008"/>
            <a:ext cx="4978405" cy="192024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24"/>
          <p:cNvSpPr/>
          <p:nvPr/>
        </p:nvSpPr>
        <p:spPr>
          <a:xfrm flipV="1">
            <a:off x="7213601" y="4115165"/>
            <a:ext cx="4978405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25"/>
          <p:cNvSpPr/>
          <p:nvPr/>
        </p:nvSpPr>
        <p:spPr>
          <a:xfrm flipV="1">
            <a:off x="7213601" y="4164406"/>
            <a:ext cx="2621283" cy="18288"/>
          </a:xfrm>
          <a:prstGeom prst="rect">
            <a:avLst/>
          </a:prstGeom>
          <a:solidFill>
            <a:srgbClr val="63A537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26"/>
          <p:cNvSpPr/>
          <p:nvPr/>
        </p:nvSpPr>
        <p:spPr>
          <a:xfrm flipV="1">
            <a:off x="7213601" y="4199574"/>
            <a:ext cx="2621283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29"/>
          <p:cNvSpPr/>
          <p:nvPr/>
        </p:nvSpPr>
        <p:spPr>
          <a:xfrm>
            <a:off x="7213601" y="396239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zaokrąglony 30"/>
          <p:cNvSpPr/>
          <p:nvPr/>
        </p:nvSpPr>
        <p:spPr>
          <a:xfrm>
            <a:off x="9835341" y="4060987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6"/>
          <p:cNvSpPr/>
          <p:nvPr/>
        </p:nvSpPr>
        <p:spPr>
          <a:xfrm>
            <a:off x="0" y="3649663"/>
            <a:ext cx="12191996" cy="244172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0" y="3675531"/>
            <a:ext cx="12191996" cy="14068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10"/>
          <p:cNvSpPr/>
          <p:nvPr/>
        </p:nvSpPr>
        <p:spPr>
          <a:xfrm flipV="1">
            <a:off x="8552072" y="3643088"/>
            <a:ext cx="3639933" cy="24843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ytuł 7"/>
          <p:cNvSpPr txBox="1">
            <a:spLocks noGrp="1"/>
          </p:cNvSpPr>
          <p:nvPr>
            <p:ph type="ctrTitle"/>
          </p:nvPr>
        </p:nvSpPr>
        <p:spPr>
          <a:xfrm>
            <a:off x="609603" y="2389007"/>
            <a:ext cx="11277596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" name="Podtytuł 8"/>
          <p:cNvSpPr txBox="1">
            <a:spLocks noGrp="1"/>
          </p:cNvSpPr>
          <p:nvPr>
            <p:ph type="subTitle" idx="1"/>
          </p:nvPr>
        </p:nvSpPr>
        <p:spPr>
          <a:xfrm>
            <a:off x="609603" y="3899934"/>
            <a:ext cx="6603997" cy="1752603"/>
          </a:xfrm>
        </p:spPr>
        <p:txBody>
          <a:bodyPr/>
          <a:lstStyle>
            <a:lvl1pPr marL="64008" indent="0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15" name="Stopka — symbol zastępczy 16"/>
          <p:cNvSpPr txBox="1">
            <a:spLocks noGrp="1"/>
          </p:cNvSpPr>
          <p:nvPr>
            <p:ph type="ftr" sz="quarter" idx="9"/>
          </p:nvPr>
        </p:nvSpPr>
        <p:spPr>
          <a:xfrm>
            <a:off x="7265118" y="4205289"/>
            <a:ext cx="1727201" cy="45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6" name="Data — symbol zastępczy 27"/>
          <p:cNvSpPr txBox="1">
            <a:spLocks noGrp="1"/>
          </p:cNvSpPr>
          <p:nvPr>
            <p:ph type="dt" sz="half" idx="7"/>
          </p:nvPr>
        </p:nvSpPr>
        <p:spPr>
          <a:xfrm>
            <a:off x="9043827" y="4206240"/>
            <a:ext cx="128016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FF28A42C-6D7B-4726-B88E-53332262E265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17" name="Numer slajdu — symbol zastępczy 28"/>
          <p:cNvSpPr txBox="1">
            <a:spLocks noGrp="1"/>
          </p:cNvSpPr>
          <p:nvPr>
            <p:ph type="sldNum" sz="quarter" idx="8"/>
          </p:nvPr>
        </p:nvSpPr>
        <p:spPr>
          <a:xfrm>
            <a:off x="11093455" y="1133"/>
            <a:ext cx="996952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8F5C5674-C853-4844-88B3-3437AEFF80F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824713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D9A0DA-D051-4A00-AF42-AE8496B111CD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2D4035-8142-4923-B76E-9029F22E1C6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88975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9042401" y="1143000"/>
            <a:ext cx="2540002" cy="54482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>
          <a:xfrm>
            <a:off x="609603" y="1143000"/>
            <a:ext cx="8331198" cy="54482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210D7-022C-416C-ABEE-B93717918666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B3F4D-0A90-4690-A29A-C73F4ED8C00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10645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0" y="0"/>
            <a:ext cx="12191996" cy="3701701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2"/>
          <p:cNvSpPr/>
          <p:nvPr/>
        </p:nvSpPr>
        <p:spPr>
          <a:xfrm flipV="1">
            <a:off x="7213573" y="3810003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3"/>
          <p:cNvSpPr/>
          <p:nvPr/>
        </p:nvSpPr>
        <p:spPr>
          <a:xfrm flipV="1">
            <a:off x="7213601" y="3897008"/>
            <a:ext cx="4978405" cy="192024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24"/>
          <p:cNvSpPr/>
          <p:nvPr/>
        </p:nvSpPr>
        <p:spPr>
          <a:xfrm flipV="1">
            <a:off x="7213601" y="4115165"/>
            <a:ext cx="4978405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25"/>
          <p:cNvSpPr/>
          <p:nvPr/>
        </p:nvSpPr>
        <p:spPr>
          <a:xfrm flipV="1">
            <a:off x="7213601" y="4164406"/>
            <a:ext cx="2621283" cy="18288"/>
          </a:xfrm>
          <a:prstGeom prst="rect">
            <a:avLst/>
          </a:prstGeom>
          <a:solidFill>
            <a:srgbClr val="63A537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26"/>
          <p:cNvSpPr/>
          <p:nvPr/>
        </p:nvSpPr>
        <p:spPr>
          <a:xfrm flipV="1">
            <a:off x="7213601" y="4199574"/>
            <a:ext cx="2621283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29"/>
          <p:cNvSpPr/>
          <p:nvPr/>
        </p:nvSpPr>
        <p:spPr>
          <a:xfrm>
            <a:off x="7213601" y="396239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zaokrąglony 30"/>
          <p:cNvSpPr/>
          <p:nvPr/>
        </p:nvSpPr>
        <p:spPr>
          <a:xfrm>
            <a:off x="9835341" y="4060987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6"/>
          <p:cNvSpPr/>
          <p:nvPr/>
        </p:nvSpPr>
        <p:spPr>
          <a:xfrm>
            <a:off x="0" y="3649663"/>
            <a:ext cx="12191996" cy="244172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0" y="3675531"/>
            <a:ext cx="12191996" cy="14068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10"/>
          <p:cNvSpPr/>
          <p:nvPr/>
        </p:nvSpPr>
        <p:spPr>
          <a:xfrm flipV="1">
            <a:off x="8552072" y="3643088"/>
            <a:ext cx="3639933" cy="24843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ytuł 7"/>
          <p:cNvSpPr txBox="1">
            <a:spLocks noGrp="1"/>
          </p:cNvSpPr>
          <p:nvPr>
            <p:ph type="ctrTitle"/>
          </p:nvPr>
        </p:nvSpPr>
        <p:spPr>
          <a:xfrm>
            <a:off x="609603" y="2389007"/>
            <a:ext cx="11277596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" name="Podtytuł 8"/>
          <p:cNvSpPr txBox="1">
            <a:spLocks noGrp="1"/>
          </p:cNvSpPr>
          <p:nvPr>
            <p:ph type="subTitle" idx="1"/>
          </p:nvPr>
        </p:nvSpPr>
        <p:spPr>
          <a:xfrm>
            <a:off x="609603" y="3899934"/>
            <a:ext cx="6603997" cy="1752603"/>
          </a:xfrm>
        </p:spPr>
        <p:txBody>
          <a:bodyPr/>
          <a:lstStyle>
            <a:lvl1pPr marL="64008" indent="0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15" name="Stopka — symbol zastępczy 16"/>
          <p:cNvSpPr txBox="1">
            <a:spLocks noGrp="1"/>
          </p:cNvSpPr>
          <p:nvPr>
            <p:ph type="ftr" sz="quarter" idx="9"/>
          </p:nvPr>
        </p:nvSpPr>
        <p:spPr>
          <a:xfrm>
            <a:off x="7265118" y="4205289"/>
            <a:ext cx="1727201" cy="45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6" name="Data — symbol zastępczy 27"/>
          <p:cNvSpPr txBox="1">
            <a:spLocks noGrp="1"/>
          </p:cNvSpPr>
          <p:nvPr>
            <p:ph type="dt" sz="half" idx="7"/>
          </p:nvPr>
        </p:nvSpPr>
        <p:spPr>
          <a:xfrm>
            <a:off x="9043827" y="4206240"/>
            <a:ext cx="128016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C5E3F01A-BFC9-45E2-896F-A776304A9A06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17" name="Numer slajdu — symbol zastępczy 28"/>
          <p:cNvSpPr txBox="1">
            <a:spLocks noGrp="1"/>
          </p:cNvSpPr>
          <p:nvPr>
            <p:ph type="sldNum" sz="quarter" idx="8"/>
          </p:nvPr>
        </p:nvSpPr>
        <p:spPr>
          <a:xfrm>
            <a:off x="11093455" y="1133"/>
            <a:ext cx="996952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48FAC7D5-3D4C-4870-AB22-BAB0207958E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06135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DF312A-7091-4501-8201-12B193B2B988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2E187B-8EA2-47F7-A103-FF38A253AF9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884821"/>
      </p:ext>
    </p:extLst>
  </p:cSld>
  <p:clrMapOvr>
    <a:masterClrMapping/>
  </p:clrMapOvr>
  <p:transition spd="med">
    <p:fade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963082" y="1968319"/>
            <a:ext cx="10363196" cy="1362071"/>
          </a:xfrm>
        </p:spPr>
        <p:txBody>
          <a:bodyPr anchor="b"/>
          <a:lstStyle>
            <a:lvl1pPr>
              <a:defRPr sz="4300" b="1">
                <a:solidFill>
                  <a:srgbClr val="63A537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963082" y="3367085"/>
            <a:ext cx="10363196" cy="1509710"/>
          </a:xfrm>
        </p:spPr>
        <p:txBody>
          <a:bodyPr/>
          <a:lstStyle>
            <a:lvl1pPr marL="45720" indent="0">
              <a:buNone/>
              <a:defRPr sz="21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1986B4-70BC-446F-A7AD-E1290B60CD1D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F850A-F2D7-4E55-81AC-CE11F5F4329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27573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>
          <a:xfrm>
            <a:off x="609603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 txBox="1">
            <a:spLocks noGrp="1"/>
          </p:cNvSpPr>
          <p:nvPr>
            <p:ph idx="2"/>
          </p:nvPr>
        </p:nvSpPr>
        <p:spPr>
          <a:xfrm>
            <a:off x="6197602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8BBB86-114B-45C4-969F-2A7C228DE60B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D13BEC-A1A0-408D-8B93-5BB00162A18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306782"/>
      </p:ext>
    </p:extLst>
  </p:cSld>
  <p:clrMapOvr>
    <a:masterClrMapping/>
  </p:clrMapOvr>
  <p:transition spd="med">
    <p:fade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8004" y="1143000"/>
            <a:ext cx="11175997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508004" y="2244970"/>
            <a:ext cx="5388860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4"/>
          <p:cNvSpPr txBox="1">
            <a:spLocks noGrp="1"/>
          </p:cNvSpPr>
          <p:nvPr>
            <p:ph idx="2"/>
          </p:nvPr>
        </p:nvSpPr>
        <p:spPr>
          <a:xfrm>
            <a:off x="508004" y="2708516"/>
            <a:ext cx="538886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3"/>
          <p:cNvSpPr txBox="1">
            <a:spLocks noGrp="1"/>
          </p:cNvSpPr>
          <p:nvPr>
            <p:ph type="body" idx="3"/>
          </p:nvPr>
        </p:nvSpPr>
        <p:spPr>
          <a:xfrm>
            <a:off x="6294967" y="2244970"/>
            <a:ext cx="5389034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 txBox="1">
            <a:spLocks noGrp="1"/>
          </p:cNvSpPr>
          <p:nvPr>
            <p:ph idx="4"/>
          </p:nvPr>
        </p:nvSpPr>
        <p:spPr>
          <a:xfrm>
            <a:off x="6291072" y="2708516"/>
            <a:ext cx="538903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topka — symbol zastępczy 2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8" name="Data — symbol zastępczy 2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C9439B-89B3-4073-BF44-31B51A621A14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9" name="Numer slajdu — symbol zastępcz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A8C664-E95A-413A-9B33-88771CC871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67907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topka — symbol zastępcz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4" name="Data — symbol zastępczy 2"/>
          <p:cNvSpPr txBox="1">
            <a:spLocks noGrp="1"/>
          </p:cNvSpPr>
          <p:nvPr>
            <p:ph type="dt" sz="half" idx="7"/>
          </p:nvPr>
        </p:nvSpPr>
        <p:spPr>
          <a:xfrm>
            <a:off x="8778240" y="612648"/>
            <a:ext cx="1276356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350CD45-BD2B-474B-A529-F48F4C812AC3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F842EE-62DD-42C3-A758-6BC0E504D5D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11648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pka — symbol zastępczy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3" name="Data — symbol zastępcz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E80879-5E2F-4789-B4A3-DFB530F63EA0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4" name="Numer slajdu — symbol zastępczy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546F49-9912-49F3-8A69-ECBE570BE06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053967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137998" y="1101970"/>
            <a:ext cx="4511036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Zawartość — symbol zastępczy 3"/>
          <p:cNvSpPr txBox="1">
            <a:spLocks noGrp="1"/>
          </p:cNvSpPr>
          <p:nvPr>
            <p:ph idx="1"/>
          </p:nvPr>
        </p:nvSpPr>
        <p:spPr>
          <a:xfrm>
            <a:off x="203197" y="776289"/>
            <a:ext cx="6803136" cy="58050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2"/>
          <p:cNvSpPr txBox="1">
            <a:spLocks noGrp="1"/>
          </p:cNvSpPr>
          <p:nvPr>
            <p:ph type="body" idx="2"/>
          </p:nvPr>
        </p:nvSpPr>
        <p:spPr>
          <a:xfrm>
            <a:off x="7137998" y="2010729"/>
            <a:ext cx="4511036" cy="4580577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3409FE-3501-4447-BBE8-A35C600A73DF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0EC630-E207-489F-8CD5-F957EE8E7F1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7268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94189E-D7E1-4723-9109-F1FFEEA1B11B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6262A7-BFEE-424F-972E-FE2C1A7C9BF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0076456"/>
      </p:ext>
    </p:extLst>
  </p:cSld>
  <p:clrMapOvr>
    <a:masterClrMapping/>
  </p:clrMapOvr>
  <p:transition spd="med"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53916" y="1109158"/>
            <a:ext cx="782406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 txBox="1">
            <a:spLocks noGrp="1"/>
          </p:cNvSpPr>
          <p:nvPr>
            <p:ph type="pic" idx="1"/>
          </p:nvPr>
        </p:nvSpPr>
        <p:spPr>
          <a:xfrm>
            <a:off x="538224" y="1143000"/>
            <a:ext cx="6096003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 txBox="1">
            <a:spLocks noGrp="1"/>
          </p:cNvSpPr>
          <p:nvPr>
            <p:ph type="body" idx="2"/>
          </p:nvPr>
        </p:nvSpPr>
        <p:spPr>
          <a:xfrm>
            <a:off x="8117924" y="3274310"/>
            <a:ext cx="3454402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F96E2-3700-4141-83AB-2D9B638FE4B5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03FAB-4797-46F0-8486-0631205381E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71819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8C3FF-EE23-43A2-BFE3-80002D417D36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47EC5D-6831-43F2-94F0-5C5B4EA73F8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996243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9042401" y="1143000"/>
            <a:ext cx="2540002" cy="54482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>
          <a:xfrm>
            <a:off x="609603" y="1143000"/>
            <a:ext cx="8331198" cy="54482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901B0D-68F9-4387-B48D-09C5490B973C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690882-AEE2-463F-B3D4-D4956C430AF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7022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963082" y="1968319"/>
            <a:ext cx="10363196" cy="1362071"/>
          </a:xfrm>
        </p:spPr>
        <p:txBody>
          <a:bodyPr anchor="b">
            <a:noAutofit/>
          </a:bodyPr>
          <a:lstStyle>
            <a:lvl1pPr>
              <a:defRPr sz="4300" b="1">
                <a:solidFill>
                  <a:srgbClr val="63A537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963082" y="3367085"/>
            <a:ext cx="10363196" cy="1509710"/>
          </a:xfrm>
        </p:spPr>
        <p:txBody>
          <a:bodyPr/>
          <a:lstStyle>
            <a:lvl1pPr marL="45720" indent="0">
              <a:buNone/>
              <a:defRPr sz="21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DDF2A8-DA85-4FF1-8DC4-EA08C1726D23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DBB7A1-59F7-4322-B033-C77531044E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2034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>
          <a:xfrm>
            <a:off x="609603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 txBox="1">
            <a:spLocks noGrp="1"/>
          </p:cNvSpPr>
          <p:nvPr>
            <p:ph idx="2"/>
          </p:nvPr>
        </p:nvSpPr>
        <p:spPr>
          <a:xfrm>
            <a:off x="6197602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C03CB-2098-4160-9E92-30648E5F2CF3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C2C871-C4AB-47E3-89E0-329E9563D24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0226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8004" y="1143000"/>
            <a:ext cx="11175997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508004" y="2244970"/>
            <a:ext cx="5388860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4"/>
          <p:cNvSpPr txBox="1">
            <a:spLocks noGrp="1"/>
          </p:cNvSpPr>
          <p:nvPr>
            <p:ph idx="2"/>
          </p:nvPr>
        </p:nvSpPr>
        <p:spPr>
          <a:xfrm>
            <a:off x="508004" y="2708516"/>
            <a:ext cx="538886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3"/>
          <p:cNvSpPr txBox="1">
            <a:spLocks noGrp="1"/>
          </p:cNvSpPr>
          <p:nvPr>
            <p:ph type="body" idx="3"/>
          </p:nvPr>
        </p:nvSpPr>
        <p:spPr>
          <a:xfrm>
            <a:off x="6294967" y="2244970"/>
            <a:ext cx="5389034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 txBox="1">
            <a:spLocks noGrp="1"/>
          </p:cNvSpPr>
          <p:nvPr>
            <p:ph idx="4"/>
          </p:nvPr>
        </p:nvSpPr>
        <p:spPr>
          <a:xfrm>
            <a:off x="6291072" y="2708516"/>
            <a:ext cx="538903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topka — symbol zastępczy 2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8" name="Data — symbol zastępczy 2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543B2-2C66-4FD4-863C-6C0E66AE8EF2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9" name="Numer slajdu — symbol zastępcz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5E69FB-E439-448F-85A2-FE5A46A696F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93003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topka — symbol zastępcz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4" name="Data — symbol zastępczy 2"/>
          <p:cNvSpPr txBox="1">
            <a:spLocks noGrp="1"/>
          </p:cNvSpPr>
          <p:nvPr>
            <p:ph type="dt" sz="half" idx="7"/>
          </p:nvPr>
        </p:nvSpPr>
        <p:spPr>
          <a:xfrm>
            <a:off x="8778240" y="612648"/>
            <a:ext cx="1276356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7F2A7EAE-A77A-4B33-A60B-D7ADF3489CF8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5F5160-1051-46B6-A700-3CDBA230BB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360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pka — symbol zastępczy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3" name="Data — symbol zastępcz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45CAF3-D4AC-46B1-B31F-714651FCDAC4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4" name="Numer slajdu — symbol zastępczy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2B6C3-D5B9-4776-B9DC-95AD4D4277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1040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137998" y="1101970"/>
            <a:ext cx="4511036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Zawartość — symbol zastępczy 3"/>
          <p:cNvSpPr txBox="1">
            <a:spLocks noGrp="1"/>
          </p:cNvSpPr>
          <p:nvPr>
            <p:ph idx="1"/>
          </p:nvPr>
        </p:nvSpPr>
        <p:spPr>
          <a:xfrm>
            <a:off x="203197" y="776289"/>
            <a:ext cx="6803136" cy="58050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2"/>
          <p:cNvSpPr txBox="1">
            <a:spLocks noGrp="1"/>
          </p:cNvSpPr>
          <p:nvPr>
            <p:ph type="body" idx="2"/>
          </p:nvPr>
        </p:nvSpPr>
        <p:spPr>
          <a:xfrm>
            <a:off x="7137998" y="2010729"/>
            <a:ext cx="4511036" cy="4580577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490E2C-A566-4E39-8483-8E240E82C551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F1A2D1-F6BB-4C79-B043-D78310C3AF3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34941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53916" y="1109158"/>
            <a:ext cx="782406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 txBox="1">
            <a:spLocks noGrp="1"/>
          </p:cNvSpPr>
          <p:nvPr>
            <p:ph type="pic" idx="1"/>
          </p:nvPr>
        </p:nvSpPr>
        <p:spPr>
          <a:xfrm>
            <a:off x="538224" y="1143000"/>
            <a:ext cx="6096003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 txBox="1">
            <a:spLocks noGrp="1"/>
          </p:cNvSpPr>
          <p:nvPr>
            <p:ph type="body" idx="2"/>
          </p:nvPr>
        </p:nvSpPr>
        <p:spPr>
          <a:xfrm>
            <a:off x="8117924" y="3274310"/>
            <a:ext cx="3454402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DB523-B47E-43B6-B816-D27B4BDA921B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478471-D6CF-4F68-B777-CAB869FCF43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86169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7"/>
          <p:cNvSpPr/>
          <p:nvPr/>
        </p:nvSpPr>
        <p:spPr>
          <a:xfrm>
            <a:off x="0" y="366820"/>
            <a:ext cx="12191996" cy="84408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8"/>
          <p:cNvSpPr/>
          <p:nvPr/>
        </p:nvSpPr>
        <p:spPr>
          <a:xfrm>
            <a:off x="0" y="0"/>
            <a:ext cx="12191996" cy="310667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9"/>
          <p:cNvSpPr/>
          <p:nvPr/>
        </p:nvSpPr>
        <p:spPr>
          <a:xfrm>
            <a:off x="0" y="308280"/>
            <a:ext cx="12191996" cy="9144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30"/>
          <p:cNvSpPr/>
          <p:nvPr/>
        </p:nvSpPr>
        <p:spPr>
          <a:xfrm flipV="1">
            <a:off x="7213573" y="360246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31"/>
          <p:cNvSpPr/>
          <p:nvPr/>
        </p:nvSpPr>
        <p:spPr>
          <a:xfrm flipV="1">
            <a:off x="7213601" y="440109"/>
            <a:ext cx="4978405" cy="180036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zaokrąglony 32"/>
          <p:cNvSpPr/>
          <p:nvPr/>
        </p:nvSpPr>
        <p:spPr>
          <a:xfrm>
            <a:off x="7209787" y="49750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33"/>
          <p:cNvSpPr/>
          <p:nvPr/>
        </p:nvSpPr>
        <p:spPr>
          <a:xfrm>
            <a:off x="9831528" y="588946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34"/>
          <p:cNvSpPr/>
          <p:nvPr/>
        </p:nvSpPr>
        <p:spPr>
          <a:xfrm>
            <a:off x="12113285" y="-2002"/>
            <a:ext cx="7683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35"/>
          <p:cNvSpPr/>
          <p:nvPr/>
        </p:nvSpPr>
        <p:spPr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36"/>
          <p:cNvSpPr/>
          <p:nvPr/>
        </p:nvSpPr>
        <p:spPr>
          <a:xfrm>
            <a:off x="12033906" y="-2002"/>
            <a:ext cx="12188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37"/>
          <p:cNvSpPr/>
          <p:nvPr/>
        </p:nvSpPr>
        <p:spPr>
          <a:xfrm>
            <a:off x="11967228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Prostokąt 38"/>
          <p:cNvSpPr/>
          <p:nvPr/>
        </p:nvSpPr>
        <p:spPr>
          <a:xfrm>
            <a:off x="11887565" y="384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Prostokąt 39"/>
          <p:cNvSpPr/>
          <p:nvPr/>
        </p:nvSpPr>
        <p:spPr>
          <a:xfrm>
            <a:off x="11831302" y="384"/>
            <a:ext cx="12188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ytuł — symbol zastępczy 2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6" name="Tekst — symbol zastępczy 12"/>
          <p:cNvSpPr txBox="1">
            <a:spLocks noGrp="1"/>
          </p:cNvSpPr>
          <p:nvPr>
            <p:ph type="body" idx="1"/>
          </p:nvPr>
        </p:nvSpPr>
        <p:spPr>
          <a:xfrm>
            <a:off x="609603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topka — symbol zastępczy 2"/>
          <p:cNvSpPr txBox="1">
            <a:spLocks noGrp="1"/>
          </p:cNvSpPr>
          <p:nvPr>
            <p:ph type="ftr" sz="quarter" idx="3"/>
          </p:nvPr>
        </p:nvSpPr>
        <p:spPr>
          <a:xfrm>
            <a:off x="7010403" y="612648"/>
            <a:ext cx="176783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8" name="Data — symbol zastępczy 13"/>
          <p:cNvSpPr txBox="1">
            <a:spLocks noGrp="1"/>
          </p:cNvSpPr>
          <p:nvPr>
            <p:ph type="dt" sz="half" idx="2"/>
          </p:nvPr>
        </p:nvSpPr>
        <p:spPr>
          <a:xfrm>
            <a:off x="8782043" y="612648"/>
            <a:ext cx="127635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fld id="{17C45848-22B4-41E4-8CCF-AA6F9AFB7037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19" name="Numer slajdu — symbol zastępczy 22"/>
          <p:cNvSpPr txBox="1">
            <a:spLocks noGrp="1"/>
          </p:cNvSpPr>
          <p:nvPr>
            <p:ph type="sldNum" sz="quarter" idx="4"/>
          </p:nvPr>
        </p:nvSpPr>
        <p:spPr>
          <a:xfrm>
            <a:off x="10899648" y="2267"/>
            <a:ext cx="1015998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8039249F-5054-4B68-A45B-51C1F839F471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372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</p:titleStyle>
    <p:bodyStyle>
      <a:lvl1pPr marL="365750" marR="0" lvl="0" indent="-256022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297D53"/>
        </a:buClr>
        <a:buSzPct val="100000"/>
        <a:buFont typeface="Georgia"/>
        <a:buChar char="•"/>
        <a:tabLst/>
        <a:defRPr lang="pl-PL" sz="28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  <a:lvl2pPr marL="658349" marR="0" lvl="1" indent="-24687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A7C29"/>
        </a:buClr>
        <a:buSzPct val="100000"/>
        <a:buFont typeface="Georgia"/>
        <a:buChar char="▫"/>
        <a:tabLst/>
        <a:defRPr lang="pl-PL" sz="2600" b="0" i="0" u="none" strike="noStrike" kern="1200" cap="none" spc="0" baseline="0">
          <a:solidFill>
            <a:srgbClr val="455F51"/>
          </a:solidFill>
          <a:uFillTx/>
          <a:latin typeface="Calibri"/>
        </a:defRPr>
      </a:lvl2pPr>
      <a:lvl3pPr marL="923516" marR="0" lvl="2" indent="-219446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400" b="0" i="0" u="none" strike="noStrike" kern="1200" cap="none" spc="0" baseline="0">
          <a:solidFill>
            <a:srgbClr val="455F51"/>
          </a:solidFill>
          <a:uFillTx/>
          <a:latin typeface="Calibri"/>
        </a:defRPr>
      </a:lvl3pPr>
      <a:lvl4pPr marL="1179548" marR="0" lvl="3" indent="-20115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200" b="0" i="0" u="none" strike="noStrike" kern="1200" cap="none" spc="0" baseline="0">
          <a:solidFill>
            <a:srgbClr val="455F51"/>
          </a:solidFill>
          <a:uFillTx/>
          <a:latin typeface="Calibri"/>
        </a:defRPr>
      </a:lvl4pPr>
      <a:lvl5pPr marL="1389851" marR="0" lvl="4" indent="-182870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000" b="0" i="0" u="none" strike="noStrike" kern="1200" cap="none" spc="0" baseline="0">
          <a:solidFill>
            <a:srgbClr val="455F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7"/>
          <p:cNvSpPr/>
          <p:nvPr/>
        </p:nvSpPr>
        <p:spPr>
          <a:xfrm>
            <a:off x="0" y="366820"/>
            <a:ext cx="12191996" cy="84408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8"/>
          <p:cNvSpPr/>
          <p:nvPr/>
        </p:nvSpPr>
        <p:spPr>
          <a:xfrm>
            <a:off x="0" y="0"/>
            <a:ext cx="12191996" cy="310667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9"/>
          <p:cNvSpPr/>
          <p:nvPr/>
        </p:nvSpPr>
        <p:spPr>
          <a:xfrm>
            <a:off x="0" y="308280"/>
            <a:ext cx="12191996" cy="9144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30"/>
          <p:cNvSpPr/>
          <p:nvPr/>
        </p:nvSpPr>
        <p:spPr>
          <a:xfrm flipV="1">
            <a:off x="7213573" y="360246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31"/>
          <p:cNvSpPr/>
          <p:nvPr/>
        </p:nvSpPr>
        <p:spPr>
          <a:xfrm flipV="1">
            <a:off x="7213601" y="440109"/>
            <a:ext cx="4978405" cy="180036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zaokrąglony 32"/>
          <p:cNvSpPr/>
          <p:nvPr/>
        </p:nvSpPr>
        <p:spPr>
          <a:xfrm>
            <a:off x="7209787" y="49750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33"/>
          <p:cNvSpPr/>
          <p:nvPr/>
        </p:nvSpPr>
        <p:spPr>
          <a:xfrm>
            <a:off x="9831528" y="588946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34"/>
          <p:cNvSpPr/>
          <p:nvPr/>
        </p:nvSpPr>
        <p:spPr>
          <a:xfrm>
            <a:off x="12113285" y="-2002"/>
            <a:ext cx="7683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35"/>
          <p:cNvSpPr/>
          <p:nvPr/>
        </p:nvSpPr>
        <p:spPr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36"/>
          <p:cNvSpPr/>
          <p:nvPr/>
        </p:nvSpPr>
        <p:spPr>
          <a:xfrm>
            <a:off x="12033906" y="-2002"/>
            <a:ext cx="12188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37"/>
          <p:cNvSpPr/>
          <p:nvPr/>
        </p:nvSpPr>
        <p:spPr>
          <a:xfrm>
            <a:off x="11967228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Prostokąt 38"/>
          <p:cNvSpPr/>
          <p:nvPr/>
        </p:nvSpPr>
        <p:spPr>
          <a:xfrm>
            <a:off x="11887565" y="384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Prostokąt 39"/>
          <p:cNvSpPr/>
          <p:nvPr/>
        </p:nvSpPr>
        <p:spPr>
          <a:xfrm>
            <a:off x="11831302" y="384"/>
            <a:ext cx="12188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ytuł — symbol zastępczy 2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6" name="Tekst — symbol zastępczy 12"/>
          <p:cNvSpPr txBox="1">
            <a:spLocks noGrp="1"/>
          </p:cNvSpPr>
          <p:nvPr>
            <p:ph type="body" idx="1"/>
          </p:nvPr>
        </p:nvSpPr>
        <p:spPr>
          <a:xfrm>
            <a:off x="609603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topka — symbol zastępczy 2"/>
          <p:cNvSpPr txBox="1">
            <a:spLocks noGrp="1"/>
          </p:cNvSpPr>
          <p:nvPr>
            <p:ph type="ftr" sz="quarter" idx="3"/>
          </p:nvPr>
        </p:nvSpPr>
        <p:spPr>
          <a:xfrm>
            <a:off x="7010403" y="612648"/>
            <a:ext cx="176783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8" name="Data — symbol zastępczy 13"/>
          <p:cNvSpPr txBox="1">
            <a:spLocks noGrp="1"/>
          </p:cNvSpPr>
          <p:nvPr>
            <p:ph type="dt" sz="half" idx="2"/>
          </p:nvPr>
        </p:nvSpPr>
        <p:spPr>
          <a:xfrm>
            <a:off x="8782043" y="612648"/>
            <a:ext cx="127635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fld id="{46E280BA-FDCA-4079-8AD0-B65735F8CE6B}" type="datetime1">
              <a:rPr lang="pl-PL"/>
              <a:pPr lvl="0"/>
              <a:t>18.04.2023</a:t>
            </a:fld>
            <a:endParaRPr lang="pl-PL"/>
          </a:p>
        </p:txBody>
      </p:sp>
      <p:sp>
        <p:nvSpPr>
          <p:cNvPr id="19" name="Numer slajdu — symbol zastępczy 22"/>
          <p:cNvSpPr txBox="1">
            <a:spLocks noGrp="1"/>
          </p:cNvSpPr>
          <p:nvPr>
            <p:ph type="sldNum" sz="quarter" idx="4"/>
          </p:nvPr>
        </p:nvSpPr>
        <p:spPr>
          <a:xfrm>
            <a:off x="10899648" y="2267"/>
            <a:ext cx="1015998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CCE62463-C26F-4208-983D-492025941AE1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marL="0" marR="0" lvl="0" indent="0" algn="l" defTabSz="914372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</p:titleStyle>
    <p:bodyStyle>
      <a:lvl1pPr marL="365750" marR="0" lvl="0" indent="-256022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297D53"/>
        </a:buClr>
        <a:buSzPct val="100000"/>
        <a:buFont typeface="Georgia"/>
        <a:buChar char="•"/>
        <a:tabLst/>
        <a:defRPr lang="pl-PL" sz="28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  <a:lvl2pPr marL="658349" marR="0" lvl="1" indent="-24687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A7C29"/>
        </a:buClr>
        <a:buSzPct val="100000"/>
        <a:buFont typeface="Georgia"/>
        <a:buChar char="▫"/>
        <a:tabLst/>
        <a:defRPr lang="pl-PL" sz="2600" b="0" i="0" u="none" strike="noStrike" kern="1200" cap="none" spc="0" baseline="0">
          <a:solidFill>
            <a:srgbClr val="455F51"/>
          </a:solidFill>
          <a:uFillTx/>
          <a:latin typeface="Calibri"/>
        </a:defRPr>
      </a:lvl2pPr>
      <a:lvl3pPr marL="923516" marR="0" lvl="2" indent="-219446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400" b="0" i="0" u="none" strike="noStrike" kern="1200" cap="none" spc="0" baseline="0">
          <a:solidFill>
            <a:srgbClr val="455F51"/>
          </a:solidFill>
          <a:uFillTx/>
          <a:latin typeface="Calibri"/>
        </a:defRPr>
      </a:lvl3pPr>
      <a:lvl4pPr marL="1179548" marR="0" lvl="3" indent="-20115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200" b="0" i="0" u="none" strike="noStrike" kern="1200" cap="none" spc="0" baseline="0">
          <a:solidFill>
            <a:srgbClr val="455F51"/>
          </a:solidFill>
          <a:uFillTx/>
          <a:latin typeface="Calibri"/>
        </a:defRPr>
      </a:lvl4pPr>
      <a:lvl5pPr marL="1389851" marR="0" lvl="4" indent="-182870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000" b="0" i="0" u="none" strike="noStrike" kern="1200" cap="none" spc="0" baseline="0">
          <a:solidFill>
            <a:srgbClr val="455F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09603" y="481779"/>
            <a:ext cx="11277596" cy="2639490"/>
          </a:xfrm>
        </p:spPr>
        <p:txBody>
          <a:bodyPr anchorCtr="1">
            <a:normAutofit/>
          </a:bodyPr>
          <a:lstStyle/>
          <a:p>
            <a:pPr lvl="0" algn="ctr"/>
            <a:r>
              <a:rPr lang="pl-PL" dirty="0" smtClean="0"/>
              <a:t>Krajowa </a:t>
            </a:r>
            <a:r>
              <a:rPr lang="pl-PL" dirty="0"/>
              <a:t>Sieć Obszarów Wiejskich +</a:t>
            </a:r>
            <a:br>
              <a:rPr lang="pl-PL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Posiedzenie Grupy Roboczej ds. </a:t>
            </a:r>
            <a:r>
              <a:rPr lang="pl-PL" sz="3200" dirty="0" smtClean="0"/>
              <a:t>KSOW</a:t>
            </a:r>
            <a:endParaRPr lang="en-US" sz="4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09603" y="3938954"/>
            <a:ext cx="5712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Departament Pomocy Technicznej MRiRW</a:t>
            </a:r>
          </a:p>
          <a:p>
            <a:r>
              <a:rPr lang="pl-PL" dirty="0" smtClean="0"/>
              <a:t>kwiecień </a:t>
            </a:r>
            <a:r>
              <a:rPr lang="pl-PL" dirty="0"/>
              <a:t>2023 r. </a:t>
            </a:r>
          </a:p>
          <a:p>
            <a:endParaRPr lang="pl-PL" dirty="0"/>
          </a:p>
        </p:txBody>
      </p:sp>
      <p:pic>
        <p:nvPicPr>
          <p:cNvPr id="1026" name="Obraz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55" y="5338763"/>
            <a:ext cx="108108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42550" y="545123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>
                <a:latin typeface="+mn-lt"/>
              </a:rPr>
              <a:t>Zadania jednostek wsparcia </a:t>
            </a:r>
            <a:r>
              <a:rPr lang="pl-PL" sz="3200" b="1" dirty="0" smtClean="0">
                <a:latin typeface="+mn-lt"/>
              </a:rPr>
              <a:t>sieci - IZ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494692"/>
            <a:ext cx="10864361" cy="5096604"/>
          </a:xfrm>
        </p:spPr>
        <p:txBody>
          <a:bodyPr/>
          <a:lstStyle/>
          <a:p>
            <a:pPr marL="109728" lv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</a:rPr>
              <a:t>Instytucja zarządzająca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- Minister Rolnictwa i Rozwoju Wsi wykonuje zadania instytucji zarządzającej przy pomocy Ministerstwa Rolnictwa i Rozwoju Wsi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przygotowuje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we współpracy z jednostkami tworzącymi strukturę instytucjonalną KSOW+ Plan działania i Strategię komunikacji oraz ich zmiany;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wydaje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wytyczne dla JC, JR i ARiMR dotyczące funkcjonowania KSOW+;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a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kceptuje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plan operacyjny oraz instrukcję zgłaszania operacji do planu operacyjnego;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opiniuje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roczne sprawozdania z działalności Sieci; 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realizuje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operacje w ramach planu operacyjnego;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identyfikuje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dobre praktyki wspierające rozwój rolnictwa i obszarów wiejskich i upowszechnia ich przykłady, które przekazuje JC;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stwarza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partnerom KSOW+ możliwości włączenia się w funkcjonowanie Sieci;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może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przeprowadzać kontrole JC, JR i ARiMR w zakresie funkcjonowania KSOW+ pod względem zgodności z postanowieniami Planu, przepisami prawa powszechnie obowiązującego, wytycznymi IZ, planem działania oraz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Strategią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komunikacji;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może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żądać przedstawienia przez JC, JR i ARiMR informacji w zakresie funkcjonowania KSOW+ i udostępniania dokumentów w tym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zakresie;</a:t>
            </a:r>
          </a:p>
          <a:p>
            <a:pPr marL="438140" marR="36195" indent="-342900" algn="just">
              <a:spcBef>
                <a:spcPts val="0"/>
              </a:spcBef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proponuje kierunki tematyczne operacji, które będą realizowane w ramach planu operacyjnego, które przekazuje do JC</a:t>
            </a:r>
          </a:p>
          <a:p>
            <a:pPr marL="109728" lvl="0" indent="0">
              <a:buNone/>
            </a:pP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904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24964" y="545123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/>
              <a:t>Zadania jednostek wsparcia </a:t>
            </a:r>
            <a:r>
              <a:rPr lang="pl-PL" sz="3200" b="1" dirty="0" smtClean="0"/>
              <a:t>sieci - JC</a:t>
            </a:r>
            <a:endParaRPr lang="pl-PL" sz="3200" b="1" dirty="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494692"/>
            <a:ext cx="10972800" cy="5096604"/>
          </a:xfrm>
        </p:spPr>
        <p:txBody>
          <a:bodyPr/>
          <a:lstStyle/>
          <a:p>
            <a:pPr marL="109728" lv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</a:rPr>
              <a:t>Jednostka centralna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- Centrum Doradztwa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Rolniczego</a:t>
            </a: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lv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Zadania: 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do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zadań jednostki centralnej należy zapewnienie funkcjonowania KSOW+ na poziomie krajowym oraz, w zakresie nie leżącym w kompetencjach jednostek regionalnych, na poziomie 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wojewódzkim:</a:t>
            </a: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opracowuje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instrukcję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określającą warunki zgłaszania operacji do planu operacyjnego; 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opracowuje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i realizuje operacje w ramach planu operacyjnego;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weryfikuje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operacje zgłoszone do planu operacyjnego pod względem ich zgodności z instrukcją oraz monitoruje ich realizację pod względem zgodności z zaakceptowanym przez IZ planem operacyjnym; 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opracowuje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plan operacyjny i przedkłada go do akceptacji instytucji zarządzającej; 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przygotowuje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roczne sprawozdania z działalności Sieci i przedkłada je do zaopiniowania instytucji zarządzającej, a po pozytywnym zaopiniowaniu – Komitetowi Sterującemu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identyfikuje partnerów KSOW+ działających na poziomie krajowym przez ich rejestrowanie na portalu KSOW+, umożliwia partnerom KSOW+ włączenie się w realizację zadań KSOW+, aktywizuje ich do podejmowania działań oraz prowadzi bazę danych partnerów KSOW+ na portalu KSOW+;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726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459523"/>
            <a:ext cx="10923632" cy="5131773"/>
          </a:xfrm>
        </p:spPr>
        <p:txBody>
          <a:bodyPr/>
          <a:lstStyle/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zapewnia </a:t>
            </a:r>
            <a:r>
              <a:rPr lang="pl-PL" sz="1800" dirty="0"/>
              <a:t>obsługę Komitetu Sterującego ds. KSOW+;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może </a:t>
            </a:r>
            <a:r>
              <a:rPr lang="pl-PL" sz="1800" dirty="0"/>
              <a:t>powoływać grupy tematyczne w celu realizacji zadań Sieci, a w przypadku ich powołania – wspiera realizację zadań tych grup;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koordynuje </a:t>
            </a:r>
            <a:r>
              <a:rPr lang="pl-PL" sz="1800" dirty="0"/>
              <a:t>i wspiera realizację zadań sieci tematycznej dotyczącej gospodarstw demonstracyjnych;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koordynuje </a:t>
            </a:r>
            <a:r>
              <a:rPr lang="pl-PL" sz="1800" dirty="0"/>
              <a:t>i realizuje zadania sieci tematycznej dotyczącej innowacji w rolnictwie i na obszarach wiejskich;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może </a:t>
            </a:r>
            <a:r>
              <a:rPr lang="pl-PL" sz="1800" dirty="0"/>
              <a:t>wspierać tworzenie innych sieci tematycznych niż wymienione w pkt 9 i 10, a w przypadku ich utworzenia – koordynuje i wspiera realizację ich zadań;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ułatwia </a:t>
            </a:r>
            <a:r>
              <a:rPr lang="pl-PL" sz="1800" dirty="0"/>
              <a:t>współpracę i przepływ informacji między instytucją zarządzającą i pozostałymi jednostkami tworzącymi strukturę instytucjonalną KSOW+, partnerami KSOW+ oraz innymi podmiotami aktywnie działającymi na rzecz rozwoju obszarów wiejskich i rolnictwa;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współpracuje </a:t>
            </a:r>
            <a:r>
              <a:rPr lang="pl-PL" sz="1800" dirty="0"/>
              <a:t>z jednostkami tworzącymi strukturę instytucjonalną KSOW+ w osiąganiu celów </a:t>
            </a:r>
            <a:r>
              <a:rPr lang="pl-PL" sz="1800" dirty="0" smtClean="0"/>
              <a:t>Sieci,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współpracuje </a:t>
            </a:r>
            <a:r>
              <a:rPr lang="pl-PL" sz="1800" dirty="0"/>
              <a:t>z Europejską Siecią WPR;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identyfikuje </a:t>
            </a:r>
            <a:r>
              <a:rPr lang="pl-PL" sz="1800" dirty="0"/>
              <a:t>dobre praktyki wspierające rozwój rolnictwa i obszarów wiejskich i upowszechnia ich </a:t>
            </a:r>
            <a:r>
              <a:rPr lang="pl-PL" sz="1800" dirty="0" smtClean="0"/>
              <a:t>przykłady;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za </a:t>
            </a:r>
            <a:r>
              <a:rPr lang="pl-PL" sz="1800" dirty="0"/>
              <a:t>zgodą IZ może wydawać wytyczne dla jednostek regionalnych dotyczące realizacji zadań na poziomie wojewódzkim w celu zapewnienia funkcjonowania KSOW+ zgodnie z celami i działaniami KSOW</a:t>
            </a:r>
            <a:r>
              <a:rPr lang="pl-PL" sz="1800" dirty="0" smtClean="0"/>
              <a:t>+;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proponuje kierunki tematyczne operacji, które będą realizowane w ramach planu </a:t>
            </a:r>
            <a:r>
              <a:rPr lang="pl-PL" sz="1800" dirty="0" smtClean="0"/>
              <a:t>operacyjnego.</a:t>
            </a:r>
            <a:endParaRPr lang="pl-PL" sz="1800" dirty="0"/>
          </a:p>
          <a:p>
            <a:pPr lvl="0"/>
            <a:endParaRPr lang="pl-PL" dirty="0"/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424964" y="545123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/>
              <a:t>Zadania jednostek wsparcia </a:t>
            </a:r>
            <a:r>
              <a:rPr lang="pl-PL" sz="3200" b="1" dirty="0" smtClean="0"/>
              <a:t>sieci - JC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4392276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48056" y="502954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/>
              <a:t>Zadania jednostek wsparcia sieci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5014452"/>
            <a:ext cx="9949959" cy="1576844"/>
          </a:xfrm>
        </p:spPr>
        <p:txBody>
          <a:bodyPr/>
          <a:lstStyle/>
          <a:p>
            <a:pPr marL="109728" lvl="0" indent="0">
              <a:buNone/>
            </a:pPr>
            <a:endParaRPr lang="pl-PL" dirty="0"/>
          </a:p>
          <a:p>
            <a:pPr marL="109728" lvl="0" indent="0" algn="ctr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Do zadań jednostki regionalnej należy zapewnienie funkcjonowania KSOW+ w województwie oraz realizacja operacji w ramach planu operacyjnego.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3729839"/>
              </p:ext>
            </p:extLst>
          </p:nvPr>
        </p:nvGraphicFramePr>
        <p:xfrm>
          <a:off x="2877574" y="1956619"/>
          <a:ext cx="5971458" cy="338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65642" y="571500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/>
              <a:t>Zadania jednostek wsparcia sieci - SW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556238"/>
            <a:ext cx="10697492" cy="5035058"/>
          </a:xfrm>
        </p:spPr>
        <p:txBody>
          <a:bodyPr/>
          <a:lstStyle/>
          <a:p>
            <a:pPr marL="109728" lvl="0" indent="0">
              <a:buNone/>
            </a:pPr>
            <a:r>
              <a:rPr lang="pl-PL" sz="1800" b="1" dirty="0"/>
              <a:t>Samorządy województw </a:t>
            </a:r>
            <a:r>
              <a:rPr lang="pl-PL" sz="1800" dirty="0"/>
              <a:t>- realizują zadania związane z rozwojem obszarów wiejskich, w szczególności zgodnie z planem działania, wytycznymi instytucji zarządzającej i jednostki centralnej oraz instrukcją zgłaszania operacji do planu operacyjnego</a:t>
            </a:r>
            <a:r>
              <a:rPr lang="pl-PL" sz="1800" dirty="0" smtClean="0"/>
              <a:t>.</a:t>
            </a:r>
          </a:p>
          <a:p>
            <a:pPr marL="109728" lvl="0" indent="0">
              <a:buNone/>
            </a:pPr>
            <a:endParaRPr lang="pl-PL" sz="1800" dirty="0"/>
          </a:p>
          <a:p>
            <a:pPr marL="109728" lvl="0" indent="0">
              <a:buNone/>
            </a:pPr>
            <a:r>
              <a:rPr lang="pl-PL" sz="1800" dirty="0"/>
              <a:t>W ramach zapewnienia funkcjonowania KSOW+ na poziomie wojewódzkim, samorząd województwa, w zakresie dotyczącym rozwoju obszarów wiejskich, w szczególności: 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/>
              <a:t>opracowuje operacje na poziomie województwa i zgłasza je do planu operacyjnego zgodnie z instrukcją opracowaną przez JC, a następnie realizuje te operacje, które ostatecznie znalazły się w tym planie;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/>
              <a:t>przygotowuje roczne sprawozdanie z działalności Sieci w województwie w zakresie dotyczącym zrealizowanych zadań;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/>
              <a:t>identyfikuje partnerów KSOW+ działających na poziomie województwa, umożliwia partnerom KSOW+ włączenie się w realizację zadań Sieci oraz aktywizuje ich do działania na poziomie województwa; 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/>
              <a:t>może powoływać grupy tematyczne, a w przypadku ich powołania – wspiera realizację ich zadań;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/>
              <a:t>może uczestniczyć w realizacji zadań sieci tematycznych wspieranych przez </a:t>
            </a:r>
            <a:r>
              <a:rPr lang="pl-PL" sz="1800" dirty="0" smtClean="0"/>
              <a:t>JC;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/>
              <a:t>prowadzi </a:t>
            </a:r>
            <a:r>
              <a:rPr lang="pl-PL" sz="1800" dirty="0"/>
              <a:t>działania informacyjno-promocyjne zgodnie ze Strategią komunikacji dotyczące wdrażanych przez siebie interwencji w ramach PS WPR, w tym o zasadach i trybie przyznania i wypłaty pomocy oraz o obowiązkach beneficjentów wynikających z przyznania tej pomocy;</a:t>
            </a:r>
          </a:p>
          <a:p>
            <a:pPr lvl="0">
              <a:buFont typeface="Wingdings" pitchFamily="2"/>
              <a:buChar char="Ø"/>
            </a:pPr>
            <a:endParaRPr lang="pl-PL" sz="1800" dirty="0"/>
          </a:p>
          <a:p>
            <a:pPr lvl="0">
              <a:buFont typeface="Wingdings" pitchFamily="2"/>
              <a:buChar char="Ø"/>
            </a:pPr>
            <a:endParaRPr lang="pl-PL" dirty="0"/>
          </a:p>
          <a:p>
            <a:pPr lvl="0">
              <a:buFont typeface="Wingdings" pitchFamily="2"/>
              <a:buChar char="Ø"/>
            </a:pPr>
            <a:endParaRPr lang="pl-PL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837592"/>
            <a:ext cx="10972800" cy="4753704"/>
          </a:xfrm>
        </p:spPr>
        <p:txBody>
          <a:bodyPr/>
          <a:lstStyle/>
          <a:p>
            <a:pPr marL="566928" lvl="0" indent="-457200">
              <a:buFont typeface="+mj-lt"/>
              <a:buAutoNum type="arabicParenR" startAt="7"/>
            </a:pPr>
            <a:r>
              <a:rPr lang="pl-PL" sz="1800" dirty="0" smtClean="0"/>
              <a:t>współpracuje </a:t>
            </a:r>
            <a:r>
              <a:rPr lang="pl-PL" sz="1800" dirty="0"/>
              <a:t>z lokalnymi punktami kontaktowymi funduszy europejskich, podległymi ministrowi właściwemu do spraw rozwoju regionalnego, w zakresie informacji o istniejących możliwościach wsparcia rozwoju obszarów wiejskich ze środków PS WPR;  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diagnozuje potrzeby województwa w zakresie działań niezbędnych do podjęcia w celu rozwoju obszarów wiejskich;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ułatwia współpracę i przepływ informacji między partnerami KSOW+ i innymi podmiotami aktywnie działającymi na rzecz rozwoju obszarów wiejskich na poziomie województwa;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współpracuje z innymi jednostkami wsparcia Sieci, w szczególności z ośrodkiem doradztwa rolniczego ze swojego województwa;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identyfikuje dobre praktyki wspierające rozwój obszarów wiejskich w zakresie dotyczącym interwencji wdrażanych przez samorząd i upowszechnia ich przykłady, które przekazuje </a:t>
            </a:r>
            <a:r>
              <a:rPr lang="pl-PL" sz="1800" dirty="0" smtClean="0"/>
              <a:t>JC;</a:t>
            </a:r>
          </a:p>
          <a:p>
            <a:pPr marL="566928" lvl="0" indent="-457200">
              <a:buFont typeface="+mj-lt"/>
              <a:buAutoNum type="arabicParenR" startAt="7"/>
            </a:pPr>
            <a:r>
              <a:rPr lang="pl-PL" sz="1800" dirty="0"/>
              <a:t>proponuje kierunki tematyczne operacji, które będą realizowane w ramach planu operacyjnego, które przekazuje do </a:t>
            </a:r>
            <a:r>
              <a:rPr lang="pl-PL" sz="1800" dirty="0" smtClean="0"/>
              <a:t>JC.</a:t>
            </a:r>
            <a:endParaRPr lang="pl-PL" sz="1800" dirty="0"/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3" name="Tytuł 1"/>
          <p:cNvSpPr txBox="1">
            <a:spLocks noGrp="1"/>
          </p:cNvSpPr>
          <p:nvPr>
            <p:ph type="title"/>
          </p:nvPr>
        </p:nvSpPr>
        <p:spPr>
          <a:xfrm>
            <a:off x="565642" y="571500"/>
            <a:ext cx="10972800" cy="1066803"/>
          </a:xfrm>
        </p:spPr>
        <p:txBody>
          <a:bodyPr anchorCtr="1"/>
          <a:lstStyle/>
          <a:p>
            <a:pPr lvl="0" algn="ctr"/>
            <a:r>
              <a:rPr lang="pl-PL" sz="3200" b="1" dirty="0"/>
              <a:t>Zadania jednostek wsparcia sieci - SW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1679" y="536331"/>
            <a:ext cx="10972800" cy="106680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Zadania jednostek wsparcia sieci - SW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09603" y="1987062"/>
            <a:ext cx="10972800" cy="458747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800" b="1" dirty="0"/>
              <a:t>Samorządy Województw </a:t>
            </a:r>
            <a:r>
              <a:rPr lang="pl-PL" sz="1800" dirty="0"/>
              <a:t>na poziomie województwa realizują w szczególności zadania polegające na wymianie lub upowszechnianiu wiedzy, informacji lub doświadczeń dotyczących: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odnawialnych źródeł energii i poprawy efektywności energetycznej ( filar II);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infrastruktury na obszarach wiejskich, w tym inteligentnych wsi ( filar II); 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scalania gruntów wraz z zagospodarowaniem </a:t>
            </a:r>
            <a:r>
              <a:rPr lang="pl-PL" sz="1800" dirty="0" err="1"/>
              <a:t>poscaleniowym</a:t>
            </a:r>
            <a:r>
              <a:rPr lang="pl-PL" sz="1800" dirty="0"/>
              <a:t> ( filar II);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systemów jakości żywności, żywności ekologicznej i krótkich łańcuchów dostaw ( filar II);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LEADER/ Rozwój Lokalny Kierowany przez Społeczność ( filar II);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rozwoju przedsiębiorczości na obszarach wiejskich( filar II).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/>
          </a:p>
          <a:p>
            <a:pPr marL="109728" indent="0">
              <a:buNone/>
            </a:pPr>
            <a:r>
              <a:rPr lang="pl-PL" sz="1800" dirty="0"/>
              <a:t>Nie wszystkie powyższe obszary tematyczne są realizowane przez Samorządy Województw w każdym roku, ponieważ ich realizacja wynika z kierunków tematycznych zaproponowanych przez Komitet Sterujący ds. KSOW</a:t>
            </a:r>
            <a:r>
              <a:rPr lang="pl-PL" sz="1800" dirty="0" smtClean="0"/>
              <a:t>+.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17512264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644162"/>
            <a:ext cx="10972800" cy="4947134"/>
          </a:xfrm>
        </p:spPr>
        <p:txBody>
          <a:bodyPr/>
          <a:lstStyle/>
          <a:p>
            <a:pPr marL="109728" lvl="0" indent="0">
              <a:buNone/>
            </a:pPr>
            <a:r>
              <a:rPr lang="pl-PL" sz="1800" b="1" dirty="0"/>
              <a:t>Wojewódzkie Ośrodki Doradztwa Rolniczego </a:t>
            </a:r>
            <a:r>
              <a:rPr lang="pl-PL" sz="1800" dirty="0"/>
              <a:t>realizują zadania związane z rolnictwem oraz rozwojem obszarów wiejskich, w szczególności zgodnie z planem działania, wytycznymi instytucji zarządzającej i jednostki centralnej oraz instrukcją zgłaszania operacji do planu operacyjnego. </a:t>
            </a:r>
            <a:endParaRPr lang="pl-PL" sz="1800" dirty="0" smtClean="0"/>
          </a:p>
          <a:p>
            <a:pPr marL="109728" lvl="0" indent="0">
              <a:buNone/>
            </a:pPr>
            <a:endParaRPr lang="pl-PL" sz="1800" dirty="0" smtClean="0"/>
          </a:p>
          <a:p>
            <a:pPr marL="109728" lvl="0" indent="0">
              <a:buNone/>
            </a:pPr>
            <a:r>
              <a:rPr lang="pl-PL" sz="1800" dirty="0"/>
              <a:t>W ramach zapewnienia funkcjonowania KSOW+ na poziomie wojewódzkim, wojewódzki ośrodek doradztwa rolniczego w szczególności: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 smtClean="0"/>
              <a:t>opracowuje </a:t>
            </a:r>
            <a:r>
              <a:rPr lang="pl-PL" sz="1800" dirty="0"/>
              <a:t>operacje na poziomie województwa i zgłasza je do planu operacyjnego zgodnie z instrukcją opracowaną przez JC, a następnie realizuje te operacje, które ostatecznie znalazły się w tym planie;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 smtClean="0"/>
              <a:t>przygotowuje </a:t>
            </a:r>
            <a:r>
              <a:rPr lang="pl-PL" sz="1800" dirty="0"/>
              <a:t>roczne sprawozdanie z działalności Sieci w województwie w zakresie dotyczącym zrealizowanych zadań;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 smtClean="0"/>
              <a:t>identyfikuje </a:t>
            </a:r>
            <a:r>
              <a:rPr lang="pl-PL" sz="1800" dirty="0"/>
              <a:t>partnerów KSOW+ działających na poziomie województwa, umożliwia im włączenie się w realizację zadań Sieci oraz aktywizuje ich do działania na poziomie województwa; 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 smtClean="0"/>
              <a:t>może </a:t>
            </a:r>
            <a:r>
              <a:rPr lang="pl-PL" sz="1800" dirty="0"/>
              <a:t>powoływać grupy tematyczne, a w przypadku ich powołania – wspiera realizację ich zadań;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 smtClean="0"/>
              <a:t>realizuje </a:t>
            </a:r>
            <a:r>
              <a:rPr lang="pl-PL" sz="1800" dirty="0"/>
              <a:t>zadania sieci tematycznych dotyczących innowacji w rolnictwie i na obszarach wiejskich oraz gospodarstw demonstracyjnych</a:t>
            </a:r>
            <a:r>
              <a:rPr lang="pl-PL" sz="1800" dirty="0" smtClean="0"/>
              <a:t>;</a:t>
            </a:r>
          </a:p>
          <a:p>
            <a:pPr marL="452628" indent="-342900">
              <a:buFont typeface="+mj-lt"/>
              <a:buAutoNum type="arabicParenR"/>
            </a:pPr>
            <a:r>
              <a:rPr lang="pl-PL" sz="1800" dirty="0"/>
              <a:t>może uczestniczyć w realizacji zadań innych sieci tematycznych, które wspiera JC </a:t>
            </a:r>
            <a:r>
              <a:rPr lang="pl-PL" sz="1800" dirty="0" smtClean="0"/>
              <a:t>;</a:t>
            </a:r>
            <a:endParaRPr lang="pl-PL" sz="1800" dirty="0"/>
          </a:p>
          <a:p>
            <a:pPr marL="109728" lvl="0" indent="0">
              <a:buNone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1679" y="536331"/>
            <a:ext cx="10972800" cy="106680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Zadania jednostek wsparcia sieci </a:t>
            </a:r>
            <a:r>
              <a:rPr lang="pl-PL" sz="3200" b="1" dirty="0" smtClean="0"/>
              <a:t>– WODR-y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9608041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88259" y="1276026"/>
            <a:ext cx="10628665" cy="4341872"/>
          </a:xfrm>
        </p:spPr>
        <p:txBody>
          <a:bodyPr/>
          <a:lstStyle/>
          <a:p>
            <a:pPr marL="452628" lvl="0" indent="-342900">
              <a:buFont typeface="+mj-lt"/>
              <a:buAutoNum type="arabicParenR" startAt="6"/>
            </a:pPr>
            <a:endParaRPr lang="pl-PL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prowadzi działania informacyjno-promocyjne dotyczące PS WPR zgodnie ze Strategią komunikacji, w tym o zasadach i trybie przyznania i wypłaty pomocy oraz o obowiązkach beneficjentów wynikających z przyznania tej pomocy;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współpracuje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z lokalnymi punktami kontaktowymi funduszy europejskich, podległymi ministrowi właściwemu do spraw rozwoju regionalnego, w zakresie informacji o istniejących możliwościach wsparcia rozwoju obszarów wiejskich i rolnictwa ze środków PS WPR;  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uczestniczy w diagnozowaniu potrzeb województwa w zakresie działań niezbędnych do podjęcia w celu rozwoju rolnictwa i obszarów wiejskich;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ułatwia współpracę i przepływ informacji między partnerami KSOW+ i innymi podmiotami aktywnie działającymi na rzecz rozwoju obszarów wiejskich i rolnictwa na poziomie województwa, w tym instytutami badawczymi;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współpracuje z innymi jednostkami wsparcia Sieci, w szczególności z samorządem województwa ze swojego województwa;  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identyfikuje dobre praktyki wspierające rozwój rolnictwa i obszarów wiejskich i upowszechnia ich przykłady, które przekazuje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JC</a:t>
            </a:r>
          </a:p>
          <a:p>
            <a:pPr marL="452628" lvl="0" indent="-342900">
              <a:buFont typeface="+mj-lt"/>
              <a:buAutoNum type="arabicParenR" startAt="7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proponuje kierunki tematyczne operacji, które będą realizowane w ramach planu operacyjnego, które przekazuje do JC.</a:t>
            </a:r>
          </a:p>
          <a:p>
            <a:pPr marL="452628" lvl="0" indent="-342900">
              <a:buFont typeface="+mj-lt"/>
              <a:buAutoNum type="arabicParenR" startAt="7"/>
            </a:pP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521679" y="536331"/>
            <a:ext cx="10972800" cy="106680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Zadania jednostek wsparcia sieci </a:t>
            </a:r>
            <a:r>
              <a:rPr lang="pl-PL" sz="3200" b="1" dirty="0" smtClean="0"/>
              <a:t>– WODR-y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850362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48057" y="1723292"/>
            <a:ext cx="10972800" cy="49831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800" b="1" dirty="0"/>
              <a:t>Ośrodki Doradztwa Rolniczego </a:t>
            </a:r>
            <a:r>
              <a:rPr lang="pl-PL" sz="1800" dirty="0"/>
              <a:t>na poziomie województwa realizują w szczególności zadania polegające na wymianie lub upowszechnianiu wiedzy, informacji lub doświadczeń dotyczących</a:t>
            </a:r>
            <a:r>
              <a:rPr lang="pl-PL" sz="1800" dirty="0" smtClean="0"/>
              <a:t>:</a:t>
            </a:r>
          </a:p>
          <a:p>
            <a:pPr marL="109728" indent="0">
              <a:buNone/>
            </a:pPr>
            <a:endParaRPr lang="pl-PL" sz="1800" dirty="0"/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wsparcia </a:t>
            </a:r>
            <a:r>
              <a:rPr lang="pl-PL" sz="1800" dirty="0"/>
              <a:t>dochodów gospodarstw rolnych uzależnionego od powierzchni gospodarstwa i produkcji, w tym wsparcia dla młodych rolników (filar I WPR);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działań </a:t>
            </a:r>
            <a:r>
              <a:rPr lang="pl-PL" sz="1800" dirty="0"/>
              <a:t>na rzecz klimatu, środowiska i dobrostanu zwierząt - </a:t>
            </a:r>
            <a:r>
              <a:rPr lang="pl-PL" sz="1800" dirty="0" err="1"/>
              <a:t>ekoschematy</a:t>
            </a:r>
            <a:r>
              <a:rPr lang="pl-PL" sz="1800" dirty="0"/>
              <a:t> (filar I WPR</a:t>
            </a:r>
            <a:r>
              <a:rPr lang="pl-PL" sz="1800" dirty="0" smtClean="0"/>
              <a:t>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wsparcia </a:t>
            </a:r>
            <a:r>
              <a:rPr lang="pl-PL" sz="1800" dirty="0"/>
              <a:t>w sektorze owoców i warzyw oraz sektorze pszczelarskim (filar I WPR);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rolnictwa </a:t>
            </a:r>
            <a:r>
              <a:rPr lang="pl-PL" sz="1800" dirty="0"/>
              <a:t>ekologicznego (filar II WPR);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interwencji </a:t>
            </a:r>
            <a:r>
              <a:rPr lang="pl-PL" sz="1800" dirty="0"/>
              <a:t>związanych ze środowiskiem, klimatem, ochroną bioróżnorodności, zachowaniem zagrożonych zasobów genetycznych roślin i zwierząt, zalesieniami, systemami rolno-leśnymi (filar II WPR);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wsparcia </a:t>
            </a:r>
            <a:r>
              <a:rPr lang="pl-PL" sz="1800" dirty="0"/>
              <a:t>inwestycji w gospodarstwach rolnych zwiększających konkurencyjność (filar II WPR</a:t>
            </a:r>
            <a:r>
              <a:rPr lang="pl-PL" sz="1800" dirty="0" smtClean="0"/>
              <a:t>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odnawialnych źródeł energii i poprawy efektywności energetycznej (filar II WPR);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rozwoju współpracy w ramach łańcucha wartości (filar II WPR</a:t>
            </a:r>
            <a:r>
              <a:rPr lang="pl-PL" sz="1800" dirty="0" smtClean="0"/>
              <a:t>);</a:t>
            </a:r>
          </a:p>
          <a:p>
            <a:pPr marL="624078" indent="-514350">
              <a:buFont typeface="+mj-lt"/>
              <a:buAutoNum type="arabicParenR"/>
            </a:pPr>
            <a:r>
              <a:rPr lang="pl-PL" sz="1800" dirty="0"/>
              <a:t>tworzenia i rozwoju organizacji producentów i grup producentów rolnych, w tym poprawy pozycji rolników w łańcuchu wartości (filar II WPR</a:t>
            </a:r>
            <a:r>
              <a:rPr lang="pl-PL" sz="1800" dirty="0" smtClean="0"/>
              <a:t>);</a:t>
            </a:r>
            <a:endParaRPr lang="pl-PL" sz="1800" dirty="0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521679" y="536331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sz="3200" b="1" dirty="0" smtClean="0"/>
              <a:t>Zadania jednostek wsparcia sieci – WODR-y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58562725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2"/>
          </p:nvPr>
        </p:nvSpPr>
        <p:spPr>
          <a:xfrm>
            <a:off x="605694" y="1211934"/>
            <a:ext cx="8019560" cy="1373005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11200" dirty="0"/>
              <a:t>Polski PS WPR na lata 2023-2027 został zatwierdzony decyzją Komisji Europejskiej z dnia 31.08.2022 r. i najpóźniej 12 miesięcy od tej daty powinna zostać uruchomiona krajowa sieć ds. WPR (KSOW+).</a:t>
            </a:r>
          </a:p>
          <a:p>
            <a:endParaRPr lang="pl-PL" dirty="0"/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580292" y="3956539"/>
            <a:ext cx="10357338" cy="22332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365750" marR="0" lvl="0" indent="-256022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7D53"/>
              </a:buClr>
              <a:buSzPct val="100000"/>
              <a:buFont typeface="Georgia"/>
              <a:buChar char="•"/>
              <a:tabLst/>
              <a:defRPr lang="pl-PL" sz="2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  <a:lvl2pPr marL="658349" marR="0" lvl="1" indent="-24687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A7C29"/>
              </a:buClr>
              <a:buSzPct val="100000"/>
              <a:buFont typeface="Georgia"/>
              <a:buChar char="▫"/>
              <a:tabLst/>
              <a:defRPr lang="pl-PL" sz="19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2pPr>
            <a:lvl3pPr marL="923516" marR="0" lvl="2" indent="-219446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1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3pPr>
            <a:lvl4pPr marL="1179548" marR="0" lvl="3" indent="-20115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1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4pPr>
            <a:lvl5pPr marL="1389851" marR="0" lvl="4" indent="-182870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1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pl-PL" sz="2800" dirty="0"/>
              <a:t>Spotkanie inauguracyjne KSOW+, w tym wręczenie powołań do Komitetu Sterującego ds. KSOW+ planowane jest na czerwiec 2023 r. </a:t>
            </a: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594" y="1037492"/>
            <a:ext cx="3288322" cy="27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56448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644162"/>
            <a:ext cx="10972800" cy="493037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10"/>
            </a:pPr>
            <a:r>
              <a:rPr lang="pl-PL" sz="1800" dirty="0" smtClean="0"/>
              <a:t>systemów </a:t>
            </a:r>
            <a:r>
              <a:rPr lang="pl-PL" sz="1800" dirty="0"/>
              <a:t>jakości żywności oraz tworzenia krótkich łańcuchów dostaw (filar II WPR);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pl-PL" sz="1800" dirty="0" smtClean="0"/>
              <a:t>zarządzania </a:t>
            </a:r>
            <a:r>
              <a:rPr lang="pl-PL" sz="1800" dirty="0"/>
              <a:t>ryzykiem w gospodarstwie rolnym, w tym ubezpieczeń (filar II WPR);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pl-PL" sz="1800" dirty="0" smtClean="0"/>
              <a:t>modernizacji </a:t>
            </a:r>
            <a:r>
              <a:rPr lang="pl-PL" sz="1800" dirty="0"/>
              <a:t>sektora rolnego poprzez wspieranie i dzielenie się wiedzą, innowacjami i cyfryzacją w rolnictwie i na obszarach wiejskich oraz zachęcanie do ich wykorzystywania, w tym grupy operacyjne EPI, inteligentne wsie, gospodarstwa demonstracyjne (filar II WPR</a:t>
            </a:r>
            <a:r>
              <a:rPr lang="pl-PL" sz="1800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/>
          </a:p>
          <a:p>
            <a:pPr marL="109728" indent="0">
              <a:buNone/>
            </a:pPr>
            <a:r>
              <a:rPr lang="pl-PL" sz="1800" dirty="0"/>
              <a:t>Nie wszystkie powyższe obszary tematyczne są realizowane przez Wojewódzkie Ośrodki Doradztwa Rolniczego w każdym roku, ponieważ ich realizacja wynika z kierunków tematycznych zaproponowanych przez Komitet Sterujący ds. KSOW+.</a:t>
            </a:r>
          </a:p>
          <a:p>
            <a:endParaRPr lang="pl-PL" dirty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>
            <a:off x="521679" y="536331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sz="3200" b="1" dirty="0" smtClean="0"/>
              <a:t>Zadania jednostek wsparcia sieci – WODR-y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4443775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30472" y="1554832"/>
            <a:ext cx="10726990" cy="4341872"/>
          </a:xfrm>
        </p:spPr>
        <p:txBody>
          <a:bodyPr/>
          <a:lstStyle/>
          <a:p>
            <a:pPr marL="109728" lvl="0" indent="0" algn="just">
              <a:buNone/>
            </a:pPr>
            <a:r>
              <a:rPr lang="pl-PL" sz="1800" b="1" dirty="0"/>
              <a:t>Agencja Restrukturyzacji i Modernizacji </a:t>
            </a:r>
            <a:r>
              <a:rPr lang="pl-PL" sz="1800" b="1" dirty="0" smtClean="0"/>
              <a:t>Rolnictwa:</a:t>
            </a:r>
          </a:p>
          <a:p>
            <a:pPr marL="109728" lvl="0" indent="0" algn="just">
              <a:buNone/>
            </a:pPr>
            <a:endParaRPr lang="pl-PL" sz="1800" b="1" dirty="0" smtClean="0"/>
          </a:p>
          <a:p>
            <a:pPr marL="452628" lvl="0" indent="-342900" algn="just">
              <a:buFont typeface="+mj-lt"/>
              <a:buAutoNum type="arabicParenR"/>
            </a:pPr>
            <a:r>
              <a:rPr lang="pl-PL" sz="1800" dirty="0" smtClean="0"/>
              <a:t>realizuje </a:t>
            </a:r>
            <a:r>
              <a:rPr lang="pl-PL" sz="1800" dirty="0"/>
              <a:t>zadania określone w Strategii </a:t>
            </a:r>
            <a:r>
              <a:rPr lang="pl-PL" sz="1800" dirty="0" smtClean="0"/>
              <a:t>komunikacji;</a:t>
            </a:r>
          </a:p>
          <a:p>
            <a:pPr marL="452628" lvl="0" indent="-342900" algn="just">
              <a:buFont typeface="+mj-lt"/>
              <a:buAutoNum type="arabicParenR"/>
            </a:pPr>
            <a:r>
              <a:rPr lang="pl-PL" sz="1800" dirty="0" smtClean="0"/>
              <a:t>identyfikuje </a:t>
            </a:r>
            <a:r>
              <a:rPr lang="pl-PL" sz="1800" dirty="0"/>
              <a:t>projekty wspierające rozwój rolnictwa i obszarów wiejskich (tzw. dobre praktyki), w szczególności w zakresie  interwencji wdrażanych przez ARiMR, i upowszechnia ich przykłady, które przekazuje do </a:t>
            </a:r>
            <a:r>
              <a:rPr lang="pl-PL" sz="1800" dirty="0" smtClean="0"/>
              <a:t>JC;</a:t>
            </a:r>
          </a:p>
          <a:p>
            <a:pPr marL="452628" lvl="0" indent="-342900" algn="just">
              <a:buFont typeface="+mj-lt"/>
              <a:buAutoNum type="arabicParenR"/>
            </a:pPr>
            <a:r>
              <a:rPr lang="pl-PL" sz="1800" dirty="0" smtClean="0"/>
              <a:t>przekazuje </a:t>
            </a:r>
            <a:r>
              <a:rPr lang="pl-PL" sz="1800" dirty="0"/>
              <a:t>instytucji zarządzającej oraz jednostce centralnej, na ich wniosek, dane niezbędne do realizacji działania 1 KSOW+ „Gromadzenie, analiza i upowszechnianie informacji na temat działań i dobrych praktyk wdrażanych lub wspieranych w ramach PS WPR</a:t>
            </a:r>
            <a:r>
              <a:rPr lang="pl-PL" sz="1800" dirty="0" smtClean="0"/>
              <a:t>”;</a:t>
            </a:r>
          </a:p>
          <a:p>
            <a:pPr marL="452628" lvl="0" indent="-342900" algn="just">
              <a:buFont typeface="+mj-lt"/>
              <a:buAutoNum type="arabicParenR"/>
            </a:pPr>
            <a:r>
              <a:rPr lang="pl-PL" sz="1800" dirty="0" smtClean="0"/>
              <a:t>proponuje </a:t>
            </a:r>
            <a:r>
              <a:rPr lang="pl-PL" sz="1800" dirty="0"/>
              <a:t>kierunki tematyczne operacji, które będą realizowane w ramach planu operacyjnego, które przekazuje do JC. </a:t>
            </a:r>
          </a:p>
        </p:txBody>
      </p:sp>
      <p:sp>
        <p:nvSpPr>
          <p:cNvPr id="4" name="Tytuł 4"/>
          <p:cNvSpPr txBox="1">
            <a:spLocks/>
          </p:cNvSpPr>
          <p:nvPr/>
        </p:nvSpPr>
        <p:spPr>
          <a:xfrm>
            <a:off x="521679" y="536331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sz="3200" b="1" dirty="0" smtClean="0"/>
              <a:t>Zadania jednostek wsparcia sieci – ARiMR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631112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Komitet sterujący ds. </a:t>
            </a:r>
            <a:br>
              <a:rPr lang="pl-PL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Krajowej Sieci Obszarów Wiejskich+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78069" y="2593732"/>
            <a:ext cx="8212015" cy="4164618"/>
          </a:xfrm>
        </p:spPr>
        <p:txBody>
          <a:bodyPr/>
          <a:lstStyle/>
          <a:p>
            <a:pPr marL="109728" lvl="0" indent="0">
              <a:buNone/>
            </a:pPr>
            <a:endParaRPr lang="pl-PL" dirty="0"/>
          </a:p>
          <a:p>
            <a:pPr marL="109728" lvl="0" indent="0" algn="just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Komitet sterujący ds. Krajowej Sieci Obszarów Wiejskich+ jest organem opiniodawczo-doradczym Ministra Rolnictwa i Rozwoju Wsi w zakresie funkcjonowania KSOW+.</a:t>
            </a:r>
          </a:p>
          <a:p>
            <a:pPr marL="109728" lvl="0" indent="0">
              <a:buNone/>
            </a:pPr>
            <a:endParaRPr lang="pl-PL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lvl="0" indent="0">
              <a:buNone/>
            </a:pP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lvl="0" indent="0" algn="just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W skład Komitetu wchodzą przedstawiciele administracji publicznej, nauki, doradztwa rolniczego, partnerów KSOW+, organizacji pozarządowych, w tym organizacji społecznych i branżowych funkcjonujących w obszarze rolnictwa i obszarów wiejskich oraz partnerów społeczno-gospodarczych.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03" y="2567354"/>
            <a:ext cx="3281674" cy="305093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74434" y="720970"/>
            <a:ext cx="10972800" cy="1066803"/>
          </a:xfrm>
        </p:spPr>
        <p:txBody>
          <a:bodyPr/>
          <a:lstStyle/>
          <a:p>
            <a:pPr lvl="0" algn="ctr"/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Zadania Komitetu sterującego ds. KSOW+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09603" y="1802423"/>
            <a:ext cx="10726990" cy="4788873"/>
          </a:xfrm>
        </p:spPr>
        <p:txBody>
          <a:bodyPr/>
          <a:lstStyle/>
          <a:p>
            <a:pPr marL="452628" lvl="0" indent="-342900"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przedstawianie Ministrowi propozycji kierunków tematycznych działania KSOW+, które miałyby być realizowane w drodze operacji ujętych w planie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operacyjnym;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przyjmowanie sprawozdań z działalności Sieci, składanych przez jednostkę centralną;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wydawanie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rekomendacji dotyczących realizacji zadań KSOW+ na podstawie sprawozdań z działalności Sieci;</a:t>
            </a:r>
          </a:p>
          <a:p>
            <a:pPr marL="452628" lvl="0" indent="-342900">
              <a:buFont typeface="+mj-lt"/>
              <a:buAutoNum type="arabicParenR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umożliwienie wymiany wiedzy i doświadczeń między jednostkami wsparcia Sieci, partnerami KSOW+ i innymi podmiotami aktywnie działającymi na rzecz rozwoju obszarów wiejskich i rolnictwa na poziomie krajowym, w szczególności przez: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700" smtClean="0">
                <a:solidFill>
                  <a:schemeClr val="accent6">
                    <a:lumMod val="50000"/>
                  </a:schemeClr>
                </a:solidFill>
              </a:rPr>
              <a:t>Możliwość rekomendowania jednostkom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wsparcia Sieci 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powoływania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stałych i doraźnych doradczych grup tematycznych ds. opracowania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określonego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zagadnienia, kierunku działania lub tematu,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zapraszanie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na posiedzenia oraz organizowanie spotkań z udziałem przedstawicieli partnerów KSOW+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i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innych podmiotów aktywnie działających na rzecz rozwoju obszarów wiejskich i rolnictwa na poziomie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krajowym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oraz ekspertów w danej dziedzinie,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</a:rPr>
              <a:t>konsultowanie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dokumentów z przedstawicielami i ekspertami, o których mowa w lit. b. </a:t>
            </a:r>
          </a:p>
          <a:p>
            <a:pPr lvl="0">
              <a:buFont typeface="Wingdings" pitchFamily="2"/>
              <a:buChar char="Ø"/>
            </a:pP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86510" y="1774638"/>
            <a:ext cx="10972800" cy="4641927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przewodniczący </a:t>
            </a:r>
            <a:r>
              <a:rPr lang="pl-PL" sz="1800" dirty="0"/>
              <a:t>– dyrektor komórki organizacyjnej w </a:t>
            </a:r>
            <a:r>
              <a:rPr lang="pl-PL" sz="1800" dirty="0" smtClean="0"/>
              <a:t>MRiRW, wł. ws. pomocy technicznej (KSOW+);</a:t>
            </a:r>
            <a:endParaRPr lang="pl-PL" sz="1800" dirty="0"/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zastępca </a:t>
            </a:r>
            <a:r>
              <a:rPr lang="pl-PL" sz="1800" dirty="0"/>
              <a:t>przewodniczącego – </a:t>
            </a:r>
            <a:r>
              <a:rPr lang="pl-PL" sz="1800" dirty="0" smtClean="0"/>
              <a:t>za-ca </a:t>
            </a:r>
            <a:r>
              <a:rPr lang="pl-PL" sz="1800" dirty="0"/>
              <a:t>dyrektora komórki organizacyjnej w </a:t>
            </a:r>
            <a:r>
              <a:rPr lang="pl-PL" sz="1800" dirty="0" smtClean="0"/>
              <a:t>MRiRW wł. ws. pomocy technicznej (KSOW+);</a:t>
            </a:r>
            <a:endParaRPr lang="pl-PL" sz="1800" dirty="0"/>
          </a:p>
          <a:p>
            <a:pPr marL="624078" indent="-514350">
              <a:buFont typeface="+mj-lt"/>
              <a:buAutoNum type="arabicParenR"/>
            </a:pPr>
            <a:r>
              <a:rPr lang="pl-PL" sz="1800" dirty="0" smtClean="0"/>
              <a:t>pozostali </a:t>
            </a:r>
            <a:r>
              <a:rPr lang="pl-PL" sz="1800" dirty="0"/>
              <a:t>członkowie: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</a:t>
            </a:r>
            <a:r>
              <a:rPr lang="pl-PL" sz="1600" dirty="0"/>
              <a:t>komórki organizacyjnej w </a:t>
            </a:r>
            <a:r>
              <a:rPr lang="pl-PL" sz="1600" dirty="0" smtClean="0"/>
              <a:t>MRiRW wł. ws. koordynacji </a:t>
            </a:r>
            <a:r>
              <a:rPr lang="pl-PL" sz="1600" dirty="0"/>
              <a:t>wykonywania zadań </a:t>
            </a:r>
            <a:r>
              <a:rPr lang="pl-PL" sz="1600" dirty="0" smtClean="0"/>
              <a:t>IZ </a:t>
            </a:r>
            <a:r>
              <a:rPr lang="pl-PL" sz="1600" dirty="0"/>
              <a:t>dla </a:t>
            </a:r>
            <a:r>
              <a:rPr lang="pl-PL" sz="1600" dirty="0" smtClean="0"/>
              <a:t>PS WPR na </a:t>
            </a:r>
            <a:r>
              <a:rPr lang="pl-PL" sz="1600" dirty="0"/>
              <a:t>lata </a:t>
            </a:r>
            <a:r>
              <a:rPr lang="pl-PL" sz="1600" dirty="0" smtClean="0"/>
              <a:t>2023–2027,</a:t>
            </a:r>
            <a:endParaRPr lang="pl-PL" sz="1600" dirty="0"/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</a:t>
            </a:r>
            <a:r>
              <a:rPr lang="pl-PL" sz="1600" dirty="0"/>
              <a:t>komórki organizacyjnej w </a:t>
            </a:r>
            <a:r>
              <a:rPr lang="pl-PL" sz="1600" dirty="0" smtClean="0"/>
              <a:t>MRiRW wł. ws. płatności </a:t>
            </a:r>
            <a:r>
              <a:rPr lang="pl-PL" sz="1600" dirty="0"/>
              <a:t>w ramach systemów wsparcia bezpośredniego,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</a:t>
            </a:r>
            <a:r>
              <a:rPr lang="pl-PL" sz="1600" dirty="0"/>
              <a:t>komórki organizacyjnej w </a:t>
            </a:r>
            <a:r>
              <a:rPr lang="pl-PL" sz="1600" dirty="0" smtClean="0"/>
              <a:t>MRiRW wł. ws. regulacji </a:t>
            </a:r>
            <a:r>
              <a:rPr lang="pl-PL" sz="1600" dirty="0"/>
              <a:t>rynków rolnych w ramach </a:t>
            </a:r>
            <a:r>
              <a:rPr lang="pl-PL" sz="1600" dirty="0" smtClean="0"/>
              <a:t>WPR </a:t>
            </a:r>
            <a:r>
              <a:rPr lang="pl-PL" sz="1600" dirty="0"/>
              <a:t>i wykorzystania odnawialnych źródeł energii,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</a:t>
            </a:r>
            <a:r>
              <a:rPr lang="pl-PL" sz="1600" dirty="0"/>
              <a:t>komórki organizacyjnej w </a:t>
            </a:r>
            <a:r>
              <a:rPr lang="pl-PL" sz="1600" dirty="0" smtClean="0"/>
              <a:t>MRiRW wł. ws. innowacji</a:t>
            </a:r>
            <a:r>
              <a:rPr lang="pl-PL" sz="1600" dirty="0"/>
              <a:t>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CDR w </a:t>
            </a:r>
            <a:r>
              <a:rPr lang="pl-PL" sz="1600" dirty="0"/>
              <a:t>Brwinowie,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JC KSOW</a:t>
            </a:r>
            <a:r>
              <a:rPr lang="pl-PL" sz="1600" dirty="0"/>
              <a:t>+,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trzech </a:t>
            </a:r>
            <a:r>
              <a:rPr lang="pl-PL" sz="1600" dirty="0"/>
              <a:t>przedstawicieli </a:t>
            </a:r>
            <a:r>
              <a:rPr lang="pl-PL" sz="1600" dirty="0" smtClean="0"/>
              <a:t>SW wskazanych </a:t>
            </a:r>
            <a:r>
              <a:rPr lang="pl-PL" sz="1600" dirty="0"/>
              <a:t>przez Związek Województw Rzeczypospolitej Polskiej,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dwóch </a:t>
            </a:r>
            <a:r>
              <a:rPr lang="pl-PL" sz="1600" dirty="0"/>
              <a:t>przedstawicieli ośrodków doradztwa rolniczego wskazanych przez </a:t>
            </a:r>
            <a:r>
              <a:rPr lang="pl-PL" sz="1600" dirty="0" smtClean="0"/>
              <a:t>CDR w </a:t>
            </a:r>
            <a:r>
              <a:rPr lang="pl-PL" sz="1600" dirty="0"/>
              <a:t>Brwinowie,</a:t>
            </a:r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ARiMR,</a:t>
            </a:r>
            <a:endParaRPr lang="pl-PL" sz="1600" dirty="0"/>
          </a:p>
          <a:p>
            <a:pPr marL="745227" lvl="1" indent="-342900">
              <a:buFont typeface="+mj-lt"/>
              <a:buAutoNum type="alphaLcParenR"/>
            </a:pPr>
            <a:r>
              <a:rPr lang="pl-PL" sz="1600" dirty="0" smtClean="0"/>
              <a:t>przedstawiciel </a:t>
            </a:r>
            <a:r>
              <a:rPr lang="pl-PL" sz="1600" dirty="0"/>
              <a:t>uczelni wyższych wskazany przez Konferencję Rektorów Uczelni Rolniczych i Przyrodniczych</a:t>
            </a:r>
            <a:r>
              <a:rPr lang="pl-PL" sz="1600" dirty="0" smtClean="0"/>
              <a:t>,</a:t>
            </a:r>
            <a:endParaRPr lang="pl-PL" sz="16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74434" y="72097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Skład Komitetu sterującego ds. KSOW+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6859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86510" y="1774639"/>
            <a:ext cx="10972800" cy="4325112"/>
          </a:xfrm>
        </p:spPr>
        <p:txBody>
          <a:bodyPr/>
          <a:lstStyle/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samorządu gminnego lub powiatowego wskazany przez Komisję Wspólną Rządu i Samorządu Terytorialnego,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państwowego instytutu badawczego nadzorowanego przez Ministra, wskazany przez komórkę organizacyjną w Ministerstwie właściwą w sprawach nadzoru nad instytutami badawczymi,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Rady Młodych Rolników przy Ministrze,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Krajowej Rady Izb Rolniczych,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Polskiej Sieci LGD – Federacji Regionalnych Sieci LGD,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Instytutu Gospodarki Rolnej,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Rady Kobiet w rolnictwie,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branżowych związków wskazany przez Federację Branżowych Związków Producentów Rolnych,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Niezależnego Samorządnego Związku Zawodowego Rolników Indywidualnych „Solidarność”,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organizacji działających na rzecz środowiska i klimatu wskazany przez Koalicję Żywa Ziemia;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Forum Aktywizacji Obszarów Wiejskich;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Fundacji na Rzecz Rozwoju Polskiego Rolnictwa;</a:t>
            </a:r>
          </a:p>
          <a:p>
            <a:pPr marL="745227" lvl="1" indent="-342900">
              <a:buFont typeface="+mj-lt"/>
              <a:buAutoNum type="alphaLcParenR" startAt="11"/>
            </a:pPr>
            <a:r>
              <a:rPr lang="pl-PL" sz="1600" dirty="0" smtClean="0"/>
              <a:t>przedstawiciel </a:t>
            </a:r>
            <a:r>
              <a:rPr lang="pl-PL" sz="1600" dirty="0"/>
              <a:t>organizacji pozarządowych działających na rzecz rozwoju wsi, innych niż wymienione wyżej, wskazany przez Ogólnopolską Federację Organizacji Pozarządowych.</a:t>
            </a:r>
          </a:p>
          <a:p>
            <a:pPr marL="624078" indent="-514350">
              <a:buFont typeface="+mj-lt"/>
              <a:buAutoNum type="alphaLcParenR" startAt="11"/>
            </a:pPr>
            <a:endParaRPr lang="pl-PL" dirty="0"/>
          </a:p>
        </p:txBody>
      </p:sp>
      <p:sp>
        <p:nvSpPr>
          <p:cNvPr id="4" name="Tytuł 4"/>
          <p:cNvSpPr txBox="1">
            <a:spLocks/>
          </p:cNvSpPr>
          <p:nvPr/>
        </p:nvSpPr>
        <p:spPr>
          <a:xfrm>
            <a:off x="366350" y="1058008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endParaRPr lang="pl-PL" b="1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74434" y="72097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Skład Komitetu sterującego ds. KSOW+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159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48056" y="729762"/>
            <a:ext cx="7998066" cy="1066803"/>
          </a:xfrm>
        </p:spPr>
        <p:txBody>
          <a:bodyPr anchorCtr="1">
            <a:normAutofit/>
          </a:bodyPr>
          <a:lstStyle/>
          <a:p>
            <a:pPr lvl="0" algn="ctr"/>
            <a:r>
              <a:rPr lang="pl-PL" b="1" dirty="0"/>
              <a:t>Sieci tematyczne/grupy tematyczne</a:t>
            </a:r>
          </a:p>
        </p:txBody>
      </p:sp>
      <p:sp>
        <p:nvSpPr>
          <p:cNvPr id="3" name="Tekst — symbol zastępczy 5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342900" lvl="0" indent="-342900" algn="just" defTabSz="914400">
              <a:spcBef>
                <a:spcPts val="600"/>
              </a:spcBef>
              <a:spcAft>
                <a:spcPts val="600"/>
              </a:spcAft>
            </a:pP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54528" y="1752603"/>
            <a:ext cx="7413526" cy="452431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W celu lepszego powiązania nauki z praktyką w ramach KSOW+ będą działać co najmniej dwie sieci tematyczne: Sieć na rzecz Innowacji w Rolnictwie i na Obszarach Wiejskich (SIR) oraz sieć gospodarstw demonstracyjnych (SGD), których działania będzie wspierała JC. JC będzie mogła wspierać powstawanie nowych sieci tematycznych, które zostaną włączone w struktury KSOW+.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W </a:t>
            </a:r>
            <a:r>
              <a:rPr lang="pl-PL" sz="1800" b="0" i="0" u="none" strike="noStrike" kern="1200" cap="none" spc="0" baseline="0" dirty="0" smtClean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ramach KSOW+ będą mogły być powoływane i wspierane nowe sieci oraz grupy tematyczne.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 smtClean="0">
              <a:solidFill>
                <a:schemeClr val="accent6">
                  <a:lumMod val="50000"/>
                </a:schemeClr>
              </a:solidFill>
              <a:uFillTx/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 smtClean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Sieci </a:t>
            </a:r>
            <a:r>
              <a:rPr lang="pl-PL" sz="1800" b="0" i="0" u="none" strike="noStrike" kern="120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tematyczne/ grupy tematyczne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mają służyć wymianie wiedzy i doświadczeń dotyczących rozwoju rolnictwa i obszarów wiejskich, poprawie jakości wdrażania Planu Strategicznego oraz ułatwianiu współpracy pomiędzy partnerami KSOW+ oraz innymi podmiotami aktywnie działającymi na rzecz rozwoju obszarów wiejskich i rolnictwa w zakresie tematyki objętej ich działaniem. Celem sieci tematycznych jest również identyfikacja potrzeb i głównych obszarów działania w tematach leżących w ich zakresie.</a:t>
            </a:r>
            <a:endParaRPr lang="pl-PL" sz="1800" b="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Calibri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37" y="2171700"/>
            <a:ext cx="3464169" cy="328832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55" y="2031023"/>
            <a:ext cx="3376246" cy="3376246"/>
          </a:xfrm>
          <a:prstGeom prst="rect">
            <a:avLst/>
          </a:prstGeom>
        </p:spPr>
      </p:pic>
      <p:sp>
        <p:nvSpPr>
          <p:cNvPr id="2" name="Tekst — symbol zastępczy 5"/>
          <p:cNvSpPr txBox="1">
            <a:spLocks noGrp="1"/>
          </p:cNvSpPr>
          <p:nvPr>
            <p:ph idx="1"/>
          </p:nvPr>
        </p:nvSpPr>
        <p:spPr>
          <a:xfrm>
            <a:off x="447041" y="1931944"/>
            <a:ext cx="10825517" cy="4117854"/>
          </a:xfrm>
        </p:spPr>
        <p:txBody>
          <a:bodyPr/>
          <a:lstStyle/>
          <a:p>
            <a:pPr marL="0" lv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rgbClr val="0070C0"/>
              </a:solidFill>
            </a:endParaRPr>
          </a:p>
          <a:p>
            <a:pPr marL="0" lv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342900" lvl="0" indent="-342900" algn="just" defTabSz="914400">
              <a:spcBef>
                <a:spcPts val="600"/>
              </a:spcBef>
              <a:spcAft>
                <a:spcPts val="600"/>
              </a:spcAft>
            </a:pP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309717" y="600376"/>
            <a:ext cx="9660760" cy="1331567"/>
          </a:xfrm>
        </p:spPr>
        <p:txBody>
          <a:bodyPr anchorCtr="1"/>
          <a:lstStyle/>
          <a:p>
            <a:pPr lvl="0" algn="ctr"/>
            <a:r>
              <a:rPr lang="pl-PL" b="1" dirty="0"/>
              <a:t>Partnerzy</a:t>
            </a:r>
          </a:p>
        </p:txBody>
      </p:sp>
      <p:sp>
        <p:nvSpPr>
          <p:cNvPr id="5" name="Prostokąt 4"/>
          <p:cNvSpPr/>
          <p:nvPr/>
        </p:nvSpPr>
        <p:spPr>
          <a:xfrm>
            <a:off x="290146" y="1784418"/>
            <a:ext cx="8106508" cy="463203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chemeClr val="accent6">
                    <a:lumMod val="50000"/>
                  </a:schemeClr>
                </a:solidFill>
                <a:uFillTx/>
                <a:ea typeface="Times New Roman" pitchFamily="18"/>
              </a:rPr>
              <a:t>W realizację działań KSOW+, oprócz jednostek wsparcia sieci, będą również zaangażowani jej partnerzy, czyli podmioty aktywnie działające na rzecz rozwoju rolnictwa i obszarów wiejskich, w tym wdrażające innowacje lub opracowujące innowacyjne rozwiązania.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ea typeface="Times New Roman" pitchFamily="18"/>
              </a:rPr>
              <a:t>Głównym celem zaangażowania partnerów jest zwiększenie ich udziału w planowaniu, poprawie wdrażania (zarówno na poziomie instytucjonalnym, jak i realizacji projektów przez beneficjentów), monitorowaniu i ewaluacji, co powinno wpłynąć na poprawę jakości i efektywności PS WPR.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ea typeface="Times New Roman" pitchFamily="18"/>
              </a:rPr>
              <a:t>Partnerem KSOW+ może zostać w szczególności instytucja publiczna, podmiot gospodarczy i społeczny, podmiot reprezentujący społeczeństwo obywatelskie oraz osoba fizyczna (np. rolnik). Partnerem może też być inna sieć, pod warunkiem, że jest zaangażowana w szeroko rozumiany rozwój rolnictwa i obszarów wiejskich, a także wyrazi chęć aktywnej współpracy z Siecią, m.in. rejestrując się w bazie partnerów KSOW+ na portalu ksowplus.pl.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ea typeface="Times New Roman" pitchFamily="18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65641" y="2047201"/>
            <a:ext cx="109728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800" dirty="0"/>
              <a:t>Partnerzy będą angażowani w działalność Sieci na różne sposoby, m.in. poprzez:</a:t>
            </a:r>
          </a:p>
          <a:p>
            <a:pPr marL="109728" indent="0">
              <a:buNone/>
            </a:pPr>
            <a:r>
              <a:rPr lang="pl-PL" sz="1800" dirty="0"/>
              <a:t>1) udział w pracach Komitetu Sterującego, grup tematycznych, grup i zespołów roboczych i innych ciał     opiniodawczo-doradczych funkcjonujących zarówno w ramach krajowej Sieci, jak i Europejskiej Sieci WPR;</a:t>
            </a:r>
          </a:p>
          <a:p>
            <a:pPr marL="109728" indent="0">
              <a:buNone/>
            </a:pPr>
            <a:r>
              <a:rPr lang="pl-PL" sz="1800" dirty="0"/>
              <a:t>2) konsultacje i ankiety dotyczące dokumentów programowych, PS WPR oraz innych działań prowadzonych na rzecz rozwoju rolnictwa i obszarów wiejskich;</a:t>
            </a:r>
          </a:p>
          <a:p>
            <a:pPr marL="109728" indent="0">
              <a:buNone/>
            </a:pPr>
            <a:r>
              <a:rPr lang="pl-PL" sz="1800" dirty="0"/>
              <a:t>3) zgłaszanie propozycji kierunków tematycznych, na które Sieć powinna położyć szczególny nacisk w najbliższej przyszłości;</a:t>
            </a:r>
          </a:p>
          <a:p>
            <a:pPr marL="109728" indent="0">
              <a:buNone/>
            </a:pPr>
            <a:r>
              <a:rPr lang="pl-PL" sz="1800" dirty="0"/>
              <a:t>4) współudział, w postaci wkładu merytorycznego, w projektach realizowanych przez jednostki wsparcia Sieci;</a:t>
            </a:r>
          </a:p>
          <a:p>
            <a:pPr marL="109728" indent="0">
              <a:buNone/>
            </a:pPr>
            <a:r>
              <a:rPr lang="pl-PL" sz="1800" dirty="0"/>
              <a:t>5) udział w wydarzeniach krajowych i międzynarodowych organizowanych przez Sieć.</a:t>
            </a:r>
          </a:p>
          <a:p>
            <a:pPr marL="109728" indent="0">
              <a:buNone/>
            </a:pPr>
            <a:endParaRPr lang="pl-PL" sz="1800" dirty="0"/>
          </a:p>
          <a:p>
            <a:pPr marL="109728" indent="0">
              <a:buNone/>
            </a:pPr>
            <a:r>
              <a:rPr lang="pl-PL" sz="1800" dirty="0"/>
              <a:t>Jednostki wsparcia Sieci mogą angażować partnerów w realizowane operacje w dowolny sposób. Najczęściej będzie to poszukiwanie partnerów, posiadających odpowiedni potencjał, do udziału w operacji, </a:t>
            </a:r>
            <a:r>
              <a:rPr lang="pl-PL" sz="1800" dirty="0" smtClean="0"/>
              <a:t>zgodnie z kierunkami tematycznymi.</a:t>
            </a:r>
            <a:endParaRPr lang="pl-PL" sz="1800" dirty="0"/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309716" y="600376"/>
            <a:ext cx="10708995" cy="1331567"/>
          </a:xfrm>
        </p:spPr>
        <p:txBody>
          <a:bodyPr anchorCtr="1"/>
          <a:lstStyle/>
          <a:p>
            <a:pPr lvl="0" algn="ctr"/>
            <a:r>
              <a:rPr lang="pl-PL" b="1" dirty="0"/>
              <a:t>Partnerzy</a:t>
            </a:r>
          </a:p>
        </p:txBody>
      </p:sp>
    </p:spTree>
    <p:extLst>
      <p:ext uri="{BB962C8B-B14F-4D97-AF65-F5344CB8AC3E}">
        <p14:creationId xmlns:p14="http://schemas.microsoft.com/office/powerpoint/2010/main" val="2381863259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 sz="4000" dirty="0">
                <a:solidFill>
                  <a:schemeClr val="accent6">
                    <a:lumMod val="50000"/>
                  </a:schemeClr>
                </a:solidFill>
              </a:rPr>
              <a:t>Dziękuję za uwagę</a:t>
            </a:r>
          </a:p>
        </p:txBody>
      </p:sp>
      <p:pic>
        <p:nvPicPr>
          <p:cNvPr id="6" name="Obraz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55" y="5338763"/>
            <a:ext cx="108108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17270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ymbol zastępczy zawartości 4"/>
          <p:cNvGrpSpPr/>
          <p:nvPr/>
        </p:nvGrpSpPr>
        <p:grpSpPr>
          <a:xfrm>
            <a:off x="6207342" y="737428"/>
            <a:ext cx="5161934" cy="5899342"/>
            <a:chOff x="5486372" y="737427"/>
            <a:chExt cx="5161934" cy="5899342"/>
          </a:xfrm>
        </p:grpSpPr>
        <p:sp>
          <p:nvSpPr>
            <p:cNvPr id="3" name="Dowolny kształt 2"/>
            <p:cNvSpPr/>
            <p:nvPr/>
          </p:nvSpPr>
          <p:spPr>
            <a:xfrm>
              <a:off x="5712704" y="920261"/>
              <a:ext cx="4756352" cy="165181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C4D5EB">
                <a:alpha val="4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7796979" y="4842378"/>
              <a:ext cx="479950" cy="589934"/>
            </a:xfrm>
            <a:custGeom>
              <a:avLst>
                <a:gd name="f0" fmla="val 12814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-270"/>
                <a:gd name="f11" fmla="+- 0 0 -90"/>
                <a:gd name="f12" fmla="*/ f5 1 21600"/>
                <a:gd name="f13" fmla="*/ f6 1 21600"/>
                <a:gd name="f14" fmla="pin 0 f1 10800"/>
                <a:gd name="f15" fmla="pin 0 f0 21600"/>
                <a:gd name="f16" fmla="*/ f10 f2 1"/>
                <a:gd name="f17" fmla="*/ f11 f2 1"/>
                <a:gd name="f18" fmla="val f14"/>
                <a:gd name="f19" fmla="val f15"/>
                <a:gd name="f20" fmla="+- 21600 0 f14"/>
                <a:gd name="f21" fmla="*/ f14 f12 1"/>
                <a:gd name="f22" fmla="*/ f15 f13 1"/>
                <a:gd name="f23" fmla="*/ 0 f13 1"/>
                <a:gd name="f24" fmla="*/ 0 f12 1"/>
                <a:gd name="f25" fmla="*/ f16 1 f4"/>
                <a:gd name="f26" fmla="*/ 21600 f12 1"/>
                <a:gd name="f27" fmla="*/ f17 1 f4"/>
                <a:gd name="f28" fmla="+- 21600 0 f19"/>
                <a:gd name="f29" fmla="*/ f18 f12 1"/>
                <a:gd name="f30" fmla="*/ f20 f12 1"/>
                <a:gd name="f31" fmla="*/ f19 f13 1"/>
                <a:gd name="f32" fmla="+- f25 0 f3"/>
                <a:gd name="f33" fmla="+- f27 0 f3"/>
                <a:gd name="f34" fmla="*/ f28 f18 1"/>
                <a:gd name="f35" fmla="*/ f34 1 10800"/>
                <a:gd name="f36" fmla="+- f19 f35 0"/>
                <a:gd name="f37" fmla="*/ f36 f13 1"/>
              </a:gdLst>
              <a:ahLst>
                <a:ahXY gdRefX="f1" minX="f7" maxX="f9" gdRefY="f0" minY="f7" maxY="f8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24" y="f31"/>
                </a:cxn>
                <a:cxn ang="f33">
                  <a:pos x="f26" y="f31"/>
                </a:cxn>
              </a:cxnLst>
              <a:rect l="f29" t="f23" r="f30" b="f37"/>
              <a:pathLst>
                <a:path w="21600" h="21600">
                  <a:moveTo>
                    <a:pt x="f18" y="f7"/>
                  </a:moveTo>
                  <a:lnTo>
                    <a:pt x="f18" y="f19"/>
                  </a:lnTo>
                  <a:lnTo>
                    <a:pt x="f7" y="f19"/>
                  </a:lnTo>
                  <a:lnTo>
                    <a:pt x="f9" y="f8"/>
                  </a:lnTo>
                  <a:lnTo>
                    <a:pt x="f8" y="f19"/>
                  </a:lnTo>
                  <a:lnTo>
                    <a:pt x="f20" y="f19"/>
                  </a:lnTo>
                  <a:lnTo>
                    <a:pt x="f20" y="f7"/>
                  </a:lnTo>
                  <a:close/>
                </a:path>
              </a:pathLst>
            </a:custGeom>
            <a:solidFill>
              <a:srgbClr val="5B9BD5">
                <a:alpha val="93000"/>
              </a:srgbClr>
            </a:solidFill>
            <a:ln w="12701" cap="flat">
              <a:solidFill>
                <a:srgbClr val="70AD47"/>
              </a:solidFill>
              <a:prstDash val="solid"/>
              <a:miter/>
            </a:ln>
            <a:effectLst>
              <a:outerShdw dist="50804" dir="5400000" algn="tl">
                <a:srgbClr val="00B0F0"/>
              </a:outerShdw>
            </a:effectLst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6096030" y="5530638"/>
              <a:ext cx="4424516" cy="11061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24515"/>
                <a:gd name="f7" fmla="val 1106128"/>
                <a:gd name="f8" fmla="+- 0 0 -90"/>
                <a:gd name="f9" fmla="*/ f3 1 4424515"/>
                <a:gd name="f10" fmla="*/ f4 1 110612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424515"/>
                <a:gd name="f19" fmla="*/ f15 1 1106128"/>
                <a:gd name="f20" fmla="*/ 0 f16 1"/>
                <a:gd name="f21" fmla="*/ 0 f15 1"/>
                <a:gd name="f22" fmla="*/ 4424515 f16 1"/>
                <a:gd name="f23" fmla="*/ 1106128 f15 1"/>
                <a:gd name="f24" fmla="+- f17 0 f1"/>
                <a:gd name="f25" fmla="*/ f20 1 4424515"/>
                <a:gd name="f26" fmla="*/ f21 1 1106128"/>
                <a:gd name="f27" fmla="*/ f22 1 4424515"/>
                <a:gd name="f28" fmla="*/ f23 1 110612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424515" h="11061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9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568957" tIns="568957" rIns="568957" bIns="568957" anchor="ctr" anchorCtr="1" compatLnSpc="1">
              <a:noAutofit/>
            </a:bodyPr>
            <a:lstStyle/>
            <a:p>
              <a:pPr marL="0" marR="0" lvl="0" indent="0" algn="ctr" defTabSz="35560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8000" b="1" i="0" u="none" strike="noStrike" kern="1200" cap="none" spc="0" baseline="0" dirty="0">
                  <a:solidFill>
                    <a:srgbClr val="385723"/>
                  </a:solidFill>
                  <a:uFillTx/>
                  <a:latin typeface="Calibri"/>
                </a:rPr>
                <a:t>KSOW+</a:t>
              </a: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7588020" y="2235360"/>
              <a:ext cx="1973823" cy="16591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73826"/>
                <a:gd name="f7" fmla="val 1659193"/>
                <a:gd name="f8" fmla="val 829597"/>
                <a:gd name="f9" fmla="val 371423"/>
                <a:gd name="f10" fmla="val 441856"/>
                <a:gd name="f11" fmla="val 986913"/>
                <a:gd name="f12" fmla="val 1531970"/>
                <a:gd name="f13" fmla="val 1287771"/>
                <a:gd name="f14" fmla="val 1659194"/>
                <a:gd name="f15" fmla="+- 0 0 -90"/>
                <a:gd name="f16" fmla="*/ f3 1 1973826"/>
                <a:gd name="f17" fmla="*/ f4 1 1659193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973826"/>
                <a:gd name="f26" fmla="*/ f22 1 1659193"/>
                <a:gd name="f27" fmla="*/ 0 f23 1"/>
                <a:gd name="f28" fmla="*/ 829597 f22 1"/>
                <a:gd name="f29" fmla="*/ 986913 f23 1"/>
                <a:gd name="f30" fmla="*/ 0 f22 1"/>
                <a:gd name="f31" fmla="*/ 1973826 f23 1"/>
                <a:gd name="f32" fmla="*/ 1659194 f22 1"/>
                <a:gd name="f33" fmla="+- f24 0 f1"/>
                <a:gd name="f34" fmla="*/ f27 1 1973826"/>
                <a:gd name="f35" fmla="*/ f28 1 1659193"/>
                <a:gd name="f36" fmla="*/ f29 1 1973826"/>
                <a:gd name="f37" fmla="*/ f30 1 1659193"/>
                <a:gd name="f38" fmla="*/ f31 1 1973826"/>
                <a:gd name="f39" fmla="*/ f32 1 1659193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973826" h="1659193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ln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311920" tIns="265843" rIns="311920" bIns="265843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nowi interesariusze</a:t>
              </a: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6039456" y="1029925"/>
              <a:ext cx="2096737" cy="16591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96739"/>
                <a:gd name="f7" fmla="val 1659193"/>
                <a:gd name="f8" fmla="val 829597"/>
                <a:gd name="f9" fmla="val 371423"/>
                <a:gd name="f10" fmla="val 469371"/>
                <a:gd name="f11" fmla="val 1048370"/>
                <a:gd name="f12" fmla="val 1627369"/>
                <a:gd name="f13" fmla="val 2096740"/>
                <a:gd name="f14" fmla="val 1287771"/>
                <a:gd name="f15" fmla="val 1659194"/>
                <a:gd name="f16" fmla="+- 0 0 -90"/>
                <a:gd name="f17" fmla="*/ f3 1 2096739"/>
                <a:gd name="f18" fmla="*/ f4 1 1659193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2096739"/>
                <a:gd name="f27" fmla="*/ f23 1 1659193"/>
                <a:gd name="f28" fmla="*/ 0 f24 1"/>
                <a:gd name="f29" fmla="*/ 829597 f23 1"/>
                <a:gd name="f30" fmla="*/ 1048370 f24 1"/>
                <a:gd name="f31" fmla="*/ 0 f23 1"/>
                <a:gd name="f32" fmla="*/ 2096740 f24 1"/>
                <a:gd name="f33" fmla="*/ 1659194 f23 1"/>
                <a:gd name="f34" fmla="+- f25 0 f1"/>
                <a:gd name="f35" fmla="*/ f28 1 2096739"/>
                <a:gd name="f36" fmla="*/ f29 1 1659193"/>
                <a:gd name="f37" fmla="*/ f30 1 2096739"/>
                <a:gd name="f38" fmla="*/ f31 1 1659193"/>
                <a:gd name="f39" fmla="*/ f32 1 2096739"/>
                <a:gd name="f40" fmla="*/ f33 1 1659193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2096739" h="1659193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ln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332457" tIns="268385" rIns="332457" bIns="268385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I filar WPR</a:t>
              </a:r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5486372" y="737427"/>
              <a:ext cx="5161934" cy="4050883"/>
            </a:xfrm>
            <a:custGeom>
              <a:avLst/>
              <a:gdLst>
                <a:gd name="f0" fmla="val 10800000"/>
                <a:gd name="f1" fmla="val 5400000"/>
                <a:gd name="f2" fmla="val w"/>
                <a:gd name="f3" fmla="val h"/>
                <a:gd name="f4" fmla="val ss"/>
                <a:gd name="f5" fmla="val 0"/>
                <a:gd name="f6" fmla="*/ 5419351 1 1725033"/>
                <a:gd name="f7" fmla="*/ 0 0 1"/>
                <a:gd name="f8" fmla="+- 0 0 21600000"/>
                <a:gd name="f9" fmla="abs f2"/>
                <a:gd name="f10" fmla="abs f3"/>
                <a:gd name="f11" fmla="abs f4"/>
                <a:gd name="f12" fmla="val f5"/>
                <a:gd name="f13" fmla="+- 480000 f1 0"/>
                <a:gd name="f14" fmla="?: f9 f2 1"/>
                <a:gd name="f15" fmla="?: f10 f3 1"/>
                <a:gd name="f16" fmla="?: f11 f4 1"/>
                <a:gd name="f17" fmla="*/ f13 f6 1"/>
                <a:gd name="f18" fmla="*/ f14 1 21600"/>
                <a:gd name="f19" fmla="*/ f15 1 21600"/>
                <a:gd name="f20" fmla="*/ 21600 f14 1"/>
                <a:gd name="f21" fmla="*/ 21600 f15 1"/>
                <a:gd name="f22" fmla="*/ f17 1 f0"/>
                <a:gd name="f23" fmla="min f19 f18"/>
                <a:gd name="f24" fmla="*/ f20 1 f16"/>
                <a:gd name="f25" fmla="*/ f21 1 f16"/>
                <a:gd name="f26" fmla="+- 0 0 f22"/>
                <a:gd name="f27" fmla="val f24"/>
                <a:gd name="f28" fmla="val f25"/>
                <a:gd name="f29" fmla="+- 0 0 f26"/>
                <a:gd name="f30" fmla="*/ f12 f23 1"/>
                <a:gd name="f31" fmla="+- f28 0 f12"/>
                <a:gd name="f32" fmla="+- f27 0 f12"/>
                <a:gd name="f33" fmla="*/ f29 f0 1"/>
                <a:gd name="f34" fmla="*/ f27 f23 1"/>
                <a:gd name="f35" fmla="*/ f28 f23 1"/>
                <a:gd name="f36" fmla="*/ f31 1 4"/>
                <a:gd name="f37" fmla="*/ f32 1 2"/>
                <a:gd name="f38" fmla="min f32 f31"/>
                <a:gd name="f39" fmla="*/ f33 1 f6"/>
                <a:gd name="f40" fmla="+- f12 f37 0"/>
                <a:gd name="f41" fmla="*/ f38 1 20"/>
                <a:gd name="f42" fmla="+- f39 0 f1"/>
                <a:gd name="f43" fmla="*/ f37 1 4"/>
                <a:gd name="f44" fmla="*/ f36 1 4"/>
                <a:gd name="f45" fmla="*/ f37 f36 1"/>
                <a:gd name="f46" fmla="*/ f37 f23 1"/>
                <a:gd name="f47" fmla="*/ f36 f23 1"/>
                <a:gd name="f48" fmla="+- f37 0 f41"/>
                <a:gd name="f49" fmla="+- f36 0 f41"/>
                <a:gd name="f50" fmla="cos 1 f42"/>
                <a:gd name="f51" fmla="sin 1 f42"/>
                <a:gd name="f52" fmla="*/ f43 f44 1"/>
                <a:gd name="f53" fmla="+- f28 0 f44"/>
                <a:gd name="f54" fmla="*/ f43 f23 1"/>
                <a:gd name="f55" fmla="*/ f44 f23 1"/>
                <a:gd name="f56" fmla="+- 0 0 f50"/>
                <a:gd name="f57" fmla="+- 0 0 f51"/>
                <a:gd name="f58" fmla="+- f37 0 f48"/>
                <a:gd name="f59" fmla="*/ f48 f23 1"/>
                <a:gd name="f60" fmla="*/ f49 f23 1"/>
                <a:gd name="f61" fmla="+- 0 0 f56"/>
                <a:gd name="f62" fmla="+- 0 0 f57"/>
                <a:gd name="f63" fmla="*/ f58 f23 1"/>
                <a:gd name="f64" fmla="*/ f61 f37 1"/>
                <a:gd name="f65" fmla="*/ f62 f36 1"/>
                <a:gd name="f66" fmla="+- 0 0 f64"/>
                <a:gd name="f67" fmla="+- 0 0 f65"/>
                <a:gd name="f68" fmla="+- 0 0 f66"/>
                <a:gd name="f69" fmla="+- 0 0 f67"/>
                <a:gd name="f70" fmla="at2 f68 f69"/>
                <a:gd name="f71" fmla="+- f70 f1 0"/>
                <a:gd name="f72" fmla="*/ f71 f6 1"/>
                <a:gd name="f73" fmla="*/ f72 1 f0"/>
                <a:gd name="f74" fmla="+- 0 0 f73"/>
                <a:gd name="f75" fmla="val f74"/>
                <a:gd name="f76" fmla="+- 0 0 f75"/>
                <a:gd name="f77" fmla="*/ f76 f0 1"/>
                <a:gd name="f78" fmla="*/ f77 1 f6"/>
                <a:gd name="f79" fmla="+- f78 0 f1"/>
                <a:gd name="f80" fmla="*/ f79 2 1"/>
                <a:gd name="f81" fmla="+- f0 0 f79"/>
                <a:gd name="f82" fmla="+- f79 f1 0"/>
                <a:gd name="f83" fmla="+- f0 f80 0"/>
                <a:gd name="f84" fmla="+- f0 0 f80"/>
                <a:gd name="f85" fmla="+- f81 f1 0"/>
                <a:gd name="f86" fmla="*/ f82 f6 1"/>
                <a:gd name="f87" fmla="*/ f85 f6 1"/>
                <a:gd name="f88" fmla="*/ f86 1 f0"/>
                <a:gd name="f89" fmla="*/ f87 1 f0"/>
                <a:gd name="f90" fmla="+- 0 0 f88"/>
                <a:gd name="f91" fmla="+- 0 0 f89"/>
                <a:gd name="f92" fmla="+- 0 0 f90"/>
                <a:gd name="f93" fmla="+- 0 0 f91"/>
                <a:gd name="f94" fmla="*/ f92 f0 1"/>
                <a:gd name="f95" fmla="*/ f93 f0 1"/>
                <a:gd name="f96" fmla="*/ f94 1 f6"/>
                <a:gd name="f97" fmla="*/ f95 1 f6"/>
                <a:gd name="f98" fmla="+- f96 0 f1"/>
                <a:gd name="f99" fmla="+- f97 0 f1"/>
                <a:gd name="f100" fmla="cos 1 f98"/>
                <a:gd name="f101" fmla="sin 1 f98"/>
                <a:gd name="f102" fmla="cos 1 f99"/>
                <a:gd name="f103" fmla="sin 1 f99"/>
                <a:gd name="f104" fmla="+- 0 0 f100"/>
                <a:gd name="f105" fmla="+- 0 0 f101"/>
                <a:gd name="f106" fmla="+- 0 0 f102"/>
                <a:gd name="f107" fmla="+- 0 0 f103"/>
                <a:gd name="f108" fmla="+- 0 0 f104"/>
                <a:gd name="f109" fmla="+- 0 0 f105"/>
                <a:gd name="f110" fmla="+- 0 0 f106"/>
                <a:gd name="f111" fmla="+- 0 0 f107"/>
                <a:gd name="f112" fmla="*/ f108 f44 1"/>
                <a:gd name="f113" fmla="*/ f109 f43 1"/>
                <a:gd name="f114" fmla="*/ f110 f36 1"/>
                <a:gd name="f115" fmla="*/ f111 f37 1"/>
                <a:gd name="f116" fmla="*/ f112 f112 1"/>
                <a:gd name="f117" fmla="*/ f113 f113 1"/>
                <a:gd name="f118" fmla="*/ f114 f114 1"/>
                <a:gd name="f119" fmla="*/ f115 f115 1"/>
                <a:gd name="f120" fmla="+- f116 f117 0"/>
                <a:gd name="f121" fmla="+- f118 f119 0"/>
                <a:gd name="f122" fmla="+- f120 f7 0"/>
                <a:gd name="f123" fmla="+- f121 f7 0"/>
                <a:gd name="f124" fmla="sqrt f122"/>
                <a:gd name="f125" fmla="sqrt f123"/>
                <a:gd name="f126" fmla="*/ f52 1 f124"/>
                <a:gd name="f127" fmla="*/ f45 1 f125"/>
                <a:gd name="f128" fmla="*/ f108 f126 1"/>
                <a:gd name="f129" fmla="*/ f109 f126 1"/>
                <a:gd name="f130" fmla="*/ f110 f127 1"/>
                <a:gd name="f131" fmla="*/ f111 f127 1"/>
                <a:gd name="f132" fmla="+- f40 f128 0"/>
                <a:gd name="f133" fmla="+- f53 f129 0"/>
                <a:gd name="f134" fmla="+- f40 f130 0"/>
                <a:gd name="f135" fmla="+- f36 f131 0"/>
                <a:gd name="f136" fmla="*/ f132 f23 1"/>
                <a:gd name="f137" fmla="*/ f133 f23 1"/>
                <a:gd name="f138" fmla="*/ f134 f23 1"/>
                <a:gd name="f139" fmla="*/ f135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0" r="f34" b="f35"/>
              <a:pathLst>
                <a:path>
                  <a:moveTo>
                    <a:pt x="f138" y="f139"/>
                  </a:moveTo>
                  <a:arcTo wR="f46" hR="f47" stAng="f81" swAng="f83"/>
                  <a:lnTo>
                    <a:pt x="f136" y="f137"/>
                  </a:lnTo>
                  <a:arcTo wR="f54" hR="f55" stAng="f79" swAng="f84"/>
                  <a:close/>
                  <a:moveTo>
                    <a:pt x="f63" y="f47"/>
                  </a:moveTo>
                  <a:arcTo wR="f59" hR="f60" stAng="f0" swAng="f8"/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6345" cap="flat">
              <a:solidFill>
                <a:srgbClr val="5B9BD5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pl-PL"/>
            </a:p>
          </p:txBody>
        </p:sp>
      </p:grpSp>
      <p:sp>
        <p:nvSpPr>
          <p:cNvPr id="9" name="Strzałka w prawo 9"/>
          <p:cNvSpPr/>
          <p:nvPr/>
        </p:nvSpPr>
        <p:spPr>
          <a:xfrm>
            <a:off x="5451132" y="5835068"/>
            <a:ext cx="1071713" cy="462119"/>
          </a:xfrm>
          <a:custGeom>
            <a:avLst>
              <a:gd name="f0" fmla="val 169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ole tekstowe 14"/>
          <p:cNvSpPr txBox="1"/>
          <p:nvPr/>
        </p:nvSpPr>
        <p:spPr>
          <a:xfrm>
            <a:off x="877752" y="5560880"/>
            <a:ext cx="4068202" cy="11061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1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568957" tIns="568957" rIns="568957" bIns="568957" anchor="ctr" anchorCtr="1" compatLnSpc="1">
            <a:noAutofit/>
          </a:bodyPr>
          <a:lstStyle/>
          <a:p>
            <a:pPr marL="0" marR="0" lvl="0" indent="0" algn="ctr" defTabSz="3556001" rtl="0" fontAlgn="auto" hangingPunct="1">
              <a:lnSpc>
                <a:spcPct val="90000"/>
              </a:lnSpc>
              <a:spcBef>
                <a:spcPts val="0"/>
              </a:spcBef>
              <a:spcAft>
                <a:spcPts val="34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8000" b="1" i="0" u="none" strike="noStrike" kern="1200" cap="none" spc="0" baseline="0" dirty="0">
                <a:solidFill>
                  <a:srgbClr val="385723"/>
                </a:solidFill>
                <a:uFillTx/>
                <a:latin typeface="Calibri"/>
              </a:rPr>
              <a:t>KSOW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631567" y="1149059"/>
            <a:ext cx="5347202" cy="428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KSOW+ oparta będzie na istniejącej Krajowej Sieci Obszarów Wiejskich (KSOW), dzięki czemu zostanie zapewniona ciągłość funkcjonowania, wykorzystany  zbudowany dotychczas potencjał w zakresie doświadczenia, wiedzy i współpracy. KSOW+ będzie jednak obejmować całą Wspólną Politykę Rolną, tj. zagadnienia dotyczące I </a:t>
            </a:r>
            <a:r>
              <a:rPr lang="pl-PL" dirty="0" err="1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i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 II filaru WPR, a więc dotyczyć szerszego kręgu interesariuszy niż miało to miejsce w ramach KSOW. 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3226" y="1264685"/>
            <a:ext cx="7250720" cy="250721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/>
              <a:t>Jednym z najważniejszych zadań KSOW+ jest wsparcie Planu Strategicznego WPR na lata 2023-2027 na etapach jego projektowania, zmiany, realizacji poszczególnych interwencji oraz oceny i ewaluacji. </a:t>
            </a:r>
            <a:br>
              <a:rPr lang="pl-PL" dirty="0"/>
            </a:b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478" y="1183031"/>
            <a:ext cx="4035668" cy="2008577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48765" y="4281855"/>
            <a:ext cx="11564812" cy="1670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365750" marR="0" lvl="0" indent="-256022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7D53"/>
              </a:buClr>
              <a:buSzPct val="100000"/>
              <a:buFont typeface="Georgia"/>
              <a:buChar char="•"/>
              <a:tabLst/>
              <a:defRPr lang="pl-PL" sz="2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  <a:lvl2pPr marL="658349" marR="0" lvl="1" indent="-24687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A7C29"/>
              </a:buClr>
              <a:buSzPct val="100000"/>
              <a:buFont typeface="Georgia"/>
              <a:buChar char="▫"/>
              <a:tabLst/>
              <a:defRPr lang="pl-PL" sz="26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2pPr>
            <a:lvl3pPr marL="923516" marR="0" lvl="2" indent="-219446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4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3pPr>
            <a:lvl4pPr marL="1179548" marR="0" lvl="3" indent="-20115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2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4pPr>
            <a:lvl5pPr marL="1389851" marR="0" lvl="4" indent="-182870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dirty="0"/>
              <a:t>Podstawą realizacji zadań Sieci jest Plan działania KSOW+ na lata 2023-2027, realizowany m.in. w oparciu o roczne plany operacyjne, zawierające kluczowe informacje o </a:t>
            </a:r>
            <a:r>
              <a:rPr lang="pl-PL" dirty="0" smtClean="0"/>
              <a:t>planowanych operacjach </a:t>
            </a:r>
            <a:r>
              <a:rPr lang="pl-PL" dirty="0"/>
              <a:t>realizowanych przy wsparciu KSOW+.</a:t>
            </a:r>
          </a:p>
        </p:txBody>
      </p:sp>
    </p:spTree>
    <p:extLst>
      <p:ext uri="{BB962C8B-B14F-4D97-AF65-F5344CB8AC3E}">
        <p14:creationId xmlns:p14="http://schemas.microsoft.com/office/powerpoint/2010/main" val="61855999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5"/>
          <p:cNvSpPr txBox="1">
            <a:spLocks noGrp="1"/>
          </p:cNvSpPr>
          <p:nvPr>
            <p:ph idx="1"/>
          </p:nvPr>
        </p:nvSpPr>
        <p:spPr>
          <a:xfrm>
            <a:off x="182792" y="1538658"/>
            <a:ext cx="10962842" cy="4587407"/>
          </a:xfrm>
        </p:spPr>
        <p:txBody>
          <a:bodyPr/>
          <a:lstStyle/>
          <a:p>
            <a:pPr marL="360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1600" dirty="0"/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1. </a:t>
            </a:r>
            <a:r>
              <a:rPr lang="pl-PL" sz="1800" dirty="0" smtClean="0"/>
              <a:t>Zwiększenie </a:t>
            </a:r>
            <a:r>
              <a:rPr lang="pl-PL" sz="1800" dirty="0"/>
              <a:t>zaangażowania wszystkich zainteresowanych stron we wdrażanie PS WPR oraz, w stosownych                      przypadkach, w jego opracowywanie;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2. </a:t>
            </a:r>
            <a:r>
              <a:rPr lang="pl-PL" sz="1800" dirty="0" smtClean="0"/>
              <a:t>Wspieranie </a:t>
            </a:r>
            <a:r>
              <a:rPr lang="pl-PL" sz="1800" dirty="0"/>
              <a:t>organów administracji państwa członkowskiego w realizacji PS WPR oraz </a:t>
            </a:r>
            <a:r>
              <a:rPr lang="pl-PL" sz="1800" dirty="0" smtClean="0"/>
              <a:t>przejście </a:t>
            </a:r>
            <a:r>
              <a:rPr lang="pl-PL" sz="1800" dirty="0"/>
              <a:t>na model oparty na realizacji celów;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3. </a:t>
            </a:r>
            <a:r>
              <a:rPr lang="pl-PL" sz="1800" dirty="0" smtClean="0"/>
              <a:t>Przyczynianie </a:t>
            </a:r>
            <a:r>
              <a:rPr lang="pl-PL" sz="1800" dirty="0"/>
              <a:t>się do podniesienia jakości działań służących wdrażaniu PS WPR;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4. </a:t>
            </a:r>
            <a:r>
              <a:rPr lang="pl-PL" sz="1800" dirty="0" smtClean="0"/>
              <a:t>Informowanie </a:t>
            </a:r>
            <a:r>
              <a:rPr lang="pl-PL" sz="1800" dirty="0"/>
              <a:t>ogółu społeczeństwa i potencjalnych beneficjentów o WPR i możliwościach finansowania;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5. </a:t>
            </a:r>
            <a:r>
              <a:rPr lang="pl-PL" sz="1800" dirty="0" smtClean="0"/>
              <a:t>Sprzyjanie </a:t>
            </a:r>
            <a:r>
              <a:rPr lang="pl-PL" sz="1800" dirty="0"/>
              <a:t>innowacyjności w rolnictwie i rozwoju obszarów wiejskich oraz </a:t>
            </a:r>
            <a:r>
              <a:rPr lang="pl-PL" sz="1800" dirty="0" smtClean="0"/>
              <a:t>wspieranie </a:t>
            </a:r>
            <a:r>
              <a:rPr lang="pl-PL" sz="1800" dirty="0"/>
              <a:t>wzajemnego uczenia się i włączeniu wszystkich zainteresowanych stron w procesy wymiany i rozwijania wiedzy oraz wspieraniu interakcji między takimi stronami;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6. </a:t>
            </a:r>
            <a:r>
              <a:rPr lang="pl-PL" sz="1800" dirty="0" smtClean="0"/>
              <a:t>Przyczynianie </a:t>
            </a:r>
            <a:r>
              <a:rPr lang="pl-PL" sz="1800" dirty="0"/>
              <a:t>się do rozwijania zdolności i prowadzenia działań w zakresie monitorowania i oceny;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7. </a:t>
            </a:r>
            <a:r>
              <a:rPr lang="pl-PL" sz="1800" dirty="0" smtClean="0"/>
              <a:t>Rozpowszechnianie </a:t>
            </a:r>
            <a:r>
              <a:rPr lang="pl-PL" sz="1800" dirty="0"/>
              <a:t>rezultatów PS WPR.</a:t>
            </a:r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292130" y="567290"/>
            <a:ext cx="10708995" cy="1331567"/>
          </a:xfrm>
        </p:spPr>
        <p:txBody>
          <a:bodyPr anchorCtr="1"/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b="1" dirty="0"/>
              <a:t>Cele KSOW+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5"/>
          <p:cNvSpPr txBox="1">
            <a:spLocks noGrp="1"/>
          </p:cNvSpPr>
          <p:nvPr>
            <p:ph idx="1"/>
          </p:nvPr>
        </p:nvSpPr>
        <p:spPr>
          <a:xfrm>
            <a:off x="411872" y="1931943"/>
            <a:ext cx="10825517" cy="4807970"/>
          </a:xfrm>
        </p:spPr>
        <p:txBody>
          <a:bodyPr/>
          <a:lstStyle/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Gromadzenie, analiza i upowszechnianie informacji na temat działań i dobrych praktyk wdrażanych lub wspieranych w ramach PS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służy:</a:t>
            </a:r>
          </a:p>
          <a:p>
            <a:pPr marL="578349" lvl="1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upowszechnianiu </a:t>
            </a:r>
            <a:r>
              <a:rPr lang="pl-PL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wśród potencjalnych beneficjentów i beneficjentów PS WPR skutecznych rozwiązań wspierających rolnictwo i obszary </a:t>
            </a:r>
            <a:r>
              <a:rPr lang="pl-PL" sz="17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wiejskie;</a:t>
            </a:r>
          </a:p>
          <a:p>
            <a:pPr marL="578349" lvl="1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zbieraniu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informacji,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organizowaniu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badań i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przeprowadzaniu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analiz na temat zmian sytuacji w rolnictwie i na obszarach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wiejskich, a także upowszechnianiu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wyników badań, analiz lub ekspertyz, które mają wspierać realizację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celów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PS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WPR.</a:t>
            </a:r>
            <a:endParaRPr lang="pl-PL" sz="17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Rozwijanie kompetencji administracji i innych podmiotów zaangażowanych we wdrażanie PS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służy:</a:t>
            </a:r>
          </a:p>
          <a:p>
            <a:pPr marL="578349" lvl="1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rozwijaniu kompetencji przedstawicieli instytucji uczestniczących w przygotowaniu, zarządzaniu, wdrażaniu, monitorowaniu, ewaluacji oraz  promocji PS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WPR;</a:t>
            </a:r>
          </a:p>
          <a:p>
            <a:pPr marL="578349" lvl="1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rozwojowi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narzędzi wspierających monitorowanie i ocenę wdrażania PS WPR, metod badawczych w tym zakresie oraz współpracy jednostek wsparcia Sieci z instytutami i podmiotami badawczymi w obszarze badań i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ewaluacji;</a:t>
            </a:r>
          </a:p>
          <a:p>
            <a:pPr marL="578349" lvl="1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wsparcie procesu zarządzania i wdrażania PS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poprzez opracowywanie ekspertyz, studiów i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analiz.</a:t>
            </a: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600" dirty="0"/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309716" y="600376"/>
            <a:ext cx="10708995" cy="1331567"/>
          </a:xfrm>
        </p:spPr>
        <p:txBody>
          <a:bodyPr anchorCtr="1"/>
          <a:lstStyle/>
          <a:p>
            <a:pPr lvl="0" algn="ctr"/>
            <a:r>
              <a:rPr lang="pl-PL" b="1" dirty="0"/>
              <a:t>Działania KSOW+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5"/>
          <p:cNvSpPr txBox="1">
            <a:spLocks noGrp="1"/>
          </p:cNvSpPr>
          <p:nvPr>
            <p:ph idx="1"/>
          </p:nvPr>
        </p:nvSpPr>
        <p:spPr>
          <a:xfrm>
            <a:off x="411872" y="1931943"/>
            <a:ext cx="10825517" cy="4807970"/>
          </a:xfrm>
        </p:spPr>
        <p:txBody>
          <a:bodyPr/>
          <a:lstStyle/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3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Wymiana doświadczeń i wzajemne uczenie się zainteresowanych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stron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służy:</a:t>
            </a:r>
          </a:p>
          <a:p>
            <a:pPr marL="635499" lvl="1" indent="-34290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wsparciu wymiany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wiedzy i doświadczeń pomiędzy zainteresowanymi stronami, czyli beneficjentami i potencjalnymi beneficjentami WPR oraz podmiotami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i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instytucjami działającymi na rzecz rozwoju rolnictwa i obszarów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wiejskich;</a:t>
            </a:r>
          </a:p>
          <a:p>
            <a:pPr marL="635499" lvl="1" indent="-34290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b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udowaniu współpracy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oraz 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wymianie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wiedzy i doświadczeń z sieciami państw członkowskich UE i państw trzecich</a:t>
            </a:r>
            <a:r>
              <a:rPr lang="pl-PL" sz="17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.</a:t>
            </a:r>
            <a:endParaRPr lang="pl-PL" sz="17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4.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Wspieranie współpracy i budowania sieci kontaktów grup operacyjny EPI i LGD lub podobnych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struktur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– działanie służy: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nawiązywaniu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kontaktów pomiędzy poszczególnymi grupami operacyjnymi EPI, poszczególnymi lokalnymi grupami działania lub podobnymi lokalnymi strukturami, a także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aktywizowaniu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do nawiązywania współpracy,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na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poziomie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międzynarodowym;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gromadzeniu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upowszechnianiu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informacji o lokalnych grupach działania, grupach operacyjnych EPI, a także o projektach przez nie realizowanych oraz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doskonaleniu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umiejętności członków lokalnych grup działania i grup operacyjnych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EPI.</a:t>
            </a:r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309716" y="600376"/>
            <a:ext cx="10708995" cy="1331567"/>
          </a:xfrm>
        </p:spPr>
        <p:txBody>
          <a:bodyPr anchorCtr="1"/>
          <a:lstStyle/>
          <a:p>
            <a:pPr lvl="0" algn="ctr"/>
            <a:r>
              <a:rPr lang="pl-PL" b="1" dirty="0"/>
              <a:t>Działania KSOW+</a:t>
            </a:r>
          </a:p>
        </p:txBody>
      </p:sp>
    </p:spTree>
    <p:extLst>
      <p:ext uri="{BB962C8B-B14F-4D97-AF65-F5344CB8AC3E}">
        <p14:creationId xmlns:p14="http://schemas.microsoft.com/office/powerpoint/2010/main" val="384078452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5"/>
          <p:cNvSpPr txBox="1">
            <a:spLocks noGrp="1"/>
          </p:cNvSpPr>
          <p:nvPr>
            <p:ph idx="1"/>
          </p:nvPr>
        </p:nvSpPr>
        <p:spPr>
          <a:xfrm>
            <a:off x="359118" y="1727079"/>
            <a:ext cx="10825517" cy="5034205"/>
          </a:xfrm>
        </p:spPr>
        <p:txBody>
          <a:bodyPr/>
          <a:lstStyle/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5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Rozwijanie powiązań z innymi strategiami lub sieciami kontaktów finansowanymi przez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Unię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działanie służy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wsparciu budowania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powiązań pomiędzy WPR a innymi strategiami, programami i sieciami kontaktów finansowanymi przez Unię Europejską, które mają znaczenie dla rozwoju rolnictwa i poprawy jakości życia mieszkańców wsi i małych miast. </a:t>
            </a: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6.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Wkład w dalszy rozwój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służy przygotowaniu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PS WPR na nowy okres programowania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2028-2035 oraz rozwojowi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przyszłości poprzez przedsięwzięcia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mi.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n. mające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na celu ocenę postępów w osiąganiu założonych celów i wskaźników, analizy, audyty i badania, na podstawie których można wyciągnąć wnioski odnośnie do jakości i stanu wdrażania PS WPR. </a:t>
            </a: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7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Udział w działaniach europejskiej sieci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służy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budowaniu współpracy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z europejską siecią WPR oraz sieciami państw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członkowskich, co ma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wspierać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kreowanie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polityki rozwoju rolnictwa i obszarów wiejskich na poziomie europejskim oraz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upowszechnianie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wypracowanych rozwiązań i dobrych praktyk.</a:t>
            </a: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8.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Informacja i promocja PS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– działanie służy rozpowszechnianiu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informacji o PS WPR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poprzez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informowanie ogółu społeczeństwa i potencjalnych beneficjentów o możliwościach oferowanych przez PS WPR, w tym o dostępie do środków i zasadach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finansowania oraz zapewnieniu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właściwej wizualizacji operacji współfinansowanych z PS WPR. </a:t>
            </a:r>
          </a:p>
          <a:p>
            <a:pPr marL="0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09716" y="600376"/>
            <a:ext cx="10708995" cy="13315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pl-PL" b="1" smtClean="0"/>
              <a:t>Działania KSOW+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6165110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 noGrp="1"/>
          </p:cNvSpPr>
          <p:nvPr>
            <p:ph type="title"/>
          </p:nvPr>
        </p:nvSpPr>
        <p:spPr>
          <a:xfrm>
            <a:off x="775708" y="654974"/>
            <a:ext cx="10708995" cy="657051"/>
          </a:xfrm>
        </p:spPr>
        <p:txBody>
          <a:bodyPr anchorCtr="1"/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3200" b="1" dirty="0"/>
              <a:t>Struktura organizacyjno-instytucjonalna KSOW+ </a:t>
            </a:r>
          </a:p>
        </p:txBody>
      </p:sp>
      <p:grpSp>
        <p:nvGrpSpPr>
          <p:cNvPr id="4" name="Diagram 4"/>
          <p:cNvGrpSpPr/>
          <p:nvPr/>
        </p:nvGrpSpPr>
        <p:grpSpPr>
          <a:xfrm>
            <a:off x="1130152" y="1289624"/>
            <a:ext cx="5372475" cy="5088873"/>
            <a:chOff x="1130152" y="1289624"/>
            <a:chExt cx="5372475" cy="5088873"/>
          </a:xfrm>
        </p:grpSpPr>
        <p:sp>
          <p:nvSpPr>
            <p:cNvPr id="5" name="Dowolny kształt 4"/>
            <p:cNvSpPr/>
            <p:nvPr/>
          </p:nvSpPr>
          <p:spPr>
            <a:xfrm>
              <a:off x="1884861" y="1876184"/>
              <a:ext cx="3925190" cy="3925190"/>
            </a:xfrm>
            <a:custGeom>
              <a:avLst>
                <a:gd name="f13" fmla="val 90"/>
                <a:gd name="f14" fmla="val 180"/>
                <a:gd name="f15" fmla="val 463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90"/>
                <a:gd name="f14" fmla="val 180"/>
                <a:gd name="f15" fmla="val 4639"/>
                <a:gd name="f16" fmla="+- 0 0 -180"/>
                <a:gd name="f17" fmla="+- 0 0 -450"/>
                <a:gd name="f18" fmla="+- 0 0 -315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solidFill>
              <a:srgbClr val="B5CBE7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1884889" y="1866518"/>
              <a:ext cx="3925190" cy="3925190"/>
            </a:xfrm>
            <a:custGeom>
              <a:avLst>
                <a:gd name="f13" fmla="val 0"/>
                <a:gd name="f14" fmla="val 90"/>
                <a:gd name="f15" fmla="val 463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0"/>
                <a:gd name="f14" fmla="val 90"/>
                <a:gd name="f15" fmla="val 4639"/>
                <a:gd name="f16" fmla="+- 0 0 -90"/>
                <a:gd name="f17" fmla="+- 0 0 -360"/>
                <a:gd name="f18" fmla="+- 0 0 -225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solidFill>
              <a:srgbClr val="B5CBE7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1884889" y="1866518"/>
              <a:ext cx="3925190" cy="3925190"/>
            </a:xfrm>
            <a:custGeom>
              <a:avLst>
                <a:gd name="f13" fmla="val 270"/>
                <a:gd name="f14" fmla="val 0"/>
                <a:gd name="f15" fmla="val 463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270"/>
                <a:gd name="f14" fmla="val 0"/>
                <a:gd name="f15" fmla="val 4639"/>
                <a:gd name="f16" fmla="+- 0 0 0"/>
                <a:gd name="f17" fmla="+- 0 0 -270"/>
                <a:gd name="f18" fmla="+- 0 0 -135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solidFill>
              <a:srgbClr val="B5CBE7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94719" y="1848514"/>
              <a:ext cx="3925190" cy="3925190"/>
            </a:xfrm>
            <a:custGeom>
              <a:avLst>
                <a:gd name="f13" fmla="val 180"/>
                <a:gd name="f14" fmla="val 269"/>
                <a:gd name="f15" fmla="val 463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180"/>
                <a:gd name="f14" fmla="val 269"/>
                <a:gd name="f15" fmla="val 4639"/>
                <a:gd name="f16" fmla="+- 0 0 -270"/>
                <a:gd name="f17" fmla="+- 0 0 -539"/>
                <a:gd name="f18" fmla="+- 0 0 -405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gradFill>
              <a:gsLst>
                <a:gs pos="0">
                  <a:srgbClr val="F6F8FC"/>
                </a:gs>
                <a:gs pos="100000">
                  <a:srgbClr val="ABC0E4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2833862" y="2841525"/>
              <a:ext cx="2027233" cy="19751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7234"/>
                <a:gd name="f7" fmla="val 1975185"/>
                <a:gd name="f8" fmla="val 987593"/>
                <a:gd name="f9" fmla="val 442160"/>
                <a:gd name="f10" fmla="val 453812"/>
                <a:gd name="f11" fmla="val 1013617"/>
                <a:gd name="f12" fmla="val 1573422"/>
                <a:gd name="f13" fmla="val 1533026"/>
                <a:gd name="f14" fmla="val 1975186"/>
                <a:gd name="f15" fmla="+- 0 0 -90"/>
                <a:gd name="f16" fmla="*/ f3 1 2027234"/>
                <a:gd name="f17" fmla="*/ f4 1 1975185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027234"/>
                <a:gd name="f26" fmla="*/ f22 1 1975185"/>
                <a:gd name="f27" fmla="*/ 0 f23 1"/>
                <a:gd name="f28" fmla="*/ 987593 f22 1"/>
                <a:gd name="f29" fmla="*/ 1013617 f23 1"/>
                <a:gd name="f30" fmla="*/ 0 f22 1"/>
                <a:gd name="f31" fmla="*/ 2027234 f23 1"/>
                <a:gd name="f32" fmla="*/ 1975186 f22 1"/>
                <a:gd name="f33" fmla="+- f24 0 f1"/>
                <a:gd name="f34" fmla="*/ f27 1 2027234"/>
                <a:gd name="f35" fmla="*/ f28 1 1975185"/>
                <a:gd name="f36" fmla="*/ f29 1 2027234"/>
                <a:gd name="f37" fmla="*/ f30 1 1975185"/>
                <a:gd name="f38" fmla="*/ f31 1 2027234"/>
                <a:gd name="f39" fmla="*/ f32 1 1975185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027234" h="197518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FCF5"/>
                </a:gs>
                <a:gs pos="100000">
                  <a:srgbClr val="FFFFFF"/>
                </a:gs>
              </a:gsLst>
              <a:path path="circle">
                <a:fillToRect r="100000" b="100000"/>
              </a:path>
            </a:gradFill>
            <a:ln w="12701" cap="rnd">
              <a:solidFill>
                <a:srgbClr val="FF0000"/>
              </a:solidFill>
              <a:prstDash val="solid"/>
              <a:round/>
            </a:ln>
          </p:spPr>
          <p:txBody>
            <a:bodyPr vert="horz" wrap="square" lIns="332439" tIns="324822" rIns="332439" bIns="324822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8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KSOW+</a:t>
              </a:r>
            </a:p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jednostki wsparcia sieci</a:t>
              </a: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3062380" y="1289624"/>
              <a:ext cx="1629204" cy="12646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29207"/>
                <a:gd name="f7" fmla="val 1264627"/>
                <a:gd name="f8" fmla="val 632314"/>
                <a:gd name="f9" fmla="val 283097"/>
                <a:gd name="f10" fmla="val 364711"/>
                <a:gd name="f11" fmla="val 814604"/>
                <a:gd name="f12" fmla="val 1264497"/>
                <a:gd name="f13" fmla="val 1629208"/>
                <a:gd name="f14" fmla="val 981531"/>
                <a:gd name="f15" fmla="val 1264628"/>
                <a:gd name="f16" fmla="+- 0 0 -90"/>
                <a:gd name="f17" fmla="*/ f3 1 1629207"/>
                <a:gd name="f18" fmla="*/ f4 1 126462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629207"/>
                <a:gd name="f27" fmla="*/ f23 1 1264627"/>
                <a:gd name="f28" fmla="*/ 0 f24 1"/>
                <a:gd name="f29" fmla="*/ 632314 f23 1"/>
                <a:gd name="f30" fmla="*/ 814604 f24 1"/>
                <a:gd name="f31" fmla="*/ 0 f23 1"/>
                <a:gd name="f32" fmla="*/ 1629208 f24 1"/>
                <a:gd name="f33" fmla="*/ 1264628 f23 1"/>
                <a:gd name="f34" fmla="+- f25 0 f1"/>
                <a:gd name="f35" fmla="*/ f28 1 1629207"/>
                <a:gd name="f36" fmla="*/ f29 1 1264627"/>
                <a:gd name="f37" fmla="*/ f30 1 1629207"/>
                <a:gd name="f38" fmla="*/ f31 1 1264627"/>
                <a:gd name="f39" fmla="*/ f32 1 1629207"/>
                <a:gd name="f40" fmla="*/ f33 1 126462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629207" h="126462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58912" tIns="205520" rIns="258912" bIns="205520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Instytucja Zarządzająca - MRiRW</a:t>
              </a: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026475" y="3196806"/>
              <a:ext cx="1476152" cy="12646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76149"/>
                <a:gd name="f7" fmla="val 1264627"/>
                <a:gd name="f8" fmla="val 632314"/>
                <a:gd name="f9" fmla="val 283097"/>
                <a:gd name="f10" fmla="val 330447"/>
                <a:gd name="f11" fmla="val 738075"/>
                <a:gd name="f12" fmla="val 1145703"/>
                <a:gd name="f13" fmla="val 1476150"/>
                <a:gd name="f14" fmla="val 981531"/>
                <a:gd name="f15" fmla="val 1264628"/>
                <a:gd name="f16" fmla="+- 0 0 -90"/>
                <a:gd name="f17" fmla="*/ f3 1 1476149"/>
                <a:gd name="f18" fmla="*/ f4 1 126462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476149"/>
                <a:gd name="f27" fmla="*/ f23 1 1264627"/>
                <a:gd name="f28" fmla="*/ 0 f24 1"/>
                <a:gd name="f29" fmla="*/ 632314 f23 1"/>
                <a:gd name="f30" fmla="*/ 738075 f24 1"/>
                <a:gd name="f31" fmla="*/ 0 f23 1"/>
                <a:gd name="f32" fmla="*/ 1476150 f24 1"/>
                <a:gd name="f33" fmla="*/ 1264628 f23 1"/>
                <a:gd name="f34" fmla="+- f25 0 f1"/>
                <a:gd name="f35" fmla="*/ f28 1 1476149"/>
                <a:gd name="f36" fmla="*/ f29 1 1264627"/>
                <a:gd name="f37" fmla="*/ f30 1 1476149"/>
                <a:gd name="f38" fmla="*/ f31 1 1264627"/>
                <a:gd name="f39" fmla="*/ f32 1 1476149"/>
                <a:gd name="f40" fmla="*/ f33 1 1264627"/>
                <a:gd name="f41" fmla="*/ f19 1 f26"/>
                <a:gd name="f42" fmla="*/ f20 1 f26"/>
                <a:gd name="f43" fmla="*/ f19 1 f27"/>
                <a:gd name="f44" fmla="*/ f21 1 f27"/>
                <a:gd name="f45" fmla="*/ f35 1 f26"/>
                <a:gd name="f46" fmla="*/ f36 1 f27"/>
                <a:gd name="f47" fmla="*/ f37 1 f26"/>
                <a:gd name="f48" fmla="*/ f38 1 f27"/>
                <a:gd name="f49" fmla="*/ f39 1 f26"/>
                <a:gd name="f50" fmla="*/ f40 1 f27"/>
                <a:gd name="f51" fmla="*/ f41 f17 1"/>
                <a:gd name="f52" fmla="*/ f42 f17 1"/>
                <a:gd name="f53" fmla="*/ f44 f18 1"/>
                <a:gd name="f54" fmla="*/ f43 f18 1"/>
                <a:gd name="f55" fmla="*/ f45 f17 1"/>
                <a:gd name="f56" fmla="*/ f46 f18 1"/>
                <a:gd name="f57" fmla="*/ f47 f17 1"/>
                <a:gd name="f58" fmla="*/ f48 f18 1"/>
                <a:gd name="f59" fmla="*/ f49 f17 1"/>
                <a:gd name="f60" fmla="*/ f50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5" y="f56"/>
                </a:cxn>
                <a:cxn ang="f34">
                  <a:pos x="f57" y="f58"/>
                </a:cxn>
                <a:cxn ang="f34">
                  <a:pos x="f59" y="f56"/>
                </a:cxn>
                <a:cxn ang="f34">
                  <a:pos x="f57" y="f60"/>
                </a:cxn>
                <a:cxn ang="f34">
                  <a:pos x="f55" y="f56"/>
                </a:cxn>
              </a:cxnLst>
              <a:rect l="f51" t="f54" r="f52" b="f53"/>
              <a:pathLst>
                <a:path w="1476149" h="126462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36500" tIns="205520" rIns="236500" bIns="205520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Jednostka Centralna - CDR</a:t>
              </a:r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3022823" y="5113873"/>
              <a:ext cx="1649312" cy="12646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49314"/>
                <a:gd name="f7" fmla="val 1264627"/>
                <a:gd name="f8" fmla="val 632314"/>
                <a:gd name="f9" fmla="val 283097"/>
                <a:gd name="f10" fmla="val 369212"/>
                <a:gd name="f11" fmla="val 824657"/>
                <a:gd name="f12" fmla="val 1280102"/>
                <a:gd name="f13" fmla="val 981531"/>
                <a:gd name="f14" fmla="val 1264628"/>
                <a:gd name="f15" fmla="+- 0 0 -90"/>
                <a:gd name="f16" fmla="*/ f3 1 1649314"/>
                <a:gd name="f17" fmla="*/ f4 1 1264627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649314"/>
                <a:gd name="f26" fmla="*/ f22 1 1264627"/>
                <a:gd name="f27" fmla="*/ 0 f23 1"/>
                <a:gd name="f28" fmla="*/ 632314 f22 1"/>
                <a:gd name="f29" fmla="*/ 824657 f23 1"/>
                <a:gd name="f30" fmla="*/ 0 f22 1"/>
                <a:gd name="f31" fmla="*/ 1649314 f23 1"/>
                <a:gd name="f32" fmla="*/ 1264628 f22 1"/>
                <a:gd name="f33" fmla="+- f24 0 f1"/>
                <a:gd name="f34" fmla="*/ f27 1 1649314"/>
                <a:gd name="f35" fmla="*/ f28 1 1264627"/>
                <a:gd name="f36" fmla="*/ f29 1 1649314"/>
                <a:gd name="f37" fmla="*/ f30 1 1264627"/>
                <a:gd name="f38" fmla="*/ f31 1 1649314"/>
                <a:gd name="f39" fmla="*/ f32 1 1264627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649314" h="126462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12701" cap="flat">
              <a:solidFill>
                <a:srgbClr val="FFF2CC"/>
              </a:solidFill>
              <a:prstDash val="solid"/>
              <a:miter/>
            </a:ln>
          </p:spPr>
          <p:txBody>
            <a:bodyPr vert="horz" wrap="square" lIns="261856" tIns="205520" rIns="261856" bIns="205520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ARiMR</a:t>
              </a:r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1130152" y="3096057"/>
              <a:ext cx="1600510" cy="14661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0512"/>
                <a:gd name="f7" fmla="val 1466107"/>
                <a:gd name="f8" fmla="val 733054"/>
                <a:gd name="f9" fmla="val 328199"/>
                <a:gd name="f10" fmla="val 358287"/>
                <a:gd name="f11" fmla="val 800256"/>
                <a:gd name="f12" fmla="val 1242225"/>
                <a:gd name="f13" fmla="val 1137909"/>
                <a:gd name="f14" fmla="val 1466108"/>
                <a:gd name="f15" fmla="+- 0 0 -90"/>
                <a:gd name="f16" fmla="*/ f3 1 1600512"/>
                <a:gd name="f17" fmla="*/ f4 1 1466107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600512"/>
                <a:gd name="f26" fmla="*/ f22 1 1466107"/>
                <a:gd name="f27" fmla="*/ 0 f23 1"/>
                <a:gd name="f28" fmla="*/ 733054 f22 1"/>
                <a:gd name="f29" fmla="*/ 800256 f23 1"/>
                <a:gd name="f30" fmla="*/ 0 f22 1"/>
                <a:gd name="f31" fmla="*/ 1600512 f23 1"/>
                <a:gd name="f32" fmla="*/ 1466108 f22 1"/>
                <a:gd name="f33" fmla="+- f24 0 f1"/>
                <a:gd name="f34" fmla="*/ f27 1 1600512"/>
                <a:gd name="f35" fmla="*/ f28 1 1466107"/>
                <a:gd name="f36" fmla="*/ f29 1 1600512"/>
                <a:gd name="f37" fmla="*/ f30 1 1466107"/>
                <a:gd name="f38" fmla="*/ f31 1 1600512"/>
                <a:gd name="f39" fmla="*/ f32 1 1466107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600512" h="1466107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52173" tIns="232486" rIns="252173" bIns="23248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400" b="1" i="0" u="none" strike="noStrike" kern="1200" cap="none" spc="0" baseline="0" dirty="0">
                  <a:solidFill>
                    <a:schemeClr val="accent6">
                      <a:lumMod val="50000"/>
                    </a:schemeClr>
                  </a:solidFill>
                  <a:uFillTx/>
                  <a:latin typeface="Calibri"/>
                </a:rPr>
                <a:t>jednostki regionalne – odr-y i samorządy województw</a:t>
              </a:r>
            </a:p>
          </p:txBody>
        </p:sp>
      </p:grpSp>
      <p:sp>
        <p:nvSpPr>
          <p:cNvPr id="14" name="Symbol zastępczy zawartości 5"/>
          <p:cNvSpPr txBox="1">
            <a:spLocks noGrp="1"/>
          </p:cNvSpPr>
          <p:nvPr>
            <p:ph idx="1"/>
          </p:nvPr>
        </p:nvSpPr>
        <p:spPr>
          <a:xfrm>
            <a:off x="6587611" y="1710814"/>
            <a:ext cx="4568753" cy="3797494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l-PL" sz="1600" dirty="0"/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l-PL" sz="1600" dirty="0"/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Sieć będzie wspierana przez Komitet Sterujący ds. Krajowej Sieci Obszarów Wiejskich+, a w realizację działań sieci oprócz jednostek wsparcia sieci będą zaangażowani również jej partnerzy.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ja szkoleniow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zentacja szkoleniow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3770</Words>
  <Application>Microsoft Office PowerPoint</Application>
  <PresentationFormat>Panoramiczny</PresentationFormat>
  <Paragraphs>242</Paragraphs>
  <Slides>29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Georgia</vt:lpstr>
      <vt:lpstr>Times New Roman</vt:lpstr>
      <vt:lpstr>Wingdings</vt:lpstr>
      <vt:lpstr>Wingdings 2</vt:lpstr>
      <vt:lpstr>Prezentacja szkoleniowa</vt:lpstr>
      <vt:lpstr>1_Prezentacja szkoleniowa</vt:lpstr>
      <vt:lpstr>Krajowa Sieć Obszarów Wiejskich +  Posiedzenie Grupy Roboczej ds. KSOW</vt:lpstr>
      <vt:lpstr>Prezentacja programu PowerPoint</vt:lpstr>
      <vt:lpstr>Prezentacja programu PowerPoint</vt:lpstr>
      <vt:lpstr>Prezentacja programu PowerPoint</vt:lpstr>
      <vt:lpstr>Cele KSOW+</vt:lpstr>
      <vt:lpstr>Działania KSOW+</vt:lpstr>
      <vt:lpstr>Działania KSOW+</vt:lpstr>
      <vt:lpstr>Prezentacja programu PowerPoint</vt:lpstr>
      <vt:lpstr>Struktura organizacyjno-instytucjonalna KSOW+ </vt:lpstr>
      <vt:lpstr>Zadania jednostek wsparcia sieci - IZ</vt:lpstr>
      <vt:lpstr>Zadania jednostek wsparcia sieci - JC</vt:lpstr>
      <vt:lpstr>Zadania jednostek wsparcia sieci - JC</vt:lpstr>
      <vt:lpstr>Zadania jednostek wsparcia sieci</vt:lpstr>
      <vt:lpstr>Zadania jednostek wsparcia sieci - SW</vt:lpstr>
      <vt:lpstr>Zadania jednostek wsparcia sieci - SW</vt:lpstr>
      <vt:lpstr>Zadania jednostek wsparcia sieci - SW</vt:lpstr>
      <vt:lpstr>Zadania jednostek wsparcia sieci – WODR-y</vt:lpstr>
      <vt:lpstr>Zadania jednostek wsparcia sieci – WODR-y</vt:lpstr>
      <vt:lpstr>Prezentacja programu PowerPoint</vt:lpstr>
      <vt:lpstr>Prezentacja programu PowerPoint</vt:lpstr>
      <vt:lpstr>Prezentacja programu PowerPoint</vt:lpstr>
      <vt:lpstr>Komitet sterujący ds.  Krajowej Sieci Obszarów Wiejskich+</vt:lpstr>
      <vt:lpstr>Zadania Komitetu sterującego ds. KSOW+</vt:lpstr>
      <vt:lpstr>Prezentacja programu PowerPoint</vt:lpstr>
      <vt:lpstr>Prezentacja programu PowerPoint</vt:lpstr>
      <vt:lpstr>Sieci tematyczne/grupy tematyczne</vt:lpstr>
      <vt:lpstr>Partnerzy</vt:lpstr>
      <vt:lpstr>Partnerzy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szkoleniowej</dc:title>
  <dc:creator>Krajewska Wioleta</dc:creator>
  <cp:lastModifiedBy>Kogut Ryszard</cp:lastModifiedBy>
  <cp:revision>237</cp:revision>
  <cp:lastPrinted>2023-03-01T06:57:57Z</cp:lastPrinted>
  <dcterms:created xsi:type="dcterms:W3CDTF">2019-12-03T09:31:29Z</dcterms:created>
  <dcterms:modified xsi:type="dcterms:W3CDTF">2023-04-18T08:52:35Z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