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82" r:id="rId3"/>
    <p:sldId id="289" r:id="rId4"/>
    <p:sldId id="288" r:id="rId5"/>
    <p:sldId id="285" r:id="rId6"/>
    <p:sldId id="290" r:id="rId7"/>
    <p:sldId id="286" r:id="rId8"/>
  </p:sldIdLst>
  <p:sldSz cx="9144000" cy="5715000" type="screen16x10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178308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356616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534924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713231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891539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069847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248155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426462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usz Rutkowski" initials="MR" lastIdx="2" clrIdx="0">
    <p:extLst>
      <p:ext uri="{19B8F6BF-5375-455C-9EA6-DF929625EA0E}">
        <p15:presenceInfo xmlns:p15="http://schemas.microsoft.com/office/powerpoint/2012/main" userId="Mariusz Rutkowski" providerId="None"/>
      </p:ext>
    </p:extLst>
  </p:cmAuthor>
  <p:cmAuthor id="2" name="Pawel Krzeczunowicz" initials="PK" lastIdx="2" clrIdx="1">
    <p:extLst>
      <p:ext uri="{19B8F6BF-5375-455C-9EA6-DF929625EA0E}">
        <p15:presenceInfo xmlns:p15="http://schemas.microsoft.com/office/powerpoint/2012/main" userId="b360de1e4054c7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0F5C"/>
    <a:srgbClr val="C80835"/>
    <a:srgbClr val="EE6508"/>
    <a:srgbClr val="FDC70C"/>
    <a:srgbClr val="88BD23"/>
    <a:srgbClr val="F06608"/>
    <a:srgbClr val="DC093A"/>
    <a:srgbClr val="E99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80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6-02T13:20:44.083" idx="1">
    <p:pos x="10" y="10"/>
    <p:text>W stopce z logowaniem, logo CDR powinno być zastępowane Państwa logiem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6-02T13:20:51.914" idx="2">
    <p:pos x="10" y="10"/>
    <p:text>W stopce z logowaniem, logo CDR powinno być zastępowane Państwa logiem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1pPr>
    <a:lvl2pPr indent="89154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2pPr>
    <a:lvl3pPr indent="178308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3pPr>
    <a:lvl4pPr indent="267462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4pPr>
    <a:lvl5pPr indent="356616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5pPr>
    <a:lvl6pPr indent="445770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6pPr>
    <a:lvl7pPr indent="534924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7pPr>
    <a:lvl8pPr indent="624077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8pPr>
    <a:lvl9pPr indent="713231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0503" y="4941609"/>
            <a:ext cx="8239126" cy="26540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2437" y="1072913"/>
            <a:ext cx="8239127" cy="1936750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0504" y="3009663"/>
            <a:ext cx="8239125" cy="793750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9" y="2050351"/>
            <a:ext cx="8239125" cy="161429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2439" y="448304"/>
            <a:ext cx="8239125" cy="301732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3442575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4448106"/>
            <a:ext cx="7575020" cy="26540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7721" y="2058275"/>
            <a:ext cx="7828558" cy="1598450"/>
          </a:xfrm>
          <a:prstGeom prst="rect">
            <a:avLst/>
          </a:prstGeom>
        </p:spPr>
        <p:txBody>
          <a:bodyPr/>
          <a:lstStyle>
            <a:lvl1pPr marL="239596" indent="-176213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39596" indent="-4763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39596" indent="16668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39596" indent="33813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39596" indent="50958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5910263" y="423334"/>
            <a:ext cx="2789662" cy="24790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5062539" y="1657615"/>
            <a:ext cx="3914775" cy="50625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52388" y="206375"/>
            <a:ext cx="6229350" cy="51911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500063" y="-2301875"/>
            <a:ext cx="10144125" cy="9017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433386" y="-539750"/>
            <a:ext cx="10029825" cy="66745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2968625"/>
            <a:ext cx="8239125" cy="1936750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2885" y="460891"/>
            <a:ext cx="8238233" cy="26540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9" y="4837463"/>
            <a:ext cx="8239125" cy="465397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4114800" y="-84667"/>
            <a:ext cx="4554314" cy="5889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529168"/>
            <a:ext cx="3667125" cy="245094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9" y="2941908"/>
            <a:ext cx="3667125" cy="2243927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5463" y="5401798"/>
            <a:ext cx="208390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3667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9" y="1770211"/>
            <a:ext cx="3667125" cy="3440263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4572000" y="-169694"/>
            <a:ext cx="4093828" cy="60649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3667125" cy="597958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2437" y="1889125"/>
            <a:ext cx="8239127" cy="1936750"/>
          </a:xfrm>
          <a:prstGeom prst="rect">
            <a:avLst/>
          </a:prstGeom>
        </p:spPr>
        <p:txBody>
          <a:bodyPr anchor="ctr"/>
          <a:lstStyle>
            <a:lvl1pPr>
              <a:defRPr sz="4350" b="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5463" y="5401798"/>
            <a:ext cx="208390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8239125" cy="59789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8239125" cy="597958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1pPr>
            <a:lvl2pPr marL="0" indent="1714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2pPr>
            <a:lvl3pPr marL="0" indent="3429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3pPr>
            <a:lvl4pPr marL="0" indent="5143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4pPr>
            <a:lvl5pPr marL="0" indent="6858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8239125" cy="59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2439" y="1770210"/>
            <a:ext cx="8239125" cy="3440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5463" y="5400033"/>
            <a:ext cx="208390" cy="2064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19075">
              <a:defRPr sz="675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286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4572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6858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9144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1430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3716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16002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18288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0574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2.sv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2.sv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45;p27">
            <a:extLst>
              <a:ext uri="{FF2B5EF4-FFF2-40B4-BE49-F238E27FC236}">
                <a16:creationId xmlns:a16="http://schemas.microsoft.com/office/drawing/2014/main" id="{5AC3617E-98CA-DFC0-DA49-05E41725D3D7}"/>
              </a:ext>
            </a:extLst>
          </p:cNvPr>
          <p:cNvSpPr/>
          <p:nvPr/>
        </p:nvSpPr>
        <p:spPr>
          <a:xfrm>
            <a:off x="0" y="-1"/>
            <a:ext cx="9144000" cy="4525108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0" y="622248"/>
            <a:ext cx="9144000" cy="2835284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5200" dirty="0">
                <a:solidFill>
                  <a:schemeClr val="bg1"/>
                </a:solidFill>
                <a:latin typeface="Montserrat ExtraBold" pitchFamily="2" charset="-18"/>
              </a:rPr>
              <a:t>Inauguracja Krajowej Sieci Obszarów Wiejskich +</a:t>
            </a:r>
          </a:p>
          <a:p>
            <a:pPr algn="ctr"/>
            <a:endParaRPr lang="pl-PL" sz="5400" dirty="0">
              <a:solidFill>
                <a:schemeClr val="bg1"/>
              </a:solidFill>
              <a:latin typeface="Montserrat ExtraBold" pitchFamily="2" charset="-18"/>
            </a:endParaRPr>
          </a:p>
          <a:p>
            <a:pPr algn="ctr"/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Warszawa</a:t>
            </a:r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, </a:t>
            </a:r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21 </a:t>
            </a:r>
            <a:r>
              <a:rPr lang="en-US" sz="2400" b="0" i="1" dirty="0" err="1">
                <a:solidFill>
                  <a:schemeClr val="bg1"/>
                </a:solidFill>
                <a:latin typeface="Montserrat" pitchFamily="2" charset="-18"/>
              </a:rPr>
              <a:t>czerwca</a:t>
            </a:r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 2023</a:t>
            </a:r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 r.</a:t>
            </a:r>
            <a:endParaRPr lang="pl-PL" sz="2400" b="0" i="1" dirty="0">
              <a:solidFill>
                <a:schemeClr val="bg1"/>
              </a:solidFill>
              <a:latin typeface="Montserrat" pitchFamily="2" charset="-18"/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F92BAE93-AB50-FFF4-C3DA-11601D970457}"/>
              </a:ext>
            </a:extLst>
          </p:cNvPr>
          <p:cNvGrpSpPr/>
          <p:nvPr/>
        </p:nvGrpSpPr>
        <p:grpSpPr>
          <a:xfrm>
            <a:off x="551621" y="4675451"/>
            <a:ext cx="8040758" cy="1116390"/>
            <a:chOff x="551621" y="4675451"/>
            <a:chExt cx="8040758" cy="1116390"/>
          </a:xfrm>
        </p:grpSpPr>
        <p:sp>
          <p:nvSpPr>
            <p:cNvPr id="157" name="Europejski Fundusz Rolny na rzecz Rozwoju Obszarów Wiejskich: Europa Inwestująca w obszary wiejskie.…"/>
            <p:cNvSpPr txBox="1"/>
            <p:nvPr/>
          </p:nvSpPr>
          <p:spPr>
            <a:xfrm>
              <a:off x="551621" y="5436597"/>
              <a:ext cx="8040758" cy="3552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normAutofit/>
            </a:bodyPr>
            <a:lstStyle/>
            <a:p>
              <a:pPr defTabSz="168593">
                <a:defRPr sz="1300">
                  <a:solidFill>
                    <a:srgbClr val="000000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rPr sz="1000" dirty="0" err="1">
                  <a:latin typeface="Montserrat" pitchFamily="2" charset="-18"/>
                </a:rPr>
                <a:t>Europejski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Fundusz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Rolny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na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rzecz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Rozwoju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Obszarów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Wiejskich</a:t>
              </a:r>
              <a:r>
                <a:rPr sz="1000" dirty="0">
                  <a:latin typeface="Montserrat" pitchFamily="2" charset="-18"/>
                </a:rPr>
                <a:t>: Europa </a:t>
              </a:r>
              <a:r>
                <a:rPr sz="1000" dirty="0" err="1">
                  <a:latin typeface="Montserrat" pitchFamily="2" charset="-18"/>
                </a:rPr>
                <a:t>Inwestująca</a:t>
              </a:r>
              <a:r>
                <a:rPr sz="1000" dirty="0">
                  <a:latin typeface="Montserrat" pitchFamily="2" charset="-18"/>
                </a:rPr>
                <a:t> w </a:t>
              </a:r>
              <a:r>
                <a:rPr sz="1000" dirty="0" err="1">
                  <a:latin typeface="Montserrat" pitchFamily="2" charset="-18"/>
                </a:rPr>
                <a:t>obszary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wiejskie</a:t>
              </a:r>
              <a:r>
                <a:rPr sz="1000" dirty="0">
                  <a:latin typeface="Montserrat" pitchFamily="2" charset="-18"/>
                </a:rPr>
                <a:t>.</a:t>
              </a:r>
            </a:p>
          </p:txBody>
        </p:sp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7599DBDC-54E7-4D7E-5306-D3B70F60A32F}"/>
                </a:ext>
              </a:extLst>
            </p:cNvPr>
            <p:cNvGrpSpPr/>
            <p:nvPr/>
          </p:nvGrpSpPr>
          <p:grpSpPr>
            <a:xfrm>
              <a:off x="994960" y="4675451"/>
              <a:ext cx="7154079" cy="627089"/>
              <a:chOff x="639863" y="4513736"/>
              <a:chExt cx="7154079" cy="627089"/>
            </a:xfrm>
          </p:grpSpPr>
          <p:pic>
            <p:nvPicPr>
              <p:cNvPr id="7" name="Grafika 6">
                <a:extLst>
                  <a:ext uri="{FF2B5EF4-FFF2-40B4-BE49-F238E27FC236}">
                    <a16:creationId xmlns:a16="http://schemas.microsoft.com/office/drawing/2014/main" id="{5B095988-F697-68ED-4012-A658195C8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6823372" y="4513736"/>
                <a:ext cx="970570" cy="627089"/>
              </a:xfrm>
              <a:prstGeom prst="rect">
                <a:avLst/>
              </a:prstGeom>
            </p:spPr>
          </p:pic>
          <p:pic>
            <p:nvPicPr>
              <p:cNvPr id="9" name="Obraz 8">
                <a:extLst>
                  <a:ext uri="{FF2B5EF4-FFF2-40B4-BE49-F238E27FC236}">
                    <a16:creationId xmlns:a16="http://schemas.microsoft.com/office/drawing/2014/main" id="{A34CF048-B836-3533-0185-05569C47E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3005" y="4513736"/>
                <a:ext cx="1515002" cy="624305"/>
              </a:xfrm>
              <a:prstGeom prst="rect">
                <a:avLst/>
              </a:prstGeom>
            </p:spPr>
          </p:pic>
          <p:pic>
            <p:nvPicPr>
              <p:cNvPr id="11" name="Grafika 10">
                <a:extLst>
                  <a:ext uri="{FF2B5EF4-FFF2-40B4-BE49-F238E27FC236}">
                    <a16:creationId xmlns:a16="http://schemas.microsoft.com/office/drawing/2014/main" id="{693FD85D-21E1-43E6-7CA2-FD30D5B89F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9863" y="4513736"/>
                <a:ext cx="940631" cy="627088"/>
              </a:xfrm>
              <a:prstGeom prst="rect">
                <a:avLst/>
              </a:prstGeom>
            </p:spPr>
          </p:pic>
          <p:pic>
            <p:nvPicPr>
              <p:cNvPr id="8" name="Obraz 7">
                <a:extLst>
                  <a:ext uri="{FF2B5EF4-FFF2-40B4-BE49-F238E27FC236}">
                    <a16:creationId xmlns:a16="http://schemas.microsoft.com/office/drawing/2014/main" id="{976877D9-CE40-713A-0B31-C3997703A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0518" y="4514857"/>
                <a:ext cx="690343" cy="625967"/>
              </a:xfrm>
              <a:prstGeom prst="rect">
                <a:avLst/>
              </a:prstGeom>
            </p:spPr>
          </p:pic>
        </p:grpSp>
      </p:grp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3FD40FE1-F83D-ACE6-DAFA-29EA49FECC77}"/>
              </a:ext>
            </a:extLst>
          </p:cNvPr>
          <p:cNvCxnSpPr>
            <a:cxnSpLocks/>
          </p:cNvCxnSpPr>
          <p:nvPr/>
        </p:nvCxnSpPr>
        <p:spPr>
          <a:xfrm>
            <a:off x="1695938" y="4525107"/>
            <a:ext cx="5783385" cy="0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1442557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47634" y="-15224"/>
            <a:ext cx="8886637" cy="1971233"/>
          </a:xfrm>
        </p:spPr>
        <p:txBody>
          <a:bodyPr>
            <a:normAutofit fontScale="92500"/>
          </a:bodyPr>
          <a:lstStyle/>
          <a:p>
            <a:pPr algn="ctr"/>
            <a:r>
              <a:rPr lang="pl-PL" sz="4700" dirty="0">
                <a:solidFill>
                  <a:schemeClr val="bg1"/>
                </a:solidFill>
                <a:latin typeface="Montserrat ExtraBold" pitchFamily="2" charset="-18"/>
              </a:rPr>
              <a:t>Organizacja grup operacyjnych w ramach działania Współpraca</a:t>
            </a:r>
          </a:p>
          <a:p>
            <a:pPr algn="ctr"/>
            <a:endParaRPr lang="pl-PL" sz="2400" b="0" i="1" dirty="0">
              <a:solidFill>
                <a:schemeClr val="bg1"/>
              </a:solidFill>
              <a:latin typeface="Montserrat" pitchFamily="2" charset="-18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2FBDC68-55D2-794F-C924-22923BA9CDCA}"/>
              </a:ext>
            </a:extLst>
          </p:cNvPr>
          <p:cNvCxnSpPr>
            <a:cxnSpLocks/>
          </p:cNvCxnSpPr>
          <p:nvPr/>
        </p:nvCxnSpPr>
        <p:spPr>
          <a:xfrm flipV="1">
            <a:off x="4577451" y="1844336"/>
            <a:ext cx="0" cy="3765176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Obraz 3" descr="Obraz zawierający mapa&#10;&#10;Opis wygenerowany automatycznie">
            <a:extLst>
              <a:ext uri="{FF2B5EF4-FFF2-40B4-BE49-F238E27FC236}">
                <a16:creationId xmlns:a16="http://schemas.microsoft.com/office/drawing/2014/main" id="{1D037B6A-BD24-82C0-8C71-6E35CC8DD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34" y="1844336"/>
            <a:ext cx="4509756" cy="3765176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395E1F3E-7E87-1B1C-A356-397654158B89}"/>
              </a:ext>
            </a:extLst>
          </p:cNvPr>
          <p:cNvSpPr/>
          <p:nvPr/>
        </p:nvSpPr>
        <p:spPr>
          <a:xfrm>
            <a:off x="3681984" y="3998976"/>
            <a:ext cx="606815" cy="6681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64014E9A-1CEE-3EFA-0EF0-08A0D71078B7}"/>
              </a:ext>
            </a:extLst>
          </p:cNvPr>
          <p:cNvSpPr txBox="1">
            <a:spLocks/>
          </p:cNvSpPr>
          <p:nvPr/>
        </p:nvSpPr>
        <p:spPr>
          <a:xfrm>
            <a:off x="-42034" y="843275"/>
            <a:ext cx="4242816" cy="1229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 fontScale="90000" lnSpcReduction="20000"/>
          </a:bodyPr>
          <a:lstStyle>
            <a:lvl1pPr marL="0" marR="0" indent="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0" b="1" i="0" u="none" strike="noStrike" cap="none" spc="-8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Przyznana pomoc w podziale na województwa w 2021 roku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az 11" descr="Obraz zawierający mapa&#10;&#10;Opis wygenerowany automatycznie">
            <a:extLst>
              <a:ext uri="{FF2B5EF4-FFF2-40B4-BE49-F238E27FC236}">
                <a16:creationId xmlns:a16="http://schemas.microsoft.com/office/drawing/2014/main" id="{5CACF2B0-9233-C5B7-C033-2D157C88A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44" y="1844336"/>
            <a:ext cx="4265915" cy="3842724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B3FF1321-6917-068E-2EAD-A86CAB25D337}"/>
              </a:ext>
            </a:extLst>
          </p:cNvPr>
          <p:cNvSpPr/>
          <p:nvPr/>
        </p:nvSpPr>
        <p:spPr>
          <a:xfrm>
            <a:off x="8191740" y="4120896"/>
            <a:ext cx="628442" cy="5462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1842AB61-DA9F-3312-448B-D9914D7B4077}"/>
              </a:ext>
            </a:extLst>
          </p:cNvPr>
          <p:cNvSpPr txBox="1">
            <a:spLocks/>
          </p:cNvSpPr>
          <p:nvPr/>
        </p:nvSpPr>
        <p:spPr>
          <a:xfrm>
            <a:off x="4590952" y="970392"/>
            <a:ext cx="4242816" cy="1229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 fontScale="90000" lnSpcReduction="20000"/>
          </a:bodyPr>
          <a:lstStyle>
            <a:lvl1pPr marL="0" marR="0" indent="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0" b="1" i="0" u="none" strike="noStrike" cap="none" spc="-8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Przyznana pomoc w podziale na województwa w 2022 roku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1442557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5346" y="20156"/>
            <a:ext cx="8936733" cy="197123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  <a:latin typeface="Montserrat ExtraBold" pitchFamily="2" charset="-18"/>
              </a:rPr>
              <a:t>„Zakup i montaż linii do produkcji soków i win owocowych”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0B699CE-5A68-E2BC-D0E7-A09A1A60625B}"/>
              </a:ext>
            </a:extLst>
          </p:cNvPr>
          <p:cNvSpPr txBox="1"/>
          <p:nvPr/>
        </p:nvSpPr>
        <p:spPr>
          <a:xfrm>
            <a:off x="317642" y="1775424"/>
            <a:ext cx="3949555" cy="36112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Nazwa grupy</a:t>
            </a: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Grupa operacyjna SOKOWOC SP. z o.o.</a:t>
            </a:r>
            <a:endParaRPr lang="pl-PL" sz="9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pl-PL" sz="12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Skład grupy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6 – rolników sadowników, produkcja ekologiczna  i </a:t>
            </a:r>
            <a:r>
              <a:rPr lang="pl-PL" sz="1200" b="0" dirty="0" err="1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konwecjonalna</a:t>
            </a: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 </a:t>
            </a: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pl-PL" sz="1200" b="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Wartość dofinansowania </a:t>
            </a: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280 000,00 zł</a:t>
            </a: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pl-PL" sz="12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Zakres inwestycji 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-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remont pomieszczeń i zakup linii technologicznej do produkcji soków </a:t>
            </a: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. </a:t>
            </a:r>
          </a:p>
          <a:p>
            <a:pPr algn="l" defTabSz="2438338">
              <a:buClr>
                <a:srgbClr val="7D0F5C"/>
              </a:buClr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    - utworzenie sklepu internetowego</a:t>
            </a: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pl-PL" sz="1200" b="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2FBDC68-55D2-794F-C924-22923BA9CDCA}"/>
              </a:ext>
            </a:extLst>
          </p:cNvPr>
          <p:cNvCxnSpPr>
            <a:cxnSpLocks/>
          </p:cNvCxnSpPr>
          <p:nvPr/>
        </p:nvCxnSpPr>
        <p:spPr>
          <a:xfrm flipV="1">
            <a:off x="4577451" y="1844336"/>
            <a:ext cx="0" cy="3765176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4F38EFC4-A2AD-D216-E286-7531E33F7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72" y="1701216"/>
            <a:ext cx="4315967" cy="310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1442557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20156"/>
            <a:ext cx="8239125" cy="1971233"/>
          </a:xfrm>
        </p:spPr>
        <p:txBody>
          <a:bodyPr>
            <a:normAutofit/>
          </a:bodyPr>
          <a:lstStyle/>
          <a:p>
            <a:pPr algn="ctr"/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Konsorcjum na rzecz tworzenia krótkich łańcuchów dostaw w zakresie produktów przetworzonych i nieprzetworzonych pochodzenia roślinnego i pszczelego.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0B699CE-5A68-E2BC-D0E7-A09A1A60625B}"/>
              </a:ext>
            </a:extLst>
          </p:cNvPr>
          <p:cNvSpPr txBox="1"/>
          <p:nvPr/>
        </p:nvSpPr>
        <p:spPr>
          <a:xfrm>
            <a:off x="317642" y="1867757"/>
            <a:ext cx="3949555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Nazwa grupy operacyjnej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LOKALNIE NATURALNIE</a:t>
            </a: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pl-PL" sz="1200" b="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Skład Grupy</a:t>
            </a: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5 rolników , (2 – pszczelarzy, producenci owoców </a:t>
            </a:r>
            <a:r>
              <a:rPr lang="pl-PL" sz="1200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miekich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)</a:t>
            </a: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 </a:t>
            </a: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pl-PL" sz="12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Wartość dofinansowania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325 000,00 zł</a:t>
            </a: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pl-PL" sz="1200" b="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Zakres inwestycji </a:t>
            </a: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Zakup dwóch samochodów , liofilizator, wózek paletowy</a:t>
            </a: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.</a:t>
            </a:r>
            <a:r>
              <a:rPr lang="pl-PL" sz="9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 </a:t>
            </a: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Prowadzona jest wspólna strona internetowa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2FBDC68-55D2-794F-C924-22923BA9CDCA}"/>
              </a:ext>
            </a:extLst>
          </p:cNvPr>
          <p:cNvCxnSpPr>
            <a:cxnSpLocks/>
          </p:cNvCxnSpPr>
          <p:nvPr/>
        </p:nvCxnSpPr>
        <p:spPr>
          <a:xfrm flipV="1">
            <a:off x="4577451" y="1844336"/>
            <a:ext cx="0" cy="3765176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8047B3A9-6584-3DC2-D67D-1EE72B54F8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7984" y="1935475"/>
            <a:ext cx="3793047" cy="34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1442557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20156"/>
            <a:ext cx="8239125" cy="1971233"/>
          </a:xfrm>
        </p:spPr>
        <p:txBody>
          <a:bodyPr>
            <a:normAutofit/>
          </a:bodyPr>
          <a:lstStyle/>
          <a:p>
            <a:pPr algn="ctr"/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"Sprzedaż bezpośrednia - spiżarnia" 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B30517D-7CB4-E468-1BF4-A04B93CB4305}"/>
              </a:ext>
            </a:extLst>
          </p:cNvPr>
          <p:cNvCxnSpPr>
            <a:cxnSpLocks/>
          </p:cNvCxnSpPr>
          <p:nvPr/>
        </p:nvCxnSpPr>
        <p:spPr>
          <a:xfrm flipV="1">
            <a:off x="4577451" y="1844336"/>
            <a:ext cx="0" cy="3765176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4387ECD-CD9F-9A3F-F5A4-02BBF8048A5F}"/>
              </a:ext>
            </a:extLst>
          </p:cNvPr>
          <p:cNvSpPr txBox="1"/>
          <p:nvPr/>
        </p:nvSpPr>
        <p:spPr>
          <a:xfrm>
            <a:off x="11389" y="2290655"/>
            <a:ext cx="4572000" cy="26417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1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Nazwa grupy operacyjnej</a:t>
            </a:r>
            <a:r>
              <a:rPr lang="pl-PL" sz="11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1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1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1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1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Spiżarnia – lokalne pożywienie </a:t>
            </a: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1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Skład grupy</a:t>
            </a:r>
            <a:br>
              <a:rPr lang="pl-PL" sz="11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1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1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5- rolników  ( producenci mleka, warzyw, owoców miodu  </a:t>
            </a: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1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Wartość dofinasowania</a:t>
            </a:r>
            <a:r>
              <a:rPr lang="pl-PL" sz="11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1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1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1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1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325 000,00 zł.</a:t>
            </a:r>
            <a:br>
              <a:rPr lang="pl-PL" sz="11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pl-PL" sz="1100" b="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1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Zakres inwestycji</a:t>
            </a:r>
            <a:br>
              <a:rPr lang="pl-PL" sz="11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1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1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Zakup samochodu izotermy, </a:t>
            </a:r>
            <a:r>
              <a:rPr lang="pl-PL" sz="1100" b="0" dirty="0" err="1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lodówkomatu</a:t>
            </a:r>
            <a:r>
              <a:rPr lang="pl-PL" sz="11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, lady chłodniczej,  wędzarni,  zakup prasy do oleju</a:t>
            </a: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- prowadzona jest strona internetowa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8494B45-E68E-C88C-3F49-BF73D0380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844336"/>
            <a:ext cx="4279390" cy="358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1442557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20157"/>
            <a:ext cx="8239125" cy="1186852"/>
          </a:xfrm>
        </p:spPr>
        <p:txBody>
          <a:bodyPr>
            <a:normAutofit fontScale="85000" lnSpcReduction="20000"/>
          </a:bodyPr>
          <a:lstStyle/>
          <a:p>
            <a:pPr algn="ctr"/>
            <a:endParaRPr lang="pl-PL" sz="5400" dirty="0">
              <a:solidFill>
                <a:schemeClr val="bg1"/>
              </a:solidFill>
              <a:latin typeface="Montserrat ExtraBold" pitchFamily="2" charset="-18"/>
            </a:endParaRPr>
          </a:p>
          <a:p>
            <a:pPr algn="ctr"/>
            <a:r>
              <a:rPr lang="pl-PL" sz="4400" i="1" dirty="0">
                <a:solidFill>
                  <a:schemeClr val="bg1"/>
                </a:solidFill>
                <a:latin typeface="Montserrat" pitchFamily="2" charset="-18"/>
              </a:rPr>
              <a:t>Rezultaty operacji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B30517D-7CB4-E468-1BF4-A04B93CB4305}"/>
              </a:ext>
            </a:extLst>
          </p:cNvPr>
          <p:cNvCxnSpPr>
            <a:cxnSpLocks/>
          </p:cNvCxnSpPr>
          <p:nvPr/>
        </p:nvCxnSpPr>
        <p:spPr>
          <a:xfrm flipV="1">
            <a:off x="4577451" y="1844336"/>
            <a:ext cx="0" cy="3765176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4387ECD-CD9F-9A3F-F5A4-02BBF8048A5F}"/>
              </a:ext>
            </a:extLst>
          </p:cNvPr>
          <p:cNvSpPr txBox="1"/>
          <p:nvPr/>
        </p:nvSpPr>
        <p:spPr>
          <a:xfrm>
            <a:off x="11389" y="2967765"/>
            <a:ext cx="4572000" cy="1287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1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Współpraca rolników</a:t>
            </a: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1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Wspólna sprzedaż </a:t>
            </a: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1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Wzbogacenie oferty handlowej</a:t>
            </a: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Stworzenie możliwości dostawy bezpośrednio do klienta</a:t>
            </a: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Zastosowanie narzędzi informatycznych w dostarczeniu informacji o produktach i ofertach</a:t>
            </a: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E9D7982-9DBC-F607-72B2-BFF311F5AD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89" y="1844336"/>
            <a:ext cx="4267200" cy="37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3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4557132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558363"/>
            <a:ext cx="8239125" cy="3440406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ntserrat ExtraBold" pitchFamily="2" charset="-18"/>
              </a:rPr>
              <a:t>D</a:t>
            </a:r>
            <a:r>
              <a:rPr lang="pl-PL" sz="5400" dirty="0" err="1">
                <a:solidFill>
                  <a:schemeClr val="bg1"/>
                </a:solidFill>
                <a:latin typeface="Montserrat ExtraBold" pitchFamily="2" charset="-18"/>
              </a:rPr>
              <a:t>zię</a:t>
            </a:r>
            <a:r>
              <a:rPr lang="en-US" sz="5400" dirty="0" err="1">
                <a:solidFill>
                  <a:schemeClr val="bg1"/>
                </a:solidFill>
                <a:latin typeface="Montserrat ExtraBold" pitchFamily="2" charset="-18"/>
              </a:rPr>
              <a:t>kuję</a:t>
            </a:r>
            <a:r>
              <a:rPr lang="pl-PL" sz="5400" dirty="0">
                <a:solidFill>
                  <a:schemeClr val="bg1"/>
                </a:solidFill>
                <a:latin typeface="Montserrat ExtraBold" pitchFamily="2" charset="-18"/>
              </a:rPr>
              <a:t> za uwagę</a:t>
            </a:r>
          </a:p>
          <a:p>
            <a:pPr algn="ctr"/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/>
            </a:r>
            <a:b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</a:br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Marek </a:t>
            </a:r>
            <a:r>
              <a:rPr lang="pl-PL" sz="2400" b="0" i="1" dirty="0" err="1">
                <a:solidFill>
                  <a:schemeClr val="bg1"/>
                </a:solidFill>
                <a:latin typeface="Montserrat" pitchFamily="2" charset="-18"/>
              </a:rPr>
              <a:t>Siuciak</a:t>
            </a:r>
            <a:endParaRPr lang="pl-PL" sz="2400" b="0" i="1" dirty="0">
              <a:solidFill>
                <a:schemeClr val="bg1"/>
              </a:solidFill>
              <a:latin typeface="Montserrat" pitchFamily="2" charset="-18"/>
            </a:endParaRPr>
          </a:p>
          <a:p>
            <a:pPr algn="ctr"/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Tel: 607 725 819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ED45FAE0-D739-5864-921C-301DC1E7A7B8}"/>
              </a:ext>
            </a:extLst>
          </p:cNvPr>
          <p:cNvGrpSpPr/>
          <p:nvPr/>
        </p:nvGrpSpPr>
        <p:grpSpPr>
          <a:xfrm>
            <a:off x="551621" y="4675451"/>
            <a:ext cx="8040758" cy="1116390"/>
            <a:chOff x="551621" y="4675451"/>
            <a:chExt cx="8040758" cy="1116390"/>
          </a:xfrm>
        </p:grpSpPr>
        <p:sp>
          <p:nvSpPr>
            <p:cNvPr id="8" name="Europejski Fundusz Rolny na rzecz Rozwoju Obszarów Wiejskich: Europa Inwestująca w obszary wiejskie.…">
              <a:extLst>
                <a:ext uri="{FF2B5EF4-FFF2-40B4-BE49-F238E27FC236}">
                  <a16:creationId xmlns:a16="http://schemas.microsoft.com/office/drawing/2014/main" id="{0CA8F103-5FFD-45AA-F85D-69C5A58A0DFA}"/>
                </a:ext>
              </a:extLst>
            </p:cNvPr>
            <p:cNvSpPr txBox="1"/>
            <p:nvPr/>
          </p:nvSpPr>
          <p:spPr>
            <a:xfrm>
              <a:off x="551621" y="5436597"/>
              <a:ext cx="8040758" cy="3552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normAutofit/>
            </a:bodyPr>
            <a:lstStyle/>
            <a:p>
              <a:pPr defTabSz="168593">
                <a:defRPr sz="1300">
                  <a:solidFill>
                    <a:srgbClr val="000000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rPr sz="1000" dirty="0" err="1">
                  <a:latin typeface="Montserrat" pitchFamily="2" charset="-18"/>
                </a:rPr>
                <a:t>Europejski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Fundusz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Rolny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na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rzecz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Rozwoju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Obszarów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Wiejskich</a:t>
              </a:r>
              <a:r>
                <a:rPr sz="1000" dirty="0">
                  <a:latin typeface="Montserrat" pitchFamily="2" charset="-18"/>
                </a:rPr>
                <a:t>: Europa </a:t>
              </a:r>
              <a:r>
                <a:rPr sz="1000" dirty="0" err="1">
                  <a:latin typeface="Montserrat" pitchFamily="2" charset="-18"/>
                </a:rPr>
                <a:t>Inwestująca</a:t>
              </a:r>
              <a:r>
                <a:rPr sz="1000" dirty="0">
                  <a:latin typeface="Montserrat" pitchFamily="2" charset="-18"/>
                </a:rPr>
                <a:t> w </a:t>
              </a:r>
              <a:r>
                <a:rPr sz="1000" dirty="0" err="1">
                  <a:latin typeface="Montserrat" pitchFamily="2" charset="-18"/>
                </a:rPr>
                <a:t>obszary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wiejskie</a:t>
              </a:r>
              <a:r>
                <a:rPr sz="1000" dirty="0">
                  <a:latin typeface="Montserrat" pitchFamily="2" charset="-18"/>
                </a:rPr>
                <a:t>.</a:t>
              </a:r>
            </a:p>
          </p:txBody>
        </p:sp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2000A940-925D-7E86-2375-30A502E2F0B2}"/>
                </a:ext>
              </a:extLst>
            </p:cNvPr>
            <p:cNvGrpSpPr/>
            <p:nvPr/>
          </p:nvGrpSpPr>
          <p:grpSpPr>
            <a:xfrm>
              <a:off x="994960" y="4675451"/>
              <a:ext cx="7154079" cy="627089"/>
              <a:chOff x="639863" y="4513736"/>
              <a:chExt cx="7154079" cy="627089"/>
            </a:xfrm>
          </p:grpSpPr>
          <p:pic>
            <p:nvPicPr>
              <p:cNvPr id="10" name="Grafika 9">
                <a:extLst>
                  <a:ext uri="{FF2B5EF4-FFF2-40B4-BE49-F238E27FC236}">
                    <a16:creationId xmlns:a16="http://schemas.microsoft.com/office/drawing/2014/main" id="{C3C9BE80-B8C2-C20D-D270-0D17D64281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6823372" y="4513736"/>
                <a:ext cx="970570" cy="627089"/>
              </a:xfrm>
              <a:prstGeom prst="rect">
                <a:avLst/>
              </a:prstGeom>
            </p:spPr>
          </p:pic>
          <p:pic>
            <p:nvPicPr>
              <p:cNvPr id="11" name="Obraz 10">
                <a:extLst>
                  <a:ext uri="{FF2B5EF4-FFF2-40B4-BE49-F238E27FC236}">
                    <a16:creationId xmlns:a16="http://schemas.microsoft.com/office/drawing/2014/main" id="{58796FE8-9B92-D8C1-20B3-DC2400622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3005" y="4513736"/>
                <a:ext cx="1515002" cy="624305"/>
              </a:xfrm>
              <a:prstGeom prst="rect">
                <a:avLst/>
              </a:prstGeom>
            </p:spPr>
          </p:pic>
          <p:pic>
            <p:nvPicPr>
              <p:cNvPr id="12" name="Grafika 11">
                <a:extLst>
                  <a:ext uri="{FF2B5EF4-FFF2-40B4-BE49-F238E27FC236}">
                    <a16:creationId xmlns:a16="http://schemas.microsoft.com/office/drawing/2014/main" id="{17636EBB-8147-9799-8619-8438DDE49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9863" y="4513736"/>
                <a:ext cx="940631" cy="627088"/>
              </a:xfrm>
              <a:prstGeom prst="rect">
                <a:avLst/>
              </a:prstGeom>
            </p:spPr>
          </p:pic>
          <p:pic>
            <p:nvPicPr>
              <p:cNvPr id="13" name="Obraz 12">
                <a:extLst>
                  <a:ext uri="{FF2B5EF4-FFF2-40B4-BE49-F238E27FC236}">
                    <a16:creationId xmlns:a16="http://schemas.microsoft.com/office/drawing/2014/main" id="{764572F7-C564-5707-0A9A-EEE8E7927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0518" y="4514857"/>
                <a:ext cx="690343" cy="62596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634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318</Words>
  <Application>Microsoft Office PowerPoint</Application>
  <PresentationFormat>Pokaz na ekranie (16:10)</PresentationFormat>
  <Paragraphs>40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6" baseType="lpstr">
      <vt:lpstr>Arial</vt:lpstr>
      <vt:lpstr>Helvetica Neue</vt:lpstr>
      <vt:lpstr>Helvetica Neue Medium</vt:lpstr>
      <vt:lpstr>Lato Regular</vt:lpstr>
      <vt:lpstr>Montserrat</vt:lpstr>
      <vt:lpstr>Montserrat ExtraBold</vt:lpstr>
      <vt:lpstr>Times New Roman</vt:lpstr>
      <vt:lpstr>Wingdings</vt:lpstr>
      <vt:lpstr>21_BasicWhite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 KOBIET WIEJSKICH  „KOBIETY  TO DOBRY  KLIMAT”</dc:title>
  <dc:creator>Dominika Długosz-Dzierżanowska</dc:creator>
  <cp:lastModifiedBy>Sale Konferencyjne</cp:lastModifiedBy>
  <cp:revision>26</cp:revision>
  <dcterms:modified xsi:type="dcterms:W3CDTF">2023-06-21T09:52:11Z</dcterms:modified>
</cp:coreProperties>
</file>