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94" r:id="rId1"/>
  </p:sldMasterIdLst>
  <p:notesMasterIdLst>
    <p:notesMasterId r:id="rId24"/>
  </p:notesMasterIdLst>
  <p:sldIdLst>
    <p:sldId id="256" r:id="rId2"/>
    <p:sldId id="293" r:id="rId3"/>
    <p:sldId id="296" r:id="rId4"/>
    <p:sldId id="298" r:id="rId5"/>
    <p:sldId id="297" r:id="rId6"/>
    <p:sldId id="299" r:id="rId7"/>
    <p:sldId id="300" r:id="rId8"/>
    <p:sldId id="301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02" r:id="rId17"/>
    <p:sldId id="303" r:id="rId18"/>
    <p:sldId id="304" r:id="rId19"/>
    <p:sldId id="305" r:id="rId20"/>
    <p:sldId id="306" r:id="rId21"/>
    <p:sldId id="315" r:id="rId22"/>
    <p:sldId id="29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08C37-5D37-4CDB-AAE3-ACB6A6216534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AEFAD9A-C041-4291-9BD1-BF70A6744074}">
      <dgm:prSet phldrT="[Tekst]"/>
      <dgm:spPr>
        <a:scene3d>
          <a:camera prst="orthographicFront"/>
          <a:lightRig rig="threePt" dir="t"/>
        </a:scene3d>
        <a:sp3d prstMaterial="dkEdge">
          <a:bevelT/>
        </a:sp3d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I filar WPR</a:t>
          </a:r>
          <a:endParaRPr lang="pl-PL" dirty="0">
            <a:solidFill>
              <a:schemeClr val="tx1"/>
            </a:solidFill>
          </a:endParaRPr>
        </a:p>
      </dgm:t>
    </dgm:pt>
    <dgm:pt modelId="{99188CC2-7D14-4F9A-A0DF-C00197036BA6}" type="parTrans" cxnId="{3E0D8D4E-17AC-4DC3-944F-35F5165E11BB}">
      <dgm:prSet/>
      <dgm:spPr/>
      <dgm:t>
        <a:bodyPr/>
        <a:lstStyle/>
        <a:p>
          <a:endParaRPr lang="pl-PL"/>
        </a:p>
      </dgm:t>
    </dgm:pt>
    <dgm:pt modelId="{4467E221-3E41-4A71-B7C9-7C5BFAEC6BD8}" type="sibTrans" cxnId="{3E0D8D4E-17AC-4DC3-944F-35F5165E11BB}">
      <dgm:prSet/>
      <dgm:spPr/>
      <dgm:t>
        <a:bodyPr/>
        <a:lstStyle/>
        <a:p>
          <a:endParaRPr lang="pl-PL"/>
        </a:p>
      </dgm:t>
    </dgm:pt>
    <dgm:pt modelId="{6817086E-6AE1-4287-87EC-485C37DADFB9}">
      <dgm:prSet phldrT="[Tekst]"/>
      <dgm:spPr>
        <a:scene3d>
          <a:camera prst="orthographicFront"/>
          <a:lightRig rig="threePt" dir="t"/>
        </a:scene3d>
        <a:sp3d prstMaterial="dkEdge">
          <a:bevelT/>
        </a:sp3d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II filar WPR</a:t>
          </a:r>
          <a:endParaRPr lang="pl-PL" dirty="0">
            <a:solidFill>
              <a:schemeClr val="tx1"/>
            </a:solidFill>
          </a:endParaRPr>
        </a:p>
      </dgm:t>
    </dgm:pt>
    <dgm:pt modelId="{EE3D4DD4-066C-41CA-A1A7-C6915A3DA81D}" type="parTrans" cxnId="{450C9DF0-EE3A-470C-9F9C-A94E2B6C86DE}">
      <dgm:prSet/>
      <dgm:spPr/>
      <dgm:t>
        <a:bodyPr/>
        <a:lstStyle/>
        <a:p>
          <a:endParaRPr lang="pl-PL"/>
        </a:p>
      </dgm:t>
    </dgm:pt>
    <dgm:pt modelId="{1AE529BE-2E90-480F-B4BC-CD8EADA29FB5}" type="sibTrans" cxnId="{450C9DF0-EE3A-470C-9F9C-A94E2B6C86DE}">
      <dgm:prSet/>
      <dgm:spPr/>
      <dgm:t>
        <a:bodyPr/>
        <a:lstStyle/>
        <a:p>
          <a:endParaRPr lang="pl-PL"/>
        </a:p>
      </dgm:t>
    </dgm:pt>
    <dgm:pt modelId="{B55CC84C-AFE1-4631-8B2E-B5B617F52DF7}">
      <dgm:prSet phldrT="[Tekst]" phldr="1"/>
      <dgm:spPr/>
      <dgm:t>
        <a:bodyPr/>
        <a:lstStyle/>
        <a:p>
          <a:endParaRPr lang="pl-PL" dirty="0"/>
        </a:p>
      </dgm:t>
    </dgm:pt>
    <dgm:pt modelId="{EF5C9C7D-677F-4F67-962B-24D06069A27B}" type="parTrans" cxnId="{E51B4131-8FC8-42FF-A994-D7E4A55A591F}">
      <dgm:prSet/>
      <dgm:spPr/>
      <dgm:t>
        <a:bodyPr/>
        <a:lstStyle/>
        <a:p>
          <a:endParaRPr lang="pl-PL"/>
        </a:p>
      </dgm:t>
    </dgm:pt>
    <dgm:pt modelId="{20A2F196-C277-4CB7-BE91-1ED12E4635E7}" type="sibTrans" cxnId="{E51B4131-8FC8-42FF-A994-D7E4A55A591F}">
      <dgm:prSet/>
      <dgm:spPr/>
      <dgm:t>
        <a:bodyPr/>
        <a:lstStyle/>
        <a:p>
          <a:endParaRPr lang="pl-PL"/>
        </a:p>
      </dgm:t>
    </dgm:pt>
    <dgm:pt modelId="{7145A4B8-E4FF-451B-9D2E-CEF0EB820215}" type="pres">
      <dgm:prSet presAssocID="{8BA08C37-5D37-4CDB-AAE3-ACB6A6216534}" presName="Name0" presStyleCnt="0">
        <dgm:presLayoutVars>
          <dgm:chMax val="4"/>
          <dgm:resizeHandles val="exact"/>
        </dgm:presLayoutVars>
      </dgm:prSet>
      <dgm:spPr/>
    </dgm:pt>
    <dgm:pt modelId="{FA266940-A1BA-4B89-B630-25340EB0FD88}" type="pres">
      <dgm:prSet presAssocID="{8BA08C37-5D37-4CDB-AAE3-ACB6A6216534}" presName="ellipse" presStyleLbl="trBgShp" presStyleIdx="0" presStyleCnt="1"/>
      <dgm:spPr/>
    </dgm:pt>
    <dgm:pt modelId="{8778EAE1-2E04-4DFC-8670-554B7377DD67}" type="pres">
      <dgm:prSet presAssocID="{8BA08C37-5D37-4CDB-AAE3-ACB6A6216534}" presName="arrow1" presStyleLbl="fgShp" presStyleIdx="0" presStyleCnt="1" custLinFactNeighborX="4278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C2B06C2-F3BF-4235-AC34-7C5D73C8B3F8}" type="pres">
      <dgm:prSet presAssocID="{8BA08C37-5D37-4CDB-AAE3-ACB6A6216534}" presName="rectangle" presStyleLbl="revTx" presStyleIdx="0" presStyleCnt="1" custScaleX="127767" custScaleY="101590" custLinFactNeighborX="1288" custLinFactNeighborY="4198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5E20A8-29B1-491B-825C-878AE579B8EB}" type="pres">
      <dgm:prSet presAssocID="{6817086E-6AE1-4287-87EC-485C37DADFB9}" presName="item1" presStyleLbl="node1" presStyleIdx="0" presStyleCnt="2">
        <dgm:presLayoutVars>
          <dgm:bulletEnabled val="1"/>
        </dgm:presLayoutVars>
      </dgm:prSet>
      <dgm:spPr/>
    </dgm:pt>
    <dgm:pt modelId="{E251BB0F-6699-468A-8C26-91B009EDC8CD}" type="pres">
      <dgm:prSet presAssocID="{B55CC84C-AFE1-4631-8B2E-B5B617F52DF7}" presName="item2" presStyleLbl="node1" presStyleIdx="1" presStyleCnt="2" custScaleX="134105" custScaleY="103337" custLinFactNeighborX="8715" custLinFactNeighborY="-269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7FAAD8-0ED3-40E9-8C8F-F6E5A06AFE59}" type="pres">
      <dgm:prSet presAssocID="{8BA08C37-5D37-4CDB-AAE3-ACB6A6216534}" presName="funnel" presStyleLbl="trAlignAcc1" presStyleIdx="0" presStyleCnt="1"/>
      <dgm:spPr>
        <a:scene3d>
          <a:camera prst="orthographicFront"/>
          <a:lightRig rig="threePt" dir="t"/>
        </a:scene3d>
        <a:sp3d prstMaterial="dkEdge">
          <a:bevelT/>
        </a:sp3d>
      </dgm:spPr>
    </dgm:pt>
  </dgm:ptLst>
  <dgm:cxnLst>
    <dgm:cxn modelId="{50D722A5-1E9F-4922-9AC3-3AFFBA1EB22F}" type="presOf" srcId="{B55CC84C-AFE1-4631-8B2E-B5B617F52DF7}" destId="{6C2B06C2-F3BF-4235-AC34-7C5D73C8B3F8}" srcOrd="0" destOrd="0" presId="urn:microsoft.com/office/officeart/2005/8/layout/funnel1"/>
    <dgm:cxn modelId="{44480B69-3AD7-4419-BDFC-068E23AF6716}" type="presOf" srcId="{CAEFAD9A-C041-4291-9BD1-BF70A6744074}" destId="{E251BB0F-6699-468A-8C26-91B009EDC8CD}" srcOrd="0" destOrd="0" presId="urn:microsoft.com/office/officeart/2005/8/layout/funnel1"/>
    <dgm:cxn modelId="{450C9DF0-EE3A-470C-9F9C-A94E2B6C86DE}" srcId="{8BA08C37-5D37-4CDB-AAE3-ACB6A6216534}" destId="{6817086E-6AE1-4287-87EC-485C37DADFB9}" srcOrd="1" destOrd="0" parTransId="{EE3D4DD4-066C-41CA-A1A7-C6915A3DA81D}" sibTransId="{1AE529BE-2E90-480F-B4BC-CD8EADA29FB5}"/>
    <dgm:cxn modelId="{3E0D8D4E-17AC-4DC3-944F-35F5165E11BB}" srcId="{8BA08C37-5D37-4CDB-AAE3-ACB6A6216534}" destId="{CAEFAD9A-C041-4291-9BD1-BF70A6744074}" srcOrd="0" destOrd="0" parTransId="{99188CC2-7D14-4F9A-A0DF-C00197036BA6}" sibTransId="{4467E221-3E41-4A71-B7C9-7C5BFAEC6BD8}"/>
    <dgm:cxn modelId="{AE099863-607A-4975-9207-3A275A881858}" type="presOf" srcId="{8BA08C37-5D37-4CDB-AAE3-ACB6A6216534}" destId="{7145A4B8-E4FF-451B-9D2E-CEF0EB820215}" srcOrd="0" destOrd="0" presId="urn:microsoft.com/office/officeart/2005/8/layout/funnel1"/>
    <dgm:cxn modelId="{5D803FCC-45D8-4F8F-B559-440300CAE380}" type="presOf" srcId="{6817086E-6AE1-4287-87EC-485C37DADFB9}" destId="{B55E20A8-29B1-491B-825C-878AE579B8EB}" srcOrd="0" destOrd="0" presId="urn:microsoft.com/office/officeart/2005/8/layout/funnel1"/>
    <dgm:cxn modelId="{E51B4131-8FC8-42FF-A994-D7E4A55A591F}" srcId="{8BA08C37-5D37-4CDB-AAE3-ACB6A6216534}" destId="{B55CC84C-AFE1-4631-8B2E-B5B617F52DF7}" srcOrd="2" destOrd="0" parTransId="{EF5C9C7D-677F-4F67-962B-24D06069A27B}" sibTransId="{20A2F196-C277-4CB7-BE91-1ED12E4635E7}"/>
    <dgm:cxn modelId="{DF9917D2-8111-4053-A684-9D36A911A489}" type="presParOf" srcId="{7145A4B8-E4FF-451B-9D2E-CEF0EB820215}" destId="{FA266940-A1BA-4B89-B630-25340EB0FD88}" srcOrd="0" destOrd="0" presId="urn:microsoft.com/office/officeart/2005/8/layout/funnel1"/>
    <dgm:cxn modelId="{389BF9DC-F926-47E8-90C9-08CD151B9D3F}" type="presParOf" srcId="{7145A4B8-E4FF-451B-9D2E-CEF0EB820215}" destId="{8778EAE1-2E04-4DFC-8670-554B7377DD67}" srcOrd="1" destOrd="0" presId="urn:microsoft.com/office/officeart/2005/8/layout/funnel1"/>
    <dgm:cxn modelId="{2C319B1C-6215-4350-9665-964E3BACA6AA}" type="presParOf" srcId="{7145A4B8-E4FF-451B-9D2E-CEF0EB820215}" destId="{6C2B06C2-F3BF-4235-AC34-7C5D73C8B3F8}" srcOrd="2" destOrd="0" presId="urn:microsoft.com/office/officeart/2005/8/layout/funnel1"/>
    <dgm:cxn modelId="{1779A761-6DAF-4F70-AA94-01E2742FC231}" type="presParOf" srcId="{7145A4B8-E4FF-451B-9D2E-CEF0EB820215}" destId="{B55E20A8-29B1-491B-825C-878AE579B8EB}" srcOrd="3" destOrd="0" presId="urn:microsoft.com/office/officeart/2005/8/layout/funnel1"/>
    <dgm:cxn modelId="{54555AE0-E693-478F-8E57-627D087F0073}" type="presParOf" srcId="{7145A4B8-E4FF-451B-9D2E-CEF0EB820215}" destId="{E251BB0F-6699-468A-8C26-91B009EDC8CD}" srcOrd="4" destOrd="0" presId="urn:microsoft.com/office/officeart/2005/8/layout/funnel1"/>
    <dgm:cxn modelId="{EA74E2F2-E8BE-46DC-9E28-6E9DE36213EE}" type="presParOf" srcId="{7145A4B8-E4FF-451B-9D2E-CEF0EB820215}" destId="{C47FAAD8-0ED3-40E9-8C8F-F6E5A06AFE59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A08C37-5D37-4CDB-AAE3-ACB6A6216534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AEFAD9A-C041-4291-9BD1-BF70A6744074}">
      <dgm:prSet phldrT="[Tekst]" custT="1"/>
      <dgm:spPr>
        <a:scene3d>
          <a:camera prst="orthographicFront"/>
          <a:lightRig rig="threePt" dir="t"/>
        </a:scene3d>
        <a:sp3d prstMaterial="dkEdge">
          <a:bevelT/>
        </a:sp3d>
      </dgm:spPr>
      <dgm:t>
        <a:bodyPr/>
        <a:lstStyle/>
        <a:p>
          <a:r>
            <a:rPr lang="pl-PL" sz="2800" dirty="0" smtClean="0">
              <a:solidFill>
                <a:schemeClr val="tx1"/>
              </a:solidFill>
            </a:rPr>
            <a:t>II filar WPR</a:t>
          </a:r>
          <a:endParaRPr lang="pl-PL" sz="2800" dirty="0">
            <a:solidFill>
              <a:schemeClr val="tx1"/>
            </a:solidFill>
          </a:endParaRPr>
        </a:p>
      </dgm:t>
    </dgm:pt>
    <dgm:pt modelId="{99188CC2-7D14-4F9A-A0DF-C00197036BA6}" type="parTrans" cxnId="{3E0D8D4E-17AC-4DC3-944F-35F5165E11BB}">
      <dgm:prSet/>
      <dgm:spPr/>
      <dgm:t>
        <a:bodyPr/>
        <a:lstStyle/>
        <a:p>
          <a:endParaRPr lang="pl-PL"/>
        </a:p>
      </dgm:t>
    </dgm:pt>
    <dgm:pt modelId="{4467E221-3E41-4A71-B7C9-7C5BFAEC6BD8}" type="sibTrans" cxnId="{3E0D8D4E-17AC-4DC3-944F-35F5165E11BB}">
      <dgm:prSet/>
      <dgm:spPr/>
      <dgm:t>
        <a:bodyPr/>
        <a:lstStyle/>
        <a:p>
          <a:endParaRPr lang="pl-PL"/>
        </a:p>
      </dgm:t>
    </dgm:pt>
    <dgm:pt modelId="{B55CC84C-AFE1-4631-8B2E-B5B617F52DF7}">
      <dgm:prSet phldrT="[Tekst]" phldr="1"/>
      <dgm:spPr/>
      <dgm:t>
        <a:bodyPr/>
        <a:lstStyle/>
        <a:p>
          <a:endParaRPr lang="pl-PL"/>
        </a:p>
      </dgm:t>
    </dgm:pt>
    <dgm:pt modelId="{EF5C9C7D-677F-4F67-962B-24D06069A27B}" type="parTrans" cxnId="{E51B4131-8FC8-42FF-A994-D7E4A55A591F}">
      <dgm:prSet/>
      <dgm:spPr/>
      <dgm:t>
        <a:bodyPr/>
        <a:lstStyle/>
        <a:p>
          <a:endParaRPr lang="pl-PL"/>
        </a:p>
      </dgm:t>
    </dgm:pt>
    <dgm:pt modelId="{20A2F196-C277-4CB7-BE91-1ED12E4635E7}" type="sibTrans" cxnId="{E51B4131-8FC8-42FF-A994-D7E4A55A591F}">
      <dgm:prSet/>
      <dgm:spPr/>
      <dgm:t>
        <a:bodyPr/>
        <a:lstStyle/>
        <a:p>
          <a:endParaRPr lang="pl-PL"/>
        </a:p>
      </dgm:t>
    </dgm:pt>
    <dgm:pt modelId="{7145A4B8-E4FF-451B-9D2E-CEF0EB820215}" type="pres">
      <dgm:prSet presAssocID="{8BA08C37-5D37-4CDB-AAE3-ACB6A6216534}" presName="Name0" presStyleCnt="0">
        <dgm:presLayoutVars>
          <dgm:chMax val="4"/>
          <dgm:resizeHandles val="exact"/>
        </dgm:presLayoutVars>
      </dgm:prSet>
      <dgm:spPr/>
    </dgm:pt>
    <dgm:pt modelId="{FA266940-A1BA-4B89-B630-25340EB0FD88}" type="pres">
      <dgm:prSet presAssocID="{8BA08C37-5D37-4CDB-AAE3-ACB6A6216534}" presName="ellipse" presStyleLbl="trBgShp" presStyleIdx="0" presStyleCnt="1"/>
      <dgm:spPr/>
    </dgm:pt>
    <dgm:pt modelId="{8778EAE1-2E04-4DFC-8670-554B7377DD67}" type="pres">
      <dgm:prSet presAssocID="{8BA08C37-5D37-4CDB-AAE3-ACB6A6216534}" presName="arrow1" presStyleLbl="fgShp" presStyleIdx="0" presStyleCnt="1"/>
      <dgm:spPr>
        <a:solidFill>
          <a:schemeClr val="accent4">
            <a:lumMod val="60000"/>
            <a:lumOff val="40000"/>
          </a:schemeClr>
        </a:solidFill>
        <a:ln cap="rnd">
          <a:solidFill>
            <a:schemeClr val="accent4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 prstMaterial="dkEdge">
          <a:bevelT/>
        </a:sp3d>
      </dgm:spPr>
    </dgm:pt>
    <dgm:pt modelId="{6C2B06C2-F3BF-4235-AC34-7C5D73C8B3F8}" type="pres">
      <dgm:prSet presAssocID="{8BA08C37-5D37-4CDB-AAE3-ACB6A621653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0BA844-5FBD-4319-95E4-1F7D1D5EE331}" type="pres">
      <dgm:prSet presAssocID="{B55CC84C-AFE1-4631-8B2E-B5B617F52DF7}" presName="item1" presStyleLbl="node1" presStyleIdx="0" presStyleCnt="1" custScaleX="90196" custScaleY="70770" custLinFactNeighborX="13242" custLinFactNeighborY="-13241">
        <dgm:presLayoutVars>
          <dgm:bulletEnabled val="1"/>
        </dgm:presLayoutVars>
      </dgm:prSet>
      <dgm:spPr/>
    </dgm:pt>
    <dgm:pt modelId="{C47FAAD8-0ED3-40E9-8C8F-F6E5A06AFE59}" type="pres">
      <dgm:prSet presAssocID="{8BA08C37-5D37-4CDB-AAE3-ACB6A6216534}" presName="funnel" presStyleLbl="trAlignAcc1" presStyleIdx="0" presStyleCnt="1"/>
      <dgm:spPr>
        <a:scene3d>
          <a:camera prst="orthographicFront"/>
          <a:lightRig rig="threePt" dir="t"/>
        </a:scene3d>
        <a:sp3d prstMaterial="dkEdge">
          <a:bevelT/>
        </a:sp3d>
      </dgm:spPr>
    </dgm:pt>
  </dgm:ptLst>
  <dgm:cxnLst>
    <dgm:cxn modelId="{3E0D8D4E-17AC-4DC3-944F-35F5165E11BB}" srcId="{8BA08C37-5D37-4CDB-AAE3-ACB6A6216534}" destId="{CAEFAD9A-C041-4291-9BD1-BF70A6744074}" srcOrd="0" destOrd="0" parTransId="{99188CC2-7D14-4F9A-A0DF-C00197036BA6}" sibTransId="{4467E221-3E41-4A71-B7C9-7C5BFAEC6BD8}"/>
    <dgm:cxn modelId="{C1045C5B-F4D4-40FD-A950-9B667DB8894B}" type="presOf" srcId="{CAEFAD9A-C041-4291-9BD1-BF70A6744074}" destId="{630BA844-5FBD-4319-95E4-1F7D1D5EE331}" srcOrd="0" destOrd="0" presId="urn:microsoft.com/office/officeart/2005/8/layout/funnel1"/>
    <dgm:cxn modelId="{E51B4131-8FC8-42FF-A994-D7E4A55A591F}" srcId="{8BA08C37-5D37-4CDB-AAE3-ACB6A6216534}" destId="{B55CC84C-AFE1-4631-8B2E-B5B617F52DF7}" srcOrd="1" destOrd="0" parTransId="{EF5C9C7D-677F-4F67-962B-24D06069A27B}" sibTransId="{20A2F196-C277-4CB7-BE91-1ED12E4635E7}"/>
    <dgm:cxn modelId="{6E96BFC7-1F43-4694-9D6E-A844884E2D65}" type="presOf" srcId="{B55CC84C-AFE1-4631-8B2E-B5B617F52DF7}" destId="{6C2B06C2-F3BF-4235-AC34-7C5D73C8B3F8}" srcOrd="0" destOrd="0" presId="urn:microsoft.com/office/officeart/2005/8/layout/funnel1"/>
    <dgm:cxn modelId="{AE099863-607A-4975-9207-3A275A881858}" type="presOf" srcId="{8BA08C37-5D37-4CDB-AAE3-ACB6A6216534}" destId="{7145A4B8-E4FF-451B-9D2E-CEF0EB820215}" srcOrd="0" destOrd="0" presId="urn:microsoft.com/office/officeart/2005/8/layout/funnel1"/>
    <dgm:cxn modelId="{DF9917D2-8111-4053-A684-9D36A911A489}" type="presParOf" srcId="{7145A4B8-E4FF-451B-9D2E-CEF0EB820215}" destId="{FA266940-A1BA-4B89-B630-25340EB0FD88}" srcOrd="0" destOrd="0" presId="urn:microsoft.com/office/officeart/2005/8/layout/funnel1"/>
    <dgm:cxn modelId="{389BF9DC-F926-47E8-90C9-08CD151B9D3F}" type="presParOf" srcId="{7145A4B8-E4FF-451B-9D2E-CEF0EB820215}" destId="{8778EAE1-2E04-4DFC-8670-554B7377DD67}" srcOrd="1" destOrd="0" presId="urn:microsoft.com/office/officeart/2005/8/layout/funnel1"/>
    <dgm:cxn modelId="{2C319B1C-6215-4350-9665-964E3BACA6AA}" type="presParOf" srcId="{7145A4B8-E4FF-451B-9D2E-CEF0EB820215}" destId="{6C2B06C2-F3BF-4235-AC34-7C5D73C8B3F8}" srcOrd="2" destOrd="0" presId="urn:microsoft.com/office/officeart/2005/8/layout/funnel1"/>
    <dgm:cxn modelId="{7B3913E3-DFC5-4991-B316-E60AC8E528C0}" type="presParOf" srcId="{7145A4B8-E4FF-451B-9D2E-CEF0EB820215}" destId="{630BA844-5FBD-4319-95E4-1F7D1D5EE331}" srcOrd="3" destOrd="0" presId="urn:microsoft.com/office/officeart/2005/8/layout/funnel1"/>
    <dgm:cxn modelId="{EA74E2F2-E8BE-46DC-9E28-6E9DE36213EE}" type="presParOf" srcId="{7145A4B8-E4FF-451B-9D2E-CEF0EB820215}" destId="{C47FAAD8-0ED3-40E9-8C8F-F6E5A06AFE59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AE7755-572B-4876-8DA6-B851BFFF7F1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79AC0050-BA89-4FD3-A4B9-EFD6E346DB29}">
      <dgm:prSet/>
      <dgm:spPr/>
      <dgm:t>
        <a:bodyPr/>
        <a:lstStyle/>
        <a:p>
          <a:r>
            <a:rPr kumimoji="0" lang="pl-PL" b="1" i="0" u="none" strike="noStrike" cap="none" spc="0" normalizeH="0" baseline="0" noProof="0" dirty="0" smtClean="0">
              <a:ln/>
              <a:effectLst/>
              <a:uLnTx/>
              <a:uFillTx/>
              <a:latin typeface="Calibri"/>
            </a:rPr>
            <a:t>Zwiększenie zaangażowania wszystkich zainteresowanych stron we wdrażanie PS WPR oraz, w stosownych przypadkach, w jego opracowywanie</a:t>
          </a:r>
          <a:endParaRPr lang="pl-PL" b="1" dirty="0"/>
        </a:p>
      </dgm:t>
    </dgm:pt>
    <dgm:pt modelId="{15E0C9CD-0B8B-485B-9FC7-B20656FF78D0}" type="parTrans" cxnId="{ABC67343-32A1-478D-AC68-565946AFA02B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0CFBFCD3-1369-4C7D-812D-4831519E9BE5}" type="sibTrans" cxnId="{ABC67343-32A1-478D-AC68-565946AFA02B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531DB0F5-518D-4133-A7DD-80B22BC68BBE}">
      <dgm:prSet/>
      <dgm:spPr/>
      <dgm:t>
        <a:bodyPr/>
        <a:lstStyle/>
        <a:p>
          <a:r>
            <a:rPr kumimoji="0" lang="pl-PL" b="1" i="0" u="none" strike="noStrike" cap="none" spc="0" normalizeH="0" baseline="0" noProof="0" smtClean="0">
              <a:ln/>
              <a:effectLst/>
              <a:uLnTx/>
              <a:uFillTx/>
              <a:latin typeface="Calibri"/>
            </a:rPr>
            <a:t>Wspieranie organów administracji państwa członkowskiego w realizacji PS WPR oraz przejście na model oparty na realizacji celów</a:t>
          </a:r>
          <a:endParaRPr lang="pl-PL" b="1"/>
        </a:p>
      </dgm:t>
    </dgm:pt>
    <dgm:pt modelId="{49282292-4A88-4CCB-A9F0-3344211FE896}" type="parTrans" cxnId="{1EC9294D-6974-44EB-ACCE-04108468B248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DD17597C-053C-43D2-8C11-054D42FB81FD}" type="sibTrans" cxnId="{1EC9294D-6974-44EB-ACCE-04108468B248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44B1C661-0052-4274-A328-7E0AD0D3F79F}">
      <dgm:prSet/>
      <dgm:spPr/>
      <dgm:t>
        <a:bodyPr/>
        <a:lstStyle/>
        <a:p>
          <a:pPr rtl="0"/>
          <a:r>
            <a:rPr kumimoji="0" lang="pl-PL" b="1" i="0" u="none" strike="noStrike" cap="none" spc="0" normalizeH="0" baseline="0" noProof="0" smtClean="0">
              <a:ln/>
              <a:effectLst/>
              <a:uLnTx/>
              <a:uFillTx/>
              <a:latin typeface="Calibri"/>
            </a:rPr>
            <a:t>Przyczynianie się do rozwijania zdolności i prowadzenia działań w zakresie monitorowania i oceny</a:t>
          </a:r>
          <a:endParaRPr kumimoji="0" lang="pl-PL" b="1" i="0" u="none" strike="noStrike" cap="none" spc="0" normalizeH="0" baseline="0" noProof="0" dirty="0" smtClean="0">
            <a:ln/>
            <a:effectLst/>
            <a:uLnTx/>
            <a:uFillTx/>
            <a:latin typeface="Calibri"/>
          </a:endParaRPr>
        </a:p>
      </dgm:t>
    </dgm:pt>
    <dgm:pt modelId="{0C41A28B-57C4-4159-A2F7-D4C659EC1B98}" type="parTrans" cxnId="{BC4D6D4B-C8DE-445D-88A6-A06D9557DD9E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D203A82A-3C90-448C-83C5-13946A679D9F}" type="sibTrans" cxnId="{BC4D6D4B-C8DE-445D-88A6-A06D9557DD9E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78F3C25F-3DEC-4820-8442-81428263C688}">
      <dgm:prSet/>
      <dgm:spPr/>
      <dgm:t>
        <a:bodyPr/>
        <a:lstStyle/>
        <a:p>
          <a:pPr rtl="0"/>
          <a:r>
            <a:rPr kumimoji="0" lang="pl-PL" b="1" i="0" u="none" strike="noStrike" cap="none" spc="0" normalizeH="0" baseline="0" noProof="0" smtClean="0">
              <a:ln/>
              <a:effectLst/>
              <a:uLnTx/>
              <a:uFillTx/>
              <a:latin typeface="Calibri"/>
            </a:rPr>
            <a:t>Rozpowszechnianie rezultatów PS WPR;</a:t>
          </a:r>
          <a:endParaRPr kumimoji="0" lang="pl-PL" b="1" i="0" u="none" strike="noStrike" cap="none" spc="0" normalizeH="0" baseline="0" noProof="0" dirty="0" smtClean="0">
            <a:ln/>
            <a:effectLst/>
            <a:uLnTx/>
            <a:uFillTx/>
            <a:latin typeface="Calibri"/>
          </a:endParaRPr>
        </a:p>
      </dgm:t>
    </dgm:pt>
    <dgm:pt modelId="{0487CA08-4F3E-4C18-BB73-DCB92F70A6FF}" type="parTrans" cxnId="{835A3270-9F50-4AA5-B02B-50138ABFC25A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F6F5808F-657B-43B4-9FC4-ACAB5D823C98}" type="sibTrans" cxnId="{835A3270-9F50-4AA5-B02B-50138ABFC25A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869F6240-580A-4A14-A7FA-D73F00E05CA2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5E6F514D-E069-4E3C-878D-F670C29E5F06}" type="sibTrans" cxnId="{C5693AC6-F30B-4DAD-8009-92322AF741BB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267E95E1-4578-4230-B8E2-E88164FE5C51}" type="parTrans" cxnId="{C5693AC6-F30B-4DAD-8009-92322AF741BB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B50C397F-FF93-4B1F-BC35-A3511D74CB92}">
      <dgm:prSet/>
      <dgm:spPr/>
      <dgm:t>
        <a:bodyPr/>
        <a:lstStyle/>
        <a:p>
          <a:pPr rtl="0"/>
          <a:r>
            <a:rPr kumimoji="0" lang="pl-PL" b="1" i="0" u="none" strike="noStrike" cap="none" spc="0" normalizeH="0" baseline="0" noProof="0" smtClean="0">
              <a:ln/>
              <a:effectLst/>
              <a:uLnTx/>
              <a:uFillTx/>
              <a:latin typeface="Calibri"/>
            </a:rPr>
            <a:t>Sprzyjanie innowacyjności w rolnictwie i rozwoju obszarów wiejskich oraz wspieranie wzajemnego uczenia się i włączeniu wszystkich zainteresowanych stron w procesy wymiany i rozwijania wiedzy oraz wspieraniu interakcji między takimi stronami;</a:t>
          </a:r>
          <a:endParaRPr kumimoji="0" lang="pl-PL" b="1" i="0" u="none" strike="noStrike" cap="none" spc="0" normalizeH="0" baseline="0" noProof="0" dirty="0" smtClean="0">
            <a:ln/>
            <a:effectLst/>
            <a:uLnTx/>
            <a:uFillTx/>
            <a:latin typeface="Calibri"/>
          </a:endParaRPr>
        </a:p>
      </dgm:t>
    </dgm:pt>
    <dgm:pt modelId="{9FFE916F-AB83-46B9-9772-86428552A8E2}" type="parTrans" cxnId="{739B4DB6-BA46-4746-8791-52550576616E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B6E2E6E6-0552-4F98-B0AC-B13065607A7C}" type="sibTrans" cxnId="{739B4DB6-BA46-4746-8791-52550576616E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860EBABC-8226-47A5-B121-7F84FA15AA34}">
      <dgm:prSet/>
      <dgm:spPr/>
      <dgm:t>
        <a:bodyPr/>
        <a:lstStyle/>
        <a:p>
          <a:pPr rtl="0"/>
          <a:r>
            <a:rPr kumimoji="0" lang="pl-PL" b="1" i="0" u="none" strike="noStrike" cap="none" spc="0" normalizeH="0" baseline="0" noProof="0" smtClean="0">
              <a:ln/>
              <a:effectLst/>
              <a:uLnTx/>
              <a:uFillTx/>
              <a:latin typeface="Calibri"/>
            </a:rPr>
            <a:t>Informowanie ogółu społeczeństwa i potencjalnych beneficjentów o WPR i możliwościach finansowania;</a:t>
          </a:r>
          <a:endParaRPr kumimoji="0" lang="pl-PL" b="1" i="0" u="none" strike="noStrike" cap="none" spc="0" normalizeH="0" baseline="0" noProof="0" dirty="0" smtClean="0">
            <a:ln/>
            <a:effectLst/>
            <a:uLnTx/>
            <a:uFillTx/>
            <a:latin typeface="Calibri"/>
          </a:endParaRPr>
        </a:p>
      </dgm:t>
    </dgm:pt>
    <dgm:pt modelId="{04B7764F-631D-4B86-9EA1-B4B70B8997E2}" type="parTrans" cxnId="{6E42FF2D-C661-4CE2-90CF-FEE23144861A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6793E91B-AEEE-4BF4-93CE-E73B89B5C642}" type="sibTrans" cxnId="{6E42FF2D-C661-4CE2-90CF-FEE23144861A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F881AF63-56E2-4F3C-B582-9CE0158F76EB}">
      <dgm:prSet/>
      <dgm:spPr/>
      <dgm:t>
        <a:bodyPr/>
        <a:lstStyle/>
        <a:p>
          <a:pPr rtl="0"/>
          <a:r>
            <a:rPr kumimoji="0" lang="pl-PL" b="1" i="0" u="none" strike="noStrike" cap="none" spc="0" normalizeH="0" baseline="0" noProof="0" smtClean="0">
              <a:ln/>
              <a:effectLst/>
              <a:uLnTx/>
              <a:uFillTx/>
              <a:latin typeface="Calibri"/>
            </a:rPr>
            <a:t>Przyczynianie się do podniesienia jakości działań służących wdrażaniu PS WPR</a:t>
          </a:r>
          <a:endParaRPr kumimoji="0" lang="pl-PL" b="1" i="0" u="none" strike="noStrike" cap="none" spc="0" normalizeH="0" baseline="0" noProof="0" dirty="0">
            <a:ln/>
            <a:effectLst/>
            <a:uLnTx/>
            <a:uFillTx/>
            <a:latin typeface="Calibri"/>
          </a:endParaRPr>
        </a:p>
      </dgm:t>
    </dgm:pt>
    <dgm:pt modelId="{913B7025-9DF3-483A-BDE4-E0C735E1D12D}" type="parTrans" cxnId="{E7BA7082-3877-469E-9F3F-BBFCB9F71446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70E211FE-8714-4550-9579-B5366BF6B864}" type="sibTrans" cxnId="{E7BA7082-3877-469E-9F3F-BBFCB9F71446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A82C0BA0-98AA-40A6-9EB6-7E2D68507FE6}" type="pres">
      <dgm:prSet presAssocID="{79AE7755-572B-4876-8DA6-B851BFFF7F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4CA64A0D-1B7B-4EB8-9F30-24C108113099}" type="pres">
      <dgm:prSet presAssocID="{79AE7755-572B-4876-8DA6-B851BFFF7F1B}" presName="Name1" presStyleCnt="0"/>
      <dgm:spPr/>
    </dgm:pt>
    <dgm:pt modelId="{D1324244-A81C-43E5-B720-6BA0E8C39997}" type="pres">
      <dgm:prSet presAssocID="{79AE7755-572B-4876-8DA6-B851BFFF7F1B}" presName="cycle" presStyleCnt="0"/>
      <dgm:spPr/>
    </dgm:pt>
    <dgm:pt modelId="{DC398513-D5DF-492D-93D2-79E95DEE8578}" type="pres">
      <dgm:prSet presAssocID="{79AE7755-572B-4876-8DA6-B851BFFF7F1B}" presName="srcNode" presStyleLbl="node1" presStyleIdx="0" presStyleCnt="7"/>
      <dgm:spPr/>
    </dgm:pt>
    <dgm:pt modelId="{9C495F1D-7CF2-4E9F-A25D-E2E9A588CE05}" type="pres">
      <dgm:prSet presAssocID="{79AE7755-572B-4876-8DA6-B851BFFF7F1B}" presName="conn" presStyleLbl="parChTrans1D2" presStyleIdx="0" presStyleCnt="1"/>
      <dgm:spPr/>
      <dgm:t>
        <a:bodyPr/>
        <a:lstStyle/>
        <a:p>
          <a:endParaRPr lang="pl-PL"/>
        </a:p>
      </dgm:t>
    </dgm:pt>
    <dgm:pt modelId="{4D264A73-C113-46BF-9B88-7CE67F8899C7}" type="pres">
      <dgm:prSet presAssocID="{79AE7755-572B-4876-8DA6-B851BFFF7F1B}" presName="extraNode" presStyleLbl="node1" presStyleIdx="0" presStyleCnt="7"/>
      <dgm:spPr/>
    </dgm:pt>
    <dgm:pt modelId="{0975B94E-9DF1-4115-AFEA-3812CC1802D1}" type="pres">
      <dgm:prSet presAssocID="{79AE7755-572B-4876-8DA6-B851BFFF7F1B}" presName="dstNode" presStyleLbl="node1" presStyleIdx="0" presStyleCnt="7"/>
      <dgm:spPr/>
    </dgm:pt>
    <dgm:pt modelId="{0E966427-1B38-4069-BD52-E7117C5C9428}" type="pres">
      <dgm:prSet presAssocID="{79AC0050-BA89-4FD3-A4B9-EFD6E346DB2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28FBE0-D97C-4D07-A3C7-708AEC4BA4C3}" type="pres">
      <dgm:prSet presAssocID="{79AC0050-BA89-4FD3-A4B9-EFD6E346DB29}" presName="accent_1" presStyleCnt="0"/>
      <dgm:spPr/>
    </dgm:pt>
    <dgm:pt modelId="{1A97CBED-7A02-4941-A3EA-23CE2D2388C0}" type="pres">
      <dgm:prSet presAssocID="{79AC0050-BA89-4FD3-A4B9-EFD6E346DB29}" presName="accentRepeatNode" presStyleLbl="solidFgAcc1" presStyleIdx="0" presStyleCnt="7"/>
      <dgm:spPr/>
    </dgm:pt>
    <dgm:pt modelId="{8F15EB02-3959-4774-8F7A-72BA33604A96}" type="pres">
      <dgm:prSet presAssocID="{531DB0F5-518D-4133-A7DD-80B22BC68BB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C45A5B-1EB5-451F-B5FB-FB095491C672}" type="pres">
      <dgm:prSet presAssocID="{531DB0F5-518D-4133-A7DD-80B22BC68BBE}" presName="accent_2" presStyleCnt="0"/>
      <dgm:spPr/>
    </dgm:pt>
    <dgm:pt modelId="{235F87B3-4952-418F-8F54-8B87151E52D4}" type="pres">
      <dgm:prSet presAssocID="{531DB0F5-518D-4133-A7DD-80B22BC68BBE}" presName="accentRepeatNode" presStyleLbl="solidFgAcc1" presStyleIdx="1" presStyleCnt="7"/>
      <dgm:spPr/>
    </dgm:pt>
    <dgm:pt modelId="{866F170F-115A-40EF-BD39-833A1CC10F29}" type="pres">
      <dgm:prSet presAssocID="{F881AF63-56E2-4F3C-B582-9CE0158F76E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7487B7-A905-465D-8D55-23D702F7C554}" type="pres">
      <dgm:prSet presAssocID="{F881AF63-56E2-4F3C-B582-9CE0158F76EB}" presName="accent_3" presStyleCnt="0"/>
      <dgm:spPr/>
    </dgm:pt>
    <dgm:pt modelId="{C79B9BC6-AD72-4D9D-81BD-C7E4AC52F389}" type="pres">
      <dgm:prSet presAssocID="{F881AF63-56E2-4F3C-B582-9CE0158F76EB}" presName="accentRepeatNode" presStyleLbl="solidFgAcc1" presStyleIdx="2" presStyleCnt="7"/>
      <dgm:spPr/>
    </dgm:pt>
    <dgm:pt modelId="{64BFC61E-10C7-4D3D-B1DF-96E069970B9F}" type="pres">
      <dgm:prSet presAssocID="{860EBABC-8226-47A5-B121-7F84FA15AA3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5C60EC-D39E-4674-9C91-1458A5D9C3CD}" type="pres">
      <dgm:prSet presAssocID="{860EBABC-8226-47A5-B121-7F84FA15AA34}" presName="accent_4" presStyleCnt="0"/>
      <dgm:spPr/>
    </dgm:pt>
    <dgm:pt modelId="{AD191799-81E6-429A-A669-EF271E9FDC52}" type="pres">
      <dgm:prSet presAssocID="{860EBABC-8226-47A5-B121-7F84FA15AA34}" presName="accentRepeatNode" presStyleLbl="solidFgAcc1" presStyleIdx="3" presStyleCnt="7"/>
      <dgm:spPr/>
    </dgm:pt>
    <dgm:pt modelId="{D70C0C8C-DB66-4040-85E3-551A251D8746}" type="pres">
      <dgm:prSet presAssocID="{B50C397F-FF93-4B1F-BC35-A3511D74CB9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7329A2-9B44-429D-A655-14D97D1AD832}" type="pres">
      <dgm:prSet presAssocID="{B50C397F-FF93-4B1F-BC35-A3511D74CB92}" presName="accent_5" presStyleCnt="0"/>
      <dgm:spPr/>
    </dgm:pt>
    <dgm:pt modelId="{7FB6E56A-2AAB-4D33-A505-87936BD98495}" type="pres">
      <dgm:prSet presAssocID="{B50C397F-FF93-4B1F-BC35-A3511D74CB92}" presName="accentRepeatNode" presStyleLbl="solidFgAcc1" presStyleIdx="4" presStyleCnt="7"/>
      <dgm:spPr/>
    </dgm:pt>
    <dgm:pt modelId="{CD07C932-29F4-40C2-9D5B-8C8ABD44F16D}" type="pres">
      <dgm:prSet presAssocID="{44B1C661-0052-4274-A328-7E0AD0D3F79F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37CEA9-9424-43B4-9E7D-B193CEC7B3B9}" type="pres">
      <dgm:prSet presAssocID="{44B1C661-0052-4274-A328-7E0AD0D3F79F}" presName="accent_6" presStyleCnt="0"/>
      <dgm:spPr/>
    </dgm:pt>
    <dgm:pt modelId="{EEE136A8-39C1-478D-A3DF-C6B2E61BD891}" type="pres">
      <dgm:prSet presAssocID="{44B1C661-0052-4274-A328-7E0AD0D3F79F}" presName="accentRepeatNode" presStyleLbl="solidFgAcc1" presStyleIdx="5" presStyleCnt="7"/>
      <dgm:spPr/>
    </dgm:pt>
    <dgm:pt modelId="{8D05FC63-1FBE-4ABB-B663-53FB4DD2C0CC}" type="pres">
      <dgm:prSet presAssocID="{78F3C25F-3DEC-4820-8442-81428263C68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8F091E-3235-4ECF-BBF3-BD92E2C59210}" type="pres">
      <dgm:prSet presAssocID="{78F3C25F-3DEC-4820-8442-81428263C688}" presName="accent_7" presStyleCnt="0"/>
      <dgm:spPr/>
    </dgm:pt>
    <dgm:pt modelId="{0585BCEF-7630-4ACC-99AE-C4B10D03C997}" type="pres">
      <dgm:prSet presAssocID="{78F3C25F-3DEC-4820-8442-81428263C688}" presName="accentRepeatNode" presStyleLbl="solidFgAcc1" presStyleIdx="6" presStyleCnt="7"/>
      <dgm:spPr/>
    </dgm:pt>
  </dgm:ptLst>
  <dgm:cxnLst>
    <dgm:cxn modelId="{84B51EAA-4AA6-4FAE-8C44-292E1FED86CF}" type="presOf" srcId="{78F3C25F-3DEC-4820-8442-81428263C688}" destId="{8D05FC63-1FBE-4ABB-B663-53FB4DD2C0CC}" srcOrd="0" destOrd="0" presId="urn:microsoft.com/office/officeart/2008/layout/VerticalCurvedList"/>
    <dgm:cxn modelId="{E7BA7082-3877-469E-9F3F-BBFCB9F71446}" srcId="{79AE7755-572B-4876-8DA6-B851BFFF7F1B}" destId="{F881AF63-56E2-4F3C-B582-9CE0158F76EB}" srcOrd="2" destOrd="0" parTransId="{913B7025-9DF3-483A-BDE4-E0C735E1D12D}" sibTransId="{70E211FE-8714-4550-9579-B5366BF6B864}"/>
    <dgm:cxn modelId="{3ABA69F4-C5CF-4F69-A346-617269A93EBE}" type="presOf" srcId="{79AC0050-BA89-4FD3-A4B9-EFD6E346DB29}" destId="{0E966427-1B38-4069-BD52-E7117C5C9428}" srcOrd="0" destOrd="0" presId="urn:microsoft.com/office/officeart/2008/layout/VerticalCurvedList"/>
    <dgm:cxn modelId="{C5693AC6-F30B-4DAD-8009-92322AF741BB}" srcId="{79AE7755-572B-4876-8DA6-B851BFFF7F1B}" destId="{869F6240-580A-4A14-A7FA-D73F00E05CA2}" srcOrd="7" destOrd="0" parTransId="{267E95E1-4578-4230-B8E2-E88164FE5C51}" sibTransId="{5E6F514D-E069-4E3C-878D-F670C29E5F06}"/>
    <dgm:cxn modelId="{37AB0E36-2F30-4E2F-8CAF-59EC8FF29971}" type="presOf" srcId="{44B1C661-0052-4274-A328-7E0AD0D3F79F}" destId="{CD07C932-29F4-40C2-9D5B-8C8ABD44F16D}" srcOrd="0" destOrd="0" presId="urn:microsoft.com/office/officeart/2008/layout/VerticalCurvedList"/>
    <dgm:cxn modelId="{AE21A4FB-856B-42DA-868E-8AC9C478AAB3}" type="presOf" srcId="{0CFBFCD3-1369-4C7D-812D-4831519E9BE5}" destId="{9C495F1D-7CF2-4E9F-A25D-E2E9A588CE05}" srcOrd="0" destOrd="0" presId="urn:microsoft.com/office/officeart/2008/layout/VerticalCurvedList"/>
    <dgm:cxn modelId="{ABC67343-32A1-478D-AC68-565946AFA02B}" srcId="{79AE7755-572B-4876-8DA6-B851BFFF7F1B}" destId="{79AC0050-BA89-4FD3-A4B9-EFD6E346DB29}" srcOrd="0" destOrd="0" parTransId="{15E0C9CD-0B8B-485B-9FC7-B20656FF78D0}" sibTransId="{0CFBFCD3-1369-4C7D-812D-4831519E9BE5}"/>
    <dgm:cxn modelId="{835A3270-9F50-4AA5-B02B-50138ABFC25A}" srcId="{79AE7755-572B-4876-8DA6-B851BFFF7F1B}" destId="{78F3C25F-3DEC-4820-8442-81428263C688}" srcOrd="6" destOrd="0" parTransId="{0487CA08-4F3E-4C18-BB73-DCB92F70A6FF}" sibTransId="{F6F5808F-657B-43B4-9FC4-ACAB5D823C98}"/>
    <dgm:cxn modelId="{739B4DB6-BA46-4746-8791-52550576616E}" srcId="{79AE7755-572B-4876-8DA6-B851BFFF7F1B}" destId="{B50C397F-FF93-4B1F-BC35-A3511D74CB92}" srcOrd="4" destOrd="0" parTransId="{9FFE916F-AB83-46B9-9772-86428552A8E2}" sibTransId="{B6E2E6E6-0552-4F98-B0AC-B13065607A7C}"/>
    <dgm:cxn modelId="{6E42FF2D-C661-4CE2-90CF-FEE23144861A}" srcId="{79AE7755-572B-4876-8DA6-B851BFFF7F1B}" destId="{860EBABC-8226-47A5-B121-7F84FA15AA34}" srcOrd="3" destOrd="0" parTransId="{04B7764F-631D-4B86-9EA1-B4B70B8997E2}" sibTransId="{6793E91B-AEEE-4BF4-93CE-E73B89B5C642}"/>
    <dgm:cxn modelId="{71B74778-4B97-4517-97D1-065652A196E2}" type="presOf" srcId="{B50C397F-FF93-4B1F-BC35-A3511D74CB92}" destId="{D70C0C8C-DB66-4040-85E3-551A251D8746}" srcOrd="0" destOrd="0" presId="urn:microsoft.com/office/officeart/2008/layout/VerticalCurvedList"/>
    <dgm:cxn modelId="{23A34B87-F378-4905-86E5-27879822DB03}" type="presOf" srcId="{531DB0F5-518D-4133-A7DD-80B22BC68BBE}" destId="{8F15EB02-3959-4774-8F7A-72BA33604A96}" srcOrd="0" destOrd="0" presId="urn:microsoft.com/office/officeart/2008/layout/VerticalCurvedList"/>
    <dgm:cxn modelId="{A7D8A20F-F57F-493F-BB5A-2169B59045ED}" type="presOf" srcId="{79AE7755-572B-4876-8DA6-B851BFFF7F1B}" destId="{A82C0BA0-98AA-40A6-9EB6-7E2D68507FE6}" srcOrd="0" destOrd="0" presId="urn:microsoft.com/office/officeart/2008/layout/VerticalCurvedList"/>
    <dgm:cxn modelId="{040040CA-0F1A-4A3E-84D3-6ECE8CC2BC77}" type="presOf" srcId="{F881AF63-56E2-4F3C-B582-9CE0158F76EB}" destId="{866F170F-115A-40EF-BD39-833A1CC10F29}" srcOrd="0" destOrd="0" presId="urn:microsoft.com/office/officeart/2008/layout/VerticalCurvedList"/>
    <dgm:cxn modelId="{BC4D6D4B-C8DE-445D-88A6-A06D9557DD9E}" srcId="{79AE7755-572B-4876-8DA6-B851BFFF7F1B}" destId="{44B1C661-0052-4274-A328-7E0AD0D3F79F}" srcOrd="5" destOrd="0" parTransId="{0C41A28B-57C4-4159-A2F7-D4C659EC1B98}" sibTransId="{D203A82A-3C90-448C-83C5-13946A679D9F}"/>
    <dgm:cxn modelId="{1EC9294D-6974-44EB-ACCE-04108468B248}" srcId="{79AE7755-572B-4876-8DA6-B851BFFF7F1B}" destId="{531DB0F5-518D-4133-A7DD-80B22BC68BBE}" srcOrd="1" destOrd="0" parTransId="{49282292-4A88-4CCB-A9F0-3344211FE896}" sibTransId="{DD17597C-053C-43D2-8C11-054D42FB81FD}"/>
    <dgm:cxn modelId="{329BA3CC-82DE-46F5-8B8F-50A8DC01A3EC}" type="presOf" srcId="{860EBABC-8226-47A5-B121-7F84FA15AA34}" destId="{64BFC61E-10C7-4D3D-B1DF-96E069970B9F}" srcOrd="0" destOrd="0" presId="urn:microsoft.com/office/officeart/2008/layout/VerticalCurvedList"/>
    <dgm:cxn modelId="{F78A600A-4FA5-40B8-85A0-1B14A70711B1}" type="presParOf" srcId="{A82C0BA0-98AA-40A6-9EB6-7E2D68507FE6}" destId="{4CA64A0D-1B7B-4EB8-9F30-24C108113099}" srcOrd="0" destOrd="0" presId="urn:microsoft.com/office/officeart/2008/layout/VerticalCurvedList"/>
    <dgm:cxn modelId="{398FEB13-C58E-420D-88C3-158116B0703E}" type="presParOf" srcId="{4CA64A0D-1B7B-4EB8-9F30-24C108113099}" destId="{D1324244-A81C-43E5-B720-6BA0E8C39997}" srcOrd="0" destOrd="0" presId="urn:microsoft.com/office/officeart/2008/layout/VerticalCurvedList"/>
    <dgm:cxn modelId="{F4800A48-7C82-455B-8C40-37968158B6A9}" type="presParOf" srcId="{D1324244-A81C-43E5-B720-6BA0E8C39997}" destId="{DC398513-D5DF-492D-93D2-79E95DEE8578}" srcOrd="0" destOrd="0" presId="urn:microsoft.com/office/officeart/2008/layout/VerticalCurvedList"/>
    <dgm:cxn modelId="{66936C88-4466-4796-8D0E-CE9611B243C0}" type="presParOf" srcId="{D1324244-A81C-43E5-B720-6BA0E8C39997}" destId="{9C495F1D-7CF2-4E9F-A25D-E2E9A588CE05}" srcOrd="1" destOrd="0" presId="urn:microsoft.com/office/officeart/2008/layout/VerticalCurvedList"/>
    <dgm:cxn modelId="{27997609-967E-4C48-A874-C8DA3B6E28B5}" type="presParOf" srcId="{D1324244-A81C-43E5-B720-6BA0E8C39997}" destId="{4D264A73-C113-46BF-9B88-7CE67F8899C7}" srcOrd="2" destOrd="0" presId="urn:microsoft.com/office/officeart/2008/layout/VerticalCurvedList"/>
    <dgm:cxn modelId="{8B7D0B5B-C06A-49C1-B7CF-CF3E57D9D25F}" type="presParOf" srcId="{D1324244-A81C-43E5-B720-6BA0E8C39997}" destId="{0975B94E-9DF1-4115-AFEA-3812CC1802D1}" srcOrd="3" destOrd="0" presId="urn:microsoft.com/office/officeart/2008/layout/VerticalCurvedList"/>
    <dgm:cxn modelId="{795F04AF-ADBF-4EFB-B13B-FFEE57BE2943}" type="presParOf" srcId="{4CA64A0D-1B7B-4EB8-9F30-24C108113099}" destId="{0E966427-1B38-4069-BD52-E7117C5C9428}" srcOrd="1" destOrd="0" presId="urn:microsoft.com/office/officeart/2008/layout/VerticalCurvedList"/>
    <dgm:cxn modelId="{84ECC719-5543-4A40-B350-EF9912240C09}" type="presParOf" srcId="{4CA64A0D-1B7B-4EB8-9F30-24C108113099}" destId="{3828FBE0-D97C-4D07-A3C7-708AEC4BA4C3}" srcOrd="2" destOrd="0" presId="urn:microsoft.com/office/officeart/2008/layout/VerticalCurvedList"/>
    <dgm:cxn modelId="{A3CF94F5-AE30-4D75-98EA-17F1BACB0CC0}" type="presParOf" srcId="{3828FBE0-D97C-4D07-A3C7-708AEC4BA4C3}" destId="{1A97CBED-7A02-4941-A3EA-23CE2D2388C0}" srcOrd="0" destOrd="0" presId="urn:microsoft.com/office/officeart/2008/layout/VerticalCurvedList"/>
    <dgm:cxn modelId="{7DE6AF2D-E7D7-489B-807B-8E3D83AA53C2}" type="presParOf" srcId="{4CA64A0D-1B7B-4EB8-9F30-24C108113099}" destId="{8F15EB02-3959-4774-8F7A-72BA33604A96}" srcOrd="3" destOrd="0" presId="urn:microsoft.com/office/officeart/2008/layout/VerticalCurvedList"/>
    <dgm:cxn modelId="{27EB1A91-72C4-4481-9B83-63CD88032FF0}" type="presParOf" srcId="{4CA64A0D-1B7B-4EB8-9F30-24C108113099}" destId="{87C45A5B-1EB5-451F-B5FB-FB095491C672}" srcOrd="4" destOrd="0" presId="urn:microsoft.com/office/officeart/2008/layout/VerticalCurvedList"/>
    <dgm:cxn modelId="{6286BA7F-7209-4A71-B83B-305C0FA1268A}" type="presParOf" srcId="{87C45A5B-1EB5-451F-B5FB-FB095491C672}" destId="{235F87B3-4952-418F-8F54-8B87151E52D4}" srcOrd="0" destOrd="0" presId="urn:microsoft.com/office/officeart/2008/layout/VerticalCurvedList"/>
    <dgm:cxn modelId="{6B931B24-C247-4E17-9230-A57CEEFE2D0F}" type="presParOf" srcId="{4CA64A0D-1B7B-4EB8-9F30-24C108113099}" destId="{866F170F-115A-40EF-BD39-833A1CC10F29}" srcOrd="5" destOrd="0" presId="urn:microsoft.com/office/officeart/2008/layout/VerticalCurvedList"/>
    <dgm:cxn modelId="{E100F686-9B50-434F-BC58-26254A930506}" type="presParOf" srcId="{4CA64A0D-1B7B-4EB8-9F30-24C108113099}" destId="{037487B7-A905-465D-8D55-23D702F7C554}" srcOrd="6" destOrd="0" presId="urn:microsoft.com/office/officeart/2008/layout/VerticalCurvedList"/>
    <dgm:cxn modelId="{D7DDB9E7-E6F2-4503-B7D1-4679156849FA}" type="presParOf" srcId="{037487B7-A905-465D-8D55-23D702F7C554}" destId="{C79B9BC6-AD72-4D9D-81BD-C7E4AC52F389}" srcOrd="0" destOrd="0" presId="urn:microsoft.com/office/officeart/2008/layout/VerticalCurvedList"/>
    <dgm:cxn modelId="{3D13D6C4-B949-4735-A852-1D95651F69DA}" type="presParOf" srcId="{4CA64A0D-1B7B-4EB8-9F30-24C108113099}" destId="{64BFC61E-10C7-4D3D-B1DF-96E069970B9F}" srcOrd="7" destOrd="0" presId="urn:microsoft.com/office/officeart/2008/layout/VerticalCurvedList"/>
    <dgm:cxn modelId="{E150D6A5-CD78-4DC1-9C0B-9EA918F6A435}" type="presParOf" srcId="{4CA64A0D-1B7B-4EB8-9F30-24C108113099}" destId="{455C60EC-D39E-4674-9C91-1458A5D9C3CD}" srcOrd="8" destOrd="0" presId="urn:microsoft.com/office/officeart/2008/layout/VerticalCurvedList"/>
    <dgm:cxn modelId="{916B14C1-C638-4463-B50B-64F1C29BDC1B}" type="presParOf" srcId="{455C60EC-D39E-4674-9C91-1458A5D9C3CD}" destId="{AD191799-81E6-429A-A669-EF271E9FDC52}" srcOrd="0" destOrd="0" presId="urn:microsoft.com/office/officeart/2008/layout/VerticalCurvedList"/>
    <dgm:cxn modelId="{76A75B2F-7292-4898-B706-31A7D2D8A5AC}" type="presParOf" srcId="{4CA64A0D-1B7B-4EB8-9F30-24C108113099}" destId="{D70C0C8C-DB66-4040-85E3-551A251D8746}" srcOrd="9" destOrd="0" presId="urn:microsoft.com/office/officeart/2008/layout/VerticalCurvedList"/>
    <dgm:cxn modelId="{ED7AAA06-334B-4B03-9BA6-F774DBF91DA3}" type="presParOf" srcId="{4CA64A0D-1B7B-4EB8-9F30-24C108113099}" destId="{C67329A2-9B44-429D-A655-14D97D1AD832}" srcOrd="10" destOrd="0" presId="urn:microsoft.com/office/officeart/2008/layout/VerticalCurvedList"/>
    <dgm:cxn modelId="{B2906DA3-FF48-494E-A2AD-274084C38D19}" type="presParOf" srcId="{C67329A2-9B44-429D-A655-14D97D1AD832}" destId="{7FB6E56A-2AAB-4D33-A505-87936BD98495}" srcOrd="0" destOrd="0" presId="urn:microsoft.com/office/officeart/2008/layout/VerticalCurvedList"/>
    <dgm:cxn modelId="{BB80ECE1-FE14-429F-B598-19B6D596B942}" type="presParOf" srcId="{4CA64A0D-1B7B-4EB8-9F30-24C108113099}" destId="{CD07C932-29F4-40C2-9D5B-8C8ABD44F16D}" srcOrd="11" destOrd="0" presId="urn:microsoft.com/office/officeart/2008/layout/VerticalCurvedList"/>
    <dgm:cxn modelId="{2F5F7FDB-DDD3-41C9-BB36-0179B11F2521}" type="presParOf" srcId="{4CA64A0D-1B7B-4EB8-9F30-24C108113099}" destId="{4137CEA9-9424-43B4-9E7D-B193CEC7B3B9}" srcOrd="12" destOrd="0" presId="urn:microsoft.com/office/officeart/2008/layout/VerticalCurvedList"/>
    <dgm:cxn modelId="{DCEFC2E5-A729-456F-89E8-C5C36C2D33A2}" type="presParOf" srcId="{4137CEA9-9424-43B4-9E7D-B193CEC7B3B9}" destId="{EEE136A8-39C1-478D-A3DF-C6B2E61BD891}" srcOrd="0" destOrd="0" presId="urn:microsoft.com/office/officeart/2008/layout/VerticalCurvedList"/>
    <dgm:cxn modelId="{A2113785-CE1B-4B41-B0D5-5FEBBAE7A93F}" type="presParOf" srcId="{4CA64A0D-1B7B-4EB8-9F30-24C108113099}" destId="{8D05FC63-1FBE-4ABB-B663-53FB4DD2C0CC}" srcOrd="13" destOrd="0" presId="urn:microsoft.com/office/officeart/2008/layout/VerticalCurvedList"/>
    <dgm:cxn modelId="{12779FEA-E19D-4C24-9395-560ACDA95ADD}" type="presParOf" srcId="{4CA64A0D-1B7B-4EB8-9F30-24C108113099}" destId="{E08F091E-3235-4ECF-BBF3-BD92E2C59210}" srcOrd="14" destOrd="0" presId="urn:microsoft.com/office/officeart/2008/layout/VerticalCurvedList"/>
    <dgm:cxn modelId="{298E98A1-5FC8-4D8A-B65E-E43C8FE3D26F}" type="presParOf" srcId="{E08F091E-3235-4ECF-BBF3-BD92E2C59210}" destId="{0585BCEF-7630-4ACC-99AE-C4B10D03C9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2E951C-BDF5-4D53-9234-7E1DF9EF4551}" type="doc">
      <dgm:prSet loTypeId="urn:microsoft.com/office/officeart/2005/8/layout/radial4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C8459E25-8A44-4382-BEDC-20E6EA1BE278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Jednostki regionalne</a:t>
          </a:r>
        </a:p>
      </dgm:t>
    </dgm:pt>
    <dgm:pt modelId="{96D5D8B5-FF27-4FEF-9705-DD0B009DBE04}" type="parTrans" cxnId="{E9F72CA9-F0FE-410E-8AEA-8CA47816A2CA}">
      <dgm:prSet/>
      <dgm:spPr/>
      <dgm:t>
        <a:bodyPr/>
        <a:lstStyle/>
        <a:p>
          <a:endParaRPr lang="pl-PL"/>
        </a:p>
      </dgm:t>
    </dgm:pt>
    <dgm:pt modelId="{041B7D71-B523-4C2E-850C-C2CC9BDD007E}" type="sibTrans" cxnId="{E9F72CA9-F0FE-410E-8AEA-8CA47816A2CA}">
      <dgm:prSet/>
      <dgm:spPr/>
      <dgm:t>
        <a:bodyPr/>
        <a:lstStyle/>
        <a:p>
          <a:endParaRPr lang="pl-PL"/>
        </a:p>
      </dgm:t>
    </dgm:pt>
    <dgm:pt modelId="{940D425F-A4C1-485D-99B3-77E0FAFA3541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samorządy województw </a:t>
          </a:r>
        </a:p>
      </dgm:t>
    </dgm:pt>
    <dgm:pt modelId="{E21965BA-0587-4438-8CA6-2EAEE3C657AC}" type="parTrans" cxnId="{02113316-74F1-4885-A9A6-2999C07E11FC}">
      <dgm:prSet/>
      <dgm:spPr/>
      <dgm:t>
        <a:bodyPr/>
        <a:lstStyle/>
        <a:p>
          <a:endParaRPr lang="pl-PL"/>
        </a:p>
      </dgm:t>
    </dgm:pt>
    <dgm:pt modelId="{51C48F7E-75AB-4A90-8CAE-0AD23EC54F6F}" type="sibTrans" cxnId="{02113316-74F1-4885-A9A6-2999C07E11FC}">
      <dgm:prSet/>
      <dgm:spPr/>
      <dgm:t>
        <a:bodyPr/>
        <a:lstStyle/>
        <a:p>
          <a:endParaRPr lang="pl-PL"/>
        </a:p>
      </dgm:t>
    </dgm:pt>
    <dgm:pt modelId="{230B9436-27D7-445B-87E4-7959FD0CAFA6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wojewódzkie ośrodki doradztwa rolniczego</a:t>
          </a:r>
        </a:p>
      </dgm:t>
    </dgm:pt>
    <dgm:pt modelId="{DEDD8A1F-3F2A-4179-A869-632EC092CFF5}" type="parTrans" cxnId="{C1F54E09-4FE8-45AC-A153-4326AA0CD207}">
      <dgm:prSet/>
      <dgm:spPr/>
      <dgm:t>
        <a:bodyPr/>
        <a:lstStyle/>
        <a:p>
          <a:endParaRPr lang="pl-PL"/>
        </a:p>
      </dgm:t>
    </dgm:pt>
    <dgm:pt modelId="{8FA7B544-9C49-4AB4-B026-88C041BCF638}" type="sibTrans" cxnId="{C1F54E09-4FE8-45AC-A153-4326AA0CD207}">
      <dgm:prSet/>
      <dgm:spPr/>
      <dgm:t>
        <a:bodyPr/>
        <a:lstStyle/>
        <a:p>
          <a:endParaRPr lang="pl-PL"/>
        </a:p>
      </dgm:t>
    </dgm:pt>
    <dgm:pt modelId="{A339A7C7-85AA-4BC2-86B4-87B01088F0FC}" type="pres">
      <dgm:prSet presAssocID="{432E951C-BDF5-4D53-9234-7E1DF9EF455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99C971B-B268-41F5-94BD-4E6416F53A98}" type="pres">
      <dgm:prSet presAssocID="{C8459E25-8A44-4382-BEDC-20E6EA1BE278}" presName="centerShape" presStyleLbl="node0" presStyleIdx="0" presStyleCnt="1"/>
      <dgm:spPr/>
      <dgm:t>
        <a:bodyPr/>
        <a:lstStyle/>
        <a:p>
          <a:endParaRPr lang="pl-PL"/>
        </a:p>
      </dgm:t>
    </dgm:pt>
    <dgm:pt modelId="{B2730E02-995B-4997-8D4E-CB2C7214F7C6}" type="pres">
      <dgm:prSet presAssocID="{E21965BA-0587-4438-8CA6-2EAEE3C657AC}" presName="parTrans" presStyleLbl="bgSibTrans2D1" presStyleIdx="0" presStyleCnt="2" custLinFactY="7996" custLinFactNeighborX="-6474" custLinFactNeighborY="100000"/>
      <dgm:spPr/>
      <dgm:t>
        <a:bodyPr/>
        <a:lstStyle/>
        <a:p>
          <a:endParaRPr lang="pl-PL"/>
        </a:p>
      </dgm:t>
    </dgm:pt>
    <dgm:pt modelId="{425050C9-A871-4267-9F4A-2ECF6D74CBD4}" type="pres">
      <dgm:prSet presAssocID="{940D425F-A4C1-485D-99B3-77E0FAFA3541}" presName="node" presStyleLbl="node1" presStyleIdx="0" presStyleCnt="2" custScaleX="1386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3A932C-43BF-4EEC-BCFA-F42265BEC40A}" type="pres">
      <dgm:prSet presAssocID="{DEDD8A1F-3F2A-4179-A869-632EC092CFF5}" presName="parTrans" presStyleLbl="bgSibTrans2D1" presStyleIdx="1" presStyleCnt="2" custLinFactY="9827" custLinFactNeighborX="4532" custLinFactNeighborY="100000"/>
      <dgm:spPr/>
      <dgm:t>
        <a:bodyPr/>
        <a:lstStyle/>
        <a:p>
          <a:endParaRPr lang="pl-PL"/>
        </a:p>
      </dgm:t>
    </dgm:pt>
    <dgm:pt modelId="{96B5812A-9CC3-4D70-80A1-AF867C150CB7}" type="pres">
      <dgm:prSet presAssocID="{230B9436-27D7-445B-87E4-7959FD0CAFA6}" presName="node" presStyleLbl="node1" presStyleIdx="1" presStyleCnt="2" custScaleX="1463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2113316-74F1-4885-A9A6-2999C07E11FC}" srcId="{C8459E25-8A44-4382-BEDC-20E6EA1BE278}" destId="{940D425F-A4C1-485D-99B3-77E0FAFA3541}" srcOrd="0" destOrd="0" parTransId="{E21965BA-0587-4438-8CA6-2EAEE3C657AC}" sibTransId="{51C48F7E-75AB-4A90-8CAE-0AD23EC54F6F}"/>
    <dgm:cxn modelId="{C1F54E09-4FE8-45AC-A153-4326AA0CD207}" srcId="{C8459E25-8A44-4382-BEDC-20E6EA1BE278}" destId="{230B9436-27D7-445B-87E4-7959FD0CAFA6}" srcOrd="1" destOrd="0" parTransId="{DEDD8A1F-3F2A-4179-A869-632EC092CFF5}" sibTransId="{8FA7B544-9C49-4AB4-B026-88C041BCF638}"/>
    <dgm:cxn modelId="{DBFC2ACF-C392-4392-A444-EB325542F3AB}" type="presOf" srcId="{940D425F-A4C1-485D-99B3-77E0FAFA3541}" destId="{425050C9-A871-4267-9F4A-2ECF6D74CBD4}" srcOrd="0" destOrd="0" presId="urn:microsoft.com/office/officeart/2005/8/layout/radial4"/>
    <dgm:cxn modelId="{76555BF9-A397-4A5D-9392-5DC2DAD51691}" type="presOf" srcId="{230B9436-27D7-445B-87E4-7959FD0CAFA6}" destId="{96B5812A-9CC3-4D70-80A1-AF867C150CB7}" srcOrd="0" destOrd="0" presId="urn:microsoft.com/office/officeart/2005/8/layout/radial4"/>
    <dgm:cxn modelId="{CA28F38C-A802-4932-8316-6A37E7756C8B}" type="presOf" srcId="{DEDD8A1F-3F2A-4179-A869-632EC092CFF5}" destId="{733A932C-43BF-4EEC-BCFA-F42265BEC40A}" srcOrd="0" destOrd="0" presId="urn:microsoft.com/office/officeart/2005/8/layout/radial4"/>
    <dgm:cxn modelId="{0DB08BCD-ABFB-475E-B826-FED1E4D4D99C}" type="presOf" srcId="{C8459E25-8A44-4382-BEDC-20E6EA1BE278}" destId="{D99C971B-B268-41F5-94BD-4E6416F53A98}" srcOrd="0" destOrd="0" presId="urn:microsoft.com/office/officeart/2005/8/layout/radial4"/>
    <dgm:cxn modelId="{A9A7BECD-76D7-4596-877D-75856059F2BA}" type="presOf" srcId="{E21965BA-0587-4438-8CA6-2EAEE3C657AC}" destId="{B2730E02-995B-4997-8D4E-CB2C7214F7C6}" srcOrd="0" destOrd="0" presId="urn:microsoft.com/office/officeart/2005/8/layout/radial4"/>
    <dgm:cxn modelId="{1380CA40-8D57-410B-B57D-BA0F09498483}" type="presOf" srcId="{432E951C-BDF5-4D53-9234-7E1DF9EF4551}" destId="{A339A7C7-85AA-4BC2-86B4-87B01088F0FC}" srcOrd="0" destOrd="0" presId="urn:microsoft.com/office/officeart/2005/8/layout/radial4"/>
    <dgm:cxn modelId="{E9F72CA9-F0FE-410E-8AEA-8CA47816A2CA}" srcId="{432E951C-BDF5-4D53-9234-7E1DF9EF4551}" destId="{C8459E25-8A44-4382-BEDC-20E6EA1BE278}" srcOrd="0" destOrd="0" parTransId="{96D5D8B5-FF27-4FEF-9705-DD0B009DBE04}" sibTransId="{041B7D71-B523-4C2E-850C-C2CC9BDD007E}"/>
    <dgm:cxn modelId="{88A38A02-68A0-4ED9-97E6-EE82BDF6B7C5}" type="presParOf" srcId="{A339A7C7-85AA-4BC2-86B4-87B01088F0FC}" destId="{D99C971B-B268-41F5-94BD-4E6416F53A98}" srcOrd="0" destOrd="0" presId="urn:microsoft.com/office/officeart/2005/8/layout/radial4"/>
    <dgm:cxn modelId="{D5C818FF-C432-4AFB-9F39-6CE590BFB06A}" type="presParOf" srcId="{A339A7C7-85AA-4BC2-86B4-87B01088F0FC}" destId="{B2730E02-995B-4997-8D4E-CB2C7214F7C6}" srcOrd="1" destOrd="0" presId="urn:microsoft.com/office/officeart/2005/8/layout/radial4"/>
    <dgm:cxn modelId="{195FE9F8-A2F1-414E-9E94-7E6333B32CCE}" type="presParOf" srcId="{A339A7C7-85AA-4BC2-86B4-87B01088F0FC}" destId="{425050C9-A871-4267-9F4A-2ECF6D74CBD4}" srcOrd="2" destOrd="0" presId="urn:microsoft.com/office/officeart/2005/8/layout/radial4"/>
    <dgm:cxn modelId="{1D5D9335-F083-407A-8996-C7AFC87B03AC}" type="presParOf" srcId="{A339A7C7-85AA-4BC2-86B4-87B01088F0FC}" destId="{733A932C-43BF-4EEC-BCFA-F42265BEC40A}" srcOrd="3" destOrd="0" presId="urn:microsoft.com/office/officeart/2005/8/layout/radial4"/>
    <dgm:cxn modelId="{EAD4A6B4-0564-4AC4-A932-69669916C632}" type="presParOf" srcId="{A339A7C7-85AA-4BC2-86B4-87B01088F0FC}" destId="{96B5812A-9CC3-4D70-80A1-AF867C150CB7}" srcOrd="4" destOrd="0" presId="urn:microsoft.com/office/officeart/2005/8/layout/radial4"/>
  </dgm:cxnLst>
  <dgm:bg>
    <a:noFill/>
    <a:effectLst>
      <a:outerShdw blurRad="50800" dist="50800" dir="5400000" algn="ctr" rotWithShape="0">
        <a:schemeClr val="tx1"/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66940-A1BA-4B89-B630-25340EB0FD88}">
      <dsp:nvSpPr>
        <dsp:cNvPr id="0" name=""/>
        <dsp:cNvSpPr/>
      </dsp:nvSpPr>
      <dsp:spPr>
        <a:xfrm>
          <a:off x="959943" y="798357"/>
          <a:ext cx="3508009" cy="121828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8EAE1-2E04-4DFC-8670-554B7377DD67}">
      <dsp:nvSpPr>
        <dsp:cNvPr id="0" name=""/>
        <dsp:cNvSpPr/>
      </dsp:nvSpPr>
      <dsp:spPr>
        <a:xfrm>
          <a:off x="2408547" y="3781525"/>
          <a:ext cx="679846" cy="435101"/>
        </a:xfrm>
        <a:prstGeom prst="downArrow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B06C2-F3BF-4235-AC34-7C5D73C8B3F8}">
      <dsp:nvSpPr>
        <dsp:cNvPr id="0" name=""/>
        <dsp:cNvSpPr/>
      </dsp:nvSpPr>
      <dsp:spPr>
        <a:xfrm>
          <a:off x="676730" y="4465665"/>
          <a:ext cx="4169375" cy="82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900" kern="1200" dirty="0"/>
        </a:p>
      </dsp:txBody>
      <dsp:txXfrm>
        <a:off x="676730" y="4465665"/>
        <a:ext cx="4169375" cy="828787"/>
      </dsp:txXfrm>
    </dsp:sp>
    <dsp:sp modelId="{B55E20A8-29B1-491B-825C-878AE579B8EB}">
      <dsp:nvSpPr>
        <dsp:cNvPr id="0" name=""/>
        <dsp:cNvSpPr/>
      </dsp:nvSpPr>
      <dsp:spPr>
        <a:xfrm>
          <a:off x="2235336" y="2110733"/>
          <a:ext cx="1223724" cy="12237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>
              <a:solidFill>
                <a:schemeClr val="tx1"/>
              </a:solidFill>
            </a:rPr>
            <a:t>II filar WPR</a:t>
          </a:r>
          <a:endParaRPr lang="pl-PL" sz="2700" kern="1200" dirty="0">
            <a:solidFill>
              <a:schemeClr val="tx1"/>
            </a:solidFill>
          </a:endParaRPr>
        </a:p>
      </dsp:txBody>
      <dsp:txXfrm>
        <a:off x="2414546" y="2289943"/>
        <a:ext cx="865304" cy="865304"/>
      </dsp:txXfrm>
    </dsp:sp>
    <dsp:sp modelId="{E251BB0F-6699-468A-8C26-91B009EDC8CD}">
      <dsp:nvSpPr>
        <dsp:cNvPr id="0" name=""/>
        <dsp:cNvSpPr/>
      </dsp:nvSpPr>
      <dsp:spPr>
        <a:xfrm>
          <a:off x="1257665" y="842616"/>
          <a:ext cx="1641075" cy="1264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>
              <a:solidFill>
                <a:schemeClr val="tx1"/>
              </a:solidFill>
            </a:rPr>
            <a:t>I filar WPR</a:t>
          </a:r>
          <a:endParaRPr lang="pl-PL" sz="2700" kern="1200" dirty="0">
            <a:solidFill>
              <a:schemeClr val="tx1"/>
            </a:solidFill>
          </a:endParaRPr>
        </a:p>
      </dsp:txBody>
      <dsp:txXfrm>
        <a:off x="1497995" y="1027806"/>
        <a:ext cx="1160415" cy="894179"/>
      </dsp:txXfrm>
    </dsp:sp>
    <dsp:sp modelId="{C47FAAD8-0ED3-40E9-8C8F-F6E5A06AFE59}">
      <dsp:nvSpPr>
        <dsp:cNvPr id="0" name=""/>
        <dsp:cNvSpPr/>
      </dsp:nvSpPr>
      <dsp:spPr>
        <a:xfrm>
          <a:off x="815816" y="648791"/>
          <a:ext cx="3807141" cy="304571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66940-A1BA-4B89-B630-25340EB0FD88}">
      <dsp:nvSpPr>
        <dsp:cNvPr id="0" name=""/>
        <dsp:cNvSpPr/>
      </dsp:nvSpPr>
      <dsp:spPr>
        <a:xfrm>
          <a:off x="943132" y="860416"/>
          <a:ext cx="3446574" cy="119694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8EAE1-2E04-4DFC-8670-554B7377DD67}">
      <dsp:nvSpPr>
        <dsp:cNvPr id="0" name=""/>
        <dsp:cNvSpPr/>
      </dsp:nvSpPr>
      <dsp:spPr>
        <a:xfrm>
          <a:off x="2337792" y="3791340"/>
          <a:ext cx="667940" cy="427482"/>
        </a:xfrm>
        <a:prstGeom prst="downArrow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B06C2-F3BF-4235-AC34-7C5D73C8B3F8}">
      <dsp:nvSpPr>
        <dsp:cNvPr id="0" name=""/>
        <dsp:cNvSpPr/>
      </dsp:nvSpPr>
      <dsp:spPr>
        <a:xfrm>
          <a:off x="1068705" y="4133326"/>
          <a:ext cx="3206115" cy="801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800" kern="1200"/>
        </a:p>
      </dsp:txBody>
      <dsp:txXfrm>
        <a:off x="1068705" y="4133326"/>
        <a:ext cx="3206115" cy="801528"/>
      </dsp:txXfrm>
    </dsp:sp>
    <dsp:sp modelId="{630BA844-5FBD-4319-95E4-1F7D1D5EE331}">
      <dsp:nvSpPr>
        <dsp:cNvPr id="0" name=""/>
        <dsp:cNvSpPr/>
      </dsp:nvSpPr>
      <dsp:spPr>
        <a:xfrm>
          <a:off x="1808804" y="952907"/>
          <a:ext cx="1686876" cy="13235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solidFill>
                <a:schemeClr val="tx1"/>
              </a:solidFill>
            </a:rPr>
            <a:t>II filar WPR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2055841" y="1146738"/>
        <a:ext cx="1192802" cy="935902"/>
      </dsp:txXfrm>
    </dsp:sp>
    <dsp:sp modelId="{C47FAAD8-0ED3-40E9-8C8F-F6E5A06AFE59}">
      <dsp:nvSpPr>
        <dsp:cNvPr id="0" name=""/>
        <dsp:cNvSpPr/>
      </dsp:nvSpPr>
      <dsp:spPr>
        <a:xfrm>
          <a:off x="801528" y="713469"/>
          <a:ext cx="3740468" cy="29923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95F1D-7CF2-4E9F-A25D-E2E9A588CE05}">
      <dsp:nvSpPr>
        <dsp:cNvPr id="0" name=""/>
        <dsp:cNvSpPr/>
      </dsp:nvSpPr>
      <dsp:spPr>
        <a:xfrm>
          <a:off x="-5983359" y="-916175"/>
          <a:ext cx="7127558" cy="7127558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66427-1B38-4069-BD52-E7117C5C9428}">
      <dsp:nvSpPr>
        <dsp:cNvPr id="0" name=""/>
        <dsp:cNvSpPr/>
      </dsp:nvSpPr>
      <dsp:spPr>
        <a:xfrm>
          <a:off x="371458" y="240720"/>
          <a:ext cx="11017406" cy="4812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9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400" b="1" i="0" u="none" strike="noStrike" kern="1200" cap="none" spc="0" normalizeH="0" baseline="0" noProof="0" dirty="0" smtClean="0">
              <a:ln/>
              <a:effectLst/>
              <a:uLnTx/>
              <a:uFillTx/>
              <a:latin typeface="Calibri"/>
            </a:rPr>
            <a:t>Zwiększenie zaangażowania wszystkich zainteresowanych stron we wdrażanie PS WPR oraz, w stosownych przypadkach, w jego opracowywanie</a:t>
          </a:r>
          <a:endParaRPr lang="pl-PL" sz="1400" b="1" kern="1200" dirty="0"/>
        </a:p>
      </dsp:txBody>
      <dsp:txXfrm>
        <a:off x="371458" y="240720"/>
        <a:ext cx="11017406" cy="481228"/>
      </dsp:txXfrm>
    </dsp:sp>
    <dsp:sp modelId="{1A97CBED-7A02-4941-A3EA-23CE2D2388C0}">
      <dsp:nvSpPr>
        <dsp:cNvPr id="0" name=""/>
        <dsp:cNvSpPr/>
      </dsp:nvSpPr>
      <dsp:spPr>
        <a:xfrm>
          <a:off x="70691" y="180566"/>
          <a:ext cx="601535" cy="6015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F15EB02-3959-4774-8F7A-72BA33604A96}">
      <dsp:nvSpPr>
        <dsp:cNvPr id="0" name=""/>
        <dsp:cNvSpPr/>
      </dsp:nvSpPr>
      <dsp:spPr>
        <a:xfrm>
          <a:off x="807254" y="962986"/>
          <a:ext cx="10581610" cy="4812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tint val="65000"/>
                <a:shade val="92000"/>
                <a:satMod val="13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6667"/>
                <a:tint val="60000"/>
                <a:shade val="99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9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400" b="1" i="0" u="none" strike="noStrike" kern="1200" cap="none" spc="0" normalizeH="0" baseline="0" noProof="0" smtClean="0">
              <a:ln/>
              <a:effectLst/>
              <a:uLnTx/>
              <a:uFillTx/>
              <a:latin typeface="Calibri"/>
            </a:rPr>
            <a:t>Wspieranie organów administracji państwa członkowskiego w realizacji PS WPR oraz przejście na model oparty na realizacji celów</a:t>
          </a:r>
          <a:endParaRPr lang="pl-PL" sz="1400" b="1" kern="1200"/>
        </a:p>
      </dsp:txBody>
      <dsp:txXfrm>
        <a:off x="807254" y="962986"/>
        <a:ext cx="10581610" cy="481228"/>
      </dsp:txXfrm>
    </dsp:sp>
    <dsp:sp modelId="{235F87B3-4952-418F-8F54-8B87151E52D4}">
      <dsp:nvSpPr>
        <dsp:cNvPr id="0" name=""/>
        <dsp:cNvSpPr/>
      </dsp:nvSpPr>
      <dsp:spPr>
        <a:xfrm>
          <a:off x="506486" y="902832"/>
          <a:ext cx="601535" cy="6015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66F170F-115A-40EF-BD39-833A1CC10F29}">
      <dsp:nvSpPr>
        <dsp:cNvPr id="0" name=""/>
        <dsp:cNvSpPr/>
      </dsp:nvSpPr>
      <dsp:spPr>
        <a:xfrm>
          <a:off x="1046068" y="1684723"/>
          <a:ext cx="10342796" cy="4812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65000"/>
                <a:shade val="92000"/>
                <a:satMod val="13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13333"/>
                <a:tint val="60000"/>
                <a:shade val="99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975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400" b="1" i="0" u="none" strike="noStrike" kern="1200" cap="none" spc="0" normalizeH="0" baseline="0" noProof="0" smtClean="0">
              <a:ln/>
              <a:effectLst/>
              <a:uLnTx/>
              <a:uFillTx/>
              <a:latin typeface="Calibri"/>
            </a:rPr>
            <a:t>Przyczynianie się do podniesienia jakości działań służących wdrażaniu PS WPR</a:t>
          </a:r>
          <a:endParaRPr kumimoji="0" lang="pl-PL" sz="1400" b="1" i="0" u="none" strike="noStrike" kern="1200" cap="none" spc="0" normalizeH="0" baseline="0" noProof="0" dirty="0">
            <a:ln/>
            <a:effectLst/>
            <a:uLnTx/>
            <a:uFillTx/>
            <a:latin typeface="Calibri"/>
          </a:endParaRPr>
        </a:p>
      </dsp:txBody>
      <dsp:txXfrm>
        <a:off x="1046068" y="1684723"/>
        <a:ext cx="10342796" cy="481228"/>
      </dsp:txXfrm>
    </dsp:sp>
    <dsp:sp modelId="{C79B9BC6-AD72-4D9D-81BD-C7E4AC52F389}">
      <dsp:nvSpPr>
        <dsp:cNvPr id="0" name=""/>
        <dsp:cNvSpPr/>
      </dsp:nvSpPr>
      <dsp:spPr>
        <a:xfrm>
          <a:off x="745300" y="1624569"/>
          <a:ext cx="601535" cy="6015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4BFC61E-10C7-4D3D-B1DF-96E069970B9F}">
      <dsp:nvSpPr>
        <dsp:cNvPr id="0" name=""/>
        <dsp:cNvSpPr/>
      </dsp:nvSpPr>
      <dsp:spPr>
        <a:xfrm>
          <a:off x="1122319" y="2406989"/>
          <a:ext cx="10266545" cy="4812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65000"/>
                <a:shade val="92000"/>
                <a:satMod val="13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20000"/>
                <a:tint val="60000"/>
                <a:shade val="99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975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400" b="1" i="0" u="none" strike="noStrike" kern="1200" cap="none" spc="0" normalizeH="0" baseline="0" noProof="0" smtClean="0">
              <a:ln/>
              <a:effectLst/>
              <a:uLnTx/>
              <a:uFillTx/>
              <a:latin typeface="Calibri"/>
            </a:rPr>
            <a:t>Informowanie ogółu społeczeństwa i potencjalnych beneficjentów o WPR i możliwościach finansowania;</a:t>
          </a:r>
          <a:endParaRPr kumimoji="0" lang="pl-PL" sz="1400" b="1" i="0" u="none" strike="noStrike" kern="1200" cap="none" spc="0" normalizeH="0" baseline="0" noProof="0" dirty="0" smtClean="0">
            <a:ln/>
            <a:effectLst/>
            <a:uLnTx/>
            <a:uFillTx/>
            <a:latin typeface="Calibri"/>
          </a:endParaRPr>
        </a:p>
      </dsp:txBody>
      <dsp:txXfrm>
        <a:off x="1122319" y="2406989"/>
        <a:ext cx="10266545" cy="481228"/>
      </dsp:txXfrm>
    </dsp:sp>
    <dsp:sp modelId="{AD191799-81E6-429A-A669-EF271E9FDC52}">
      <dsp:nvSpPr>
        <dsp:cNvPr id="0" name=""/>
        <dsp:cNvSpPr/>
      </dsp:nvSpPr>
      <dsp:spPr>
        <a:xfrm>
          <a:off x="821551" y="2346835"/>
          <a:ext cx="601535" cy="6015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70C0C8C-DB66-4040-85E3-551A251D8746}">
      <dsp:nvSpPr>
        <dsp:cNvPr id="0" name=""/>
        <dsp:cNvSpPr/>
      </dsp:nvSpPr>
      <dsp:spPr>
        <a:xfrm>
          <a:off x="1046068" y="3129255"/>
          <a:ext cx="10342796" cy="4812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65000"/>
                <a:shade val="92000"/>
                <a:satMod val="13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26667"/>
                <a:tint val="60000"/>
                <a:shade val="99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975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400" b="1" i="0" u="none" strike="noStrike" kern="1200" cap="none" spc="0" normalizeH="0" baseline="0" noProof="0" smtClean="0">
              <a:ln/>
              <a:effectLst/>
              <a:uLnTx/>
              <a:uFillTx/>
              <a:latin typeface="Calibri"/>
            </a:rPr>
            <a:t>Sprzyjanie innowacyjności w rolnictwie i rozwoju obszarów wiejskich oraz wspieranie wzajemnego uczenia się i włączeniu wszystkich zainteresowanych stron w procesy wymiany i rozwijania wiedzy oraz wspieraniu interakcji między takimi stronami;</a:t>
          </a:r>
          <a:endParaRPr kumimoji="0" lang="pl-PL" sz="1400" b="1" i="0" u="none" strike="noStrike" kern="1200" cap="none" spc="0" normalizeH="0" baseline="0" noProof="0" dirty="0" smtClean="0">
            <a:ln/>
            <a:effectLst/>
            <a:uLnTx/>
            <a:uFillTx/>
            <a:latin typeface="Calibri"/>
          </a:endParaRPr>
        </a:p>
      </dsp:txBody>
      <dsp:txXfrm>
        <a:off x="1046068" y="3129255"/>
        <a:ext cx="10342796" cy="481228"/>
      </dsp:txXfrm>
    </dsp:sp>
    <dsp:sp modelId="{7FB6E56A-2AAB-4D33-A505-87936BD98495}">
      <dsp:nvSpPr>
        <dsp:cNvPr id="0" name=""/>
        <dsp:cNvSpPr/>
      </dsp:nvSpPr>
      <dsp:spPr>
        <a:xfrm>
          <a:off x="745300" y="3069101"/>
          <a:ext cx="601535" cy="6015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D07C932-29F4-40C2-9D5B-8C8ABD44F16D}">
      <dsp:nvSpPr>
        <dsp:cNvPr id="0" name=""/>
        <dsp:cNvSpPr/>
      </dsp:nvSpPr>
      <dsp:spPr>
        <a:xfrm>
          <a:off x="807254" y="3850992"/>
          <a:ext cx="10581610" cy="4812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tint val="65000"/>
                <a:shade val="92000"/>
                <a:satMod val="13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33333"/>
                <a:tint val="60000"/>
                <a:shade val="99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975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400" b="1" i="0" u="none" strike="noStrike" kern="1200" cap="none" spc="0" normalizeH="0" baseline="0" noProof="0" smtClean="0">
              <a:ln/>
              <a:effectLst/>
              <a:uLnTx/>
              <a:uFillTx/>
              <a:latin typeface="Calibri"/>
            </a:rPr>
            <a:t>Przyczynianie się do rozwijania zdolności i prowadzenia działań w zakresie monitorowania i oceny</a:t>
          </a:r>
          <a:endParaRPr kumimoji="0" lang="pl-PL" sz="1400" b="1" i="0" u="none" strike="noStrike" kern="1200" cap="none" spc="0" normalizeH="0" baseline="0" noProof="0" dirty="0" smtClean="0">
            <a:ln/>
            <a:effectLst/>
            <a:uLnTx/>
            <a:uFillTx/>
            <a:latin typeface="Calibri"/>
          </a:endParaRPr>
        </a:p>
      </dsp:txBody>
      <dsp:txXfrm>
        <a:off x="807254" y="3850992"/>
        <a:ext cx="10581610" cy="481228"/>
      </dsp:txXfrm>
    </dsp:sp>
    <dsp:sp modelId="{EEE136A8-39C1-478D-A3DF-C6B2E61BD891}">
      <dsp:nvSpPr>
        <dsp:cNvPr id="0" name=""/>
        <dsp:cNvSpPr/>
      </dsp:nvSpPr>
      <dsp:spPr>
        <a:xfrm>
          <a:off x="506486" y="3790838"/>
          <a:ext cx="601535" cy="6015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D05FC63-1FBE-4ABB-B663-53FB4DD2C0CC}">
      <dsp:nvSpPr>
        <dsp:cNvPr id="0" name=""/>
        <dsp:cNvSpPr/>
      </dsp:nvSpPr>
      <dsp:spPr>
        <a:xfrm>
          <a:off x="371458" y="4573258"/>
          <a:ext cx="11017406" cy="4812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65000"/>
                <a:shade val="92000"/>
                <a:satMod val="13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40000"/>
                <a:tint val="60000"/>
                <a:shade val="99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975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400" b="1" i="0" u="none" strike="noStrike" kern="1200" cap="none" spc="0" normalizeH="0" baseline="0" noProof="0" smtClean="0">
              <a:ln/>
              <a:effectLst/>
              <a:uLnTx/>
              <a:uFillTx/>
              <a:latin typeface="Calibri"/>
            </a:rPr>
            <a:t>Rozpowszechnianie rezultatów PS WPR;</a:t>
          </a:r>
          <a:endParaRPr kumimoji="0" lang="pl-PL" sz="1400" b="1" i="0" u="none" strike="noStrike" kern="1200" cap="none" spc="0" normalizeH="0" baseline="0" noProof="0" dirty="0" smtClean="0">
            <a:ln/>
            <a:effectLst/>
            <a:uLnTx/>
            <a:uFillTx/>
            <a:latin typeface="Calibri"/>
          </a:endParaRPr>
        </a:p>
      </dsp:txBody>
      <dsp:txXfrm>
        <a:off x="371458" y="4573258"/>
        <a:ext cx="11017406" cy="481228"/>
      </dsp:txXfrm>
    </dsp:sp>
    <dsp:sp modelId="{0585BCEF-7630-4ACC-99AE-C4B10D03C997}">
      <dsp:nvSpPr>
        <dsp:cNvPr id="0" name=""/>
        <dsp:cNvSpPr/>
      </dsp:nvSpPr>
      <dsp:spPr>
        <a:xfrm>
          <a:off x="70691" y="4513104"/>
          <a:ext cx="601535" cy="6015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971B-B268-41F5-94BD-4E6416F53A98}">
      <dsp:nvSpPr>
        <dsp:cNvPr id="0" name=""/>
        <dsp:cNvSpPr/>
      </dsp:nvSpPr>
      <dsp:spPr>
        <a:xfrm>
          <a:off x="2008985" y="1368319"/>
          <a:ext cx="1884741" cy="18847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>
              <a:solidFill>
                <a:schemeClr val="tx1"/>
              </a:solidFill>
            </a:rPr>
            <a:t>Jednostki regionalne</a:t>
          </a:r>
        </a:p>
      </dsp:txBody>
      <dsp:txXfrm>
        <a:off x="2284999" y="1644333"/>
        <a:ext cx="1332713" cy="1332713"/>
      </dsp:txXfrm>
    </dsp:sp>
    <dsp:sp modelId="{B2730E02-995B-4997-8D4E-CB2C7214F7C6}">
      <dsp:nvSpPr>
        <dsp:cNvPr id="0" name=""/>
        <dsp:cNvSpPr/>
      </dsp:nvSpPr>
      <dsp:spPr>
        <a:xfrm rot="12900000">
          <a:off x="627417" y="1595483"/>
          <a:ext cx="1518596" cy="5371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5050C9-A871-4267-9F4A-2ECF6D74CBD4}">
      <dsp:nvSpPr>
        <dsp:cNvPr id="0" name=""/>
        <dsp:cNvSpPr/>
      </dsp:nvSpPr>
      <dsp:spPr>
        <a:xfrm>
          <a:off x="-378584" y="132240"/>
          <a:ext cx="2483268" cy="1432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chemeClr val="tx1"/>
              </a:solidFill>
            </a:rPr>
            <a:t>samorządy województw </a:t>
          </a:r>
        </a:p>
      </dsp:txBody>
      <dsp:txXfrm>
        <a:off x="-336630" y="174194"/>
        <a:ext cx="2399360" cy="1348495"/>
      </dsp:txXfrm>
    </dsp:sp>
    <dsp:sp modelId="{733A932C-43BF-4EEC-BCFA-F42265BEC40A}">
      <dsp:nvSpPr>
        <dsp:cNvPr id="0" name=""/>
        <dsp:cNvSpPr/>
      </dsp:nvSpPr>
      <dsp:spPr>
        <a:xfrm rot="19500000">
          <a:off x="3727205" y="1605319"/>
          <a:ext cx="1518596" cy="5371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shade val="85000"/>
                <a:satMod val="130000"/>
              </a:schemeClr>
            </a:gs>
            <a:gs pos="34000">
              <a:schemeClr val="accent5">
                <a:hueOff val="375767"/>
                <a:satOff val="36001"/>
                <a:lumOff val="8823"/>
                <a:alphaOff val="0"/>
                <a:shade val="87000"/>
                <a:satMod val="125000"/>
              </a:schemeClr>
            </a:gs>
            <a:gs pos="70000">
              <a:schemeClr val="accent5">
                <a:hueOff val="375767"/>
                <a:satOff val="36001"/>
                <a:lumOff val="882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375767"/>
                <a:satOff val="36001"/>
                <a:lumOff val="882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B5812A-9CC3-4D70-80A1-AF867C150CB7}">
      <dsp:nvSpPr>
        <dsp:cNvPr id="0" name=""/>
        <dsp:cNvSpPr/>
      </dsp:nvSpPr>
      <dsp:spPr>
        <a:xfrm>
          <a:off x="3729281" y="132240"/>
          <a:ext cx="2620761" cy="1432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shade val="85000"/>
                <a:satMod val="130000"/>
              </a:schemeClr>
            </a:gs>
            <a:gs pos="34000">
              <a:schemeClr val="accent5">
                <a:hueOff val="375767"/>
                <a:satOff val="36001"/>
                <a:lumOff val="8823"/>
                <a:alphaOff val="0"/>
                <a:shade val="87000"/>
                <a:satMod val="125000"/>
              </a:schemeClr>
            </a:gs>
            <a:gs pos="70000">
              <a:schemeClr val="accent5">
                <a:hueOff val="375767"/>
                <a:satOff val="36001"/>
                <a:lumOff val="882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375767"/>
                <a:satOff val="36001"/>
                <a:lumOff val="882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>
              <a:solidFill>
                <a:schemeClr val="tx1"/>
              </a:solidFill>
            </a:rPr>
            <a:t>wojewódzkie ośrodki doradztwa rolniczego</a:t>
          </a:r>
        </a:p>
      </dsp:txBody>
      <dsp:txXfrm>
        <a:off x="3771235" y="174194"/>
        <a:ext cx="2536853" cy="1348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D0FCC-8CA6-4DA7-BD4E-2D1210BEF301}" type="datetimeFigureOut">
              <a:rPr lang="pl-PL" smtClean="0"/>
              <a:t>15.06.2023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8CB84-4334-405D-BF30-EA347722AC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613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959508" y="8819196"/>
            <a:ext cx="3029099" cy="4658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985" tIns="46493" rIns="92985" bIns="46493" anchor="b" anchorCtr="0" compatLnSpc="1">
            <a:noAutofit/>
          </a:bodyPr>
          <a:lstStyle/>
          <a:p>
            <a:pPr algn="r" defTabSz="92985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8B2CFB-FD1D-474A-977F-B00EAFF07144}" type="slidenum">
              <a:pPr algn="r" defTabSz="92985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pl-PL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78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Zarządzenie dostępne pod adresem: https://edziennik.minrol.gov.pl/actbymonths.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BE49997-3F63-4C76-99A1-36EE285F66A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524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959508" y="8819196"/>
            <a:ext cx="3029099" cy="4658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985" tIns="46493" rIns="92985" bIns="46493" anchor="b" anchorCtr="0" compatLnSpc="1">
            <a:noAutofit/>
          </a:bodyPr>
          <a:lstStyle/>
          <a:p>
            <a:pPr algn="r" defTabSz="92985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5F5D9A-1029-46DA-9557-3F26B22BF1DD}" type="slidenum">
              <a:pPr algn="r" defTabSz="92985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pl-PL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3424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959508" y="8819196"/>
            <a:ext cx="3029099" cy="4658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985" tIns="46493" rIns="92985" bIns="46493" anchor="b" anchorCtr="0" compatLnSpc="1">
            <a:noAutofit/>
          </a:bodyPr>
          <a:lstStyle/>
          <a:p>
            <a:pPr algn="r" defTabSz="92985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219EB-CAF6-4BBF-A483-FEF42F2FF560}" type="slidenum">
              <a:pPr algn="r" defTabSz="92985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pl-PL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13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35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1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8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9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2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9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675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0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1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8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9496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sekretariat.pt@minrol.gov.p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1097280" y="1551709"/>
            <a:ext cx="10058400" cy="4317385"/>
          </a:xfrm>
        </p:spPr>
        <p:txBody>
          <a:bodyPr>
            <a:normAutofit/>
          </a:bodyPr>
          <a:lstStyle/>
          <a:p>
            <a:pPr marL="1471400" lvl="8" indent="0" algn="ctr">
              <a:buNone/>
            </a:pPr>
            <a:endParaRPr lang="pl-PL" sz="3600" dirty="0"/>
          </a:p>
          <a:p>
            <a:pPr algn="ctr"/>
            <a:r>
              <a:rPr lang="pl-PL" sz="4400" b="1" dirty="0" smtClean="0">
                <a:solidFill>
                  <a:schemeClr val="tx1"/>
                </a:solidFill>
              </a:rPr>
              <a:t>Krajowa Sieć Obszarów Wiejskich +</a:t>
            </a:r>
            <a:endParaRPr lang="pl-PL" sz="4400" b="1" dirty="0">
              <a:solidFill>
                <a:schemeClr val="tx1"/>
              </a:solidFill>
            </a:endParaRPr>
          </a:p>
          <a:p>
            <a:pPr algn="ctr"/>
            <a:endParaRPr lang="pl-PL" sz="36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13745"/>
              </p:ext>
            </p:extLst>
          </p:nvPr>
        </p:nvGraphicFramePr>
        <p:xfrm>
          <a:off x="827463" y="4821382"/>
          <a:ext cx="10477846" cy="1386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477846">
                  <a:extLst>
                    <a:ext uri="{9D8B030D-6E8A-4147-A177-3AD203B41FA5}">
                      <a16:colId xmlns:a16="http://schemas.microsoft.com/office/drawing/2014/main" val="1606673570"/>
                    </a:ext>
                  </a:extLst>
                </a:gridCol>
              </a:tblGrid>
              <a:tr h="130232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</a:rPr>
                        <a:t> 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1181100" algn="l"/>
                        </a:tabLs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1181100" algn="l"/>
                        </a:tabLs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1181100" algn="l"/>
                        </a:tabLs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Operacja współfinansowana ze środków Unii Europejskiej w ramach pomocy technicznej</a:t>
                      </a:r>
                    </a:p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Programu Rozwoju Obszarów Wiejskich na lata 2014-2020</a:t>
                      </a:r>
                    </a:p>
                    <a:p>
                      <a:pPr marL="450215" algn="ctr"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Instytucja Zarządzająca Programem Rozwoju Obszarów Wiejskich na lata 2014-2020 – Minister Rolnictwa i Rozwoju Wsi</a:t>
                      </a:r>
                    </a:p>
                    <a:p>
                      <a:pPr marL="450215" algn="ctr"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Materiał opracowany przez Ministerstwo Rolnictwa i Rozwoju Wsi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6" marR="6190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141643"/>
                  </a:ext>
                </a:extLst>
              </a:tr>
            </a:tbl>
          </a:graphicData>
        </a:graphic>
      </p:graphicFrame>
      <p:pic>
        <p:nvPicPr>
          <p:cNvPr id="18" name="Obraz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64" y="336859"/>
            <a:ext cx="8709891" cy="109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771" y="3429000"/>
            <a:ext cx="1558458" cy="155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32756" y="-99753"/>
            <a:ext cx="10972800" cy="1066800"/>
          </a:xfrm>
        </p:spPr>
        <p:txBody>
          <a:bodyPr anchorCtr="1"/>
          <a:lstStyle/>
          <a:p>
            <a:pPr lvl="0" algn="ctr"/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Zadania jednostek wsparcia </a:t>
            </a:r>
            <a:r>
              <a:rPr lang="pl-P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sieci - JC</a:t>
            </a:r>
            <a:endParaRPr lang="pl-P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340822" y="1329170"/>
            <a:ext cx="11546378" cy="5095875"/>
          </a:xfrm>
        </p:spPr>
        <p:txBody>
          <a:bodyPr>
            <a:normAutofit lnSpcReduction="10000"/>
          </a:bodyPr>
          <a:lstStyle/>
          <a:p>
            <a:pPr marL="109728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b="1" dirty="0">
                <a:solidFill>
                  <a:schemeClr val="tx1"/>
                </a:solidFill>
              </a:rPr>
              <a:t>Jednostka centralna </a:t>
            </a:r>
            <a:r>
              <a:rPr lang="pl-PL" sz="1800" dirty="0">
                <a:solidFill>
                  <a:schemeClr val="tx1"/>
                </a:solidFill>
              </a:rPr>
              <a:t>- Centrum Doradztwa </a:t>
            </a:r>
            <a:r>
              <a:rPr lang="pl-PL" sz="1800" dirty="0" smtClean="0">
                <a:solidFill>
                  <a:schemeClr val="tx1"/>
                </a:solidFill>
              </a:rPr>
              <a:t>Rolniczego</a:t>
            </a:r>
            <a:endParaRPr lang="pl-PL" sz="1800" dirty="0">
              <a:solidFill>
                <a:schemeClr val="tx1"/>
              </a:solidFill>
            </a:endParaRPr>
          </a:p>
          <a:p>
            <a:pPr marL="109728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>
                <a:solidFill>
                  <a:schemeClr val="tx1"/>
                </a:solidFill>
              </a:rPr>
              <a:t>Zadania:  </a:t>
            </a:r>
            <a:r>
              <a:rPr lang="pl-PL" sz="1800" dirty="0" smtClean="0">
                <a:solidFill>
                  <a:schemeClr val="tx1"/>
                </a:solidFill>
              </a:rPr>
              <a:t>do </a:t>
            </a:r>
            <a:r>
              <a:rPr lang="pl-PL" sz="1800" dirty="0">
                <a:solidFill>
                  <a:schemeClr val="tx1"/>
                </a:solidFill>
              </a:rPr>
              <a:t>zadań jednostki centralnej należy zapewnienie funkcjonowania KSOW+ na poziomie krajowym oraz, w zakresie nie leżącym w kompetencjach jednostek regionalnych, na poziomie  </a:t>
            </a:r>
            <a:r>
              <a:rPr lang="pl-PL" sz="1800" dirty="0" smtClean="0">
                <a:solidFill>
                  <a:schemeClr val="tx1"/>
                </a:solidFill>
              </a:rPr>
              <a:t>wojewódzkim:</a:t>
            </a:r>
            <a:endParaRPr lang="pl-PL" sz="1800" dirty="0">
              <a:solidFill>
                <a:schemeClr val="tx1"/>
              </a:solidFill>
            </a:endParaRPr>
          </a:p>
          <a:p>
            <a:pPr marL="452628" lvl="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>
                <a:solidFill>
                  <a:schemeClr val="tx1"/>
                </a:solidFill>
              </a:rPr>
              <a:t>opracowuje </a:t>
            </a:r>
            <a:r>
              <a:rPr lang="pl-PL" sz="1800" dirty="0" smtClean="0">
                <a:solidFill>
                  <a:schemeClr val="tx1"/>
                </a:solidFill>
              </a:rPr>
              <a:t>instrukcję </a:t>
            </a:r>
            <a:r>
              <a:rPr lang="pl-PL" sz="1800" dirty="0">
                <a:solidFill>
                  <a:schemeClr val="tx1"/>
                </a:solidFill>
              </a:rPr>
              <a:t>określającą warunki zgłaszania operacji do planu operacyjnego; </a:t>
            </a:r>
          </a:p>
          <a:p>
            <a:pPr marL="452628" lvl="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>
                <a:solidFill>
                  <a:schemeClr val="tx1"/>
                </a:solidFill>
              </a:rPr>
              <a:t>opracowuje </a:t>
            </a:r>
            <a:r>
              <a:rPr lang="pl-PL" sz="1800" dirty="0">
                <a:solidFill>
                  <a:schemeClr val="tx1"/>
                </a:solidFill>
              </a:rPr>
              <a:t>i realizuje operacje w ramach planu operacyjnego;</a:t>
            </a:r>
          </a:p>
          <a:p>
            <a:pPr marL="452628" lvl="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>
                <a:solidFill>
                  <a:schemeClr val="tx1"/>
                </a:solidFill>
              </a:rPr>
              <a:t>weryfikuje </a:t>
            </a:r>
            <a:r>
              <a:rPr lang="pl-PL" sz="1800" dirty="0">
                <a:solidFill>
                  <a:schemeClr val="tx1"/>
                </a:solidFill>
              </a:rPr>
              <a:t>operacje zgłoszone do planu operacyjnego pod względem ich zgodności z instrukcją oraz monitoruje ich realizację pod względem zgodności z zaakceptowanym przez IZ planem operacyjnym; </a:t>
            </a:r>
          </a:p>
          <a:p>
            <a:pPr marL="452628" lvl="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>
                <a:solidFill>
                  <a:schemeClr val="tx1"/>
                </a:solidFill>
              </a:rPr>
              <a:t>opracowuje </a:t>
            </a:r>
            <a:r>
              <a:rPr lang="pl-PL" sz="1800" dirty="0">
                <a:solidFill>
                  <a:schemeClr val="tx1"/>
                </a:solidFill>
              </a:rPr>
              <a:t>plan operacyjny i przedkłada go do akceptacji </a:t>
            </a:r>
            <a:r>
              <a:rPr lang="pl-PL" sz="1800" dirty="0" smtClean="0">
                <a:solidFill>
                  <a:schemeClr val="tx1"/>
                </a:solidFill>
              </a:rPr>
              <a:t>IZ; </a:t>
            </a:r>
            <a:endParaRPr lang="pl-PL" sz="1800" dirty="0">
              <a:solidFill>
                <a:schemeClr val="tx1"/>
              </a:solidFill>
            </a:endParaRPr>
          </a:p>
          <a:p>
            <a:pPr marL="452628" lvl="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>
                <a:solidFill>
                  <a:schemeClr val="tx1"/>
                </a:solidFill>
              </a:rPr>
              <a:t>przygotowuje </a:t>
            </a:r>
            <a:r>
              <a:rPr lang="pl-PL" sz="1800" dirty="0">
                <a:solidFill>
                  <a:schemeClr val="tx1"/>
                </a:solidFill>
              </a:rPr>
              <a:t>roczne sprawozdania z działalności Sieci i przedkłada je do zaopiniowania instytucji zarządzającej, a po pozytywnym zaopiniowaniu – Komitetowi Sterującemu</a:t>
            </a:r>
            <a:r>
              <a:rPr lang="pl-PL" sz="1800" dirty="0" smtClean="0">
                <a:solidFill>
                  <a:schemeClr val="tx1"/>
                </a:solidFill>
              </a:rPr>
              <a:t>;</a:t>
            </a:r>
          </a:p>
          <a:p>
            <a:pPr marL="452628" lvl="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>
                <a:solidFill>
                  <a:schemeClr val="tx1"/>
                </a:solidFill>
              </a:rPr>
              <a:t>identyfikuje partnerów KSOW+ działających na poziomie krajowym przez ich rejestrowanie na portalu KSOW+, umożliwia partnerom KSOW+ włączenie się w realizację zadań KSOW+, aktywizuje ich do podejmowania działań oraz prowadzi bazę danych partnerów KSOW+ na portalu KSOW</a:t>
            </a:r>
            <a:r>
              <a:rPr lang="pl-PL" sz="1800" dirty="0" smtClean="0">
                <a:solidFill>
                  <a:schemeClr val="tx1"/>
                </a:solidFill>
              </a:rPr>
              <a:t>+;</a:t>
            </a:r>
          </a:p>
          <a:p>
            <a:pPr marL="452628" lvl="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>
                <a:solidFill>
                  <a:schemeClr val="tx1"/>
                </a:solidFill>
              </a:rPr>
              <a:t>zapewnia obsługę Komitetu Sterującego ds. KSOW+;</a:t>
            </a:r>
          </a:p>
          <a:p>
            <a:pPr marL="452628" lvl="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>
                <a:solidFill>
                  <a:schemeClr val="tx1"/>
                </a:solidFill>
              </a:rPr>
              <a:t>może powoływać grupy tematyczne w celu realizacji zadań Sieci, a w przypadku ich powołania – wspiera realizację zadań tych grup;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pl-PL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078" y="5677822"/>
            <a:ext cx="104250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9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407324" y="1267721"/>
            <a:ext cx="10923588" cy="5132387"/>
          </a:xfrm>
        </p:spPr>
        <p:txBody>
          <a:bodyPr>
            <a:normAutofit fontScale="40000" lnSpcReduction="20000"/>
          </a:bodyPr>
          <a:lstStyle/>
          <a:p>
            <a:pPr marL="453600" lvl="0" indent="-342000">
              <a:lnSpc>
                <a:spcPct val="120000"/>
              </a:lnSpc>
              <a:spcBef>
                <a:spcPts val="600"/>
              </a:spcBef>
              <a:buFont typeface="+mj-lt"/>
              <a:buAutoNum type="arabicParenR" startAt="9"/>
            </a:pPr>
            <a:r>
              <a:rPr lang="pl-PL" sz="4500" dirty="0" smtClean="0"/>
              <a:t>koordynuje </a:t>
            </a:r>
            <a:r>
              <a:rPr lang="pl-PL" sz="4500" dirty="0"/>
              <a:t>i wspiera realizację zadań sieci tematycznej dotyczącej gospodarstw demonstracyjnych;</a:t>
            </a:r>
          </a:p>
          <a:p>
            <a:pPr marL="453600" lvl="0" indent="-342000">
              <a:lnSpc>
                <a:spcPct val="120000"/>
              </a:lnSpc>
              <a:spcBef>
                <a:spcPts val="600"/>
              </a:spcBef>
              <a:buFont typeface="+mj-lt"/>
              <a:buAutoNum type="arabicParenR" startAt="9"/>
            </a:pPr>
            <a:r>
              <a:rPr lang="pl-PL" sz="4500" dirty="0" smtClean="0"/>
              <a:t>koordynuje </a:t>
            </a:r>
            <a:r>
              <a:rPr lang="pl-PL" sz="4500" dirty="0"/>
              <a:t>i realizuje zadania sieci tematycznej dotyczącej innowacji w rolnictwie i na obszarach wiejskich;</a:t>
            </a:r>
          </a:p>
          <a:p>
            <a:pPr marL="453600" lvl="0" indent="-342000">
              <a:lnSpc>
                <a:spcPct val="120000"/>
              </a:lnSpc>
              <a:spcBef>
                <a:spcPts val="600"/>
              </a:spcBef>
              <a:buFont typeface="+mj-lt"/>
              <a:buAutoNum type="arabicParenR" startAt="9"/>
            </a:pPr>
            <a:r>
              <a:rPr lang="pl-PL" sz="4500" dirty="0" smtClean="0"/>
              <a:t>może </a:t>
            </a:r>
            <a:r>
              <a:rPr lang="pl-PL" sz="4500" dirty="0"/>
              <a:t>wspierać tworzenie innych sieci tematycznych niż wymienione w pkt 9 i 10, a w przypadku ich utworzenia – koordynuje i wspiera realizację ich zadań;</a:t>
            </a:r>
          </a:p>
          <a:p>
            <a:pPr marL="453600" lvl="0" indent="-342000">
              <a:lnSpc>
                <a:spcPct val="120000"/>
              </a:lnSpc>
              <a:spcBef>
                <a:spcPts val="600"/>
              </a:spcBef>
              <a:buFont typeface="+mj-lt"/>
              <a:buAutoNum type="arabicParenR" startAt="9"/>
            </a:pPr>
            <a:r>
              <a:rPr lang="pl-PL" sz="4500" dirty="0" smtClean="0"/>
              <a:t>ułatwia </a:t>
            </a:r>
            <a:r>
              <a:rPr lang="pl-PL" sz="4500" dirty="0"/>
              <a:t>współpracę i przepływ informacji między instytucją zarządzającą i pozostałymi jednostkami tworzącymi strukturę instytucjonalną KSOW+, partnerami KSOW+ oraz innymi podmiotami aktywnie działającymi na rzecz rozwoju obszarów wiejskich i rolnictwa;</a:t>
            </a:r>
          </a:p>
          <a:p>
            <a:pPr marL="453600" lvl="0" indent="-342000">
              <a:lnSpc>
                <a:spcPct val="120000"/>
              </a:lnSpc>
              <a:spcBef>
                <a:spcPts val="600"/>
              </a:spcBef>
              <a:buFont typeface="+mj-lt"/>
              <a:buAutoNum type="arabicParenR" startAt="9"/>
            </a:pPr>
            <a:r>
              <a:rPr lang="pl-PL" sz="4500" dirty="0" smtClean="0"/>
              <a:t>współpracuje </a:t>
            </a:r>
            <a:r>
              <a:rPr lang="pl-PL" sz="4500" dirty="0"/>
              <a:t>z jednostkami tworzącymi strukturę instytucjonalną KSOW+ w osiąganiu celów </a:t>
            </a:r>
            <a:r>
              <a:rPr lang="pl-PL" sz="4500" dirty="0" smtClean="0"/>
              <a:t>Sieci,</a:t>
            </a:r>
          </a:p>
          <a:p>
            <a:pPr marL="453600" lvl="0" indent="-342000">
              <a:lnSpc>
                <a:spcPct val="120000"/>
              </a:lnSpc>
              <a:spcBef>
                <a:spcPts val="600"/>
              </a:spcBef>
              <a:buFont typeface="+mj-lt"/>
              <a:buAutoNum type="arabicParenR" startAt="9"/>
            </a:pPr>
            <a:r>
              <a:rPr lang="pl-PL" sz="4500" dirty="0" smtClean="0"/>
              <a:t>współpracuje </a:t>
            </a:r>
            <a:r>
              <a:rPr lang="pl-PL" sz="4500" dirty="0"/>
              <a:t>z Europejską Siecią WPR;</a:t>
            </a:r>
          </a:p>
          <a:p>
            <a:pPr marL="453600" lvl="0" indent="-342000">
              <a:lnSpc>
                <a:spcPct val="120000"/>
              </a:lnSpc>
              <a:spcBef>
                <a:spcPts val="600"/>
              </a:spcBef>
              <a:buFont typeface="+mj-lt"/>
              <a:buAutoNum type="arabicParenR" startAt="9"/>
            </a:pPr>
            <a:r>
              <a:rPr lang="pl-PL" sz="4500" dirty="0" smtClean="0"/>
              <a:t>identyfikuje </a:t>
            </a:r>
            <a:r>
              <a:rPr lang="pl-PL" sz="4500" dirty="0"/>
              <a:t>dobre praktyki wspierające rozwój rolnictwa i obszarów wiejskich i upowszechnia ich </a:t>
            </a:r>
            <a:r>
              <a:rPr lang="pl-PL" sz="4500" dirty="0" smtClean="0"/>
              <a:t>przykłady;</a:t>
            </a:r>
          </a:p>
          <a:p>
            <a:pPr marL="453600" lvl="0" indent="-342000">
              <a:lnSpc>
                <a:spcPct val="120000"/>
              </a:lnSpc>
              <a:spcBef>
                <a:spcPts val="600"/>
              </a:spcBef>
              <a:buFont typeface="+mj-lt"/>
              <a:buAutoNum type="arabicParenR" startAt="9"/>
            </a:pPr>
            <a:r>
              <a:rPr lang="pl-PL" sz="4500" dirty="0" smtClean="0"/>
              <a:t>za </a:t>
            </a:r>
            <a:r>
              <a:rPr lang="pl-PL" sz="4500" dirty="0"/>
              <a:t>zgodą IZ może wydawać wytyczne dla jednostek regionalnych dotyczące realizacji zadań na poziomie wojewódzkim w celu zapewnienia funkcjonowania KSOW+ zgodnie z celami i działaniami KSOW</a:t>
            </a:r>
            <a:r>
              <a:rPr lang="pl-PL" sz="4500" dirty="0" smtClean="0"/>
              <a:t>+;</a:t>
            </a:r>
          </a:p>
          <a:p>
            <a:pPr marL="453600" lvl="0" indent="-342000">
              <a:lnSpc>
                <a:spcPct val="120000"/>
              </a:lnSpc>
              <a:spcBef>
                <a:spcPts val="600"/>
              </a:spcBef>
              <a:buFont typeface="+mj-lt"/>
              <a:buAutoNum type="arabicParenR" startAt="9"/>
            </a:pPr>
            <a:r>
              <a:rPr lang="pl-PL" sz="4500" dirty="0"/>
              <a:t>proponuje kierunki tematyczne operacji, które będą realizowane w ramach planu </a:t>
            </a:r>
            <a:r>
              <a:rPr lang="pl-PL" sz="4500" dirty="0" smtClean="0"/>
              <a:t>operacyjnego.</a:t>
            </a:r>
            <a:endParaRPr lang="pl-PL" sz="4500" dirty="0"/>
          </a:p>
          <a:p>
            <a:pPr lvl="0"/>
            <a:endParaRPr lang="pl-PL" dirty="0"/>
          </a:p>
        </p:txBody>
      </p:sp>
      <p:sp>
        <p:nvSpPr>
          <p:cNvPr id="4" name="Tytuł 1"/>
          <p:cNvSpPr txBox="1">
            <a:spLocks noGrp="1"/>
          </p:cNvSpPr>
          <p:nvPr>
            <p:ph type="title" idx="4294967295"/>
          </p:nvPr>
        </p:nvSpPr>
        <p:spPr>
          <a:xfrm>
            <a:off x="266007" y="141315"/>
            <a:ext cx="10972800" cy="829917"/>
          </a:xfrm>
        </p:spPr>
        <p:txBody>
          <a:bodyPr anchorCtr="1"/>
          <a:lstStyle/>
          <a:p>
            <a:pPr lvl="0" algn="ctr"/>
            <a:r>
              <a:rPr lang="pl-PL" sz="3200" b="1" dirty="0">
                <a:latin typeface="+mn-lt"/>
              </a:rPr>
              <a:t>Zadania jednostek wsparcia </a:t>
            </a:r>
            <a:r>
              <a:rPr lang="pl-PL" sz="3200" b="1" dirty="0" smtClean="0">
                <a:latin typeface="+mn-lt"/>
              </a:rPr>
              <a:t>sieci - JC</a:t>
            </a:r>
            <a:endParaRPr lang="pl-PL" sz="3200" b="1" dirty="0">
              <a:latin typeface="+mn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016" y="5677820"/>
            <a:ext cx="104250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8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177934" y="174566"/>
            <a:ext cx="7434349" cy="755393"/>
          </a:xfrm>
        </p:spPr>
        <p:txBody>
          <a:bodyPr anchorCtr="1"/>
          <a:lstStyle/>
          <a:p>
            <a:pPr lvl="0" algn="ctr"/>
            <a:r>
              <a:rPr lang="pl-PL" sz="3200" b="1" dirty="0">
                <a:latin typeface="+mn-lt"/>
              </a:rPr>
              <a:t>Zadania jednostek wsparcia sieci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864523" y="4915160"/>
            <a:ext cx="9950450" cy="1576387"/>
          </a:xfrm>
        </p:spPr>
        <p:txBody>
          <a:bodyPr/>
          <a:lstStyle/>
          <a:p>
            <a:pPr marL="109728" lvl="0" indent="0">
              <a:buNone/>
            </a:pPr>
            <a:endParaRPr lang="pl-PL" dirty="0"/>
          </a:p>
          <a:p>
            <a:pPr marL="109728" lvl="0" indent="0" algn="ctr">
              <a:buNone/>
            </a:pPr>
            <a:r>
              <a:rPr lang="pl-PL" sz="1800" dirty="0">
                <a:solidFill>
                  <a:schemeClr val="accent6">
                    <a:lumMod val="50000"/>
                  </a:schemeClr>
                </a:solidFill>
              </a:rPr>
              <a:t>Do zadań jednostki regionalnej należy zapewnienie funkcjonowania KSOW+ w województwie oraz realizacja operacji w ramach planu operacyjnego.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45365739"/>
              </p:ext>
            </p:extLst>
          </p:nvPr>
        </p:nvGraphicFramePr>
        <p:xfrm>
          <a:off x="2727885" y="1599172"/>
          <a:ext cx="5971458" cy="3385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45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24691" y="174566"/>
            <a:ext cx="10972800" cy="800793"/>
          </a:xfrm>
        </p:spPr>
        <p:txBody>
          <a:bodyPr anchorCtr="1"/>
          <a:lstStyle/>
          <a:p>
            <a:pPr lvl="0" algn="ctr"/>
            <a:r>
              <a:rPr lang="pl-PL" sz="3200" b="1" dirty="0">
                <a:latin typeface="+mn-lt"/>
              </a:rPr>
              <a:t>Zadania jednostek </a:t>
            </a:r>
            <a:r>
              <a:rPr lang="pl-PL" sz="3200" b="1" dirty="0" smtClean="0">
                <a:latin typeface="+mn-lt"/>
              </a:rPr>
              <a:t>regionalnych (SW i ODR-ów)</a:t>
            </a:r>
            <a:endParaRPr lang="pl-PL" sz="3200" b="1" dirty="0">
              <a:latin typeface="+mn-lt"/>
            </a:endParaRP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249382" y="1264805"/>
            <a:ext cx="11579629" cy="5035550"/>
          </a:xfrm>
        </p:spPr>
        <p:txBody>
          <a:bodyPr>
            <a:normAutofit/>
          </a:bodyPr>
          <a:lstStyle/>
          <a:p>
            <a:pPr marL="109728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Jednostki regionalne zapewniają funkcjonowanie </a:t>
            </a:r>
            <a:r>
              <a:rPr lang="pl-PL" sz="1800" dirty="0">
                <a:solidFill>
                  <a:schemeClr val="tx1"/>
                </a:solidFill>
              </a:rPr>
              <a:t>KSOW+ na poziomie </a:t>
            </a:r>
            <a:r>
              <a:rPr lang="pl-PL" sz="1800" dirty="0" smtClean="0">
                <a:solidFill>
                  <a:schemeClr val="tx1"/>
                </a:solidFill>
              </a:rPr>
              <a:t>wojewódzkim, przy czym samorządy </a:t>
            </a:r>
            <a:r>
              <a:rPr lang="pl-PL" sz="1800" dirty="0">
                <a:solidFill>
                  <a:schemeClr val="tx1"/>
                </a:solidFill>
              </a:rPr>
              <a:t>województw - realizują zadania związane z rozwojem obszarów </a:t>
            </a:r>
            <a:r>
              <a:rPr lang="pl-PL" sz="1800" dirty="0" smtClean="0">
                <a:solidFill>
                  <a:schemeClr val="tx1"/>
                </a:solidFill>
              </a:rPr>
              <a:t>wiejskich, a </a:t>
            </a:r>
            <a:r>
              <a:rPr lang="pl-PL" sz="1800" dirty="0">
                <a:solidFill>
                  <a:schemeClr val="tx1"/>
                </a:solidFill>
              </a:rPr>
              <a:t>Wojewódzkie Ośrodki Doradztwa Rolniczego </a:t>
            </a:r>
            <a:r>
              <a:rPr lang="pl-PL" sz="1800" dirty="0" smtClean="0">
                <a:solidFill>
                  <a:schemeClr val="tx1"/>
                </a:solidFill>
              </a:rPr>
              <a:t>realizują </a:t>
            </a:r>
            <a:r>
              <a:rPr lang="pl-PL" sz="1800" dirty="0">
                <a:solidFill>
                  <a:schemeClr val="tx1"/>
                </a:solidFill>
              </a:rPr>
              <a:t>zadania związane z rolnictwem oraz rozwojem obszarów </a:t>
            </a:r>
            <a:r>
              <a:rPr lang="pl-PL" sz="1800" dirty="0" smtClean="0">
                <a:solidFill>
                  <a:schemeClr val="tx1"/>
                </a:solidFill>
              </a:rPr>
              <a:t>wiejskich</a:t>
            </a:r>
          </a:p>
          <a:p>
            <a:pPr marL="109728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Jednostki regionalne w szczególności:</a:t>
            </a:r>
            <a:endParaRPr lang="pl-PL" sz="1800" dirty="0">
              <a:solidFill>
                <a:schemeClr val="tx1"/>
              </a:solidFill>
            </a:endParaRPr>
          </a:p>
          <a:p>
            <a:pPr marL="452628" lvl="0" indent="-342900" defTabSz="91437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97D53"/>
              </a:buClr>
              <a:buFont typeface="+mj-lt"/>
              <a:buAutoNum type="arabicParenR"/>
            </a:pPr>
            <a:r>
              <a:rPr lang="pl-PL" sz="1800" dirty="0" smtClean="0">
                <a:solidFill>
                  <a:schemeClr val="tx1"/>
                </a:solidFill>
              </a:rPr>
              <a:t>opracowują </a:t>
            </a:r>
            <a:r>
              <a:rPr lang="pl-PL" sz="1800" dirty="0">
                <a:solidFill>
                  <a:schemeClr val="tx1"/>
                </a:solidFill>
              </a:rPr>
              <a:t>operacje na poziomie województwa i zgłasza je do planu operacyjnego zgodnie z instrukcją opracowaną przez JC, a następnie realizuje te operacje, które ostatecznie znalazły się w tym planie;</a:t>
            </a:r>
          </a:p>
          <a:p>
            <a:pPr marL="452628" lvl="0" indent="-342900" defTabSz="91437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97D53"/>
              </a:buClr>
              <a:buFont typeface="+mj-lt"/>
              <a:buAutoNum type="arabicParenR"/>
            </a:pPr>
            <a:r>
              <a:rPr lang="pl-PL" sz="1800" dirty="0" smtClean="0">
                <a:solidFill>
                  <a:schemeClr val="tx1"/>
                </a:solidFill>
              </a:rPr>
              <a:t>przygotowują </a:t>
            </a:r>
            <a:r>
              <a:rPr lang="pl-PL" sz="1800" dirty="0">
                <a:solidFill>
                  <a:schemeClr val="tx1"/>
                </a:solidFill>
              </a:rPr>
              <a:t>roczne sprawozdanie z działalności Sieci w województwie w zakresie dotyczącym zrealizowanych zadań;</a:t>
            </a:r>
          </a:p>
          <a:p>
            <a:pPr marL="452628" lvl="0" indent="-342900" defTabSz="91437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97D53"/>
              </a:buClr>
              <a:buFont typeface="+mj-lt"/>
              <a:buAutoNum type="arabicParenR"/>
            </a:pPr>
            <a:r>
              <a:rPr lang="pl-PL" sz="1800" dirty="0" smtClean="0">
                <a:solidFill>
                  <a:schemeClr val="tx1"/>
                </a:solidFill>
              </a:rPr>
              <a:t>identyfikują </a:t>
            </a:r>
            <a:r>
              <a:rPr lang="pl-PL" sz="1800" dirty="0">
                <a:solidFill>
                  <a:schemeClr val="tx1"/>
                </a:solidFill>
              </a:rPr>
              <a:t>partnerów KSOW+ działających na poziomie województwa, umożliwia im włączenie się w realizację zadań Sieci oraz aktywizuje ich do działania na poziomie województwa; </a:t>
            </a:r>
          </a:p>
          <a:p>
            <a:pPr marL="452628" lvl="0" indent="-342900" defTabSz="91437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97D53"/>
              </a:buClr>
              <a:buFont typeface="+mj-lt"/>
              <a:buAutoNum type="arabicParenR"/>
            </a:pPr>
            <a:r>
              <a:rPr lang="pl-PL" sz="1800" dirty="0" smtClean="0">
                <a:solidFill>
                  <a:schemeClr val="tx1"/>
                </a:solidFill>
              </a:rPr>
              <a:t>mogą </a:t>
            </a:r>
            <a:r>
              <a:rPr lang="pl-PL" sz="1800" dirty="0">
                <a:solidFill>
                  <a:schemeClr val="tx1"/>
                </a:solidFill>
              </a:rPr>
              <a:t>powoływać grupy tematyczne, a w przypadku ich powołania – wspiera realizację ich zadań;</a:t>
            </a:r>
          </a:p>
          <a:p>
            <a:pPr marL="452628" lvl="0" indent="-342900" defTabSz="91437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97D53"/>
              </a:buClr>
              <a:buFont typeface="+mj-lt"/>
              <a:buAutoNum type="arabicParenR"/>
            </a:pPr>
            <a:r>
              <a:rPr lang="pl-PL" sz="1800" dirty="0" smtClean="0">
                <a:solidFill>
                  <a:schemeClr val="tx1"/>
                </a:solidFill>
              </a:rPr>
              <a:t>realizują </a:t>
            </a:r>
            <a:r>
              <a:rPr lang="pl-PL" sz="1800" dirty="0">
                <a:solidFill>
                  <a:schemeClr val="tx1"/>
                </a:solidFill>
              </a:rPr>
              <a:t>zadania sieci tematycznych dotyczących innowacji w rolnictwie i na obszarach wiejskich oraz gospodarstw </a:t>
            </a:r>
            <a:r>
              <a:rPr lang="pl-PL" sz="1800" dirty="0" smtClean="0">
                <a:solidFill>
                  <a:schemeClr val="tx1"/>
                </a:solidFill>
              </a:rPr>
              <a:t>demonstracyjnych (dotyczy ODR-ów);</a:t>
            </a:r>
            <a:endParaRPr lang="pl-PL" sz="1800" dirty="0">
              <a:solidFill>
                <a:schemeClr val="tx1"/>
              </a:solidFill>
            </a:endParaRPr>
          </a:p>
          <a:p>
            <a:pPr marL="452628" lvl="0" indent="-342900" defTabSz="91437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97D53"/>
              </a:buClr>
              <a:buFont typeface="+mj-lt"/>
              <a:buAutoNum type="arabicParenR"/>
            </a:pPr>
            <a:r>
              <a:rPr lang="pl-PL" sz="1800" dirty="0" smtClean="0">
                <a:solidFill>
                  <a:schemeClr val="tx1"/>
                </a:solidFill>
              </a:rPr>
              <a:t>mogą </a:t>
            </a:r>
            <a:r>
              <a:rPr lang="pl-PL" sz="1800" dirty="0">
                <a:solidFill>
                  <a:schemeClr val="tx1"/>
                </a:solidFill>
              </a:rPr>
              <a:t>uczestniczyć w realizacji zadań innych sieci tematycznych, które wspiera </a:t>
            </a:r>
            <a:r>
              <a:rPr lang="pl-PL" sz="1800" dirty="0" smtClean="0">
                <a:solidFill>
                  <a:schemeClr val="tx1"/>
                </a:solidFill>
              </a:rPr>
              <a:t>JC;</a:t>
            </a:r>
            <a:endParaRPr lang="pl-PL" sz="1800" dirty="0">
              <a:solidFill>
                <a:schemeClr val="tx1"/>
              </a:solidFill>
            </a:endParaRPr>
          </a:p>
          <a:p>
            <a:pPr lvl="0">
              <a:buFont typeface="Wingdings" pitchFamily="2"/>
              <a:buChar char="Ø"/>
            </a:pPr>
            <a:endParaRPr lang="pl-PL" sz="1800" dirty="0"/>
          </a:p>
          <a:p>
            <a:pPr lvl="0">
              <a:buFont typeface="Wingdings" pitchFamily="2"/>
              <a:buChar char="Ø"/>
            </a:pPr>
            <a:endParaRPr lang="pl-PL" dirty="0"/>
          </a:p>
          <a:p>
            <a:pPr lvl="0">
              <a:buFont typeface="Wingdings" pitchFamily="2"/>
              <a:buChar char="Ø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703" y="5669508"/>
            <a:ext cx="104250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7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349134" y="1331249"/>
            <a:ext cx="11513127" cy="4752975"/>
          </a:xfrm>
        </p:spPr>
        <p:txBody>
          <a:bodyPr>
            <a:normAutofit fontScale="92500" lnSpcReduction="20000"/>
          </a:bodyPr>
          <a:lstStyle/>
          <a:p>
            <a:pPr marL="452628" lvl="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7"/>
            </a:pPr>
            <a:r>
              <a:rPr lang="pl-PL" dirty="0">
                <a:solidFill>
                  <a:schemeClr val="tx1"/>
                </a:solidFill>
              </a:rPr>
              <a:t>prowadzi działania informacyjno-promocyjne dotyczące PS WPR zgodnie ze Strategią </a:t>
            </a:r>
            <a:r>
              <a:rPr lang="pl-PL" dirty="0" smtClean="0">
                <a:solidFill>
                  <a:schemeClr val="tx1"/>
                </a:solidFill>
              </a:rPr>
              <a:t>komunikacji</a:t>
            </a:r>
          </a:p>
          <a:p>
            <a:pPr marL="452628" lvl="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7"/>
            </a:pPr>
            <a:r>
              <a:rPr lang="pl-PL" dirty="0" smtClean="0">
                <a:solidFill>
                  <a:schemeClr val="tx1"/>
                </a:solidFill>
              </a:rPr>
              <a:t>współpracuje </a:t>
            </a:r>
            <a:r>
              <a:rPr lang="pl-PL" dirty="0">
                <a:solidFill>
                  <a:schemeClr val="tx1"/>
                </a:solidFill>
              </a:rPr>
              <a:t>z lokalnymi punktami kontaktowymi funduszy europejskich, podległymi ministrowi właściwemu do spraw rozwoju regionalnego, w zakresie informacji o istniejących możliwościach wsparcia rozwoju obszarów </a:t>
            </a:r>
            <a:r>
              <a:rPr lang="pl-PL" dirty="0" smtClean="0">
                <a:solidFill>
                  <a:schemeClr val="tx1"/>
                </a:solidFill>
              </a:rPr>
              <a:t>wiejskich (sw i odr-y) </a:t>
            </a:r>
            <a:r>
              <a:rPr lang="pl-PL" dirty="0">
                <a:solidFill>
                  <a:schemeClr val="tx1"/>
                </a:solidFill>
              </a:rPr>
              <a:t>i </a:t>
            </a:r>
            <a:r>
              <a:rPr lang="pl-PL" dirty="0" smtClean="0">
                <a:solidFill>
                  <a:schemeClr val="tx1"/>
                </a:solidFill>
              </a:rPr>
              <a:t>rolnictwa (odr-y) </a:t>
            </a:r>
            <a:r>
              <a:rPr lang="pl-PL" dirty="0">
                <a:solidFill>
                  <a:schemeClr val="tx1"/>
                </a:solidFill>
              </a:rPr>
              <a:t>ze środków PS WPR;  </a:t>
            </a:r>
          </a:p>
          <a:p>
            <a:pPr marL="452628" lvl="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7"/>
            </a:pPr>
            <a:r>
              <a:rPr lang="pl-PL" dirty="0" smtClean="0">
                <a:solidFill>
                  <a:schemeClr val="tx1"/>
                </a:solidFill>
              </a:rPr>
              <a:t>diagnozuje (sw)/uczestniczy </a:t>
            </a:r>
            <a:r>
              <a:rPr lang="pl-PL" dirty="0">
                <a:solidFill>
                  <a:schemeClr val="tx1"/>
                </a:solidFill>
              </a:rPr>
              <a:t>w </a:t>
            </a:r>
            <a:r>
              <a:rPr lang="pl-PL" dirty="0" smtClean="0">
                <a:solidFill>
                  <a:schemeClr val="tx1"/>
                </a:solidFill>
              </a:rPr>
              <a:t>diagnozowaniu (odr-y) </a:t>
            </a:r>
            <a:r>
              <a:rPr lang="pl-PL" dirty="0">
                <a:solidFill>
                  <a:schemeClr val="tx1"/>
                </a:solidFill>
              </a:rPr>
              <a:t>potrzeb województwa w zakresie działań niezbędnych do podjęcia w celu rozwoju rolnictwa i obszarów wiejskich;</a:t>
            </a:r>
          </a:p>
          <a:p>
            <a:pPr marL="452628" lvl="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7"/>
            </a:pPr>
            <a:r>
              <a:rPr lang="pl-PL" dirty="0">
                <a:solidFill>
                  <a:schemeClr val="tx1"/>
                </a:solidFill>
              </a:rPr>
              <a:t>ułatwia współpracę i przepływ informacji między partnerami KSOW+ i innymi podmiotami aktywnie działającymi na rzecz rozwoju obszarów </a:t>
            </a:r>
            <a:r>
              <a:rPr lang="pl-PL" dirty="0" smtClean="0">
                <a:solidFill>
                  <a:schemeClr val="tx1"/>
                </a:solidFill>
              </a:rPr>
              <a:t>wiejskich (sw i odr-y) </a:t>
            </a:r>
            <a:r>
              <a:rPr lang="pl-PL" dirty="0">
                <a:solidFill>
                  <a:schemeClr val="tx1"/>
                </a:solidFill>
              </a:rPr>
              <a:t>i </a:t>
            </a:r>
            <a:r>
              <a:rPr lang="pl-PL" dirty="0" smtClean="0">
                <a:solidFill>
                  <a:schemeClr val="tx1"/>
                </a:solidFill>
              </a:rPr>
              <a:t>rolnictwa (odr-y) </a:t>
            </a:r>
            <a:r>
              <a:rPr lang="pl-PL" dirty="0">
                <a:solidFill>
                  <a:schemeClr val="tx1"/>
                </a:solidFill>
              </a:rPr>
              <a:t>na poziomie województwa, w tym instytutami </a:t>
            </a:r>
            <a:r>
              <a:rPr lang="pl-PL" dirty="0" smtClean="0">
                <a:solidFill>
                  <a:schemeClr val="tx1"/>
                </a:solidFill>
              </a:rPr>
              <a:t>badawczymi (odr-y);</a:t>
            </a:r>
            <a:endParaRPr lang="pl-PL" dirty="0">
              <a:solidFill>
                <a:schemeClr val="tx1"/>
              </a:solidFill>
            </a:endParaRPr>
          </a:p>
          <a:p>
            <a:pPr marL="452628" lvl="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7"/>
            </a:pPr>
            <a:r>
              <a:rPr lang="pl-PL" dirty="0">
                <a:solidFill>
                  <a:schemeClr val="tx1"/>
                </a:solidFill>
              </a:rPr>
              <a:t>współpracuje z innymi jednostkami wsparcia Sieci, </a:t>
            </a:r>
            <a:endParaRPr lang="pl-PL" dirty="0" smtClean="0">
              <a:solidFill>
                <a:schemeClr val="tx1"/>
              </a:solidFill>
            </a:endParaRPr>
          </a:p>
          <a:p>
            <a:pPr marL="452628" lvl="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7"/>
            </a:pPr>
            <a:r>
              <a:rPr lang="pl-PL" dirty="0" smtClean="0">
                <a:solidFill>
                  <a:schemeClr val="tx1"/>
                </a:solidFill>
              </a:rPr>
              <a:t>identyfikuje </a:t>
            </a:r>
            <a:r>
              <a:rPr lang="pl-PL" dirty="0">
                <a:solidFill>
                  <a:schemeClr val="tx1"/>
                </a:solidFill>
              </a:rPr>
              <a:t>dobre praktyki wspierające rozwój </a:t>
            </a:r>
            <a:r>
              <a:rPr lang="pl-PL" dirty="0" smtClean="0">
                <a:solidFill>
                  <a:schemeClr val="tx1"/>
                </a:solidFill>
              </a:rPr>
              <a:t>rolnictwa (odr-y) </a:t>
            </a:r>
            <a:r>
              <a:rPr lang="pl-PL" dirty="0">
                <a:solidFill>
                  <a:schemeClr val="tx1"/>
                </a:solidFill>
              </a:rPr>
              <a:t>i obszarów </a:t>
            </a:r>
            <a:r>
              <a:rPr lang="pl-PL" dirty="0" smtClean="0">
                <a:solidFill>
                  <a:schemeClr val="tx1"/>
                </a:solidFill>
              </a:rPr>
              <a:t>wiejskich (sw i odr-y) </a:t>
            </a:r>
            <a:r>
              <a:rPr lang="pl-PL" dirty="0">
                <a:solidFill>
                  <a:schemeClr val="tx1"/>
                </a:solidFill>
              </a:rPr>
              <a:t>i upowszechnia ich przykłady, które przekazuje JC</a:t>
            </a:r>
          </a:p>
          <a:p>
            <a:pPr marL="452628" lvl="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7"/>
            </a:pPr>
            <a:r>
              <a:rPr lang="pl-PL" dirty="0">
                <a:solidFill>
                  <a:schemeClr val="tx1"/>
                </a:solidFill>
              </a:rPr>
              <a:t>proponuje kierunki tematyczne operacji, które będą realizowane w ramach planu operacyjnego, które przekazuje do JC.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3" name="Tytuł 1"/>
          <p:cNvSpPr txBox="1">
            <a:spLocks noGrp="1"/>
          </p:cNvSpPr>
          <p:nvPr>
            <p:ph type="title" idx="4294967295"/>
          </p:nvPr>
        </p:nvSpPr>
        <p:spPr>
          <a:xfrm>
            <a:off x="357446" y="108065"/>
            <a:ext cx="10972800" cy="856904"/>
          </a:xfrm>
        </p:spPr>
        <p:txBody>
          <a:bodyPr anchorCtr="1"/>
          <a:lstStyle/>
          <a:p>
            <a:pPr lvl="0" algn="ctr"/>
            <a:r>
              <a:rPr lang="pl-PL" sz="3200" b="1" dirty="0">
                <a:latin typeface="+mn-lt"/>
              </a:rPr>
              <a:t>Zadania jednostek </a:t>
            </a:r>
            <a:r>
              <a:rPr lang="pl-PL" sz="3200" b="1" dirty="0" smtClean="0">
                <a:latin typeface="+mn-lt"/>
              </a:rPr>
              <a:t>regionalnych- </a:t>
            </a:r>
            <a:r>
              <a:rPr lang="pl-PL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(SW i </a:t>
            </a:r>
            <a:r>
              <a:rPr lang="pl-PL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ODR-ów)</a:t>
            </a:r>
            <a:endParaRPr lang="pl-PL" sz="3200" b="1" dirty="0"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079" y="5677821"/>
            <a:ext cx="104250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365759" y="1296785"/>
            <a:ext cx="11513127" cy="4599190"/>
          </a:xfrm>
        </p:spPr>
        <p:txBody>
          <a:bodyPr/>
          <a:lstStyle/>
          <a:p>
            <a:pPr marL="109728" lv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b="1" dirty="0"/>
              <a:t>Agencja Restrukturyzacji i Modernizacji </a:t>
            </a:r>
            <a:r>
              <a:rPr lang="pl-PL" sz="1800" b="1" dirty="0" smtClean="0"/>
              <a:t>Rolnictwa:</a:t>
            </a:r>
          </a:p>
          <a:p>
            <a:pPr marL="452628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800" dirty="0" smtClean="0"/>
              <a:t>realizuje </a:t>
            </a:r>
            <a:r>
              <a:rPr lang="pl-PL" sz="1800" dirty="0"/>
              <a:t>zadania określone w Strategii </a:t>
            </a:r>
            <a:r>
              <a:rPr lang="pl-PL" sz="1800" dirty="0" smtClean="0"/>
              <a:t>komunikacji;</a:t>
            </a:r>
          </a:p>
          <a:p>
            <a:pPr marL="452628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800" dirty="0" smtClean="0"/>
              <a:t>identyfikuje </a:t>
            </a:r>
            <a:r>
              <a:rPr lang="pl-PL" sz="1800" dirty="0"/>
              <a:t>projekty wspierające rozwój rolnictwa i obszarów wiejskich (tzw. dobre praktyki), w szczególności w zakresie  interwencji wdrażanych przez ARiMR, i upowszechnia ich przykłady, które przekazuje do </a:t>
            </a:r>
            <a:r>
              <a:rPr lang="pl-PL" sz="1800" dirty="0" smtClean="0"/>
              <a:t>JC;</a:t>
            </a:r>
          </a:p>
          <a:p>
            <a:pPr marL="452628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800" dirty="0" smtClean="0"/>
              <a:t>przekazuje </a:t>
            </a:r>
            <a:r>
              <a:rPr lang="pl-PL" sz="1800" dirty="0"/>
              <a:t>instytucji zarządzającej oraz jednostce centralnej, na ich wniosek, dane niezbędne do realizacji działania 1 KSOW+ „Gromadzenie, analiza i upowszechnianie informacji na temat działań i dobrych praktyk wdrażanych lub wspieranych w ramach PS WPR</a:t>
            </a:r>
            <a:r>
              <a:rPr lang="pl-PL" sz="1800" dirty="0" smtClean="0"/>
              <a:t>”;</a:t>
            </a:r>
          </a:p>
          <a:p>
            <a:pPr marL="452628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800" dirty="0" smtClean="0"/>
              <a:t>proponuje </a:t>
            </a:r>
            <a:r>
              <a:rPr lang="pl-PL" sz="1800" dirty="0"/>
              <a:t>kierunki tematyczne operacji, które będą realizowane w ramach planu operacyjnego, które przekazuje do JC. </a:t>
            </a:r>
          </a:p>
        </p:txBody>
      </p:sp>
      <p:sp>
        <p:nvSpPr>
          <p:cNvPr id="4" name="Tytuł 4"/>
          <p:cNvSpPr txBox="1">
            <a:spLocks/>
          </p:cNvSpPr>
          <p:nvPr/>
        </p:nvSpPr>
        <p:spPr>
          <a:xfrm>
            <a:off x="812624" y="153945"/>
            <a:ext cx="10972800" cy="106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0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1pPr>
          </a:lstStyle>
          <a:p>
            <a:pPr algn="ctr"/>
            <a:r>
              <a:rPr lang="pl-PL" sz="3200" b="1" dirty="0" smtClean="0">
                <a:solidFill>
                  <a:schemeClr val="tx1"/>
                </a:solidFill>
              </a:rPr>
              <a:t>Zadania jednostek wsparcia sieci – ARiMR</a:t>
            </a:r>
            <a:endParaRPr lang="pl-PL" sz="3200" b="1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078" y="5669509"/>
            <a:ext cx="104250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2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74" y="1691000"/>
            <a:ext cx="4281055" cy="3475999"/>
          </a:xfrm>
          <a:prstGeom prst="rect">
            <a:avLst/>
          </a:prstGeom>
        </p:spPr>
      </p:pic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928254" y="274320"/>
            <a:ext cx="10058400" cy="1113271"/>
          </a:xfrm>
        </p:spPr>
        <p:txBody>
          <a:bodyPr anchorCtr="1">
            <a:normAutofit/>
          </a:bodyPr>
          <a:lstStyle/>
          <a:p>
            <a:pPr lvl="0" algn="ctr"/>
            <a:r>
              <a:rPr lang="pl-PL" sz="3200" b="1" dirty="0">
                <a:solidFill>
                  <a:schemeClr val="tx1"/>
                </a:solidFill>
                <a:latin typeface="+mn-lt"/>
              </a:rPr>
              <a:t>Komitet sterujący ds. </a:t>
            </a:r>
            <a:br>
              <a:rPr lang="pl-PL" sz="3200" b="1" dirty="0">
                <a:solidFill>
                  <a:schemeClr val="tx1"/>
                </a:solidFill>
                <a:latin typeface="+mn-lt"/>
              </a:rPr>
            </a:br>
            <a:r>
              <a:rPr lang="pl-PL" sz="3200" b="1" dirty="0">
                <a:solidFill>
                  <a:schemeClr val="tx1"/>
                </a:solidFill>
                <a:latin typeface="+mn-lt"/>
              </a:rPr>
              <a:t>Krajowej Sieci Obszarów Wiejskich+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365759" y="1712423"/>
            <a:ext cx="7132321" cy="4205662"/>
          </a:xfrm>
        </p:spPr>
        <p:txBody>
          <a:bodyPr/>
          <a:lstStyle/>
          <a:p>
            <a:pPr marL="109728" lvl="0" indent="0">
              <a:buNone/>
            </a:pPr>
            <a:endParaRPr lang="pl-PL" dirty="0"/>
          </a:p>
          <a:p>
            <a:pPr marL="109728" lvl="0" indent="0" algn="just">
              <a:buNone/>
            </a:pPr>
            <a:r>
              <a:rPr lang="pl-PL" sz="1800" dirty="0">
                <a:solidFill>
                  <a:schemeClr val="tx1"/>
                </a:solidFill>
              </a:rPr>
              <a:t>Komitet sterujący ds. Krajowej Sieci Obszarów Wiejskich+ jest organem opiniodawczo-doradczym Ministra Rolnictwa i Rozwoju Wsi w zakresie funkcjonowania KSOW+.</a:t>
            </a:r>
          </a:p>
          <a:p>
            <a:pPr marL="109728" lvl="0" indent="0">
              <a:buNone/>
            </a:pPr>
            <a:endParaRPr lang="pl-PL" sz="1800" dirty="0" smtClean="0">
              <a:solidFill>
                <a:schemeClr val="tx1"/>
              </a:solidFill>
            </a:endParaRPr>
          </a:p>
          <a:p>
            <a:pPr marL="109728" lvl="0" indent="0" algn="just"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W </a:t>
            </a:r>
            <a:r>
              <a:rPr lang="pl-PL" sz="1800" dirty="0">
                <a:solidFill>
                  <a:schemeClr val="tx1"/>
                </a:solidFill>
              </a:rPr>
              <a:t>skład Komitetu wchodzą przedstawiciele administracji publicznej, nauki, doradztwa rolniczego, partnerów KSOW+, organizacji pozarządowych, w tym organizacji społecznych i branżowych funkcjonujących w obszarze rolnictwa i obszarów wiejskich oraz partnerów społeczno-gospodarczych. </a:t>
            </a:r>
            <a:endParaRPr lang="pl-PL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5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219200" y="249238"/>
            <a:ext cx="10972800" cy="715962"/>
          </a:xfrm>
        </p:spPr>
        <p:txBody>
          <a:bodyPr>
            <a:normAutofit/>
          </a:bodyPr>
          <a:lstStyle/>
          <a:p>
            <a:pPr lvl="0" algn="ctr"/>
            <a:r>
              <a:rPr lang="pl-PL" sz="3200" b="1" dirty="0">
                <a:solidFill>
                  <a:schemeClr val="tx1"/>
                </a:solidFill>
                <a:latin typeface="+mn-lt"/>
              </a:rPr>
              <a:t>Zadania Komitetu sterującego ds. KSOW+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282632" y="1228235"/>
            <a:ext cx="11563003" cy="4789487"/>
          </a:xfrm>
        </p:spPr>
        <p:txBody>
          <a:bodyPr>
            <a:normAutofit lnSpcReduction="10000"/>
          </a:bodyPr>
          <a:lstStyle/>
          <a:p>
            <a:pPr marL="452628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dirty="0">
                <a:solidFill>
                  <a:schemeClr val="tx1"/>
                </a:solidFill>
              </a:rPr>
              <a:t>przedstawianie Ministrowi propozycji kierunków tematycznych działania KSOW+, które miałyby być realizowane w drodze operacji ujętych w planie </a:t>
            </a:r>
            <a:r>
              <a:rPr lang="pl-PL" dirty="0" smtClean="0">
                <a:solidFill>
                  <a:schemeClr val="tx1"/>
                </a:solidFill>
              </a:rPr>
              <a:t>operacyjnym;</a:t>
            </a:r>
          </a:p>
          <a:p>
            <a:pPr marL="452628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dirty="0" smtClean="0">
                <a:solidFill>
                  <a:schemeClr val="tx1"/>
                </a:solidFill>
              </a:rPr>
              <a:t>przyjmowanie sprawozdań z działalności Sieci, składanych przez jednostkę centralną;</a:t>
            </a:r>
          </a:p>
          <a:p>
            <a:pPr marL="452628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dirty="0" smtClean="0">
                <a:solidFill>
                  <a:schemeClr val="tx1"/>
                </a:solidFill>
              </a:rPr>
              <a:t>wydawanie </a:t>
            </a:r>
            <a:r>
              <a:rPr lang="pl-PL" dirty="0">
                <a:solidFill>
                  <a:schemeClr val="tx1"/>
                </a:solidFill>
              </a:rPr>
              <a:t>rekomendacji dotyczących realizacji zadań KSOW+ na podstawie sprawozdań z działalności Sieci;</a:t>
            </a:r>
          </a:p>
          <a:p>
            <a:pPr marL="452628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dirty="0">
                <a:solidFill>
                  <a:schemeClr val="tx1"/>
                </a:solidFill>
              </a:rPr>
              <a:t>umożliwienie wymiany wiedzy i doświadczeń między jednostkami wsparcia Sieci, partnerami KSOW+ i innymi podmiotami aktywnie działającymi na rzecz rozwoju obszarów wiejskich i </a:t>
            </a:r>
            <a:r>
              <a:rPr lang="pl-PL" dirty="0" smtClean="0">
                <a:solidFill>
                  <a:schemeClr val="tx1"/>
                </a:solidFill>
              </a:rPr>
              <a:t>rolnictwa, </a:t>
            </a:r>
            <a:r>
              <a:rPr lang="pl-PL" dirty="0">
                <a:solidFill>
                  <a:schemeClr val="tx1"/>
                </a:solidFill>
              </a:rPr>
              <a:t>w szczególności przez:</a:t>
            </a:r>
          </a:p>
          <a:p>
            <a:pPr marL="745227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l-PL" dirty="0" smtClean="0">
                <a:solidFill>
                  <a:schemeClr val="tx1"/>
                </a:solidFill>
              </a:rPr>
              <a:t>możliwość rekomendowania jednostkom wsparcia Sieci </a:t>
            </a:r>
            <a:r>
              <a:rPr lang="pl-PL" dirty="0">
                <a:solidFill>
                  <a:schemeClr val="tx1"/>
                </a:solidFill>
              </a:rPr>
              <a:t>stałych i doraźnych doradczych grup tematycznych ds. opracowania </a:t>
            </a:r>
            <a:r>
              <a:rPr lang="pl-PL" dirty="0" smtClean="0">
                <a:solidFill>
                  <a:schemeClr val="tx1"/>
                </a:solidFill>
              </a:rPr>
              <a:t>określonego </a:t>
            </a:r>
            <a:r>
              <a:rPr lang="pl-PL" dirty="0">
                <a:solidFill>
                  <a:schemeClr val="tx1"/>
                </a:solidFill>
              </a:rPr>
              <a:t>zagadnienia, kierunku działania lub tematu,</a:t>
            </a:r>
          </a:p>
          <a:p>
            <a:pPr marL="745227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l-PL" dirty="0" smtClean="0">
                <a:solidFill>
                  <a:schemeClr val="tx1"/>
                </a:solidFill>
              </a:rPr>
              <a:t>zapraszanie </a:t>
            </a:r>
            <a:r>
              <a:rPr lang="pl-PL" dirty="0">
                <a:solidFill>
                  <a:schemeClr val="tx1"/>
                </a:solidFill>
              </a:rPr>
              <a:t>na posiedzenia oraz organizowanie spotkań z udziałem przedstawicieli partnerów KSOW+ </a:t>
            </a:r>
            <a:r>
              <a:rPr lang="pl-PL" dirty="0" smtClean="0">
                <a:solidFill>
                  <a:schemeClr val="tx1"/>
                </a:solidFill>
              </a:rPr>
              <a:t>i </a:t>
            </a:r>
            <a:r>
              <a:rPr lang="pl-PL" dirty="0">
                <a:solidFill>
                  <a:schemeClr val="tx1"/>
                </a:solidFill>
              </a:rPr>
              <a:t>innych podmiotów aktywnie działających na rzecz rozwoju obszarów wiejskich i rolnictwa </a:t>
            </a:r>
            <a:r>
              <a:rPr lang="pl-PL" dirty="0" smtClean="0">
                <a:solidFill>
                  <a:schemeClr val="tx1"/>
                </a:solidFill>
              </a:rPr>
              <a:t>oraz </a:t>
            </a:r>
            <a:r>
              <a:rPr lang="pl-PL" dirty="0">
                <a:solidFill>
                  <a:schemeClr val="tx1"/>
                </a:solidFill>
              </a:rPr>
              <a:t>ekspertów w danej dziedzinie,</a:t>
            </a:r>
          </a:p>
          <a:p>
            <a:pPr marL="745227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l-PL" dirty="0" smtClean="0">
                <a:solidFill>
                  <a:schemeClr val="tx1"/>
                </a:solidFill>
              </a:rPr>
              <a:t>konsultowanie </a:t>
            </a:r>
            <a:r>
              <a:rPr lang="pl-PL" dirty="0">
                <a:solidFill>
                  <a:schemeClr val="tx1"/>
                </a:solidFill>
              </a:rPr>
              <a:t>dokumentów z przedstawicielami i ekspertami, o których mowa w lit. b. </a:t>
            </a:r>
          </a:p>
          <a:p>
            <a:pPr lvl="0">
              <a:buFont typeface="Wingdings" pitchFamily="2"/>
              <a:buChar char="Ø"/>
            </a:pPr>
            <a:endParaRPr lang="pl-PL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078" y="5677821"/>
            <a:ext cx="104250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9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097087" y="232756"/>
            <a:ext cx="7997825" cy="757959"/>
          </a:xfrm>
        </p:spPr>
        <p:txBody>
          <a:bodyPr anchorCtr="1">
            <a:normAutofit/>
          </a:bodyPr>
          <a:lstStyle/>
          <a:p>
            <a:pPr lvl="0" algn="ctr"/>
            <a:r>
              <a:rPr lang="pl-PL" sz="3200" b="1" dirty="0">
                <a:latin typeface="+mn-lt"/>
              </a:rPr>
              <a:t>Sieci tematyczne/grupy tematyczne</a:t>
            </a:r>
          </a:p>
        </p:txBody>
      </p:sp>
      <p:sp>
        <p:nvSpPr>
          <p:cNvPr id="3" name="Tekst — symbol zastępczy 5"/>
          <p:cNvSpPr txBox="1"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/>
          <a:lstStyle/>
          <a:p>
            <a:pPr marL="0" lvl="0" indent="0" algn="just" defTabSz="914400">
              <a:spcBef>
                <a:spcPts val="600"/>
              </a:spcBef>
              <a:spcAft>
                <a:spcPts val="600"/>
              </a:spcAft>
              <a:buNone/>
            </a:pPr>
            <a:endParaRPr lang="pl-PL" sz="1800" dirty="0">
              <a:solidFill>
                <a:srgbClr val="000000"/>
              </a:solidFill>
            </a:endParaRPr>
          </a:p>
          <a:p>
            <a:pPr marL="342900" lvl="0" indent="-342900" algn="just" defTabSz="914400">
              <a:spcBef>
                <a:spcPts val="600"/>
              </a:spcBef>
              <a:spcAft>
                <a:spcPts val="600"/>
              </a:spcAft>
            </a:pPr>
            <a:endParaRPr lang="pl-PL" sz="1800" dirty="0">
              <a:solidFill>
                <a:srgbClr val="00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74319" y="1166842"/>
            <a:ext cx="7785668" cy="513986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dirty="0" smtClean="0"/>
              <a:t>W celu lepszego powiązania nauki z praktyką w ramach KSOW+ będą działać co najmniej dwie sieci tematyczne: Sieć na rzecz Innowacji w Rolnictwie i na Obszarach Wiejskich (SIR) oraz sieć gospodarstw demonstracyjnych (SGD), których działania będzie wspierała JC. JC będzie mogła wspierać powstawanie nowych sieci tematycznych, które zostaną włączone w struktury KSOW+.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dirty="0" smtClean="0"/>
          </a:p>
          <a:p>
            <a:pPr lvl="0" algn="just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dirty="0" smtClean="0"/>
              <a:t>W </a:t>
            </a:r>
            <a:r>
              <a:rPr lang="pl-PL" sz="1800" b="0" i="0" u="none" strike="noStrike" kern="1200" cap="none" spc="0" baseline="0" dirty="0" smtClean="0">
                <a:uFillTx/>
              </a:rPr>
              <a:t>ramach KSOW+ będą mogły być powoływane i wspierane nowe sieci oraz grupy tematyczne.</a:t>
            </a:r>
          </a:p>
          <a:p>
            <a:pPr marL="0" marR="0" lvl="0" indent="0" algn="just" defTabSz="914400" rtl="0" fontAlgn="auto" hangingPunct="1"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 dirty="0" smtClean="0">
              <a:uFillTx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 smtClean="0">
                <a:uFillTx/>
              </a:rPr>
              <a:t>Sieci </a:t>
            </a:r>
            <a:r>
              <a:rPr lang="pl-PL" sz="1800" b="0" i="0" u="none" strike="noStrike" kern="1200" cap="none" spc="0" baseline="0" dirty="0">
                <a:uFillTx/>
              </a:rPr>
              <a:t>tematyczne/ grupy tematyczne </a:t>
            </a:r>
            <a:r>
              <a:rPr lang="pl-PL" dirty="0"/>
              <a:t>mają służyć wymianie wiedzy i doświadczeń dotyczących rozwoju rolnictwa i obszarów wiejskich, poprawie jakości wdrażania Planu Strategicznego oraz ułatwianiu współpracy pomiędzy partnerami KSOW+ oraz innymi podmiotami aktywnie działającymi na rzecz rozwoju obszarów wiejskich i rolnictwa w zakresie tematyki objętej ich działaniem. Celem sieci tematycznych jest również identyfikacja potrzeb i głównych obszarów działania w tematach leżących w ich zakresie.</a:t>
            </a:r>
            <a:endParaRPr lang="pl-PL" sz="1800" b="0" i="0" u="none" strike="noStrike" kern="1200" cap="none" spc="0" baseline="0" dirty="0">
              <a:uFillTx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64" y="1784839"/>
            <a:ext cx="3464169" cy="328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4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874" y="1263535"/>
            <a:ext cx="3676890" cy="3599410"/>
          </a:xfrm>
          <a:prstGeom prst="rect">
            <a:avLst/>
          </a:prstGeom>
        </p:spPr>
      </p:pic>
      <p:sp>
        <p:nvSpPr>
          <p:cNvPr id="2" name="Tekst — symbol zastępczy 5"/>
          <p:cNvSpPr txBox="1">
            <a:spLocks noGrp="1"/>
          </p:cNvSpPr>
          <p:nvPr>
            <p:ph idx="4294967295"/>
          </p:nvPr>
        </p:nvSpPr>
        <p:spPr>
          <a:xfrm>
            <a:off x="0" y="1931988"/>
            <a:ext cx="10825163" cy="4117975"/>
          </a:xfrm>
        </p:spPr>
        <p:txBody>
          <a:bodyPr/>
          <a:lstStyle/>
          <a:p>
            <a:pPr marL="0" lvl="0" indent="0" algn="just" defTabSz="914400">
              <a:spcBef>
                <a:spcPts val="600"/>
              </a:spcBef>
              <a:spcAft>
                <a:spcPts val="600"/>
              </a:spcAft>
              <a:buNone/>
            </a:pPr>
            <a:endParaRPr lang="pl-PL" sz="1800" dirty="0">
              <a:solidFill>
                <a:srgbClr val="0070C0"/>
              </a:solidFill>
            </a:endParaRPr>
          </a:p>
          <a:p>
            <a:pPr marL="0" lvl="0" indent="0" algn="just" defTabSz="914400">
              <a:spcBef>
                <a:spcPts val="600"/>
              </a:spcBef>
              <a:spcAft>
                <a:spcPts val="600"/>
              </a:spcAft>
              <a:buNone/>
            </a:pPr>
            <a:endParaRPr lang="pl-PL" sz="1800" dirty="0">
              <a:solidFill>
                <a:srgbClr val="000000"/>
              </a:solidFill>
            </a:endParaRPr>
          </a:p>
          <a:p>
            <a:pPr marL="342900" lvl="0" indent="-342900" algn="just" defTabSz="914400">
              <a:spcBef>
                <a:spcPts val="600"/>
              </a:spcBef>
              <a:spcAft>
                <a:spcPts val="600"/>
              </a:spcAft>
            </a:pPr>
            <a:endParaRPr lang="pl-PL" sz="1800" dirty="0">
              <a:solidFill>
                <a:srgbClr val="000000"/>
              </a:solidFill>
            </a:endParaRPr>
          </a:p>
        </p:txBody>
      </p:sp>
      <p:sp>
        <p:nvSpPr>
          <p:cNvPr id="4" name="Tytuł 1"/>
          <p:cNvSpPr txBox="1">
            <a:spLocks noGrp="1"/>
          </p:cNvSpPr>
          <p:nvPr>
            <p:ph type="title" idx="4294967295"/>
          </p:nvPr>
        </p:nvSpPr>
        <p:spPr>
          <a:xfrm>
            <a:off x="581891" y="224443"/>
            <a:ext cx="9661525" cy="710017"/>
          </a:xfrm>
        </p:spPr>
        <p:txBody>
          <a:bodyPr anchorCtr="1"/>
          <a:lstStyle/>
          <a:p>
            <a:pPr lvl="0" algn="ctr"/>
            <a:r>
              <a:rPr lang="pl-PL" sz="3200" b="1" dirty="0">
                <a:solidFill>
                  <a:schemeClr val="tx1"/>
                </a:solidFill>
                <a:latin typeface="+mn-lt"/>
              </a:rPr>
              <a:t>Partnerzy</a:t>
            </a:r>
            <a:endParaRPr lang="pl-PL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07019" y="1112981"/>
            <a:ext cx="8106508" cy="463203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uFillTx/>
                <a:ea typeface="Times New Roman" pitchFamily="18"/>
              </a:rPr>
              <a:t>W realizację działań KSOW+, oprócz jednostek wsparcia sieci, będą również zaangażowani jej partnerzy, czyli podmioty aktywnie działające na rzecz rozwoju rolnictwa i obszarów wiejskich, w tym wdrażające innowacje lub opracowujące innowacyjne rozwiązania.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dirty="0">
                <a:ea typeface="Times New Roman" pitchFamily="18"/>
              </a:rPr>
              <a:t>Głównym celem zaangażowania partnerów jest zwiększenie ich </a:t>
            </a:r>
            <a:r>
              <a:rPr lang="pl-PL" dirty="0" smtClean="0">
                <a:ea typeface="Times New Roman" pitchFamily="18"/>
              </a:rPr>
              <a:t>udziału</a:t>
            </a:r>
            <a:br>
              <a:rPr lang="pl-PL" dirty="0" smtClean="0">
                <a:ea typeface="Times New Roman" pitchFamily="18"/>
              </a:rPr>
            </a:br>
            <a:r>
              <a:rPr lang="pl-PL" dirty="0" smtClean="0">
                <a:ea typeface="Times New Roman" pitchFamily="18"/>
              </a:rPr>
              <a:t>w </a:t>
            </a:r>
            <a:r>
              <a:rPr lang="pl-PL" dirty="0">
                <a:ea typeface="Times New Roman" pitchFamily="18"/>
              </a:rPr>
              <a:t>planowaniu, poprawie wdrażania (zarówno na poziomie instytucjonalnym, </a:t>
            </a:r>
            <a:r>
              <a:rPr lang="pl-PL" dirty="0" smtClean="0">
                <a:ea typeface="Times New Roman" pitchFamily="18"/>
              </a:rPr>
              <a:t>jak</a:t>
            </a:r>
            <a:br>
              <a:rPr lang="pl-PL" dirty="0" smtClean="0">
                <a:ea typeface="Times New Roman" pitchFamily="18"/>
              </a:rPr>
            </a:br>
            <a:r>
              <a:rPr lang="pl-PL" dirty="0" smtClean="0">
                <a:ea typeface="Times New Roman" pitchFamily="18"/>
              </a:rPr>
              <a:t>i </a:t>
            </a:r>
            <a:r>
              <a:rPr lang="pl-PL" dirty="0">
                <a:ea typeface="Times New Roman" pitchFamily="18"/>
              </a:rPr>
              <a:t>realizacji projektów przez beneficjentów), monitorowaniu i ewaluacji, co powinno wpłynąć na poprawę jakości i efektywności PS WPR.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dirty="0">
                <a:ea typeface="Times New Roman" pitchFamily="18"/>
              </a:rPr>
              <a:t>Partnerem KSOW+ może zostać w szczególności instytucja publiczna, podmiot gospodarczy i społeczny, podmiot reprezentujący społeczeństwo obywatelskie oraz osoba fizyczna (np. rolnik). Partnerem może też być inna sieć, pod warunkiem, że jest zaangażowana w szeroko rozumiany rozwój rolnictwa i obszarów wiejskich, a także wyrazi chęć aktywnej współpracy z Siecią, m.in. rejestrując się w bazie partnerów KSOW+ na portalu ksowplus.pl.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 dirty="0">
              <a:solidFill>
                <a:schemeClr val="accent6">
                  <a:lumMod val="50000"/>
                </a:schemeClr>
              </a:solidFill>
              <a:uFillTx/>
              <a:ea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24531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4294967295"/>
          </p:nvPr>
        </p:nvSpPr>
        <p:spPr>
          <a:xfrm>
            <a:off x="238299" y="1471353"/>
            <a:ext cx="6528262" cy="3616036"/>
          </a:xfrm>
        </p:spPr>
        <p:txBody>
          <a:bodyPr>
            <a:normAutofit/>
          </a:bodyPr>
          <a:lstStyle/>
          <a:p>
            <a:pPr marL="109728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l-PL" sz="2800" dirty="0">
                <a:solidFill>
                  <a:prstClr val="black"/>
                </a:solidFill>
              </a:rPr>
              <a:t>Krajowa Sieć Obszarów Wiejskich+ (KSOW+) stanowi część Europejskiej Sieci ds. Wspólnej Polityki Rolnej, w ramach której odbywa się współpraca pomiędzy sieciami ds. Wspólnej Polityki Rolnej każdego państwa członkowskiego Unii Europejskiej. </a:t>
            </a:r>
            <a:endParaRPr lang="pl-PL" sz="2800" dirty="0" smtClean="0">
              <a:solidFill>
                <a:prstClr val="black"/>
              </a:solidFill>
            </a:endParaRPr>
          </a:p>
          <a:p>
            <a:pPr marL="109728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l-PL" sz="2800" dirty="0" smtClean="0">
              <a:solidFill>
                <a:prstClr val="black"/>
              </a:solidFill>
            </a:endParaRPr>
          </a:p>
          <a:p>
            <a:pPr marL="109728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l-PL" sz="2800" dirty="0">
              <a:solidFill>
                <a:prstClr val="black"/>
              </a:solidFill>
            </a:endParaRPr>
          </a:p>
          <a:p>
            <a:pPr algn="just"/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259" y="1296784"/>
            <a:ext cx="4727170" cy="3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4294967295"/>
          </p:nvPr>
        </p:nvSpPr>
        <p:spPr>
          <a:xfrm>
            <a:off x="357446" y="1288474"/>
            <a:ext cx="7630853" cy="5083752"/>
          </a:xfrm>
        </p:spPr>
        <p:txBody>
          <a:bodyPr>
            <a:normAutofit fontScale="92500"/>
          </a:bodyPr>
          <a:lstStyle/>
          <a:p>
            <a:pPr marL="109728" indent="0" algn="just">
              <a:buNone/>
            </a:pPr>
            <a:r>
              <a:rPr lang="pl-PL" sz="1800" dirty="0"/>
              <a:t>Partnerzy będą angażowani w działalność Sieci na różne sposoby, m.in. poprzez:</a:t>
            </a:r>
          </a:p>
          <a:p>
            <a:pPr marL="109728" indent="0" algn="just">
              <a:buNone/>
            </a:pPr>
            <a:r>
              <a:rPr lang="pl-PL" sz="1800" dirty="0"/>
              <a:t>1) udział w pracach Komitetu Sterującego, grup tematycznych, grup i zespołów roboczych i innych ciał     opiniodawczo-doradczych funkcjonujących </a:t>
            </a:r>
            <a:r>
              <a:rPr lang="pl-PL" sz="1800" dirty="0" smtClean="0"/>
              <a:t>zarówno</a:t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ramach krajowej Sieci, jak i Europejskiej Sieci WPR;</a:t>
            </a:r>
          </a:p>
          <a:p>
            <a:pPr marL="109728" indent="0" algn="just">
              <a:buNone/>
            </a:pPr>
            <a:r>
              <a:rPr lang="pl-PL" sz="1800" dirty="0"/>
              <a:t>2) konsultacje i ankiety dotyczące dokumentów programowych, PS WPR oraz innych działań prowadzonych na rzecz rozwoju rolnictwa i obszarów wiejskich;</a:t>
            </a:r>
          </a:p>
          <a:p>
            <a:pPr marL="109728" indent="0" algn="just">
              <a:buNone/>
            </a:pPr>
            <a:r>
              <a:rPr lang="pl-PL" sz="1800" dirty="0"/>
              <a:t>3) zgłaszanie propozycji kierunków tematycznych, na które Sieć powinna położyć szczególny nacisk w najbliższej przyszłości;</a:t>
            </a:r>
          </a:p>
          <a:p>
            <a:pPr marL="109728" indent="0" algn="just">
              <a:buNone/>
            </a:pPr>
            <a:r>
              <a:rPr lang="pl-PL" sz="1800" dirty="0"/>
              <a:t>4) współudział, w postaci wkładu merytorycznego, w projektach realizowanych przez jednostki wsparcia Sieci;</a:t>
            </a:r>
          </a:p>
          <a:p>
            <a:pPr marL="109728" indent="0" algn="just">
              <a:buNone/>
            </a:pPr>
            <a:r>
              <a:rPr lang="pl-PL" sz="1800" dirty="0"/>
              <a:t>5) udział w wydarzeniach krajowych i międzynarodowych organizowanych przez Sieć.</a:t>
            </a:r>
          </a:p>
          <a:p>
            <a:pPr marL="109728" indent="0" algn="just">
              <a:buNone/>
            </a:pPr>
            <a:endParaRPr lang="pl-PL" sz="1800" dirty="0"/>
          </a:p>
          <a:p>
            <a:pPr marL="109728" indent="0" algn="just">
              <a:buNone/>
            </a:pPr>
            <a:r>
              <a:rPr lang="pl-PL" sz="1800" dirty="0"/>
              <a:t>Jednostki wsparcia Sieci mogą angażować partnerów w realizowane </a:t>
            </a:r>
            <a:r>
              <a:rPr lang="pl-PL" sz="1800" dirty="0" smtClean="0"/>
              <a:t>operacje</a:t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dowolny sposób. Najczęściej będzie to poszukiwanie partnerów, posiadających odpowiedni potencjał, do udziału w operacji, </a:t>
            </a:r>
            <a:r>
              <a:rPr lang="pl-PL" sz="1800" dirty="0" smtClean="0"/>
              <a:t>zgodnie z kierunkami tematycznymi.</a:t>
            </a:r>
            <a:endParaRPr lang="pl-PL" sz="1800" dirty="0"/>
          </a:p>
          <a:p>
            <a:pPr marL="109728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7" name="Tytuł 1"/>
          <p:cNvSpPr txBox="1">
            <a:spLocks noGrp="1"/>
          </p:cNvSpPr>
          <p:nvPr>
            <p:ph type="title" idx="4294967295"/>
          </p:nvPr>
        </p:nvSpPr>
        <p:spPr>
          <a:xfrm>
            <a:off x="58190" y="274318"/>
            <a:ext cx="10709275" cy="660141"/>
          </a:xfrm>
        </p:spPr>
        <p:txBody>
          <a:bodyPr anchorCtr="1">
            <a:normAutofit/>
          </a:bodyPr>
          <a:lstStyle/>
          <a:p>
            <a:pPr lvl="0" algn="ctr"/>
            <a:r>
              <a:rPr lang="pl-PL" sz="3200" b="1" dirty="0">
                <a:latin typeface="+mn-lt"/>
              </a:rPr>
              <a:t>Partnerzy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366" y="1255222"/>
            <a:ext cx="3656085" cy="36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944880" y="357447"/>
            <a:ext cx="10058400" cy="60619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Logo KSOW+</a:t>
            </a:r>
            <a:endParaRPr lang="pl-P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41964" y="1974938"/>
            <a:ext cx="1450975" cy="10731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305" y="1931549"/>
            <a:ext cx="719390" cy="118272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800" y="1892201"/>
            <a:ext cx="2054530" cy="119492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426" y="3866199"/>
            <a:ext cx="1930021" cy="117053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9353" y="3796096"/>
            <a:ext cx="713294" cy="112785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2276" y="3920515"/>
            <a:ext cx="148145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A0925EB-CCEE-AA3A-E173-EA81A6B6ACA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3306" y="758824"/>
            <a:ext cx="12098694" cy="4456987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rgbClr val="7030A0"/>
                </a:solidFill>
              </a:rPr>
              <a:t/>
            </a:r>
            <a:br>
              <a:rPr lang="pl-PL" sz="3600" dirty="0">
                <a:solidFill>
                  <a:srgbClr val="7030A0"/>
                </a:solidFill>
              </a:rPr>
            </a:br>
            <a:r>
              <a:rPr lang="pl-PL" sz="3600" dirty="0">
                <a:solidFill>
                  <a:srgbClr val="7030A0"/>
                </a:solidFill>
              </a:rPr>
              <a:t/>
            </a:r>
            <a:br>
              <a:rPr lang="pl-PL" sz="3600" dirty="0">
                <a:solidFill>
                  <a:srgbClr val="7030A0"/>
                </a:solidFill>
              </a:rPr>
            </a:br>
            <a:r>
              <a:rPr lang="pl-PL" sz="3600" dirty="0">
                <a:solidFill>
                  <a:srgbClr val="7030A0"/>
                </a:solidFill>
              </a:rPr>
              <a:t/>
            </a:r>
            <a:br>
              <a:rPr lang="pl-PL" sz="3600" dirty="0">
                <a:solidFill>
                  <a:srgbClr val="7030A0"/>
                </a:solidFill>
              </a:rPr>
            </a:br>
            <a:r>
              <a:rPr lang="pl-PL" sz="4000" dirty="0">
                <a:solidFill>
                  <a:schemeClr val="tx1"/>
                </a:solidFill>
              </a:rPr>
              <a:t>Dziękuję za uwagę</a:t>
            </a:r>
            <a:br>
              <a:rPr lang="pl-PL" sz="4000" dirty="0">
                <a:solidFill>
                  <a:schemeClr val="tx1"/>
                </a:solidFill>
              </a:rPr>
            </a:br>
            <a:r>
              <a:rPr lang="pl-PL" sz="3600" dirty="0">
                <a:solidFill>
                  <a:schemeClr val="tx1"/>
                </a:solidFill>
              </a:rPr>
              <a:t/>
            </a:r>
            <a:br>
              <a:rPr lang="pl-PL" sz="3600" dirty="0">
                <a:solidFill>
                  <a:schemeClr val="tx1"/>
                </a:solidFill>
              </a:rPr>
            </a:br>
            <a:r>
              <a:rPr lang="pl-PL" sz="3600" dirty="0">
                <a:solidFill>
                  <a:srgbClr val="7030A0"/>
                </a:solidFill>
              </a:rPr>
              <a:t/>
            </a:r>
            <a:br>
              <a:rPr lang="pl-PL" sz="3600" dirty="0">
                <a:solidFill>
                  <a:srgbClr val="7030A0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>Departament Pomocy Technicznej </a:t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>e-mail: </a:t>
            </a:r>
            <a:r>
              <a:rPr lang="pl-PL" sz="2200" dirty="0">
                <a:solidFill>
                  <a:schemeClr val="tx1"/>
                </a:solidFill>
                <a:hlinkClick r:id="rId2"/>
              </a:rPr>
              <a:t>sekretariat.pt@minrol.gov.pl</a:t>
            </a:r>
            <a:r>
              <a:rPr lang="pl-PL" sz="2200" dirty="0">
                <a:solidFill>
                  <a:schemeClr val="tx1"/>
                </a:solidFill>
              </a:rPr>
              <a:t>   </a:t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>tel. 22 623 16 37 </a:t>
            </a:r>
            <a:r>
              <a:rPr lang="pl-PL" sz="3600" dirty="0">
                <a:solidFill>
                  <a:schemeClr val="tx1"/>
                </a:solidFill>
              </a:rPr>
              <a:t/>
            </a:r>
            <a:br>
              <a:rPr lang="pl-PL" sz="3600" dirty="0">
                <a:solidFill>
                  <a:schemeClr val="tx1"/>
                </a:solidFill>
              </a:rPr>
            </a:br>
            <a:endParaRPr lang="pl-PL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16369847"/>
              </p:ext>
            </p:extLst>
          </p:nvPr>
        </p:nvGraphicFramePr>
        <p:xfrm>
          <a:off x="6467476" y="676275"/>
          <a:ext cx="5438774" cy="56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17510133"/>
              </p:ext>
            </p:extLst>
          </p:nvPr>
        </p:nvGraphicFramePr>
        <p:xfrm>
          <a:off x="704849" y="666750"/>
          <a:ext cx="5343526" cy="564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Prostokąt 1"/>
          <p:cNvSpPr/>
          <p:nvPr/>
        </p:nvSpPr>
        <p:spPr>
          <a:xfrm>
            <a:off x="761134" y="262543"/>
            <a:ext cx="10775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KSOW+ </a:t>
            </a:r>
            <a:r>
              <a:rPr lang="pl-P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jest następczynią Krajowej 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Sieci Obszarów Wiejskich (KSOW</a:t>
            </a:r>
            <a:r>
              <a:rPr lang="pl-P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ale </a:t>
            </a:r>
            <a:r>
              <a:rPr lang="pl-P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będzie 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obejmować </a:t>
            </a:r>
            <a:r>
              <a:rPr lang="pl-P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zagadnienia dotyczące zarówno I, jak i II filaru Wspólnej Polityki Rolnej.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7359" y="4715665"/>
            <a:ext cx="3158182" cy="1661952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2171" y="5232285"/>
            <a:ext cx="1091279" cy="499915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4734" y="4657725"/>
            <a:ext cx="3320416" cy="1748467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</p:pic>
      <p:sp>
        <p:nvSpPr>
          <p:cNvPr id="10" name="Znak plus 9"/>
          <p:cNvSpPr/>
          <p:nvPr/>
        </p:nvSpPr>
        <p:spPr>
          <a:xfrm>
            <a:off x="10077449" y="5191125"/>
            <a:ext cx="561976" cy="447675"/>
          </a:xfrm>
          <a:prstGeom prst="mathPlu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22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479" y="714895"/>
            <a:ext cx="5757521" cy="381554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54922" y="1146984"/>
            <a:ext cx="71683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>
                <a:solidFill>
                  <a:prstClr val="black"/>
                </a:solidFill>
              </a:rPr>
              <a:t>KSOW+ powołana jest w celu stworzenia sieci kontaktów na szczeblu krajowym i regionalnym pomiędzy organizacjami i administracją, przedstawicielami sektora rolnictwa, doradcami, naukowcami, podmiotami zaangażowanymi we wdrażanie innowacji i innymi podmiotami działającymi na rzecz rolnictwa i rozwoju obszarów wiejskich.</a:t>
            </a:r>
          </a:p>
        </p:txBody>
      </p:sp>
    </p:spTree>
    <p:extLst>
      <p:ext uri="{BB962C8B-B14F-4D97-AF65-F5344CB8AC3E}">
        <p14:creationId xmlns:p14="http://schemas.microsoft.com/office/powerpoint/2010/main" val="24684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 txBox="1">
            <a:spLocks/>
          </p:cNvSpPr>
          <p:nvPr/>
        </p:nvSpPr>
        <p:spPr>
          <a:xfrm>
            <a:off x="108065" y="4006734"/>
            <a:ext cx="10957613" cy="19955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65750" marR="0" lvl="0" indent="-256022" algn="l" defTabSz="914372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97D53"/>
              </a:buClr>
              <a:buSzPct val="100000"/>
              <a:buFont typeface="Georgia"/>
              <a:buChar char="•"/>
              <a:tabLst/>
              <a:defRPr lang="pl-PL" sz="28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1pPr>
            <a:lvl2pPr marL="658349" marR="0" lvl="1" indent="-246878" algn="l" defTabSz="914372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A7C29"/>
              </a:buClr>
              <a:buSzPct val="100000"/>
              <a:buFont typeface="Georgia"/>
              <a:buChar char="▫"/>
              <a:tabLst/>
              <a:defRPr lang="pl-PL" sz="26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2pPr>
            <a:lvl3pPr marL="923516" marR="0" lvl="2" indent="-219446" algn="l" defTabSz="914372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D671B"/>
              </a:buClr>
              <a:buSzPct val="100000"/>
              <a:buFont typeface="Wingdings 2" pitchFamily="18"/>
              <a:buChar char=""/>
              <a:tabLst/>
              <a:defRPr lang="pl-PL" sz="24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3pPr>
            <a:lvl4pPr marL="1179548" marR="0" lvl="3" indent="-201158" algn="l" defTabSz="914372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D671B"/>
              </a:buClr>
              <a:buSzPct val="100000"/>
              <a:buFont typeface="Wingdings 2" pitchFamily="18"/>
              <a:buChar char=""/>
              <a:tabLst/>
              <a:defRPr lang="pl-PL" sz="22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4pPr>
            <a:lvl5pPr marL="1389851" marR="0" lvl="4" indent="-182870" algn="l" defTabSz="914372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D671B"/>
              </a:buClr>
              <a:buSzPct val="100000"/>
              <a:buFont typeface="Wingdings 2" pitchFamily="18"/>
              <a:buChar char=""/>
              <a:tabLst/>
              <a:defRPr lang="pl-PL" sz="20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pl-PL" dirty="0">
                <a:solidFill>
                  <a:schemeClr val="tx1"/>
                </a:solidFill>
              </a:rPr>
              <a:t>Podstawą realizacji zadań Sieci jest Plan działania KSOW+ na lata 2023-2027, realizowany m.in. w oparciu o roczne plany operacyjne, zawierające kluczowe informacje o </a:t>
            </a:r>
            <a:r>
              <a:rPr lang="pl-PL" dirty="0" smtClean="0">
                <a:solidFill>
                  <a:schemeClr val="tx1"/>
                </a:solidFill>
              </a:rPr>
              <a:t>planowanych operacjach </a:t>
            </a:r>
            <a:r>
              <a:rPr lang="pl-PL" dirty="0">
                <a:solidFill>
                  <a:schemeClr val="tx1"/>
                </a:solidFill>
              </a:rPr>
              <a:t>realizowanych </a:t>
            </a:r>
            <a:r>
              <a:rPr lang="pl-PL" dirty="0" smtClean="0">
                <a:solidFill>
                  <a:schemeClr val="tx1"/>
                </a:solidFill>
              </a:rPr>
              <a:t>przez jednostki wsparcia sieci.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08067" y="583041"/>
            <a:ext cx="5810596" cy="25674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65750" marR="0" lvl="0" indent="-256022" algn="l" defTabSz="914372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97D53"/>
              </a:buClr>
              <a:buSzPct val="100000"/>
              <a:buFont typeface="Georgia"/>
              <a:buChar char="•"/>
              <a:tabLst/>
              <a:defRPr lang="pl-PL" sz="28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1pPr>
            <a:lvl2pPr marL="658349" marR="0" lvl="1" indent="-246878" algn="l" defTabSz="914372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A7C29"/>
              </a:buClr>
              <a:buSzPct val="100000"/>
              <a:buFont typeface="Georgia"/>
              <a:buChar char="▫"/>
              <a:tabLst/>
              <a:defRPr lang="pl-PL" sz="26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2pPr>
            <a:lvl3pPr marL="923516" marR="0" lvl="2" indent="-219446" algn="l" defTabSz="914372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D671B"/>
              </a:buClr>
              <a:buSzPct val="100000"/>
              <a:buFont typeface="Wingdings 2" pitchFamily="18"/>
              <a:buChar char=""/>
              <a:tabLst/>
              <a:defRPr lang="pl-PL" sz="24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3pPr>
            <a:lvl4pPr marL="1179548" marR="0" lvl="3" indent="-201158" algn="l" defTabSz="914372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D671B"/>
              </a:buClr>
              <a:buSzPct val="100000"/>
              <a:buFont typeface="Wingdings 2" pitchFamily="18"/>
              <a:buChar char=""/>
              <a:tabLst/>
              <a:defRPr lang="pl-PL" sz="22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4pPr>
            <a:lvl5pPr marL="1389851" marR="0" lvl="4" indent="-182870" algn="l" defTabSz="914372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D671B"/>
              </a:buClr>
              <a:buSzPct val="100000"/>
              <a:buFont typeface="Wingdings 2" pitchFamily="18"/>
              <a:buChar char=""/>
              <a:tabLst/>
              <a:defRPr lang="pl-PL" sz="20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just" defTabSz="914372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rgbClr val="297D53"/>
              </a:buClr>
              <a:buSzPct val="100000"/>
              <a:buFont typeface="Georgia"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Jednym z najważniejszych zadań KSOW+ jest wsparcie Planu Strategicznego WPR na lata 2023-2027 na etapach jego projektowania, zmiany, realizacji poszczególnych interwencji oraz oceny</a:t>
            </a:r>
            <a:r>
              <a:rPr kumimoji="0" lang="pl-PL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ewaluacji.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</a:rPr>
              <a:t/>
            </a:r>
            <a:b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</a:rPr>
            </a:b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8" y="399011"/>
            <a:ext cx="5255415" cy="302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558137" y="60213"/>
            <a:ext cx="10708995" cy="13315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0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1pPr>
          </a:lstStyle>
          <a:p>
            <a:pPr marL="0" marR="0" lvl="0" indent="0" algn="just" defTabSz="91437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Cele KSOW+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17066009"/>
              </p:ext>
            </p:extLst>
          </p:nvPr>
        </p:nvGraphicFramePr>
        <p:xfrm>
          <a:off x="244764" y="1130530"/>
          <a:ext cx="11459556" cy="529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0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509222" y="60049"/>
            <a:ext cx="10708995" cy="13315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0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1pPr>
          </a:lstStyle>
          <a:p>
            <a:pPr marL="0" marR="0" lvl="0" indent="0" algn="ctr" defTabSz="9143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Działania KSOW+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82632" y="1260209"/>
            <a:ext cx="1011658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97D53"/>
              </a:buClr>
              <a:buSzPct val="100000"/>
              <a:buFontTx/>
              <a:buAutoNum type="arabicPeriod"/>
              <a:tabLst/>
              <a:defRPr/>
            </a:pPr>
            <a:r>
              <a:rPr kumimoji="0" lang="pl-PL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Gromadzenie, analiza i upowszechnianie informacji na temat działań i dobrych praktyk wdrażanych lub wspieranych w ramach PS WPR </a:t>
            </a:r>
            <a:endParaRPr lang="pl-PL" kern="0" dirty="0"/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97D53"/>
              </a:buClr>
              <a:buSzPct val="100000"/>
              <a:buFontTx/>
              <a:buAutoNum type="arabicPeriod"/>
              <a:tabLst/>
              <a:defRPr/>
            </a:pPr>
            <a:r>
              <a:rPr kumimoji="0" lang="pl-PL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Rozwijanie kompetencji administracji i innych podmiotów zaangażowanych we wdrażanie PS WPR </a:t>
            </a:r>
          </a:p>
          <a:p>
            <a:pPr marL="342900" lvl="0" indent="-342900" algn="just" defTabSz="914400">
              <a:spcBef>
                <a:spcPts val="600"/>
              </a:spcBef>
              <a:spcAft>
                <a:spcPts val="600"/>
              </a:spcAft>
              <a:buClr>
                <a:srgbClr val="297D53"/>
              </a:buClr>
              <a:buSzPct val="100000"/>
              <a:buFontTx/>
              <a:buAutoNum type="arabicPeriod"/>
            </a:pPr>
            <a:r>
              <a:rPr lang="pl-PL" dirty="0" smtClean="0"/>
              <a:t>Wymiana </a:t>
            </a:r>
            <a:r>
              <a:rPr lang="pl-PL" dirty="0"/>
              <a:t>doświadczeń i wzajemne uczenie się zainteresowanych </a:t>
            </a:r>
            <a:r>
              <a:rPr lang="pl-PL" dirty="0" smtClean="0"/>
              <a:t>stron</a:t>
            </a:r>
          </a:p>
          <a:p>
            <a:pPr marL="342900" lvl="0" indent="-342900" algn="just" defTabSz="914400">
              <a:spcBef>
                <a:spcPts val="600"/>
              </a:spcBef>
              <a:spcAft>
                <a:spcPts val="600"/>
              </a:spcAft>
              <a:buClr>
                <a:srgbClr val="297D53"/>
              </a:buClr>
              <a:buSzPct val="100000"/>
              <a:buFontTx/>
              <a:buAutoNum type="arabicPeriod"/>
            </a:pPr>
            <a:r>
              <a:rPr lang="pl-PL" dirty="0" smtClean="0"/>
              <a:t>Wspieranie </a:t>
            </a:r>
            <a:r>
              <a:rPr lang="pl-PL" dirty="0"/>
              <a:t>współpracy i budowania sieci kontaktów grup operacyjny EPI i LGD lub podobnych </a:t>
            </a:r>
            <a:r>
              <a:rPr lang="pl-PL" dirty="0" smtClean="0"/>
              <a:t>struktur</a:t>
            </a:r>
          </a:p>
          <a:p>
            <a:pPr marL="342900" lvl="0" indent="-342900" algn="just" defTabSz="914400">
              <a:spcBef>
                <a:spcPts val="600"/>
              </a:spcBef>
              <a:spcAft>
                <a:spcPts val="600"/>
              </a:spcAft>
              <a:buClr>
                <a:srgbClr val="297D53"/>
              </a:buClr>
              <a:buSzPct val="100000"/>
              <a:buFontTx/>
              <a:buAutoNum type="arabicPeriod"/>
            </a:pPr>
            <a:r>
              <a:rPr lang="pl-PL" dirty="0" smtClean="0"/>
              <a:t>Rozwijanie </a:t>
            </a:r>
            <a:r>
              <a:rPr lang="pl-PL" dirty="0"/>
              <a:t>powiązań z innymi strategiami lub sieciami kontaktów finansowanymi przez </a:t>
            </a:r>
            <a:r>
              <a:rPr lang="pl-PL" dirty="0" smtClean="0"/>
              <a:t>Unię</a:t>
            </a:r>
          </a:p>
          <a:p>
            <a:pPr marL="342900" lvl="0" indent="-342900" algn="just" defTabSz="914400">
              <a:spcBef>
                <a:spcPts val="600"/>
              </a:spcBef>
              <a:spcAft>
                <a:spcPts val="600"/>
              </a:spcAft>
              <a:buClr>
                <a:srgbClr val="297D53"/>
              </a:buClr>
              <a:buSzPct val="100000"/>
              <a:buFontTx/>
              <a:buAutoNum type="arabicPeriod"/>
            </a:pPr>
            <a:r>
              <a:rPr lang="pl-PL" dirty="0" smtClean="0"/>
              <a:t>Wkład </a:t>
            </a:r>
            <a:r>
              <a:rPr lang="pl-PL" dirty="0"/>
              <a:t>w dalszy rozwój </a:t>
            </a:r>
            <a:r>
              <a:rPr lang="pl-PL" dirty="0" smtClean="0"/>
              <a:t>WPR</a:t>
            </a:r>
          </a:p>
          <a:p>
            <a:pPr marL="342900" lvl="0" indent="-342900" algn="just" defTabSz="914400">
              <a:spcBef>
                <a:spcPts val="600"/>
              </a:spcBef>
              <a:spcAft>
                <a:spcPts val="600"/>
              </a:spcAft>
              <a:buClr>
                <a:srgbClr val="297D53"/>
              </a:buClr>
              <a:buSzPct val="100000"/>
              <a:buFontTx/>
              <a:buAutoNum type="arabicPeriod"/>
            </a:pPr>
            <a:r>
              <a:rPr lang="pl-PL" dirty="0" smtClean="0"/>
              <a:t>Udział </a:t>
            </a:r>
            <a:r>
              <a:rPr lang="pl-PL" dirty="0"/>
              <a:t>w działaniach europejskiej sieci WPR </a:t>
            </a:r>
            <a:endParaRPr lang="pl-PL" dirty="0" smtClean="0"/>
          </a:p>
          <a:p>
            <a:pPr marL="342900" lvl="0" indent="-342900" algn="just" defTabSz="914400">
              <a:spcBef>
                <a:spcPts val="600"/>
              </a:spcBef>
              <a:spcAft>
                <a:spcPts val="600"/>
              </a:spcAft>
              <a:buClr>
                <a:srgbClr val="297D53"/>
              </a:buClr>
              <a:buSzPct val="100000"/>
              <a:buFontTx/>
              <a:buAutoNum type="arabicPeriod"/>
            </a:pPr>
            <a:r>
              <a:rPr lang="pl-PL" dirty="0" smtClean="0"/>
              <a:t>Informacja </a:t>
            </a:r>
            <a:r>
              <a:rPr lang="pl-PL" dirty="0"/>
              <a:t>i promocja PS </a:t>
            </a:r>
            <a:r>
              <a:rPr lang="pl-PL" dirty="0" smtClean="0"/>
              <a:t>WPR</a:t>
            </a:r>
            <a:endParaRPr kumimoji="0" lang="pl-PL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47" y="3616910"/>
            <a:ext cx="2884252" cy="318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zawartości 5"/>
          <p:cNvSpPr txBox="1">
            <a:spLocks noGrp="1"/>
          </p:cNvSpPr>
          <p:nvPr>
            <p:ph idx="4294967295"/>
          </p:nvPr>
        </p:nvSpPr>
        <p:spPr>
          <a:xfrm>
            <a:off x="6841778" y="1894378"/>
            <a:ext cx="4568825" cy="3797300"/>
          </a:xfrm>
        </p:spPr>
        <p:txBody>
          <a:bodyPr/>
          <a:lstStyle/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l-PL" sz="1600" dirty="0"/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l-PL" sz="1600" dirty="0"/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>
                <a:solidFill>
                  <a:schemeClr val="tx1"/>
                </a:solidFill>
                <a:latin typeface="+mn-lt"/>
              </a:rPr>
              <a:t>Sieć będzie wspierana przez Komitet Sterujący ds. Krajowej Sieci Obszarów Wiejskich+, a w realizację działań sieci oprócz jednostek wsparcia sieci będą zaangażowani również jej partnerzy.</a:t>
            </a:r>
          </a:p>
        </p:txBody>
      </p:sp>
      <p:sp>
        <p:nvSpPr>
          <p:cNvPr id="3" name="Tytuł 1"/>
          <p:cNvSpPr txBox="1">
            <a:spLocks noGrp="1"/>
          </p:cNvSpPr>
          <p:nvPr>
            <p:ph type="title" idx="4294967295"/>
          </p:nvPr>
        </p:nvSpPr>
        <p:spPr>
          <a:xfrm>
            <a:off x="742156" y="431196"/>
            <a:ext cx="10707687" cy="655637"/>
          </a:xfrm>
        </p:spPr>
        <p:txBody>
          <a:bodyPr anchorCtr="1">
            <a:norm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pl-PL" sz="4000" b="1" dirty="0">
                <a:latin typeface="+mn-lt"/>
              </a:rPr>
              <a:t>Struktura organizacyjno-instytucjonalna KSOW+ </a:t>
            </a:r>
          </a:p>
        </p:txBody>
      </p:sp>
      <p:grpSp>
        <p:nvGrpSpPr>
          <p:cNvPr id="4" name="Diagram 4"/>
          <p:cNvGrpSpPr/>
          <p:nvPr/>
        </p:nvGrpSpPr>
        <p:grpSpPr>
          <a:xfrm>
            <a:off x="1038711" y="1172095"/>
            <a:ext cx="5628096" cy="5131588"/>
            <a:chOff x="1130152" y="1289624"/>
            <a:chExt cx="5372475" cy="5088873"/>
          </a:xfrm>
        </p:grpSpPr>
        <p:sp>
          <p:nvSpPr>
            <p:cNvPr id="5" name="Dowolny kształt 4"/>
            <p:cNvSpPr/>
            <p:nvPr/>
          </p:nvSpPr>
          <p:spPr>
            <a:xfrm>
              <a:off x="1884861" y="1876184"/>
              <a:ext cx="3925190" cy="3925190"/>
            </a:xfrm>
            <a:custGeom>
              <a:avLst>
                <a:gd name="f13" fmla="val 90"/>
                <a:gd name="f14" fmla="val 180"/>
                <a:gd name="f15" fmla="val 4639"/>
              </a:avLst>
              <a:gdLst>
                <a:gd name="f3" fmla="val 10800000"/>
                <a:gd name="f4" fmla="val 5400000"/>
                <a:gd name="f5" fmla="val 162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*/ 5419351 1 1725033"/>
                <a:gd name="f12" fmla="+- 0 0 1"/>
                <a:gd name="f13" fmla="val 90"/>
                <a:gd name="f14" fmla="val 180"/>
                <a:gd name="f15" fmla="val 4639"/>
                <a:gd name="f16" fmla="+- 0 0 -180"/>
                <a:gd name="f17" fmla="+- 0 0 -450"/>
                <a:gd name="f18" fmla="+- 0 0 -315"/>
                <a:gd name="f19" fmla="abs f7"/>
                <a:gd name="f20" fmla="abs f8"/>
                <a:gd name="f21" fmla="abs f9"/>
                <a:gd name="f22" fmla="val f10"/>
                <a:gd name="f23" fmla="val f15"/>
                <a:gd name="f24" fmla="+- 0 0 f13"/>
                <a:gd name="f25" fmla="+- 0 0 f14"/>
                <a:gd name="f26" fmla="*/ f16 f3 1"/>
                <a:gd name="f27" fmla="*/ f17 f3 1"/>
                <a:gd name="f28" fmla="*/ f18 f3 1"/>
                <a:gd name="f29" fmla="?: f19 f7 1"/>
                <a:gd name="f30" fmla="?: f20 f8 1"/>
                <a:gd name="f31" fmla="?: f21 f9 1"/>
                <a:gd name="f32" fmla="*/ f24 f3 1"/>
                <a:gd name="f33" fmla="*/ f25 f3 1"/>
                <a:gd name="f34" fmla="*/ f26 1 f6"/>
                <a:gd name="f35" fmla="*/ f27 1 f6"/>
                <a:gd name="f36" fmla="*/ f28 1 f6"/>
                <a:gd name="f37" fmla="*/ f29 1 21600"/>
                <a:gd name="f38" fmla="*/ f30 1 21600"/>
                <a:gd name="f39" fmla="*/ 21600 f29 1"/>
                <a:gd name="f40" fmla="*/ 21600 f30 1"/>
                <a:gd name="f41" fmla="*/ f32 1 f6"/>
                <a:gd name="f42" fmla="*/ f33 1 f6"/>
                <a:gd name="f43" fmla="+- f34 0 f4"/>
                <a:gd name="f44" fmla="+- f35 0 f4"/>
                <a:gd name="f45" fmla="+- f36 0 f4"/>
                <a:gd name="f46" fmla="min f38 f37"/>
                <a:gd name="f47" fmla="*/ f39 1 f31"/>
                <a:gd name="f48" fmla="*/ f40 1 f31"/>
                <a:gd name="f49" fmla="+- f41 0 f4"/>
                <a:gd name="f50" fmla="+- f42 0 f4"/>
                <a:gd name="f51" fmla="val f47"/>
                <a:gd name="f52" fmla="val f48"/>
                <a:gd name="f53" fmla="+- 0 0 f49"/>
                <a:gd name="f54" fmla="+- 0 0 f50"/>
                <a:gd name="f55" fmla="+- f52 0 f22"/>
                <a:gd name="f56" fmla="+- f51 0 f22"/>
                <a:gd name="f57" fmla="val f53"/>
                <a:gd name="f58" fmla="val f54"/>
                <a:gd name="f59" fmla="*/ f55 1 2"/>
                <a:gd name="f60" fmla="*/ f56 1 2"/>
                <a:gd name="f61" fmla="min f56 f55"/>
                <a:gd name="f62" fmla="+- f58 0 f57"/>
                <a:gd name="f63" fmla="+- f57 f4 0"/>
                <a:gd name="f64" fmla="+- f58 f4 0"/>
                <a:gd name="f65" fmla="+- 21600000 0 f57"/>
                <a:gd name="f66" fmla="+- f4 0 f57"/>
                <a:gd name="f67" fmla="+- 27000000 0 f57"/>
                <a:gd name="f68" fmla="+- f3 0 f57"/>
                <a:gd name="f69" fmla="+- 32400000 0 f57"/>
                <a:gd name="f70" fmla="+- f5 0 f57"/>
                <a:gd name="f71" fmla="+- 37800000 0 f57"/>
                <a:gd name="f72" fmla="+- f22 f59 0"/>
                <a:gd name="f73" fmla="+- f22 f60 0"/>
                <a:gd name="f74" fmla="+- f62 21600000 0"/>
                <a:gd name="f75" fmla="*/ f63 f11 1"/>
                <a:gd name="f76" fmla="*/ f64 f11 1"/>
                <a:gd name="f77" fmla="*/ f61 f23 1"/>
                <a:gd name="f78" fmla="?: f66 f66 f67"/>
                <a:gd name="f79" fmla="?: f68 f68 f69"/>
                <a:gd name="f80" fmla="?: f70 f70 f71"/>
                <a:gd name="f81" fmla="*/ f60 f46 1"/>
                <a:gd name="f82" fmla="*/ f59 f46 1"/>
                <a:gd name="f83" fmla="?: f62 f62 f74"/>
                <a:gd name="f84" fmla="*/ f75 1 f3"/>
                <a:gd name="f85" fmla="*/ f76 1 f3"/>
                <a:gd name="f86" fmla="*/ f77 1 100000"/>
                <a:gd name="f87" fmla="*/ f73 f46 1"/>
                <a:gd name="f88" fmla="*/ f72 f46 1"/>
                <a:gd name="f89" fmla="+- 0 0 f83"/>
                <a:gd name="f90" fmla="+- 0 0 f84"/>
                <a:gd name="f91" fmla="+- 0 0 f85"/>
                <a:gd name="f92" fmla="+- f60 0 f86"/>
                <a:gd name="f93" fmla="+- f59 0 f86"/>
                <a:gd name="f94" fmla="+- f83 0 f65"/>
                <a:gd name="f95" fmla="+- f83 0 f78"/>
                <a:gd name="f96" fmla="+- f83 0 f79"/>
                <a:gd name="f97" fmla="+- f83 0 f80"/>
                <a:gd name="f98" fmla="+- 0 0 f90"/>
                <a:gd name="f99" fmla="+- 0 0 f91"/>
                <a:gd name="f100" fmla="*/ f92 f46 1"/>
                <a:gd name="f101" fmla="*/ f93 f46 1"/>
                <a:gd name="f102" fmla="*/ f98 f3 1"/>
                <a:gd name="f103" fmla="*/ f99 f3 1"/>
                <a:gd name="f104" fmla="*/ f102 1 f11"/>
                <a:gd name="f105" fmla="*/ f103 1 f11"/>
                <a:gd name="f106" fmla="+- f104 0 f4"/>
                <a:gd name="f107" fmla="+- f105 0 f4"/>
                <a:gd name="f108" fmla="sin 1 f106"/>
                <a:gd name="f109" fmla="cos 1 f106"/>
                <a:gd name="f110" fmla="sin 1 f107"/>
                <a:gd name="f111" fmla="cos 1 f107"/>
                <a:gd name="f112" fmla="+- 0 0 f108"/>
                <a:gd name="f113" fmla="+- 0 0 f109"/>
                <a:gd name="f114" fmla="+- 0 0 f110"/>
                <a:gd name="f115" fmla="+- 0 0 f111"/>
                <a:gd name="f116" fmla="+- 0 0 f112"/>
                <a:gd name="f117" fmla="+- 0 0 f113"/>
                <a:gd name="f118" fmla="+- 0 0 f114"/>
                <a:gd name="f119" fmla="+- 0 0 f115"/>
                <a:gd name="f120" fmla="*/ f116 f60 1"/>
                <a:gd name="f121" fmla="*/ f117 f59 1"/>
                <a:gd name="f122" fmla="*/ f118 f60 1"/>
                <a:gd name="f123" fmla="*/ f119 f59 1"/>
                <a:gd name="f124" fmla="*/ f118 f92 1"/>
                <a:gd name="f125" fmla="*/ f119 f93 1"/>
                <a:gd name="f126" fmla="*/ f116 f92 1"/>
                <a:gd name="f127" fmla="*/ f117 f93 1"/>
                <a:gd name="f128" fmla="+- 0 0 f121"/>
                <a:gd name="f129" fmla="+- 0 0 f120"/>
                <a:gd name="f130" fmla="+- 0 0 f123"/>
                <a:gd name="f131" fmla="+- 0 0 f122"/>
                <a:gd name="f132" fmla="+- 0 0 f125"/>
                <a:gd name="f133" fmla="+- 0 0 f124"/>
                <a:gd name="f134" fmla="+- 0 0 f127"/>
                <a:gd name="f135" fmla="+- 0 0 f126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+- 0 0 f133"/>
                <a:gd name="f142" fmla="+- 0 0 f134"/>
                <a:gd name="f143" fmla="+- 0 0 f135"/>
                <a:gd name="f144" fmla="at2 f136 f137"/>
                <a:gd name="f145" fmla="at2 f138 f139"/>
                <a:gd name="f146" fmla="at2 f140 f141"/>
                <a:gd name="f147" fmla="at2 f142 f143"/>
                <a:gd name="f148" fmla="+- f144 f4 0"/>
                <a:gd name="f149" fmla="+- f145 f4 0"/>
                <a:gd name="f150" fmla="+- f146 f4 0"/>
                <a:gd name="f151" fmla="+- f147 f4 0"/>
                <a:gd name="f152" fmla="*/ f148 f11 1"/>
                <a:gd name="f153" fmla="*/ f149 f11 1"/>
                <a:gd name="f154" fmla="*/ f150 f11 1"/>
                <a:gd name="f155" fmla="*/ f151 f11 1"/>
                <a:gd name="f156" fmla="*/ f152 1 f3"/>
                <a:gd name="f157" fmla="*/ f153 1 f3"/>
                <a:gd name="f158" fmla="*/ f154 1 f3"/>
                <a:gd name="f159" fmla="*/ f155 1 f3"/>
                <a:gd name="f160" fmla="+- 0 0 f156"/>
                <a:gd name="f161" fmla="+- 0 0 f157"/>
                <a:gd name="f162" fmla="+- 0 0 f158"/>
                <a:gd name="f163" fmla="+- 0 0 f159"/>
                <a:gd name="f164" fmla="val f160"/>
                <a:gd name="f165" fmla="val f161"/>
                <a:gd name="f166" fmla="val f162"/>
                <a:gd name="f167" fmla="val f163"/>
                <a:gd name="f168" fmla="+- 0 0 f164"/>
                <a:gd name="f169" fmla="+- 0 0 f165"/>
                <a:gd name="f170" fmla="+- 0 0 f166"/>
                <a:gd name="f171" fmla="+- 0 0 f167"/>
                <a:gd name="f172" fmla="*/ f168 f3 1"/>
                <a:gd name="f173" fmla="*/ f169 f3 1"/>
                <a:gd name="f174" fmla="*/ f170 f3 1"/>
                <a:gd name="f175" fmla="*/ f171 f3 1"/>
                <a:gd name="f176" fmla="*/ f172 1 f11"/>
                <a:gd name="f177" fmla="*/ f173 1 f11"/>
                <a:gd name="f178" fmla="*/ f174 1 f11"/>
                <a:gd name="f179" fmla="*/ f175 1 f11"/>
                <a:gd name="f180" fmla="+- f176 0 f4"/>
                <a:gd name="f181" fmla="+- f177 0 f4"/>
                <a:gd name="f182" fmla="+- f178 0 f4"/>
                <a:gd name="f183" fmla="+- f179 0 f4"/>
                <a:gd name="f184" fmla="cos 1 f180"/>
                <a:gd name="f185" fmla="sin 1 f180"/>
                <a:gd name="f186" fmla="cos 1 f181"/>
                <a:gd name="f187" fmla="sin 1 f181"/>
                <a:gd name="f188" fmla="cos 1 f182"/>
                <a:gd name="f189" fmla="sin 1 f182"/>
                <a:gd name="f190" fmla="cos 1 f183"/>
                <a:gd name="f191" fmla="sin 1 f183"/>
                <a:gd name="f192" fmla="+- 0 0 f184"/>
                <a:gd name="f193" fmla="+- 0 0 f185"/>
                <a:gd name="f194" fmla="+- 0 0 f186"/>
                <a:gd name="f195" fmla="+- 0 0 f187"/>
                <a:gd name="f196" fmla="+- 0 0 f188"/>
                <a:gd name="f197" fmla="+- 0 0 f189"/>
                <a:gd name="f198" fmla="+- 0 0 f190"/>
                <a:gd name="f199" fmla="+- 0 0 f191"/>
                <a:gd name="f200" fmla="*/ f12 f192 1"/>
                <a:gd name="f201" fmla="*/ f12 f193 1"/>
                <a:gd name="f202" fmla="*/ f12 f194 1"/>
                <a:gd name="f203" fmla="*/ f12 f195 1"/>
                <a:gd name="f204" fmla="*/ f12 f196 1"/>
                <a:gd name="f205" fmla="*/ f12 f197 1"/>
                <a:gd name="f206" fmla="*/ f12 f198 1"/>
                <a:gd name="f207" fmla="*/ f12 f199 1"/>
                <a:gd name="f208" fmla="*/ f200 f60 1"/>
                <a:gd name="f209" fmla="*/ f201 f59 1"/>
                <a:gd name="f210" fmla="*/ f202 f60 1"/>
                <a:gd name="f211" fmla="*/ f203 f59 1"/>
                <a:gd name="f212" fmla="*/ f204 f92 1"/>
                <a:gd name="f213" fmla="*/ f205 f93 1"/>
                <a:gd name="f214" fmla="*/ f206 f92 1"/>
                <a:gd name="f215" fmla="*/ f207 f93 1"/>
                <a:gd name="f216" fmla="+- f73 f208 0"/>
                <a:gd name="f217" fmla="+- f72 f209 0"/>
                <a:gd name="f218" fmla="+- f73 f210 0"/>
                <a:gd name="f219" fmla="+- f72 f211 0"/>
                <a:gd name="f220" fmla="+- f73 f212 0"/>
                <a:gd name="f221" fmla="+- f72 f213 0"/>
                <a:gd name="f222" fmla="+- f73 f214 0"/>
                <a:gd name="f223" fmla="+- f72 f215 0"/>
                <a:gd name="f224" fmla="max f216 f220"/>
                <a:gd name="f225" fmla="max f218 f222"/>
                <a:gd name="f226" fmla="max f217 f221"/>
                <a:gd name="f227" fmla="max f219 f223"/>
                <a:gd name="f228" fmla="min f216 f220"/>
                <a:gd name="f229" fmla="min f218 f222"/>
                <a:gd name="f230" fmla="min f217 f221"/>
                <a:gd name="f231" fmla="min f219 f223"/>
                <a:gd name="f232" fmla="+- f216 f222 0"/>
                <a:gd name="f233" fmla="+- f217 f223 0"/>
                <a:gd name="f234" fmla="+- f218 f220 0"/>
                <a:gd name="f235" fmla="+- f219 f221 0"/>
                <a:gd name="f236" fmla="*/ f216 f46 1"/>
                <a:gd name="f237" fmla="*/ f217 f46 1"/>
                <a:gd name="f238" fmla="*/ f220 f46 1"/>
                <a:gd name="f239" fmla="*/ f221 f46 1"/>
                <a:gd name="f240" fmla="max f224 f225"/>
                <a:gd name="f241" fmla="max f226 f227"/>
                <a:gd name="f242" fmla="min f228 f229"/>
                <a:gd name="f243" fmla="min f230 f231"/>
                <a:gd name="f244" fmla="*/ f232 1 2"/>
                <a:gd name="f245" fmla="*/ f233 1 2"/>
                <a:gd name="f246" fmla="*/ f234 1 2"/>
                <a:gd name="f247" fmla="*/ f235 1 2"/>
                <a:gd name="f248" fmla="?: f94 f51 f240"/>
                <a:gd name="f249" fmla="?: f95 f52 f241"/>
                <a:gd name="f250" fmla="?: f96 f22 f242"/>
                <a:gd name="f251" fmla="?: f97 f22 f243"/>
                <a:gd name="f252" fmla="*/ f244 f46 1"/>
                <a:gd name="f253" fmla="*/ f245 f46 1"/>
                <a:gd name="f254" fmla="*/ f246 f46 1"/>
                <a:gd name="f255" fmla="*/ f247 f46 1"/>
                <a:gd name="f256" fmla="*/ f250 f46 1"/>
                <a:gd name="f257" fmla="*/ f251 f46 1"/>
                <a:gd name="f258" fmla="*/ f248 f46 1"/>
                <a:gd name="f259" fmla="*/ f249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252" y="f253"/>
                </a:cxn>
                <a:cxn ang="f44">
                  <a:pos x="f254" y="f255"/>
                </a:cxn>
                <a:cxn ang="f45">
                  <a:pos x="f87" y="f88"/>
                </a:cxn>
              </a:cxnLst>
              <a:rect l="f256" t="f257" r="f258" b="f259"/>
              <a:pathLst>
                <a:path>
                  <a:moveTo>
                    <a:pt x="f236" y="f237"/>
                  </a:moveTo>
                  <a:arcTo wR="f81" hR="f82" stAng="f57" swAng="f83"/>
                  <a:lnTo>
                    <a:pt x="f238" y="f239"/>
                  </a:lnTo>
                  <a:arcTo wR="f100" hR="f101" stAng="f58" swAng="f89"/>
                  <a:close/>
                </a:path>
              </a:pathLst>
            </a:custGeom>
            <a:solidFill>
              <a:srgbClr val="B5CBE7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6" name="Dowolny kształt 5"/>
            <p:cNvSpPr/>
            <p:nvPr/>
          </p:nvSpPr>
          <p:spPr>
            <a:xfrm>
              <a:off x="1884889" y="1866518"/>
              <a:ext cx="3925190" cy="3925190"/>
            </a:xfrm>
            <a:custGeom>
              <a:avLst>
                <a:gd name="f13" fmla="val 0"/>
                <a:gd name="f14" fmla="val 90"/>
                <a:gd name="f15" fmla="val 4639"/>
              </a:avLst>
              <a:gdLst>
                <a:gd name="f3" fmla="val 10800000"/>
                <a:gd name="f4" fmla="val 5400000"/>
                <a:gd name="f5" fmla="val 162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*/ 5419351 1 1725033"/>
                <a:gd name="f12" fmla="+- 0 0 1"/>
                <a:gd name="f13" fmla="val 0"/>
                <a:gd name="f14" fmla="val 90"/>
                <a:gd name="f15" fmla="val 4639"/>
                <a:gd name="f16" fmla="+- 0 0 -90"/>
                <a:gd name="f17" fmla="+- 0 0 -360"/>
                <a:gd name="f18" fmla="+- 0 0 -225"/>
                <a:gd name="f19" fmla="abs f7"/>
                <a:gd name="f20" fmla="abs f8"/>
                <a:gd name="f21" fmla="abs f9"/>
                <a:gd name="f22" fmla="val f10"/>
                <a:gd name="f23" fmla="val f15"/>
                <a:gd name="f24" fmla="+- 0 0 f13"/>
                <a:gd name="f25" fmla="+- 0 0 f14"/>
                <a:gd name="f26" fmla="*/ f16 f3 1"/>
                <a:gd name="f27" fmla="*/ f17 f3 1"/>
                <a:gd name="f28" fmla="*/ f18 f3 1"/>
                <a:gd name="f29" fmla="?: f19 f7 1"/>
                <a:gd name="f30" fmla="?: f20 f8 1"/>
                <a:gd name="f31" fmla="?: f21 f9 1"/>
                <a:gd name="f32" fmla="*/ f24 f3 1"/>
                <a:gd name="f33" fmla="*/ f25 f3 1"/>
                <a:gd name="f34" fmla="*/ f26 1 f6"/>
                <a:gd name="f35" fmla="*/ f27 1 f6"/>
                <a:gd name="f36" fmla="*/ f28 1 f6"/>
                <a:gd name="f37" fmla="*/ f29 1 21600"/>
                <a:gd name="f38" fmla="*/ f30 1 21600"/>
                <a:gd name="f39" fmla="*/ 21600 f29 1"/>
                <a:gd name="f40" fmla="*/ 21600 f30 1"/>
                <a:gd name="f41" fmla="*/ f32 1 f6"/>
                <a:gd name="f42" fmla="*/ f33 1 f6"/>
                <a:gd name="f43" fmla="+- f34 0 f4"/>
                <a:gd name="f44" fmla="+- f35 0 f4"/>
                <a:gd name="f45" fmla="+- f36 0 f4"/>
                <a:gd name="f46" fmla="min f38 f37"/>
                <a:gd name="f47" fmla="*/ f39 1 f31"/>
                <a:gd name="f48" fmla="*/ f40 1 f31"/>
                <a:gd name="f49" fmla="+- f41 0 f4"/>
                <a:gd name="f50" fmla="+- f42 0 f4"/>
                <a:gd name="f51" fmla="val f47"/>
                <a:gd name="f52" fmla="val f48"/>
                <a:gd name="f53" fmla="+- 0 0 f49"/>
                <a:gd name="f54" fmla="+- 0 0 f50"/>
                <a:gd name="f55" fmla="+- f52 0 f22"/>
                <a:gd name="f56" fmla="+- f51 0 f22"/>
                <a:gd name="f57" fmla="val f53"/>
                <a:gd name="f58" fmla="val f54"/>
                <a:gd name="f59" fmla="*/ f55 1 2"/>
                <a:gd name="f60" fmla="*/ f56 1 2"/>
                <a:gd name="f61" fmla="min f56 f55"/>
                <a:gd name="f62" fmla="+- f58 0 f57"/>
                <a:gd name="f63" fmla="+- f57 f4 0"/>
                <a:gd name="f64" fmla="+- f58 f4 0"/>
                <a:gd name="f65" fmla="+- 21600000 0 f57"/>
                <a:gd name="f66" fmla="+- f4 0 f57"/>
                <a:gd name="f67" fmla="+- 27000000 0 f57"/>
                <a:gd name="f68" fmla="+- f3 0 f57"/>
                <a:gd name="f69" fmla="+- 32400000 0 f57"/>
                <a:gd name="f70" fmla="+- f5 0 f57"/>
                <a:gd name="f71" fmla="+- 37800000 0 f57"/>
                <a:gd name="f72" fmla="+- f22 f59 0"/>
                <a:gd name="f73" fmla="+- f22 f60 0"/>
                <a:gd name="f74" fmla="+- f62 21600000 0"/>
                <a:gd name="f75" fmla="*/ f63 f11 1"/>
                <a:gd name="f76" fmla="*/ f64 f11 1"/>
                <a:gd name="f77" fmla="*/ f61 f23 1"/>
                <a:gd name="f78" fmla="?: f66 f66 f67"/>
                <a:gd name="f79" fmla="?: f68 f68 f69"/>
                <a:gd name="f80" fmla="?: f70 f70 f71"/>
                <a:gd name="f81" fmla="*/ f60 f46 1"/>
                <a:gd name="f82" fmla="*/ f59 f46 1"/>
                <a:gd name="f83" fmla="?: f62 f62 f74"/>
                <a:gd name="f84" fmla="*/ f75 1 f3"/>
                <a:gd name="f85" fmla="*/ f76 1 f3"/>
                <a:gd name="f86" fmla="*/ f77 1 100000"/>
                <a:gd name="f87" fmla="*/ f73 f46 1"/>
                <a:gd name="f88" fmla="*/ f72 f46 1"/>
                <a:gd name="f89" fmla="+- 0 0 f83"/>
                <a:gd name="f90" fmla="+- 0 0 f84"/>
                <a:gd name="f91" fmla="+- 0 0 f85"/>
                <a:gd name="f92" fmla="+- f60 0 f86"/>
                <a:gd name="f93" fmla="+- f59 0 f86"/>
                <a:gd name="f94" fmla="+- f83 0 f65"/>
                <a:gd name="f95" fmla="+- f83 0 f78"/>
                <a:gd name="f96" fmla="+- f83 0 f79"/>
                <a:gd name="f97" fmla="+- f83 0 f80"/>
                <a:gd name="f98" fmla="+- 0 0 f90"/>
                <a:gd name="f99" fmla="+- 0 0 f91"/>
                <a:gd name="f100" fmla="*/ f92 f46 1"/>
                <a:gd name="f101" fmla="*/ f93 f46 1"/>
                <a:gd name="f102" fmla="*/ f98 f3 1"/>
                <a:gd name="f103" fmla="*/ f99 f3 1"/>
                <a:gd name="f104" fmla="*/ f102 1 f11"/>
                <a:gd name="f105" fmla="*/ f103 1 f11"/>
                <a:gd name="f106" fmla="+- f104 0 f4"/>
                <a:gd name="f107" fmla="+- f105 0 f4"/>
                <a:gd name="f108" fmla="sin 1 f106"/>
                <a:gd name="f109" fmla="cos 1 f106"/>
                <a:gd name="f110" fmla="sin 1 f107"/>
                <a:gd name="f111" fmla="cos 1 f107"/>
                <a:gd name="f112" fmla="+- 0 0 f108"/>
                <a:gd name="f113" fmla="+- 0 0 f109"/>
                <a:gd name="f114" fmla="+- 0 0 f110"/>
                <a:gd name="f115" fmla="+- 0 0 f111"/>
                <a:gd name="f116" fmla="+- 0 0 f112"/>
                <a:gd name="f117" fmla="+- 0 0 f113"/>
                <a:gd name="f118" fmla="+- 0 0 f114"/>
                <a:gd name="f119" fmla="+- 0 0 f115"/>
                <a:gd name="f120" fmla="*/ f116 f60 1"/>
                <a:gd name="f121" fmla="*/ f117 f59 1"/>
                <a:gd name="f122" fmla="*/ f118 f60 1"/>
                <a:gd name="f123" fmla="*/ f119 f59 1"/>
                <a:gd name="f124" fmla="*/ f118 f92 1"/>
                <a:gd name="f125" fmla="*/ f119 f93 1"/>
                <a:gd name="f126" fmla="*/ f116 f92 1"/>
                <a:gd name="f127" fmla="*/ f117 f93 1"/>
                <a:gd name="f128" fmla="+- 0 0 f121"/>
                <a:gd name="f129" fmla="+- 0 0 f120"/>
                <a:gd name="f130" fmla="+- 0 0 f123"/>
                <a:gd name="f131" fmla="+- 0 0 f122"/>
                <a:gd name="f132" fmla="+- 0 0 f125"/>
                <a:gd name="f133" fmla="+- 0 0 f124"/>
                <a:gd name="f134" fmla="+- 0 0 f127"/>
                <a:gd name="f135" fmla="+- 0 0 f126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+- 0 0 f133"/>
                <a:gd name="f142" fmla="+- 0 0 f134"/>
                <a:gd name="f143" fmla="+- 0 0 f135"/>
                <a:gd name="f144" fmla="at2 f136 f137"/>
                <a:gd name="f145" fmla="at2 f138 f139"/>
                <a:gd name="f146" fmla="at2 f140 f141"/>
                <a:gd name="f147" fmla="at2 f142 f143"/>
                <a:gd name="f148" fmla="+- f144 f4 0"/>
                <a:gd name="f149" fmla="+- f145 f4 0"/>
                <a:gd name="f150" fmla="+- f146 f4 0"/>
                <a:gd name="f151" fmla="+- f147 f4 0"/>
                <a:gd name="f152" fmla="*/ f148 f11 1"/>
                <a:gd name="f153" fmla="*/ f149 f11 1"/>
                <a:gd name="f154" fmla="*/ f150 f11 1"/>
                <a:gd name="f155" fmla="*/ f151 f11 1"/>
                <a:gd name="f156" fmla="*/ f152 1 f3"/>
                <a:gd name="f157" fmla="*/ f153 1 f3"/>
                <a:gd name="f158" fmla="*/ f154 1 f3"/>
                <a:gd name="f159" fmla="*/ f155 1 f3"/>
                <a:gd name="f160" fmla="+- 0 0 f156"/>
                <a:gd name="f161" fmla="+- 0 0 f157"/>
                <a:gd name="f162" fmla="+- 0 0 f158"/>
                <a:gd name="f163" fmla="+- 0 0 f159"/>
                <a:gd name="f164" fmla="val f160"/>
                <a:gd name="f165" fmla="val f161"/>
                <a:gd name="f166" fmla="val f162"/>
                <a:gd name="f167" fmla="val f163"/>
                <a:gd name="f168" fmla="+- 0 0 f164"/>
                <a:gd name="f169" fmla="+- 0 0 f165"/>
                <a:gd name="f170" fmla="+- 0 0 f166"/>
                <a:gd name="f171" fmla="+- 0 0 f167"/>
                <a:gd name="f172" fmla="*/ f168 f3 1"/>
                <a:gd name="f173" fmla="*/ f169 f3 1"/>
                <a:gd name="f174" fmla="*/ f170 f3 1"/>
                <a:gd name="f175" fmla="*/ f171 f3 1"/>
                <a:gd name="f176" fmla="*/ f172 1 f11"/>
                <a:gd name="f177" fmla="*/ f173 1 f11"/>
                <a:gd name="f178" fmla="*/ f174 1 f11"/>
                <a:gd name="f179" fmla="*/ f175 1 f11"/>
                <a:gd name="f180" fmla="+- f176 0 f4"/>
                <a:gd name="f181" fmla="+- f177 0 f4"/>
                <a:gd name="f182" fmla="+- f178 0 f4"/>
                <a:gd name="f183" fmla="+- f179 0 f4"/>
                <a:gd name="f184" fmla="cos 1 f180"/>
                <a:gd name="f185" fmla="sin 1 f180"/>
                <a:gd name="f186" fmla="cos 1 f181"/>
                <a:gd name="f187" fmla="sin 1 f181"/>
                <a:gd name="f188" fmla="cos 1 f182"/>
                <a:gd name="f189" fmla="sin 1 f182"/>
                <a:gd name="f190" fmla="cos 1 f183"/>
                <a:gd name="f191" fmla="sin 1 f183"/>
                <a:gd name="f192" fmla="+- 0 0 f184"/>
                <a:gd name="f193" fmla="+- 0 0 f185"/>
                <a:gd name="f194" fmla="+- 0 0 f186"/>
                <a:gd name="f195" fmla="+- 0 0 f187"/>
                <a:gd name="f196" fmla="+- 0 0 f188"/>
                <a:gd name="f197" fmla="+- 0 0 f189"/>
                <a:gd name="f198" fmla="+- 0 0 f190"/>
                <a:gd name="f199" fmla="+- 0 0 f191"/>
                <a:gd name="f200" fmla="*/ f12 f192 1"/>
                <a:gd name="f201" fmla="*/ f12 f193 1"/>
                <a:gd name="f202" fmla="*/ f12 f194 1"/>
                <a:gd name="f203" fmla="*/ f12 f195 1"/>
                <a:gd name="f204" fmla="*/ f12 f196 1"/>
                <a:gd name="f205" fmla="*/ f12 f197 1"/>
                <a:gd name="f206" fmla="*/ f12 f198 1"/>
                <a:gd name="f207" fmla="*/ f12 f199 1"/>
                <a:gd name="f208" fmla="*/ f200 f60 1"/>
                <a:gd name="f209" fmla="*/ f201 f59 1"/>
                <a:gd name="f210" fmla="*/ f202 f60 1"/>
                <a:gd name="f211" fmla="*/ f203 f59 1"/>
                <a:gd name="f212" fmla="*/ f204 f92 1"/>
                <a:gd name="f213" fmla="*/ f205 f93 1"/>
                <a:gd name="f214" fmla="*/ f206 f92 1"/>
                <a:gd name="f215" fmla="*/ f207 f93 1"/>
                <a:gd name="f216" fmla="+- f73 f208 0"/>
                <a:gd name="f217" fmla="+- f72 f209 0"/>
                <a:gd name="f218" fmla="+- f73 f210 0"/>
                <a:gd name="f219" fmla="+- f72 f211 0"/>
                <a:gd name="f220" fmla="+- f73 f212 0"/>
                <a:gd name="f221" fmla="+- f72 f213 0"/>
                <a:gd name="f222" fmla="+- f73 f214 0"/>
                <a:gd name="f223" fmla="+- f72 f215 0"/>
                <a:gd name="f224" fmla="max f216 f220"/>
                <a:gd name="f225" fmla="max f218 f222"/>
                <a:gd name="f226" fmla="max f217 f221"/>
                <a:gd name="f227" fmla="max f219 f223"/>
                <a:gd name="f228" fmla="min f216 f220"/>
                <a:gd name="f229" fmla="min f218 f222"/>
                <a:gd name="f230" fmla="min f217 f221"/>
                <a:gd name="f231" fmla="min f219 f223"/>
                <a:gd name="f232" fmla="+- f216 f222 0"/>
                <a:gd name="f233" fmla="+- f217 f223 0"/>
                <a:gd name="f234" fmla="+- f218 f220 0"/>
                <a:gd name="f235" fmla="+- f219 f221 0"/>
                <a:gd name="f236" fmla="*/ f216 f46 1"/>
                <a:gd name="f237" fmla="*/ f217 f46 1"/>
                <a:gd name="f238" fmla="*/ f220 f46 1"/>
                <a:gd name="f239" fmla="*/ f221 f46 1"/>
                <a:gd name="f240" fmla="max f224 f225"/>
                <a:gd name="f241" fmla="max f226 f227"/>
                <a:gd name="f242" fmla="min f228 f229"/>
                <a:gd name="f243" fmla="min f230 f231"/>
                <a:gd name="f244" fmla="*/ f232 1 2"/>
                <a:gd name="f245" fmla="*/ f233 1 2"/>
                <a:gd name="f246" fmla="*/ f234 1 2"/>
                <a:gd name="f247" fmla="*/ f235 1 2"/>
                <a:gd name="f248" fmla="?: f94 f51 f240"/>
                <a:gd name="f249" fmla="?: f95 f52 f241"/>
                <a:gd name="f250" fmla="?: f96 f22 f242"/>
                <a:gd name="f251" fmla="?: f97 f22 f243"/>
                <a:gd name="f252" fmla="*/ f244 f46 1"/>
                <a:gd name="f253" fmla="*/ f245 f46 1"/>
                <a:gd name="f254" fmla="*/ f246 f46 1"/>
                <a:gd name="f255" fmla="*/ f247 f46 1"/>
                <a:gd name="f256" fmla="*/ f250 f46 1"/>
                <a:gd name="f257" fmla="*/ f251 f46 1"/>
                <a:gd name="f258" fmla="*/ f248 f46 1"/>
                <a:gd name="f259" fmla="*/ f249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252" y="f253"/>
                </a:cxn>
                <a:cxn ang="f44">
                  <a:pos x="f254" y="f255"/>
                </a:cxn>
                <a:cxn ang="f45">
                  <a:pos x="f87" y="f88"/>
                </a:cxn>
              </a:cxnLst>
              <a:rect l="f256" t="f257" r="f258" b="f259"/>
              <a:pathLst>
                <a:path>
                  <a:moveTo>
                    <a:pt x="f236" y="f237"/>
                  </a:moveTo>
                  <a:arcTo wR="f81" hR="f82" stAng="f57" swAng="f83"/>
                  <a:lnTo>
                    <a:pt x="f238" y="f239"/>
                  </a:lnTo>
                  <a:arcTo wR="f100" hR="f101" stAng="f58" swAng="f89"/>
                  <a:close/>
                </a:path>
              </a:pathLst>
            </a:custGeom>
            <a:solidFill>
              <a:srgbClr val="B5CBE7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7" name="Dowolny kształt 6"/>
            <p:cNvSpPr/>
            <p:nvPr/>
          </p:nvSpPr>
          <p:spPr>
            <a:xfrm>
              <a:off x="1884889" y="1866518"/>
              <a:ext cx="3925190" cy="3925190"/>
            </a:xfrm>
            <a:custGeom>
              <a:avLst>
                <a:gd name="f13" fmla="val 270"/>
                <a:gd name="f14" fmla="val 0"/>
                <a:gd name="f15" fmla="val 4639"/>
              </a:avLst>
              <a:gdLst>
                <a:gd name="f3" fmla="val 10800000"/>
                <a:gd name="f4" fmla="val 5400000"/>
                <a:gd name="f5" fmla="val 162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*/ 5419351 1 1725033"/>
                <a:gd name="f12" fmla="+- 0 0 1"/>
                <a:gd name="f13" fmla="val 270"/>
                <a:gd name="f14" fmla="val 0"/>
                <a:gd name="f15" fmla="val 4639"/>
                <a:gd name="f16" fmla="+- 0 0 0"/>
                <a:gd name="f17" fmla="+- 0 0 -270"/>
                <a:gd name="f18" fmla="+- 0 0 -135"/>
                <a:gd name="f19" fmla="abs f7"/>
                <a:gd name="f20" fmla="abs f8"/>
                <a:gd name="f21" fmla="abs f9"/>
                <a:gd name="f22" fmla="val f10"/>
                <a:gd name="f23" fmla="val f15"/>
                <a:gd name="f24" fmla="+- 0 0 f13"/>
                <a:gd name="f25" fmla="+- 0 0 f14"/>
                <a:gd name="f26" fmla="*/ f16 f3 1"/>
                <a:gd name="f27" fmla="*/ f17 f3 1"/>
                <a:gd name="f28" fmla="*/ f18 f3 1"/>
                <a:gd name="f29" fmla="?: f19 f7 1"/>
                <a:gd name="f30" fmla="?: f20 f8 1"/>
                <a:gd name="f31" fmla="?: f21 f9 1"/>
                <a:gd name="f32" fmla="*/ f24 f3 1"/>
                <a:gd name="f33" fmla="*/ f25 f3 1"/>
                <a:gd name="f34" fmla="*/ f26 1 f6"/>
                <a:gd name="f35" fmla="*/ f27 1 f6"/>
                <a:gd name="f36" fmla="*/ f28 1 f6"/>
                <a:gd name="f37" fmla="*/ f29 1 21600"/>
                <a:gd name="f38" fmla="*/ f30 1 21600"/>
                <a:gd name="f39" fmla="*/ 21600 f29 1"/>
                <a:gd name="f40" fmla="*/ 21600 f30 1"/>
                <a:gd name="f41" fmla="*/ f32 1 f6"/>
                <a:gd name="f42" fmla="*/ f33 1 f6"/>
                <a:gd name="f43" fmla="+- f34 0 f4"/>
                <a:gd name="f44" fmla="+- f35 0 f4"/>
                <a:gd name="f45" fmla="+- f36 0 f4"/>
                <a:gd name="f46" fmla="min f38 f37"/>
                <a:gd name="f47" fmla="*/ f39 1 f31"/>
                <a:gd name="f48" fmla="*/ f40 1 f31"/>
                <a:gd name="f49" fmla="+- f41 0 f4"/>
                <a:gd name="f50" fmla="+- f42 0 f4"/>
                <a:gd name="f51" fmla="val f47"/>
                <a:gd name="f52" fmla="val f48"/>
                <a:gd name="f53" fmla="+- 0 0 f49"/>
                <a:gd name="f54" fmla="+- 0 0 f50"/>
                <a:gd name="f55" fmla="+- f52 0 f22"/>
                <a:gd name="f56" fmla="+- f51 0 f22"/>
                <a:gd name="f57" fmla="val f53"/>
                <a:gd name="f58" fmla="val f54"/>
                <a:gd name="f59" fmla="*/ f55 1 2"/>
                <a:gd name="f60" fmla="*/ f56 1 2"/>
                <a:gd name="f61" fmla="min f56 f55"/>
                <a:gd name="f62" fmla="+- f58 0 f57"/>
                <a:gd name="f63" fmla="+- f57 f4 0"/>
                <a:gd name="f64" fmla="+- f58 f4 0"/>
                <a:gd name="f65" fmla="+- 21600000 0 f57"/>
                <a:gd name="f66" fmla="+- f4 0 f57"/>
                <a:gd name="f67" fmla="+- 27000000 0 f57"/>
                <a:gd name="f68" fmla="+- f3 0 f57"/>
                <a:gd name="f69" fmla="+- 32400000 0 f57"/>
                <a:gd name="f70" fmla="+- f5 0 f57"/>
                <a:gd name="f71" fmla="+- 37800000 0 f57"/>
                <a:gd name="f72" fmla="+- f22 f59 0"/>
                <a:gd name="f73" fmla="+- f22 f60 0"/>
                <a:gd name="f74" fmla="+- f62 21600000 0"/>
                <a:gd name="f75" fmla="*/ f63 f11 1"/>
                <a:gd name="f76" fmla="*/ f64 f11 1"/>
                <a:gd name="f77" fmla="*/ f61 f23 1"/>
                <a:gd name="f78" fmla="?: f66 f66 f67"/>
                <a:gd name="f79" fmla="?: f68 f68 f69"/>
                <a:gd name="f80" fmla="?: f70 f70 f71"/>
                <a:gd name="f81" fmla="*/ f60 f46 1"/>
                <a:gd name="f82" fmla="*/ f59 f46 1"/>
                <a:gd name="f83" fmla="?: f62 f62 f74"/>
                <a:gd name="f84" fmla="*/ f75 1 f3"/>
                <a:gd name="f85" fmla="*/ f76 1 f3"/>
                <a:gd name="f86" fmla="*/ f77 1 100000"/>
                <a:gd name="f87" fmla="*/ f73 f46 1"/>
                <a:gd name="f88" fmla="*/ f72 f46 1"/>
                <a:gd name="f89" fmla="+- 0 0 f83"/>
                <a:gd name="f90" fmla="+- 0 0 f84"/>
                <a:gd name="f91" fmla="+- 0 0 f85"/>
                <a:gd name="f92" fmla="+- f60 0 f86"/>
                <a:gd name="f93" fmla="+- f59 0 f86"/>
                <a:gd name="f94" fmla="+- f83 0 f65"/>
                <a:gd name="f95" fmla="+- f83 0 f78"/>
                <a:gd name="f96" fmla="+- f83 0 f79"/>
                <a:gd name="f97" fmla="+- f83 0 f80"/>
                <a:gd name="f98" fmla="+- 0 0 f90"/>
                <a:gd name="f99" fmla="+- 0 0 f91"/>
                <a:gd name="f100" fmla="*/ f92 f46 1"/>
                <a:gd name="f101" fmla="*/ f93 f46 1"/>
                <a:gd name="f102" fmla="*/ f98 f3 1"/>
                <a:gd name="f103" fmla="*/ f99 f3 1"/>
                <a:gd name="f104" fmla="*/ f102 1 f11"/>
                <a:gd name="f105" fmla="*/ f103 1 f11"/>
                <a:gd name="f106" fmla="+- f104 0 f4"/>
                <a:gd name="f107" fmla="+- f105 0 f4"/>
                <a:gd name="f108" fmla="sin 1 f106"/>
                <a:gd name="f109" fmla="cos 1 f106"/>
                <a:gd name="f110" fmla="sin 1 f107"/>
                <a:gd name="f111" fmla="cos 1 f107"/>
                <a:gd name="f112" fmla="+- 0 0 f108"/>
                <a:gd name="f113" fmla="+- 0 0 f109"/>
                <a:gd name="f114" fmla="+- 0 0 f110"/>
                <a:gd name="f115" fmla="+- 0 0 f111"/>
                <a:gd name="f116" fmla="+- 0 0 f112"/>
                <a:gd name="f117" fmla="+- 0 0 f113"/>
                <a:gd name="f118" fmla="+- 0 0 f114"/>
                <a:gd name="f119" fmla="+- 0 0 f115"/>
                <a:gd name="f120" fmla="*/ f116 f60 1"/>
                <a:gd name="f121" fmla="*/ f117 f59 1"/>
                <a:gd name="f122" fmla="*/ f118 f60 1"/>
                <a:gd name="f123" fmla="*/ f119 f59 1"/>
                <a:gd name="f124" fmla="*/ f118 f92 1"/>
                <a:gd name="f125" fmla="*/ f119 f93 1"/>
                <a:gd name="f126" fmla="*/ f116 f92 1"/>
                <a:gd name="f127" fmla="*/ f117 f93 1"/>
                <a:gd name="f128" fmla="+- 0 0 f121"/>
                <a:gd name="f129" fmla="+- 0 0 f120"/>
                <a:gd name="f130" fmla="+- 0 0 f123"/>
                <a:gd name="f131" fmla="+- 0 0 f122"/>
                <a:gd name="f132" fmla="+- 0 0 f125"/>
                <a:gd name="f133" fmla="+- 0 0 f124"/>
                <a:gd name="f134" fmla="+- 0 0 f127"/>
                <a:gd name="f135" fmla="+- 0 0 f126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+- 0 0 f133"/>
                <a:gd name="f142" fmla="+- 0 0 f134"/>
                <a:gd name="f143" fmla="+- 0 0 f135"/>
                <a:gd name="f144" fmla="at2 f136 f137"/>
                <a:gd name="f145" fmla="at2 f138 f139"/>
                <a:gd name="f146" fmla="at2 f140 f141"/>
                <a:gd name="f147" fmla="at2 f142 f143"/>
                <a:gd name="f148" fmla="+- f144 f4 0"/>
                <a:gd name="f149" fmla="+- f145 f4 0"/>
                <a:gd name="f150" fmla="+- f146 f4 0"/>
                <a:gd name="f151" fmla="+- f147 f4 0"/>
                <a:gd name="f152" fmla="*/ f148 f11 1"/>
                <a:gd name="f153" fmla="*/ f149 f11 1"/>
                <a:gd name="f154" fmla="*/ f150 f11 1"/>
                <a:gd name="f155" fmla="*/ f151 f11 1"/>
                <a:gd name="f156" fmla="*/ f152 1 f3"/>
                <a:gd name="f157" fmla="*/ f153 1 f3"/>
                <a:gd name="f158" fmla="*/ f154 1 f3"/>
                <a:gd name="f159" fmla="*/ f155 1 f3"/>
                <a:gd name="f160" fmla="+- 0 0 f156"/>
                <a:gd name="f161" fmla="+- 0 0 f157"/>
                <a:gd name="f162" fmla="+- 0 0 f158"/>
                <a:gd name="f163" fmla="+- 0 0 f159"/>
                <a:gd name="f164" fmla="val f160"/>
                <a:gd name="f165" fmla="val f161"/>
                <a:gd name="f166" fmla="val f162"/>
                <a:gd name="f167" fmla="val f163"/>
                <a:gd name="f168" fmla="+- 0 0 f164"/>
                <a:gd name="f169" fmla="+- 0 0 f165"/>
                <a:gd name="f170" fmla="+- 0 0 f166"/>
                <a:gd name="f171" fmla="+- 0 0 f167"/>
                <a:gd name="f172" fmla="*/ f168 f3 1"/>
                <a:gd name="f173" fmla="*/ f169 f3 1"/>
                <a:gd name="f174" fmla="*/ f170 f3 1"/>
                <a:gd name="f175" fmla="*/ f171 f3 1"/>
                <a:gd name="f176" fmla="*/ f172 1 f11"/>
                <a:gd name="f177" fmla="*/ f173 1 f11"/>
                <a:gd name="f178" fmla="*/ f174 1 f11"/>
                <a:gd name="f179" fmla="*/ f175 1 f11"/>
                <a:gd name="f180" fmla="+- f176 0 f4"/>
                <a:gd name="f181" fmla="+- f177 0 f4"/>
                <a:gd name="f182" fmla="+- f178 0 f4"/>
                <a:gd name="f183" fmla="+- f179 0 f4"/>
                <a:gd name="f184" fmla="cos 1 f180"/>
                <a:gd name="f185" fmla="sin 1 f180"/>
                <a:gd name="f186" fmla="cos 1 f181"/>
                <a:gd name="f187" fmla="sin 1 f181"/>
                <a:gd name="f188" fmla="cos 1 f182"/>
                <a:gd name="f189" fmla="sin 1 f182"/>
                <a:gd name="f190" fmla="cos 1 f183"/>
                <a:gd name="f191" fmla="sin 1 f183"/>
                <a:gd name="f192" fmla="+- 0 0 f184"/>
                <a:gd name="f193" fmla="+- 0 0 f185"/>
                <a:gd name="f194" fmla="+- 0 0 f186"/>
                <a:gd name="f195" fmla="+- 0 0 f187"/>
                <a:gd name="f196" fmla="+- 0 0 f188"/>
                <a:gd name="f197" fmla="+- 0 0 f189"/>
                <a:gd name="f198" fmla="+- 0 0 f190"/>
                <a:gd name="f199" fmla="+- 0 0 f191"/>
                <a:gd name="f200" fmla="*/ f12 f192 1"/>
                <a:gd name="f201" fmla="*/ f12 f193 1"/>
                <a:gd name="f202" fmla="*/ f12 f194 1"/>
                <a:gd name="f203" fmla="*/ f12 f195 1"/>
                <a:gd name="f204" fmla="*/ f12 f196 1"/>
                <a:gd name="f205" fmla="*/ f12 f197 1"/>
                <a:gd name="f206" fmla="*/ f12 f198 1"/>
                <a:gd name="f207" fmla="*/ f12 f199 1"/>
                <a:gd name="f208" fmla="*/ f200 f60 1"/>
                <a:gd name="f209" fmla="*/ f201 f59 1"/>
                <a:gd name="f210" fmla="*/ f202 f60 1"/>
                <a:gd name="f211" fmla="*/ f203 f59 1"/>
                <a:gd name="f212" fmla="*/ f204 f92 1"/>
                <a:gd name="f213" fmla="*/ f205 f93 1"/>
                <a:gd name="f214" fmla="*/ f206 f92 1"/>
                <a:gd name="f215" fmla="*/ f207 f93 1"/>
                <a:gd name="f216" fmla="+- f73 f208 0"/>
                <a:gd name="f217" fmla="+- f72 f209 0"/>
                <a:gd name="f218" fmla="+- f73 f210 0"/>
                <a:gd name="f219" fmla="+- f72 f211 0"/>
                <a:gd name="f220" fmla="+- f73 f212 0"/>
                <a:gd name="f221" fmla="+- f72 f213 0"/>
                <a:gd name="f222" fmla="+- f73 f214 0"/>
                <a:gd name="f223" fmla="+- f72 f215 0"/>
                <a:gd name="f224" fmla="max f216 f220"/>
                <a:gd name="f225" fmla="max f218 f222"/>
                <a:gd name="f226" fmla="max f217 f221"/>
                <a:gd name="f227" fmla="max f219 f223"/>
                <a:gd name="f228" fmla="min f216 f220"/>
                <a:gd name="f229" fmla="min f218 f222"/>
                <a:gd name="f230" fmla="min f217 f221"/>
                <a:gd name="f231" fmla="min f219 f223"/>
                <a:gd name="f232" fmla="+- f216 f222 0"/>
                <a:gd name="f233" fmla="+- f217 f223 0"/>
                <a:gd name="f234" fmla="+- f218 f220 0"/>
                <a:gd name="f235" fmla="+- f219 f221 0"/>
                <a:gd name="f236" fmla="*/ f216 f46 1"/>
                <a:gd name="f237" fmla="*/ f217 f46 1"/>
                <a:gd name="f238" fmla="*/ f220 f46 1"/>
                <a:gd name="f239" fmla="*/ f221 f46 1"/>
                <a:gd name="f240" fmla="max f224 f225"/>
                <a:gd name="f241" fmla="max f226 f227"/>
                <a:gd name="f242" fmla="min f228 f229"/>
                <a:gd name="f243" fmla="min f230 f231"/>
                <a:gd name="f244" fmla="*/ f232 1 2"/>
                <a:gd name="f245" fmla="*/ f233 1 2"/>
                <a:gd name="f246" fmla="*/ f234 1 2"/>
                <a:gd name="f247" fmla="*/ f235 1 2"/>
                <a:gd name="f248" fmla="?: f94 f51 f240"/>
                <a:gd name="f249" fmla="?: f95 f52 f241"/>
                <a:gd name="f250" fmla="?: f96 f22 f242"/>
                <a:gd name="f251" fmla="?: f97 f22 f243"/>
                <a:gd name="f252" fmla="*/ f244 f46 1"/>
                <a:gd name="f253" fmla="*/ f245 f46 1"/>
                <a:gd name="f254" fmla="*/ f246 f46 1"/>
                <a:gd name="f255" fmla="*/ f247 f46 1"/>
                <a:gd name="f256" fmla="*/ f250 f46 1"/>
                <a:gd name="f257" fmla="*/ f251 f46 1"/>
                <a:gd name="f258" fmla="*/ f248 f46 1"/>
                <a:gd name="f259" fmla="*/ f249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252" y="f253"/>
                </a:cxn>
                <a:cxn ang="f44">
                  <a:pos x="f254" y="f255"/>
                </a:cxn>
                <a:cxn ang="f45">
                  <a:pos x="f87" y="f88"/>
                </a:cxn>
              </a:cxnLst>
              <a:rect l="f256" t="f257" r="f258" b="f259"/>
              <a:pathLst>
                <a:path>
                  <a:moveTo>
                    <a:pt x="f236" y="f237"/>
                  </a:moveTo>
                  <a:arcTo wR="f81" hR="f82" stAng="f57" swAng="f83"/>
                  <a:lnTo>
                    <a:pt x="f238" y="f239"/>
                  </a:lnTo>
                  <a:arcTo wR="f100" hR="f101" stAng="f58" swAng="f89"/>
                  <a:close/>
                </a:path>
              </a:pathLst>
            </a:custGeom>
            <a:solidFill>
              <a:srgbClr val="B5CBE7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8" name="Dowolny kształt 7"/>
            <p:cNvSpPr/>
            <p:nvPr/>
          </p:nvSpPr>
          <p:spPr>
            <a:xfrm>
              <a:off x="1894719" y="1848514"/>
              <a:ext cx="3925190" cy="3925190"/>
            </a:xfrm>
            <a:custGeom>
              <a:avLst>
                <a:gd name="f13" fmla="val 180"/>
                <a:gd name="f14" fmla="val 269"/>
                <a:gd name="f15" fmla="val 4639"/>
              </a:avLst>
              <a:gdLst>
                <a:gd name="f3" fmla="val 10800000"/>
                <a:gd name="f4" fmla="val 5400000"/>
                <a:gd name="f5" fmla="val 162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*/ 5419351 1 1725033"/>
                <a:gd name="f12" fmla="+- 0 0 1"/>
                <a:gd name="f13" fmla="val 180"/>
                <a:gd name="f14" fmla="val 269"/>
                <a:gd name="f15" fmla="val 4639"/>
                <a:gd name="f16" fmla="+- 0 0 -270"/>
                <a:gd name="f17" fmla="+- 0 0 -539"/>
                <a:gd name="f18" fmla="+- 0 0 -405"/>
                <a:gd name="f19" fmla="abs f7"/>
                <a:gd name="f20" fmla="abs f8"/>
                <a:gd name="f21" fmla="abs f9"/>
                <a:gd name="f22" fmla="val f10"/>
                <a:gd name="f23" fmla="val f15"/>
                <a:gd name="f24" fmla="+- 0 0 f13"/>
                <a:gd name="f25" fmla="+- 0 0 f14"/>
                <a:gd name="f26" fmla="*/ f16 f3 1"/>
                <a:gd name="f27" fmla="*/ f17 f3 1"/>
                <a:gd name="f28" fmla="*/ f18 f3 1"/>
                <a:gd name="f29" fmla="?: f19 f7 1"/>
                <a:gd name="f30" fmla="?: f20 f8 1"/>
                <a:gd name="f31" fmla="?: f21 f9 1"/>
                <a:gd name="f32" fmla="*/ f24 f3 1"/>
                <a:gd name="f33" fmla="*/ f25 f3 1"/>
                <a:gd name="f34" fmla="*/ f26 1 f6"/>
                <a:gd name="f35" fmla="*/ f27 1 f6"/>
                <a:gd name="f36" fmla="*/ f28 1 f6"/>
                <a:gd name="f37" fmla="*/ f29 1 21600"/>
                <a:gd name="f38" fmla="*/ f30 1 21600"/>
                <a:gd name="f39" fmla="*/ 21600 f29 1"/>
                <a:gd name="f40" fmla="*/ 21600 f30 1"/>
                <a:gd name="f41" fmla="*/ f32 1 f6"/>
                <a:gd name="f42" fmla="*/ f33 1 f6"/>
                <a:gd name="f43" fmla="+- f34 0 f4"/>
                <a:gd name="f44" fmla="+- f35 0 f4"/>
                <a:gd name="f45" fmla="+- f36 0 f4"/>
                <a:gd name="f46" fmla="min f38 f37"/>
                <a:gd name="f47" fmla="*/ f39 1 f31"/>
                <a:gd name="f48" fmla="*/ f40 1 f31"/>
                <a:gd name="f49" fmla="+- f41 0 f4"/>
                <a:gd name="f50" fmla="+- f42 0 f4"/>
                <a:gd name="f51" fmla="val f47"/>
                <a:gd name="f52" fmla="val f48"/>
                <a:gd name="f53" fmla="+- 0 0 f49"/>
                <a:gd name="f54" fmla="+- 0 0 f50"/>
                <a:gd name="f55" fmla="+- f52 0 f22"/>
                <a:gd name="f56" fmla="+- f51 0 f22"/>
                <a:gd name="f57" fmla="val f53"/>
                <a:gd name="f58" fmla="val f54"/>
                <a:gd name="f59" fmla="*/ f55 1 2"/>
                <a:gd name="f60" fmla="*/ f56 1 2"/>
                <a:gd name="f61" fmla="min f56 f55"/>
                <a:gd name="f62" fmla="+- f58 0 f57"/>
                <a:gd name="f63" fmla="+- f57 f4 0"/>
                <a:gd name="f64" fmla="+- f58 f4 0"/>
                <a:gd name="f65" fmla="+- 21600000 0 f57"/>
                <a:gd name="f66" fmla="+- f4 0 f57"/>
                <a:gd name="f67" fmla="+- 27000000 0 f57"/>
                <a:gd name="f68" fmla="+- f3 0 f57"/>
                <a:gd name="f69" fmla="+- 32400000 0 f57"/>
                <a:gd name="f70" fmla="+- f5 0 f57"/>
                <a:gd name="f71" fmla="+- 37800000 0 f57"/>
                <a:gd name="f72" fmla="+- f22 f59 0"/>
                <a:gd name="f73" fmla="+- f22 f60 0"/>
                <a:gd name="f74" fmla="+- f62 21600000 0"/>
                <a:gd name="f75" fmla="*/ f63 f11 1"/>
                <a:gd name="f76" fmla="*/ f64 f11 1"/>
                <a:gd name="f77" fmla="*/ f61 f23 1"/>
                <a:gd name="f78" fmla="?: f66 f66 f67"/>
                <a:gd name="f79" fmla="?: f68 f68 f69"/>
                <a:gd name="f80" fmla="?: f70 f70 f71"/>
                <a:gd name="f81" fmla="*/ f60 f46 1"/>
                <a:gd name="f82" fmla="*/ f59 f46 1"/>
                <a:gd name="f83" fmla="?: f62 f62 f74"/>
                <a:gd name="f84" fmla="*/ f75 1 f3"/>
                <a:gd name="f85" fmla="*/ f76 1 f3"/>
                <a:gd name="f86" fmla="*/ f77 1 100000"/>
                <a:gd name="f87" fmla="*/ f73 f46 1"/>
                <a:gd name="f88" fmla="*/ f72 f46 1"/>
                <a:gd name="f89" fmla="+- 0 0 f83"/>
                <a:gd name="f90" fmla="+- 0 0 f84"/>
                <a:gd name="f91" fmla="+- 0 0 f85"/>
                <a:gd name="f92" fmla="+- f60 0 f86"/>
                <a:gd name="f93" fmla="+- f59 0 f86"/>
                <a:gd name="f94" fmla="+- f83 0 f65"/>
                <a:gd name="f95" fmla="+- f83 0 f78"/>
                <a:gd name="f96" fmla="+- f83 0 f79"/>
                <a:gd name="f97" fmla="+- f83 0 f80"/>
                <a:gd name="f98" fmla="+- 0 0 f90"/>
                <a:gd name="f99" fmla="+- 0 0 f91"/>
                <a:gd name="f100" fmla="*/ f92 f46 1"/>
                <a:gd name="f101" fmla="*/ f93 f46 1"/>
                <a:gd name="f102" fmla="*/ f98 f3 1"/>
                <a:gd name="f103" fmla="*/ f99 f3 1"/>
                <a:gd name="f104" fmla="*/ f102 1 f11"/>
                <a:gd name="f105" fmla="*/ f103 1 f11"/>
                <a:gd name="f106" fmla="+- f104 0 f4"/>
                <a:gd name="f107" fmla="+- f105 0 f4"/>
                <a:gd name="f108" fmla="sin 1 f106"/>
                <a:gd name="f109" fmla="cos 1 f106"/>
                <a:gd name="f110" fmla="sin 1 f107"/>
                <a:gd name="f111" fmla="cos 1 f107"/>
                <a:gd name="f112" fmla="+- 0 0 f108"/>
                <a:gd name="f113" fmla="+- 0 0 f109"/>
                <a:gd name="f114" fmla="+- 0 0 f110"/>
                <a:gd name="f115" fmla="+- 0 0 f111"/>
                <a:gd name="f116" fmla="+- 0 0 f112"/>
                <a:gd name="f117" fmla="+- 0 0 f113"/>
                <a:gd name="f118" fmla="+- 0 0 f114"/>
                <a:gd name="f119" fmla="+- 0 0 f115"/>
                <a:gd name="f120" fmla="*/ f116 f60 1"/>
                <a:gd name="f121" fmla="*/ f117 f59 1"/>
                <a:gd name="f122" fmla="*/ f118 f60 1"/>
                <a:gd name="f123" fmla="*/ f119 f59 1"/>
                <a:gd name="f124" fmla="*/ f118 f92 1"/>
                <a:gd name="f125" fmla="*/ f119 f93 1"/>
                <a:gd name="f126" fmla="*/ f116 f92 1"/>
                <a:gd name="f127" fmla="*/ f117 f93 1"/>
                <a:gd name="f128" fmla="+- 0 0 f121"/>
                <a:gd name="f129" fmla="+- 0 0 f120"/>
                <a:gd name="f130" fmla="+- 0 0 f123"/>
                <a:gd name="f131" fmla="+- 0 0 f122"/>
                <a:gd name="f132" fmla="+- 0 0 f125"/>
                <a:gd name="f133" fmla="+- 0 0 f124"/>
                <a:gd name="f134" fmla="+- 0 0 f127"/>
                <a:gd name="f135" fmla="+- 0 0 f126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+- 0 0 f133"/>
                <a:gd name="f142" fmla="+- 0 0 f134"/>
                <a:gd name="f143" fmla="+- 0 0 f135"/>
                <a:gd name="f144" fmla="at2 f136 f137"/>
                <a:gd name="f145" fmla="at2 f138 f139"/>
                <a:gd name="f146" fmla="at2 f140 f141"/>
                <a:gd name="f147" fmla="at2 f142 f143"/>
                <a:gd name="f148" fmla="+- f144 f4 0"/>
                <a:gd name="f149" fmla="+- f145 f4 0"/>
                <a:gd name="f150" fmla="+- f146 f4 0"/>
                <a:gd name="f151" fmla="+- f147 f4 0"/>
                <a:gd name="f152" fmla="*/ f148 f11 1"/>
                <a:gd name="f153" fmla="*/ f149 f11 1"/>
                <a:gd name="f154" fmla="*/ f150 f11 1"/>
                <a:gd name="f155" fmla="*/ f151 f11 1"/>
                <a:gd name="f156" fmla="*/ f152 1 f3"/>
                <a:gd name="f157" fmla="*/ f153 1 f3"/>
                <a:gd name="f158" fmla="*/ f154 1 f3"/>
                <a:gd name="f159" fmla="*/ f155 1 f3"/>
                <a:gd name="f160" fmla="+- 0 0 f156"/>
                <a:gd name="f161" fmla="+- 0 0 f157"/>
                <a:gd name="f162" fmla="+- 0 0 f158"/>
                <a:gd name="f163" fmla="+- 0 0 f159"/>
                <a:gd name="f164" fmla="val f160"/>
                <a:gd name="f165" fmla="val f161"/>
                <a:gd name="f166" fmla="val f162"/>
                <a:gd name="f167" fmla="val f163"/>
                <a:gd name="f168" fmla="+- 0 0 f164"/>
                <a:gd name="f169" fmla="+- 0 0 f165"/>
                <a:gd name="f170" fmla="+- 0 0 f166"/>
                <a:gd name="f171" fmla="+- 0 0 f167"/>
                <a:gd name="f172" fmla="*/ f168 f3 1"/>
                <a:gd name="f173" fmla="*/ f169 f3 1"/>
                <a:gd name="f174" fmla="*/ f170 f3 1"/>
                <a:gd name="f175" fmla="*/ f171 f3 1"/>
                <a:gd name="f176" fmla="*/ f172 1 f11"/>
                <a:gd name="f177" fmla="*/ f173 1 f11"/>
                <a:gd name="f178" fmla="*/ f174 1 f11"/>
                <a:gd name="f179" fmla="*/ f175 1 f11"/>
                <a:gd name="f180" fmla="+- f176 0 f4"/>
                <a:gd name="f181" fmla="+- f177 0 f4"/>
                <a:gd name="f182" fmla="+- f178 0 f4"/>
                <a:gd name="f183" fmla="+- f179 0 f4"/>
                <a:gd name="f184" fmla="cos 1 f180"/>
                <a:gd name="f185" fmla="sin 1 f180"/>
                <a:gd name="f186" fmla="cos 1 f181"/>
                <a:gd name="f187" fmla="sin 1 f181"/>
                <a:gd name="f188" fmla="cos 1 f182"/>
                <a:gd name="f189" fmla="sin 1 f182"/>
                <a:gd name="f190" fmla="cos 1 f183"/>
                <a:gd name="f191" fmla="sin 1 f183"/>
                <a:gd name="f192" fmla="+- 0 0 f184"/>
                <a:gd name="f193" fmla="+- 0 0 f185"/>
                <a:gd name="f194" fmla="+- 0 0 f186"/>
                <a:gd name="f195" fmla="+- 0 0 f187"/>
                <a:gd name="f196" fmla="+- 0 0 f188"/>
                <a:gd name="f197" fmla="+- 0 0 f189"/>
                <a:gd name="f198" fmla="+- 0 0 f190"/>
                <a:gd name="f199" fmla="+- 0 0 f191"/>
                <a:gd name="f200" fmla="*/ f12 f192 1"/>
                <a:gd name="f201" fmla="*/ f12 f193 1"/>
                <a:gd name="f202" fmla="*/ f12 f194 1"/>
                <a:gd name="f203" fmla="*/ f12 f195 1"/>
                <a:gd name="f204" fmla="*/ f12 f196 1"/>
                <a:gd name="f205" fmla="*/ f12 f197 1"/>
                <a:gd name="f206" fmla="*/ f12 f198 1"/>
                <a:gd name="f207" fmla="*/ f12 f199 1"/>
                <a:gd name="f208" fmla="*/ f200 f60 1"/>
                <a:gd name="f209" fmla="*/ f201 f59 1"/>
                <a:gd name="f210" fmla="*/ f202 f60 1"/>
                <a:gd name="f211" fmla="*/ f203 f59 1"/>
                <a:gd name="f212" fmla="*/ f204 f92 1"/>
                <a:gd name="f213" fmla="*/ f205 f93 1"/>
                <a:gd name="f214" fmla="*/ f206 f92 1"/>
                <a:gd name="f215" fmla="*/ f207 f93 1"/>
                <a:gd name="f216" fmla="+- f73 f208 0"/>
                <a:gd name="f217" fmla="+- f72 f209 0"/>
                <a:gd name="f218" fmla="+- f73 f210 0"/>
                <a:gd name="f219" fmla="+- f72 f211 0"/>
                <a:gd name="f220" fmla="+- f73 f212 0"/>
                <a:gd name="f221" fmla="+- f72 f213 0"/>
                <a:gd name="f222" fmla="+- f73 f214 0"/>
                <a:gd name="f223" fmla="+- f72 f215 0"/>
                <a:gd name="f224" fmla="max f216 f220"/>
                <a:gd name="f225" fmla="max f218 f222"/>
                <a:gd name="f226" fmla="max f217 f221"/>
                <a:gd name="f227" fmla="max f219 f223"/>
                <a:gd name="f228" fmla="min f216 f220"/>
                <a:gd name="f229" fmla="min f218 f222"/>
                <a:gd name="f230" fmla="min f217 f221"/>
                <a:gd name="f231" fmla="min f219 f223"/>
                <a:gd name="f232" fmla="+- f216 f222 0"/>
                <a:gd name="f233" fmla="+- f217 f223 0"/>
                <a:gd name="f234" fmla="+- f218 f220 0"/>
                <a:gd name="f235" fmla="+- f219 f221 0"/>
                <a:gd name="f236" fmla="*/ f216 f46 1"/>
                <a:gd name="f237" fmla="*/ f217 f46 1"/>
                <a:gd name="f238" fmla="*/ f220 f46 1"/>
                <a:gd name="f239" fmla="*/ f221 f46 1"/>
                <a:gd name="f240" fmla="max f224 f225"/>
                <a:gd name="f241" fmla="max f226 f227"/>
                <a:gd name="f242" fmla="min f228 f229"/>
                <a:gd name="f243" fmla="min f230 f231"/>
                <a:gd name="f244" fmla="*/ f232 1 2"/>
                <a:gd name="f245" fmla="*/ f233 1 2"/>
                <a:gd name="f246" fmla="*/ f234 1 2"/>
                <a:gd name="f247" fmla="*/ f235 1 2"/>
                <a:gd name="f248" fmla="?: f94 f51 f240"/>
                <a:gd name="f249" fmla="?: f95 f52 f241"/>
                <a:gd name="f250" fmla="?: f96 f22 f242"/>
                <a:gd name="f251" fmla="?: f97 f22 f243"/>
                <a:gd name="f252" fmla="*/ f244 f46 1"/>
                <a:gd name="f253" fmla="*/ f245 f46 1"/>
                <a:gd name="f254" fmla="*/ f246 f46 1"/>
                <a:gd name="f255" fmla="*/ f247 f46 1"/>
                <a:gd name="f256" fmla="*/ f250 f46 1"/>
                <a:gd name="f257" fmla="*/ f251 f46 1"/>
                <a:gd name="f258" fmla="*/ f248 f46 1"/>
                <a:gd name="f259" fmla="*/ f249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252" y="f253"/>
                </a:cxn>
                <a:cxn ang="f44">
                  <a:pos x="f254" y="f255"/>
                </a:cxn>
                <a:cxn ang="f45">
                  <a:pos x="f87" y="f88"/>
                </a:cxn>
              </a:cxnLst>
              <a:rect l="f256" t="f257" r="f258" b="f259"/>
              <a:pathLst>
                <a:path>
                  <a:moveTo>
                    <a:pt x="f236" y="f237"/>
                  </a:moveTo>
                  <a:arcTo wR="f81" hR="f82" stAng="f57" swAng="f83"/>
                  <a:lnTo>
                    <a:pt x="f238" y="f239"/>
                  </a:lnTo>
                  <a:arcTo wR="f100" hR="f101" stAng="f58" swAng="f89"/>
                  <a:close/>
                </a:path>
              </a:pathLst>
            </a:custGeom>
            <a:gradFill>
              <a:gsLst>
                <a:gs pos="0">
                  <a:srgbClr val="F6F8FC"/>
                </a:gs>
                <a:gs pos="100000">
                  <a:srgbClr val="ABC0E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9" name="Dowolny kształt 8"/>
            <p:cNvSpPr/>
            <p:nvPr/>
          </p:nvSpPr>
          <p:spPr>
            <a:xfrm>
              <a:off x="2833862" y="2841525"/>
              <a:ext cx="2027233" cy="19751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7234"/>
                <a:gd name="f7" fmla="val 1975185"/>
                <a:gd name="f8" fmla="val 987593"/>
                <a:gd name="f9" fmla="val 442160"/>
                <a:gd name="f10" fmla="val 453812"/>
                <a:gd name="f11" fmla="val 1013617"/>
                <a:gd name="f12" fmla="val 1573422"/>
                <a:gd name="f13" fmla="val 1533026"/>
                <a:gd name="f14" fmla="val 1975186"/>
                <a:gd name="f15" fmla="+- 0 0 -90"/>
                <a:gd name="f16" fmla="*/ f3 1 2027234"/>
                <a:gd name="f17" fmla="*/ f4 1 197518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027234"/>
                <a:gd name="f26" fmla="*/ f22 1 1975185"/>
                <a:gd name="f27" fmla="*/ 0 f23 1"/>
                <a:gd name="f28" fmla="*/ 987593 f22 1"/>
                <a:gd name="f29" fmla="*/ 1013617 f23 1"/>
                <a:gd name="f30" fmla="*/ 0 f22 1"/>
                <a:gd name="f31" fmla="*/ 2027234 f23 1"/>
                <a:gd name="f32" fmla="*/ 1975186 f22 1"/>
                <a:gd name="f33" fmla="+- f24 0 f1"/>
                <a:gd name="f34" fmla="*/ f27 1 2027234"/>
                <a:gd name="f35" fmla="*/ f28 1 1975185"/>
                <a:gd name="f36" fmla="*/ f29 1 2027234"/>
                <a:gd name="f37" fmla="*/ f30 1 1975185"/>
                <a:gd name="f38" fmla="*/ f31 1 2027234"/>
                <a:gd name="f39" fmla="*/ f32 1 1975185"/>
                <a:gd name="f40" fmla="*/ f18 1 f25"/>
                <a:gd name="f41" fmla="*/ f19 1 f25"/>
                <a:gd name="f42" fmla="*/ f18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5"/>
                </a:cxn>
                <a:cxn ang="f33">
                  <a:pos x="f56" y="f59"/>
                </a:cxn>
                <a:cxn ang="f33">
                  <a:pos x="f54" y="f55"/>
                </a:cxn>
              </a:cxnLst>
              <a:rect l="f50" t="f53" r="f51" b="f52"/>
              <a:pathLst>
                <a:path w="2027234" h="1975185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14"/>
                    <a:pt x="f11" y="f14"/>
                  </a:cubicBezTo>
                  <a:cubicBezTo>
                    <a:pt x="f10" y="f14"/>
                    <a:pt x="f5" y="f13"/>
                    <a:pt x="f5" y="f8"/>
                  </a:cubicBezTo>
                  <a:close/>
                </a:path>
              </a:pathLst>
            </a:custGeom>
            <a:gradFill>
              <a:gsLst>
                <a:gs pos="0">
                  <a:srgbClr val="FFFCF5"/>
                </a:gs>
                <a:gs pos="100000">
                  <a:srgbClr val="FFFFFF"/>
                </a:gs>
              </a:gsLst>
              <a:path path="circle">
                <a:fillToRect r="100000" b="100000"/>
              </a:path>
            </a:gradFill>
            <a:ln w="12701" cap="rnd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332439" tIns="324822" rIns="332439" bIns="324822" anchor="ctr" anchorCtr="1" compatLnSpc="1">
              <a:noAutofit/>
            </a:bodyPr>
            <a:lstStyle/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800" b="1" i="0" u="none" strike="noStrike" kern="1200" cap="none" spc="0" baseline="0" dirty="0">
                  <a:uFillTx/>
                  <a:latin typeface="Calibri"/>
                </a:rPr>
                <a:t>KSOW+</a:t>
              </a:r>
            </a:p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1" i="0" u="none" strike="noStrike" kern="1200" cap="none" spc="0" baseline="0" dirty="0">
                  <a:uFillTx/>
                  <a:latin typeface="Calibri"/>
                </a:rPr>
                <a:t>jednostki wsparcia sieci</a:t>
              </a:r>
            </a:p>
          </p:txBody>
        </p:sp>
        <p:sp>
          <p:nvSpPr>
            <p:cNvPr id="10" name="Dowolny kształt 9"/>
            <p:cNvSpPr/>
            <p:nvPr/>
          </p:nvSpPr>
          <p:spPr>
            <a:xfrm>
              <a:off x="3062380" y="1289624"/>
              <a:ext cx="1629204" cy="12646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29207"/>
                <a:gd name="f7" fmla="val 1264627"/>
                <a:gd name="f8" fmla="val 632314"/>
                <a:gd name="f9" fmla="val 283097"/>
                <a:gd name="f10" fmla="val 364711"/>
                <a:gd name="f11" fmla="val 814604"/>
                <a:gd name="f12" fmla="val 1264497"/>
                <a:gd name="f13" fmla="val 1629208"/>
                <a:gd name="f14" fmla="val 981531"/>
                <a:gd name="f15" fmla="val 1264628"/>
                <a:gd name="f16" fmla="+- 0 0 -90"/>
                <a:gd name="f17" fmla="*/ f3 1 1629207"/>
                <a:gd name="f18" fmla="*/ f4 1 12646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629207"/>
                <a:gd name="f27" fmla="*/ f23 1 1264627"/>
                <a:gd name="f28" fmla="*/ 0 f24 1"/>
                <a:gd name="f29" fmla="*/ 632314 f23 1"/>
                <a:gd name="f30" fmla="*/ 814604 f24 1"/>
                <a:gd name="f31" fmla="*/ 0 f23 1"/>
                <a:gd name="f32" fmla="*/ 1629208 f24 1"/>
                <a:gd name="f33" fmla="*/ 1264628 f23 1"/>
                <a:gd name="f34" fmla="+- f25 0 f1"/>
                <a:gd name="f35" fmla="*/ f28 1 1629207"/>
                <a:gd name="f36" fmla="*/ f29 1 1264627"/>
                <a:gd name="f37" fmla="*/ f30 1 1629207"/>
                <a:gd name="f38" fmla="*/ f31 1 1264627"/>
                <a:gd name="f39" fmla="*/ f32 1 1629207"/>
                <a:gd name="f40" fmla="*/ f33 1 1264627"/>
                <a:gd name="f41" fmla="*/ f19 1 f26"/>
                <a:gd name="f42" fmla="*/ f20 1 f26"/>
                <a:gd name="f43" fmla="*/ f19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6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56"/>
                </a:cxn>
                <a:cxn ang="f34">
                  <a:pos x="f57" y="f60"/>
                </a:cxn>
                <a:cxn ang="f34">
                  <a:pos x="f55" y="f56"/>
                </a:cxn>
              </a:cxnLst>
              <a:rect l="f51" t="f54" r="f52" b="f53"/>
              <a:pathLst>
                <a:path w="1629207" h="1264627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15"/>
                    <a:pt x="f11" y="f15"/>
                  </a:cubicBezTo>
                  <a:cubicBezTo>
                    <a:pt x="f10" y="f15"/>
                    <a:pt x="f5" y="f14"/>
                    <a:pt x="f5" y="f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58912" tIns="205520" rIns="258912" bIns="205520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1" i="0" u="none" strike="noStrike" kern="1200" cap="none" spc="0" baseline="0" dirty="0">
                  <a:uFillTx/>
                  <a:latin typeface="Calibri"/>
                </a:rPr>
                <a:t>Instytucja Zarządzająca - MRiRW</a:t>
              </a:r>
            </a:p>
          </p:txBody>
        </p:sp>
        <p:sp>
          <p:nvSpPr>
            <p:cNvPr id="11" name="Dowolny kształt 10"/>
            <p:cNvSpPr/>
            <p:nvPr/>
          </p:nvSpPr>
          <p:spPr>
            <a:xfrm>
              <a:off x="5026475" y="3196806"/>
              <a:ext cx="1476152" cy="12646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76149"/>
                <a:gd name="f7" fmla="val 1264627"/>
                <a:gd name="f8" fmla="val 632314"/>
                <a:gd name="f9" fmla="val 283097"/>
                <a:gd name="f10" fmla="val 330447"/>
                <a:gd name="f11" fmla="val 738075"/>
                <a:gd name="f12" fmla="val 1145703"/>
                <a:gd name="f13" fmla="val 1476150"/>
                <a:gd name="f14" fmla="val 981531"/>
                <a:gd name="f15" fmla="val 1264628"/>
                <a:gd name="f16" fmla="+- 0 0 -90"/>
                <a:gd name="f17" fmla="*/ f3 1 1476149"/>
                <a:gd name="f18" fmla="*/ f4 1 12646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76149"/>
                <a:gd name="f27" fmla="*/ f23 1 1264627"/>
                <a:gd name="f28" fmla="*/ 0 f24 1"/>
                <a:gd name="f29" fmla="*/ 632314 f23 1"/>
                <a:gd name="f30" fmla="*/ 738075 f24 1"/>
                <a:gd name="f31" fmla="*/ 0 f23 1"/>
                <a:gd name="f32" fmla="*/ 1476150 f24 1"/>
                <a:gd name="f33" fmla="*/ 1264628 f23 1"/>
                <a:gd name="f34" fmla="+- f25 0 f1"/>
                <a:gd name="f35" fmla="*/ f28 1 1476149"/>
                <a:gd name="f36" fmla="*/ f29 1 1264627"/>
                <a:gd name="f37" fmla="*/ f30 1 1476149"/>
                <a:gd name="f38" fmla="*/ f31 1 1264627"/>
                <a:gd name="f39" fmla="*/ f32 1 1476149"/>
                <a:gd name="f40" fmla="*/ f33 1 1264627"/>
                <a:gd name="f41" fmla="*/ f19 1 f26"/>
                <a:gd name="f42" fmla="*/ f20 1 f26"/>
                <a:gd name="f43" fmla="*/ f19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6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56"/>
                </a:cxn>
                <a:cxn ang="f34">
                  <a:pos x="f57" y="f60"/>
                </a:cxn>
                <a:cxn ang="f34">
                  <a:pos x="f55" y="f56"/>
                </a:cxn>
              </a:cxnLst>
              <a:rect l="f51" t="f54" r="f52" b="f53"/>
              <a:pathLst>
                <a:path w="1476149" h="1264627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15"/>
                    <a:pt x="f11" y="f15"/>
                  </a:cubicBezTo>
                  <a:cubicBezTo>
                    <a:pt x="f10" y="f15"/>
                    <a:pt x="f5" y="f14"/>
                    <a:pt x="f5" y="f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6500" tIns="205520" rIns="236500" bIns="205520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1" i="0" u="none" strike="noStrike" kern="1200" cap="none" spc="0" baseline="0" dirty="0">
                  <a:uFillTx/>
                  <a:latin typeface="Calibri"/>
                </a:rPr>
                <a:t>Jednostka Centralna - CDR</a:t>
              </a:r>
            </a:p>
          </p:txBody>
        </p:sp>
        <p:sp>
          <p:nvSpPr>
            <p:cNvPr id="12" name="Dowolny kształt 11"/>
            <p:cNvSpPr/>
            <p:nvPr/>
          </p:nvSpPr>
          <p:spPr>
            <a:xfrm>
              <a:off x="3022823" y="5113873"/>
              <a:ext cx="1649312" cy="12646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49314"/>
                <a:gd name="f7" fmla="val 1264627"/>
                <a:gd name="f8" fmla="val 632314"/>
                <a:gd name="f9" fmla="val 283097"/>
                <a:gd name="f10" fmla="val 369212"/>
                <a:gd name="f11" fmla="val 824657"/>
                <a:gd name="f12" fmla="val 1280102"/>
                <a:gd name="f13" fmla="val 981531"/>
                <a:gd name="f14" fmla="val 1264628"/>
                <a:gd name="f15" fmla="+- 0 0 -90"/>
                <a:gd name="f16" fmla="*/ f3 1 1649314"/>
                <a:gd name="f17" fmla="*/ f4 1 12646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649314"/>
                <a:gd name="f26" fmla="*/ f22 1 1264627"/>
                <a:gd name="f27" fmla="*/ 0 f23 1"/>
                <a:gd name="f28" fmla="*/ 632314 f22 1"/>
                <a:gd name="f29" fmla="*/ 824657 f23 1"/>
                <a:gd name="f30" fmla="*/ 0 f22 1"/>
                <a:gd name="f31" fmla="*/ 1649314 f23 1"/>
                <a:gd name="f32" fmla="*/ 1264628 f22 1"/>
                <a:gd name="f33" fmla="+- f24 0 f1"/>
                <a:gd name="f34" fmla="*/ f27 1 1649314"/>
                <a:gd name="f35" fmla="*/ f28 1 1264627"/>
                <a:gd name="f36" fmla="*/ f29 1 1649314"/>
                <a:gd name="f37" fmla="*/ f30 1 1264627"/>
                <a:gd name="f38" fmla="*/ f31 1 1649314"/>
                <a:gd name="f39" fmla="*/ f32 1 1264627"/>
                <a:gd name="f40" fmla="*/ f18 1 f25"/>
                <a:gd name="f41" fmla="*/ f19 1 f25"/>
                <a:gd name="f42" fmla="*/ f18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5"/>
                </a:cxn>
                <a:cxn ang="f33">
                  <a:pos x="f56" y="f59"/>
                </a:cxn>
                <a:cxn ang="f33">
                  <a:pos x="f54" y="f55"/>
                </a:cxn>
              </a:cxnLst>
              <a:rect l="f50" t="f53" r="f51" b="f52"/>
              <a:pathLst>
                <a:path w="1649314" h="1264627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14"/>
                    <a:pt x="f11" y="f14"/>
                  </a:cubicBezTo>
                  <a:cubicBezTo>
                    <a:pt x="f10" y="f14"/>
                    <a:pt x="f5" y="f13"/>
                    <a:pt x="f5" y="f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2701" cap="flat">
              <a:solidFill>
                <a:srgbClr val="FFF2CC"/>
              </a:solidFill>
              <a:prstDash val="solid"/>
              <a:miter/>
            </a:ln>
          </p:spPr>
          <p:txBody>
            <a:bodyPr vert="horz" wrap="square" lIns="261856" tIns="205520" rIns="261856" bIns="205520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1" i="0" u="none" strike="noStrike" kern="1200" cap="none" spc="0" baseline="0" dirty="0">
                  <a:uFillTx/>
                  <a:latin typeface="Calibri"/>
                </a:rPr>
                <a:t>ARiMR</a:t>
              </a:r>
            </a:p>
          </p:txBody>
        </p:sp>
        <p:sp>
          <p:nvSpPr>
            <p:cNvPr id="13" name="Dowolny kształt 12"/>
            <p:cNvSpPr/>
            <p:nvPr/>
          </p:nvSpPr>
          <p:spPr>
            <a:xfrm>
              <a:off x="1130152" y="3096057"/>
              <a:ext cx="1600510" cy="1466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0512"/>
                <a:gd name="f7" fmla="val 1466107"/>
                <a:gd name="f8" fmla="val 733054"/>
                <a:gd name="f9" fmla="val 328199"/>
                <a:gd name="f10" fmla="val 358287"/>
                <a:gd name="f11" fmla="val 800256"/>
                <a:gd name="f12" fmla="val 1242225"/>
                <a:gd name="f13" fmla="val 1137909"/>
                <a:gd name="f14" fmla="val 1466108"/>
                <a:gd name="f15" fmla="+- 0 0 -90"/>
                <a:gd name="f16" fmla="*/ f3 1 1600512"/>
                <a:gd name="f17" fmla="*/ f4 1 146610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600512"/>
                <a:gd name="f26" fmla="*/ f22 1 1466107"/>
                <a:gd name="f27" fmla="*/ 0 f23 1"/>
                <a:gd name="f28" fmla="*/ 733054 f22 1"/>
                <a:gd name="f29" fmla="*/ 800256 f23 1"/>
                <a:gd name="f30" fmla="*/ 0 f22 1"/>
                <a:gd name="f31" fmla="*/ 1600512 f23 1"/>
                <a:gd name="f32" fmla="*/ 1466108 f22 1"/>
                <a:gd name="f33" fmla="+- f24 0 f1"/>
                <a:gd name="f34" fmla="*/ f27 1 1600512"/>
                <a:gd name="f35" fmla="*/ f28 1 1466107"/>
                <a:gd name="f36" fmla="*/ f29 1 1600512"/>
                <a:gd name="f37" fmla="*/ f30 1 1466107"/>
                <a:gd name="f38" fmla="*/ f31 1 1600512"/>
                <a:gd name="f39" fmla="*/ f32 1 1466107"/>
                <a:gd name="f40" fmla="*/ f18 1 f25"/>
                <a:gd name="f41" fmla="*/ f19 1 f25"/>
                <a:gd name="f42" fmla="*/ f18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5"/>
                </a:cxn>
                <a:cxn ang="f33">
                  <a:pos x="f56" y="f59"/>
                </a:cxn>
                <a:cxn ang="f33">
                  <a:pos x="f54" y="f55"/>
                </a:cxn>
              </a:cxnLst>
              <a:rect l="f50" t="f53" r="f51" b="f52"/>
              <a:pathLst>
                <a:path w="1600512" h="1466107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14"/>
                    <a:pt x="f11" y="f14"/>
                  </a:cubicBezTo>
                  <a:cubicBezTo>
                    <a:pt x="f10" y="f14"/>
                    <a:pt x="f5" y="f13"/>
                    <a:pt x="f5" y="f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52173" tIns="232486" rIns="252173" bIns="232486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1" i="0" u="none" strike="noStrike" kern="1200" cap="none" spc="0" baseline="0" dirty="0">
                  <a:uFillTx/>
                  <a:latin typeface="Calibri"/>
                </a:rPr>
                <a:t>jednostki regionalne – odr-y i samorządy województw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93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484" y="5678598"/>
            <a:ext cx="1040625" cy="1121212"/>
          </a:xfrm>
          <a:prstGeom prst="rect">
            <a:avLst/>
          </a:prstGeom>
        </p:spPr>
      </p:pic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07818" y="149628"/>
            <a:ext cx="10972800" cy="817417"/>
          </a:xfrm>
        </p:spPr>
        <p:txBody>
          <a:bodyPr anchorCtr="1"/>
          <a:lstStyle/>
          <a:p>
            <a:pPr lvl="0" algn="ctr"/>
            <a:r>
              <a:rPr lang="pl-PL" sz="3200" b="1" dirty="0">
                <a:latin typeface="+mn-lt"/>
              </a:rPr>
              <a:t>Zadania jednostek wsparcia </a:t>
            </a:r>
            <a:r>
              <a:rPr lang="pl-PL" sz="3200" b="1" dirty="0" smtClean="0">
                <a:latin typeface="+mn-lt"/>
              </a:rPr>
              <a:t>sieci - IZ</a:t>
            </a:r>
            <a:endParaRPr lang="pl-PL" sz="3200" b="1" dirty="0">
              <a:latin typeface="+mn-lt"/>
            </a:endParaRP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340822" y="1237730"/>
            <a:ext cx="11496502" cy="5095875"/>
          </a:xfrm>
        </p:spPr>
        <p:txBody>
          <a:bodyPr>
            <a:normAutofit fontScale="92500" lnSpcReduction="10000"/>
          </a:bodyPr>
          <a:lstStyle/>
          <a:p>
            <a:pPr marL="109728" lvl="0" indent="0">
              <a:lnSpc>
                <a:spcPct val="100000"/>
              </a:lnSpc>
              <a:buNone/>
            </a:pPr>
            <a:r>
              <a:rPr lang="pl-PL" sz="1800" b="1" dirty="0">
                <a:solidFill>
                  <a:schemeClr val="tx1"/>
                </a:solidFill>
              </a:rPr>
              <a:t>Instytucja zarządzająca </a:t>
            </a:r>
            <a:r>
              <a:rPr lang="pl-PL" sz="1800" dirty="0">
                <a:solidFill>
                  <a:schemeClr val="tx1"/>
                </a:solidFill>
              </a:rPr>
              <a:t>- Minister Rolnictwa i Rozwoju Wsi wykonuje zadania instytucji zarządzającej przy pomocy Ministerstwa Rolnictwa i Rozwoju Wsi</a:t>
            </a:r>
            <a:r>
              <a:rPr lang="pl-PL" sz="1800" dirty="0" smtClean="0">
                <a:solidFill>
                  <a:schemeClr val="tx1"/>
                </a:solidFill>
              </a:rPr>
              <a:t>. IZ w szczególności:</a:t>
            </a:r>
            <a:endParaRPr lang="pl-PL" sz="18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438140" marR="36195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przygotowuje </a:t>
            </a:r>
            <a:r>
              <a:rPr lang="pl-PL" sz="1800" dirty="0">
                <a:solidFill>
                  <a:schemeClr val="tx1"/>
                </a:solidFill>
                <a:ea typeface="Times New Roman" panose="02020603050405020304" pitchFamily="18" charset="0"/>
              </a:rPr>
              <a:t>we współpracy z jednostkami tworzącymi strukturę instytucjonalną KSOW+ Plan działania i Strategię komunikacji oraz ich zmiany;</a:t>
            </a:r>
          </a:p>
          <a:p>
            <a:pPr marL="438140" marR="36195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wydaje </a:t>
            </a:r>
            <a:r>
              <a:rPr lang="pl-PL" sz="1800" dirty="0">
                <a:solidFill>
                  <a:schemeClr val="tx1"/>
                </a:solidFill>
                <a:ea typeface="Times New Roman" panose="02020603050405020304" pitchFamily="18" charset="0"/>
              </a:rPr>
              <a:t>wytyczne dla JC, JR i ARiMR dotyczące funkcjonowania KSOW+;</a:t>
            </a:r>
          </a:p>
          <a:p>
            <a:pPr marL="438140" marR="36195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akceptuje </a:t>
            </a:r>
            <a:r>
              <a:rPr lang="pl-PL" sz="1800" dirty="0">
                <a:solidFill>
                  <a:schemeClr val="tx1"/>
                </a:solidFill>
                <a:ea typeface="Times New Roman" panose="02020603050405020304" pitchFamily="18" charset="0"/>
              </a:rPr>
              <a:t>plan operacyjny oraz instrukcję zgłaszania operacji do planu operacyjnego;</a:t>
            </a:r>
          </a:p>
          <a:p>
            <a:pPr marL="438140" marR="36195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opiniuje </a:t>
            </a:r>
            <a:r>
              <a:rPr lang="pl-PL" sz="1800" dirty="0">
                <a:solidFill>
                  <a:schemeClr val="tx1"/>
                </a:solidFill>
                <a:ea typeface="Times New Roman" panose="02020603050405020304" pitchFamily="18" charset="0"/>
              </a:rPr>
              <a:t>roczne sprawozdania z działalności Sieci; </a:t>
            </a:r>
          </a:p>
          <a:p>
            <a:pPr marL="438140" marR="36195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realizuje </a:t>
            </a:r>
            <a:r>
              <a:rPr lang="pl-PL" sz="1800" dirty="0">
                <a:solidFill>
                  <a:schemeClr val="tx1"/>
                </a:solidFill>
                <a:ea typeface="Times New Roman" panose="02020603050405020304" pitchFamily="18" charset="0"/>
              </a:rPr>
              <a:t>operacje w ramach planu operacyjnego;</a:t>
            </a:r>
          </a:p>
          <a:p>
            <a:pPr marL="438140" marR="36195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identyfikuje </a:t>
            </a:r>
            <a:r>
              <a:rPr lang="pl-PL" sz="1800" dirty="0">
                <a:solidFill>
                  <a:schemeClr val="tx1"/>
                </a:solidFill>
                <a:ea typeface="Times New Roman" panose="02020603050405020304" pitchFamily="18" charset="0"/>
              </a:rPr>
              <a:t>dobre praktyki wspierające rozwój rolnictwa i obszarów wiejskich i upowszechnia ich przykłady, które przekazuje JC;</a:t>
            </a:r>
          </a:p>
          <a:p>
            <a:pPr marL="438140" marR="36195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stwarza </a:t>
            </a:r>
            <a:r>
              <a:rPr lang="pl-PL" sz="1800" dirty="0">
                <a:solidFill>
                  <a:schemeClr val="tx1"/>
                </a:solidFill>
                <a:ea typeface="Times New Roman" panose="02020603050405020304" pitchFamily="18" charset="0"/>
              </a:rPr>
              <a:t>partnerom KSOW+ możliwości włączenia się w funkcjonowanie Sieci;</a:t>
            </a:r>
          </a:p>
          <a:p>
            <a:pPr marL="438140" marR="36195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może </a:t>
            </a:r>
            <a:r>
              <a:rPr lang="pl-PL" sz="1800" dirty="0">
                <a:solidFill>
                  <a:schemeClr val="tx1"/>
                </a:solidFill>
                <a:ea typeface="Times New Roman" panose="02020603050405020304" pitchFamily="18" charset="0"/>
              </a:rPr>
              <a:t>przeprowadzać kontrole JC, JR i ARiMR w zakresie funkcjonowania KSOW+ pod względem zgodności z postanowieniami Planu, przepisami prawa powszechnie obowiązującego, wytycznymi IZ, planem działania oraz Strategią komunikacji;</a:t>
            </a:r>
          </a:p>
          <a:p>
            <a:pPr marL="438140" marR="36195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może </a:t>
            </a:r>
            <a:r>
              <a:rPr lang="pl-PL" sz="1800" dirty="0">
                <a:solidFill>
                  <a:schemeClr val="tx1"/>
                </a:solidFill>
                <a:ea typeface="Times New Roman" panose="02020603050405020304" pitchFamily="18" charset="0"/>
              </a:rPr>
              <a:t>żądać przedstawienia przez JC, JR i ARiMR informacji w zakresie funkcjonowania KSOW+ i udostępniania dokumentów w tym zakresie;</a:t>
            </a:r>
          </a:p>
          <a:p>
            <a:pPr marL="438140" marR="36195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proponuje </a:t>
            </a:r>
            <a:r>
              <a:rPr lang="pl-PL" sz="1800" dirty="0">
                <a:solidFill>
                  <a:schemeClr val="tx1"/>
                </a:solidFill>
                <a:ea typeface="Times New Roman" panose="02020603050405020304" pitchFamily="18" charset="0"/>
              </a:rPr>
              <a:t>kierunki tematyczne operacji, które będą realizowane w ramach planu operacyjnego, które przekazuje do JC.</a:t>
            </a:r>
          </a:p>
          <a:p>
            <a:pPr marL="109728" lvl="0" indent="0">
              <a:buNone/>
            </a:pPr>
            <a:endParaRPr lang="pl-PL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7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</TotalTime>
  <Words>2212</Words>
  <Application>Microsoft Office PowerPoint</Application>
  <PresentationFormat>Panoramiczny</PresentationFormat>
  <Paragraphs>148</Paragraphs>
  <Slides>22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Calibri</vt:lpstr>
      <vt:lpstr>Calibri Light</vt:lpstr>
      <vt:lpstr>Georgia</vt:lpstr>
      <vt:lpstr>Times New Roman</vt:lpstr>
      <vt:lpstr>Wingdings</vt:lpstr>
      <vt:lpstr>Retrospekcja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Struktura organizacyjno-instytucjonalna KSOW+ </vt:lpstr>
      <vt:lpstr>Zadania jednostek wsparcia sieci - IZ</vt:lpstr>
      <vt:lpstr>Zadania jednostek wsparcia sieci - JC</vt:lpstr>
      <vt:lpstr>Zadania jednostek wsparcia sieci - JC</vt:lpstr>
      <vt:lpstr>Zadania jednostek wsparcia sieci</vt:lpstr>
      <vt:lpstr>Zadania jednostek regionalnych (SW i ODR-ów)</vt:lpstr>
      <vt:lpstr>Zadania jednostek regionalnych- (SW i ODR-ów)</vt:lpstr>
      <vt:lpstr>Prezentacja programu PowerPoint</vt:lpstr>
      <vt:lpstr>Komitet sterujący ds.  Krajowej Sieci Obszarów Wiejskich+</vt:lpstr>
      <vt:lpstr>Zadania Komitetu sterującego ds. KSOW+</vt:lpstr>
      <vt:lpstr>Sieci tematyczne/grupy tematyczne</vt:lpstr>
      <vt:lpstr>Partnerzy</vt:lpstr>
      <vt:lpstr>Partnerzy</vt:lpstr>
      <vt:lpstr>Logo KSOW+</vt:lpstr>
      <vt:lpstr>   Dziękuję za uwagę   Departament Pomocy Technicznej  e-mail: sekretariat.pt@minrol.gov.pl    tel. 22 623 16 37  </vt:lpstr>
    </vt:vector>
  </TitlesOfParts>
  <Company>minrol.gov.pl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ubezpieczenia</dc:title>
  <dc:creator>Kodzis Joanna</dc:creator>
  <cp:lastModifiedBy>Oręziak Sylwia</cp:lastModifiedBy>
  <cp:revision>161</cp:revision>
  <dcterms:created xsi:type="dcterms:W3CDTF">2022-01-12T11:39:01Z</dcterms:created>
  <dcterms:modified xsi:type="dcterms:W3CDTF">2023-06-15T08:23:23Z</dcterms:modified>
</cp:coreProperties>
</file>