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4" r:id="rId2"/>
    <p:sldId id="340" r:id="rId3"/>
    <p:sldId id="341" r:id="rId4"/>
    <p:sldId id="342" r:id="rId5"/>
    <p:sldId id="331" r:id="rId6"/>
    <p:sldId id="333" r:id="rId7"/>
    <p:sldId id="343" r:id="rId8"/>
    <p:sldId id="344" r:id="rId9"/>
    <p:sldId id="323" r:id="rId10"/>
  </p:sldIdLst>
  <p:sldSz cx="9144000" cy="6858000" type="screen4x3"/>
  <p:notesSz cx="67818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91" autoAdjust="0"/>
  </p:normalViewPr>
  <p:slideViewPr>
    <p:cSldViewPr>
      <p:cViewPr>
        <p:scale>
          <a:sx n="71" d="100"/>
          <a:sy n="71" d="100"/>
        </p:scale>
        <p:origin x="-207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D5BF5A-4133-4FA5-8E2A-33E0AEC3457F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453A98-6CBE-4802-BD87-92EB1AD549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015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6A39A2-BAA8-4CF5-975C-382A7A156536}" type="slidenum">
              <a:rPr 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74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C06B6-94A5-46A5-A434-1A238468DF6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5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BD774D-AB63-4E22-B1E4-FA7B447B997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150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98BCE-ADD5-4E0A-B90A-097D4762CCF2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4CAFFC-6D46-4E65-B098-A96446B8588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F36BD-1756-48BF-9BBE-62E2C3A3D9A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F36BD-1756-48BF-9BBE-62E2C3A3D9A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F36BD-1756-48BF-9BBE-62E2C3A3D9A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837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EF889D-87CE-4BDD-A51E-FB6320817EC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7755-5FE1-4214-9186-7E85533F2FE5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8711-BF44-4BBD-9E5D-CEE793C207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B7AA-0BC5-4AC6-9C4B-64ACFCC31CDB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042B-02AE-4AFD-A49C-69758F3734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C15D5-84D6-4E98-8863-A9E7EF3532B7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7D53-A9F8-4ECD-943D-E550262363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6647-A077-43B4-9A74-3756394B055C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ADC5-FB09-488C-A795-FA628CB998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21A3-62E3-42DE-A440-863AF3A22227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E44E-0D9B-433B-8A91-B65F55F959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35A5-E809-462F-ADCC-26BEC2D9CE79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6A3C-6455-45B9-A92B-0C297D6225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B59D-D62A-45B9-BC81-51C2461BC516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01A71-D66D-480A-8350-D3785DBA5F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8CA88-ED26-4043-B42B-9A92B6DA657F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FAB1-8F0D-4740-9E59-1C86A18906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DF86-BA35-41E1-99A7-A91FC844936B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09E3B-5126-4639-978B-8107A57F74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A2FD-1E34-4520-8A54-3EAEF41C7B98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3D61-5E37-425C-BD65-F8F7F0A376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84E1-0C64-4F68-A63B-3BF22307B4A9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8C24-4BA6-43F0-86E8-BE95537269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6FC9FE-F8DC-4ECC-B05D-63ED39DF179D}" type="datetimeFigureOut">
              <a:rPr lang="pl-PL"/>
              <a:pPr>
                <a:defRPr/>
              </a:pPr>
              <a:t>2016-06-10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1073DA-197E-4A94-939B-7D71A66A46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 advClick="0" advTm="8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90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0" y="5888831"/>
            <a:ext cx="9144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pic>
        <p:nvPicPr>
          <p:cNvPr id="14341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2307" y="5933851"/>
            <a:ext cx="1908312" cy="71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" y="15875"/>
            <a:ext cx="4802188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pole tekstowe 1"/>
          <p:cNvSpPr txBox="1">
            <a:spLocks noChangeArrowheads="1"/>
          </p:cNvSpPr>
          <p:nvPr/>
        </p:nvSpPr>
        <p:spPr bwMode="auto">
          <a:xfrm>
            <a:off x="2284413" y="5261065"/>
            <a:ext cx="4630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alibri" pitchFamily="34" charset="0"/>
              </a:rPr>
              <a:t>	Warszawa, </a:t>
            </a:r>
            <a:r>
              <a:rPr lang="pl-PL" dirty="0" smtClean="0">
                <a:latin typeface="Calibri" pitchFamily="34" charset="0"/>
              </a:rPr>
              <a:t>10 czerwca 2016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14346" name="pole tekstowe 3"/>
          <p:cNvSpPr txBox="1">
            <a:spLocks noChangeArrowheads="1"/>
          </p:cNvSpPr>
          <p:nvPr/>
        </p:nvSpPr>
        <p:spPr bwMode="auto">
          <a:xfrm>
            <a:off x="1116013" y="2060575"/>
            <a:ext cx="72009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3600" b="1" dirty="0">
              <a:latin typeface="Calibri" pitchFamily="34" charset="0"/>
            </a:endParaRPr>
          </a:p>
          <a:p>
            <a:pPr algn="ctr"/>
            <a:r>
              <a:rPr lang="pl-PL" sz="4000" b="1" dirty="0" smtClean="0">
                <a:solidFill>
                  <a:srgbClr val="0D0D0D"/>
                </a:solidFill>
                <a:latin typeface="Calibri" pitchFamily="34" charset="0"/>
              </a:rPr>
              <a:t>Wydarzenie międzynarodowe </a:t>
            </a:r>
            <a:br>
              <a:rPr lang="pl-PL" sz="4000" b="1" dirty="0" smtClean="0">
                <a:solidFill>
                  <a:srgbClr val="0D0D0D"/>
                </a:solidFill>
                <a:latin typeface="Calibri" pitchFamily="34" charset="0"/>
              </a:rPr>
            </a:br>
            <a:r>
              <a:rPr lang="pl-PL" sz="4000" b="1" dirty="0" smtClean="0">
                <a:solidFill>
                  <a:srgbClr val="0D0D0D"/>
                </a:solidFill>
                <a:latin typeface="Calibri" pitchFamily="34" charset="0"/>
              </a:rPr>
              <a:t>w ramach LEADER/RLKS </a:t>
            </a:r>
            <a:br>
              <a:rPr lang="pl-PL" sz="4000" b="1" dirty="0" smtClean="0">
                <a:solidFill>
                  <a:srgbClr val="0D0D0D"/>
                </a:solidFill>
                <a:latin typeface="Calibri" pitchFamily="34" charset="0"/>
              </a:rPr>
            </a:br>
            <a:r>
              <a:rPr lang="pl-PL" sz="4000" b="1" dirty="0" smtClean="0">
                <a:solidFill>
                  <a:srgbClr val="0D0D0D"/>
                </a:solidFill>
                <a:latin typeface="Calibri" pitchFamily="34" charset="0"/>
              </a:rPr>
              <a:t>w Estonii</a:t>
            </a:r>
            <a:endParaRPr lang="pl-PL" sz="4000" b="1" dirty="0">
              <a:solidFill>
                <a:srgbClr val="0D0D0D"/>
              </a:solidFill>
              <a:latin typeface="Calibri" pitchFamily="34" charset="0"/>
            </a:endParaRPr>
          </a:p>
          <a:p>
            <a:pPr algn="ctr"/>
            <a:endParaRPr lang="pl-PL" b="1" dirty="0">
              <a:solidFill>
                <a:srgbClr val="0D0D0D"/>
              </a:solidFill>
              <a:latin typeface="Calibri" pitchFamily="34" charset="0"/>
            </a:endParaRPr>
          </a:p>
        </p:txBody>
      </p:sp>
      <p:pic>
        <p:nvPicPr>
          <p:cNvPr id="11" name="Picture 5" descr="PROW-2014-2020-logo-kol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5203"/>
            <a:ext cx="1073607" cy="69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922772"/>
            <a:ext cx="1028723" cy="72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"/>
          <p:cNvSpPr txBox="1">
            <a:spLocks noChangeArrowheads="1"/>
          </p:cNvSpPr>
          <p:nvPr/>
        </p:nvSpPr>
        <p:spPr bwMode="auto">
          <a:xfrm>
            <a:off x="82327" y="6597053"/>
            <a:ext cx="89793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pl-PL" altLang="pl-PL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  <a:endParaRPr lang="pl-PL" altLang="pl-PL" sz="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ole tekstowe 3"/>
          <p:cNvSpPr txBox="1">
            <a:spLocks noChangeArrowheads="1"/>
          </p:cNvSpPr>
          <p:nvPr/>
        </p:nvSpPr>
        <p:spPr bwMode="auto">
          <a:xfrm>
            <a:off x="982663" y="1557338"/>
            <a:ext cx="705643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 dirty="0" smtClean="0">
                <a:latin typeface="Calibri" pitchFamily="34" charset="0"/>
              </a:rPr>
              <a:t>Targi projektów </a:t>
            </a:r>
            <a:r>
              <a:rPr lang="pl-PL" sz="3200" b="1" dirty="0">
                <a:latin typeface="Calibri" pitchFamily="34" charset="0"/>
              </a:rPr>
              <a:t>współpracy transnarodowej </a:t>
            </a:r>
            <a:r>
              <a:rPr lang="pl-PL" sz="3200" b="1" dirty="0" smtClean="0">
                <a:latin typeface="Calibri" pitchFamily="34" charset="0"/>
              </a:rPr>
              <a:t>(LEADER TNC Fair for </a:t>
            </a:r>
            <a:r>
              <a:rPr lang="pl-PL" sz="3200" b="1" dirty="0" err="1" smtClean="0">
                <a:latin typeface="Calibri" pitchFamily="34" charset="0"/>
              </a:rPr>
              <a:t>Transnational</a:t>
            </a:r>
            <a:r>
              <a:rPr lang="pl-PL" sz="3200" b="1" dirty="0" smtClean="0">
                <a:latin typeface="Calibri" pitchFamily="34" charset="0"/>
              </a:rPr>
              <a:t> </a:t>
            </a:r>
            <a:r>
              <a:rPr lang="pl-PL" sz="3200" b="1" dirty="0" err="1" smtClean="0">
                <a:latin typeface="Calibri" pitchFamily="34" charset="0"/>
              </a:rPr>
              <a:t>Cooperation</a:t>
            </a:r>
            <a:r>
              <a:rPr lang="pl-PL" sz="3200" b="1" dirty="0" smtClean="0">
                <a:latin typeface="Calibri" pitchFamily="34" charset="0"/>
              </a:rPr>
              <a:t> 2016)</a:t>
            </a:r>
            <a:r>
              <a:rPr lang="pl-PL" sz="2800" dirty="0" smtClean="0">
                <a:latin typeface="Calibri" pitchFamily="34" charset="0"/>
              </a:rPr>
              <a:t> </a:t>
            </a:r>
          </a:p>
          <a:p>
            <a:pPr algn="ctr"/>
            <a:r>
              <a:rPr lang="pl-PL" sz="2800" b="1" dirty="0">
                <a:latin typeface="Calibri" pitchFamily="34" charset="0"/>
              </a:rPr>
              <a:t>24-26 sierpnia 2016 r. w </a:t>
            </a:r>
            <a:r>
              <a:rPr lang="pl-PL" sz="2800" b="1" dirty="0" err="1">
                <a:latin typeface="Calibri" pitchFamily="34" charset="0"/>
              </a:rPr>
              <a:t>Jäneda</a:t>
            </a:r>
            <a:r>
              <a:rPr lang="pl-PL" sz="2800" b="1" dirty="0">
                <a:latin typeface="Calibri" pitchFamily="34" charset="0"/>
              </a:rPr>
              <a:t> (</a:t>
            </a:r>
            <a:r>
              <a:rPr lang="pl-PL" sz="2800" b="1" dirty="0" smtClean="0">
                <a:latin typeface="Calibri" pitchFamily="34" charset="0"/>
              </a:rPr>
              <a:t>Estonia)</a:t>
            </a:r>
            <a:endParaRPr lang="pl-PL" sz="2800" dirty="0" smtClean="0">
              <a:latin typeface="Calibri" pitchFamily="34" charset="0"/>
            </a:endParaRPr>
          </a:p>
          <a:p>
            <a:endParaRPr lang="pl-PL" sz="2800" dirty="0" smtClean="0">
              <a:latin typeface="Calibri" pitchFamily="34" charset="0"/>
            </a:endParaRPr>
          </a:p>
          <a:p>
            <a:r>
              <a:rPr lang="pl-PL" sz="2800" dirty="0" smtClean="0">
                <a:latin typeface="Calibri" pitchFamily="34" charset="0"/>
              </a:rPr>
              <a:t>Inicjatywa </a:t>
            </a:r>
            <a:r>
              <a:rPr lang="pl-PL" sz="2800" dirty="0">
                <a:latin typeface="Calibri" pitchFamily="34" charset="0"/>
              </a:rPr>
              <a:t>Estońskiej Sieci Obszarów Wiejskich </a:t>
            </a:r>
            <a:endParaRPr lang="pl-PL" sz="2800" dirty="0" smtClean="0">
              <a:latin typeface="Calibri" pitchFamily="34" charset="0"/>
            </a:endParaRPr>
          </a:p>
          <a:p>
            <a:r>
              <a:rPr lang="pl-PL" sz="2800" dirty="0" smtClean="0">
                <a:latin typeface="Calibri" pitchFamily="34" charset="0"/>
              </a:rPr>
              <a:t>dla 150 przedstawicieli: LGD, LGR, Instytucji Zarządzających, </a:t>
            </a:r>
            <a:r>
              <a:rPr lang="pl-PL" sz="2800" dirty="0">
                <a:latin typeface="Calibri" pitchFamily="34" charset="0"/>
              </a:rPr>
              <a:t>sieci obszarów wiejskich</a:t>
            </a:r>
            <a:endParaRPr lang="pl-PL" sz="2800" dirty="0" smtClean="0">
              <a:latin typeface="Calibri" pitchFamily="34" charset="0"/>
            </a:endParaRPr>
          </a:p>
          <a:p>
            <a:r>
              <a:rPr lang="pl-PL" sz="2800" dirty="0" smtClean="0">
                <a:latin typeface="Calibri" pitchFamily="34" charset="0"/>
              </a:rPr>
              <a:t>z krajów </a:t>
            </a:r>
            <a:r>
              <a:rPr lang="pl-PL" sz="2800" dirty="0">
                <a:latin typeface="Calibri" pitchFamily="34" charset="0"/>
              </a:rPr>
              <a:t>basenu Morza Bałtyckiego: Szwecja, Finlandia, Estonia, Łotwa, Litwa, </a:t>
            </a:r>
            <a:r>
              <a:rPr lang="pl-PL" sz="2800" dirty="0" smtClean="0">
                <a:latin typeface="Calibri" pitchFamily="34" charset="0"/>
              </a:rPr>
              <a:t>Dania, Niemcy </a:t>
            </a:r>
            <a:r>
              <a:rPr lang="pl-PL" sz="2800" dirty="0">
                <a:latin typeface="Calibri" pitchFamily="34" charset="0"/>
              </a:rPr>
              <a:t>i </a:t>
            </a:r>
            <a:r>
              <a:rPr lang="pl-PL" sz="2800" dirty="0" smtClean="0">
                <a:latin typeface="Calibri" pitchFamily="34" charset="0"/>
              </a:rPr>
              <a:t>Polska (8 państw członkowskich UE)</a:t>
            </a:r>
            <a:endParaRPr lang="pl-PL" sz="2800" dirty="0">
              <a:latin typeface="Calibri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ytuł 8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720725"/>
          </a:xfrm>
        </p:spPr>
        <p:txBody>
          <a:bodyPr/>
          <a:lstStyle/>
          <a:p>
            <a:pPr algn="l" eaLnBrk="1" hangingPunct="1"/>
            <a:r>
              <a:rPr lang="pl-PL" sz="3200" b="1" dirty="0" smtClean="0"/>
              <a:t>Cele wydarzenia:</a:t>
            </a:r>
          </a:p>
        </p:txBody>
      </p:sp>
      <p:sp>
        <p:nvSpPr>
          <p:cNvPr id="18436" name="Podtytuł 9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705725" cy="4033167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Podkreślenie znaczenia współpracy transnarodowej dla rozwoju obszarów wiejskich w Unii Europejskiej</a:t>
            </a:r>
          </a:p>
          <a:p>
            <a:pPr algn="l" eaLnBrk="1" hangingPunct="1">
              <a:buFontTx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Wsparcie aktywnego poszukiwania partnerów przez LGD</a:t>
            </a:r>
          </a:p>
          <a:p>
            <a:pPr algn="l" eaLnBrk="1" hangingPunct="1"/>
            <a:r>
              <a:rPr lang="pl-PL" sz="2800" b="1" dirty="0" smtClean="0">
                <a:solidFill>
                  <a:schemeClr val="tx1"/>
                </a:solidFill>
              </a:rPr>
              <a:t>Główne tematy spotkania:</a:t>
            </a:r>
            <a:endParaRPr lang="pl-PL" sz="2800" b="1" dirty="0">
              <a:solidFill>
                <a:schemeClr val="tx1"/>
              </a:solidFill>
            </a:endParaRPr>
          </a:p>
          <a:p>
            <a:pPr algn="l" eaLnBrk="1" hangingPunct="1">
              <a:buFontTx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 Zasady i procedury  realizacji projektów współpracy w ramach LEADER</a:t>
            </a:r>
            <a:r>
              <a:rPr lang="pl-PL" sz="2400" dirty="0">
                <a:solidFill>
                  <a:schemeClr val="tx1"/>
                </a:solidFill>
              </a:rPr>
              <a:t>/ RLKS w </a:t>
            </a:r>
            <a:r>
              <a:rPr lang="pl-PL" sz="2400" dirty="0" smtClean="0">
                <a:solidFill>
                  <a:schemeClr val="tx1"/>
                </a:solidFill>
              </a:rPr>
              <a:t>krajach basenu Morza Bałtyckiego</a:t>
            </a:r>
          </a:p>
          <a:p>
            <a:pPr algn="l" eaLnBrk="1" hangingPunct="1">
              <a:buFontTx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Dyskusje na temat różnych obszarów współpracy</a:t>
            </a:r>
          </a:p>
          <a:p>
            <a:pPr algn="l" eaLnBrk="1" hangingPunct="1">
              <a:buFontTx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Wymiana doświadczeń i dobrych praktyk</a:t>
            </a:r>
          </a:p>
          <a:p>
            <a:pPr algn="l" eaLnBrk="1" hangingPunct="1">
              <a:buFontTx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Szukanie partnerów</a:t>
            </a:r>
          </a:p>
          <a:p>
            <a:pPr algn="l" eaLnBrk="1" hangingPunct="1">
              <a:buFontTx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Prezentacja obszarów działania wybranych estońskich LGD</a:t>
            </a:r>
          </a:p>
          <a:p>
            <a:pPr algn="l" eaLnBrk="1" hangingPunct="1"/>
            <a:endParaRPr lang="pl-PL" sz="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ytuł 8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1728093"/>
          </a:xfrm>
        </p:spPr>
        <p:txBody>
          <a:bodyPr/>
          <a:lstStyle/>
          <a:p>
            <a:pPr algn="l" eaLnBrk="1" hangingPunct="1"/>
            <a:r>
              <a:rPr lang="pl-PL" sz="2400" b="1" dirty="0"/>
              <a:t>W programie przewidziane są: 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>sesja plenarna dotyczącą zasad i procedur realizacji projektów współpracy; część </a:t>
            </a:r>
            <a:r>
              <a:rPr lang="pl-PL" sz="2000" dirty="0"/>
              <a:t>poświęcona poszukiwaniu partnerów w trzech obszarach tematycznych: przedsiębiorczość, młodzież, kultura;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2 </a:t>
            </a:r>
            <a:r>
              <a:rPr lang="pl-PL" sz="2000" dirty="0"/>
              <a:t>sesje warsztatów </a:t>
            </a:r>
            <a:r>
              <a:rPr lang="pl-PL" sz="2000" dirty="0" smtClean="0"/>
              <a:t>tematycznych; </a:t>
            </a:r>
            <a:r>
              <a:rPr lang="pl-PL" sz="2000" dirty="0"/>
              <a:t>wieczór integracyjno-sieciujący oraz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7 </a:t>
            </a:r>
            <a:r>
              <a:rPr lang="pl-PL" sz="2000" dirty="0"/>
              <a:t>różnych wizyt studyjnych do </a:t>
            </a:r>
            <a:r>
              <a:rPr lang="pl-PL" sz="2000" dirty="0" smtClean="0"/>
              <a:t>wyboru.</a:t>
            </a:r>
            <a:endParaRPr lang="pl-PL" sz="3200" b="1" dirty="0" smtClean="0"/>
          </a:p>
        </p:txBody>
      </p:sp>
      <p:sp>
        <p:nvSpPr>
          <p:cNvPr id="20484" name="Podtytuł 9"/>
          <p:cNvSpPr>
            <a:spLocks noGrp="1"/>
          </p:cNvSpPr>
          <p:nvPr>
            <p:ph type="subTitle" idx="1"/>
          </p:nvPr>
        </p:nvSpPr>
        <p:spPr>
          <a:xfrm>
            <a:off x="827088" y="3284984"/>
            <a:ext cx="7705725" cy="2353816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l-PL" sz="2400" b="1" dirty="0" smtClean="0">
                <a:solidFill>
                  <a:schemeClr val="tx1"/>
                </a:solidFill>
              </a:rPr>
              <a:t>Rejestracja </a:t>
            </a:r>
            <a:r>
              <a:rPr lang="pl-PL" sz="2400" b="1" dirty="0">
                <a:solidFill>
                  <a:schemeClr val="tx1"/>
                </a:solidFill>
              </a:rPr>
              <a:t>do 20 lipca br. pod linkiem</a:t>
            </a:r>
            <a:r>
              <a:rPr lang="pl-PL" sz="2400" b="1" dirty="0"/>
              <a:t>:</a:t>
            </a:r>
            <a:br>
              <a:rPr lang="pl-PL" sz="2400" b="1" dirty="0"/>
            </a:br>
            <a:r>
              <a:rPr lang="pl-PL" sz="2000" dirty="0" smtClean="0">
                <a:solidFill>
                  <a:schemeClr val="tx1"/>
                </a:solidFill>
              </a:rPr>
              <a:t>http</a:t>
            </a:r>
            <a:r>
              <a:rPr lang="pl-PL" sz="2000" dirty="0">
                <a:solidFill>
                  <a:schemeClr val="tx1"/>
                </a:solidFill>
              </a:rPr>
              <a:t>://maainfo.ee/index.php?id=3967&amp;page=3333&amp;</a:t>
            </a:r>
            <a:r>
              <a:rPr lang="pl-PL" sz="2400" b="1" dirty="0">
                <a:solidFill>
                  <a:schemeClr val="tx1"/>
                </a:solidFill>
              </a:rPr>
              <a:t/>
            </a:r>
            <a:br>
              <a:rPr lang="pl-PL" sz="2400" b="1" dirty="0">
                <a:solidFill>
                  <a:schemeClr val="tx1"/>
                </a:solidFill>
              </a:rPr>
            </a:br>
            <a:endParaRPr lang="pl-PL" sz="2400" b="1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pl-PL" sz="2400" b="1" dirty="0" smtClean="0">
                <a:solidFill>
                  <a:schemeClr val="tx1"/>
                </a:solidFill>
              </a:rPr>
              <a:t>Koszty udziału </a:t>
            </a:r>
            <a:r>
              <a:rPr lang="pl-PL" sz="2000" dirty="0" smtClean="0">
                <a:solidFill>
                  <a:schemeClr val="tx1"/>
                </a:solidFill>
              </a:rPr>
              <a:t>(</a:t>
            </a:r>
            <a:r>
              <a:rPr lang="pl-PL" sz="2000" dirty="0">
                <a:solidFill>
                  <a:schemeClr val="tx1"/>
                </a:solidFill>
              </a:rPr>
              <a:t>informacje w kwestionariuszu zgłoszeniowym</a:t>
            </a:r>
            <a:r>
              <a:rPr lang="pl-PL" sz="2000" dirty="0" smtClean="0">
                <a:solidFill>
                  <a:schemeClr val="tx1"/>
                </a:solidFill>
              </a:rPr>
              <a:t>): 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000" dirty="0" smtClean="0">
                <a:solidFill>
                  <a:schemeClr val="tx1"/>
                </a:solidFill>
              </a:rPr>
              <a:t>- zakwaterowanie w pensjonacie </a:t>
            </a:r>
            <a:r>
              <a:rPr lang="pl-PL" sz="2000" dirty="0" err="1" smtClean="0">
                <a:solidFill>
                  <a:schemeClr val="tx1"/>
                </a:solidFill>
              </a:rPr>
              <a:t>Jäneda</a:t>
            </a:r>
            <a:r>
              <a:rPr lang="pl-PL" sz="2000" dirty="0">
                <a:solidFill>
                  <a:schemeClr val="tx1"/>
                </a:solidFill>
              </a:rPr>
              <a:t> 45 </a:t>
            </a:r>
            <a:r>
              <a:rPr lang="pl-PL" sz="2000" dirty="0" smtClean="0">
                <a:solidFill>
                  <a:schemeClr val="tx1"/>
                </a:solidFill>
              </a:rPr>
              <a:t>€/ pokój dwuosobowy,  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000" dirty="0" smtClean="0">
                <a:solidFill>
                  <a:schemeClr val="tx1"/>
                </a:solidFill>
              </a:rPr>
              <a:t>- udział w wizycie studyjnej 65 €/osoba (25-26.08.2016 r.)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000" dirty="0" smtClean="0">
                <a:solidFill>
                  <a:schemeClr val="tx1"/>
                </a:solidFill>
              </a:rPr>
              <a:t>- koszty podróży – transfer z lotniska w Tallinie zapewnia organizator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ytuł 8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3200" b="1" dirty="0"/>
              <a:t>Propozycja poprowadzenia warsztatu </a:t>
            </a:r>
            <a:r>
              <a:rPr lang="pl-PL" sz="3200" b="1" dirty="0" smtClean="0"/>
              <a:t>tematycznego w dniu 25 sierpnia 2016 r. </a:t>
            </a:r>
          </a:p>
        </p:txBody>
      </p:sp>
      <p:sp>
        <p:nvSpPr>
          <p:cNvPr id="22532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3362325"/>
          </a:xfrm>
        </p:spPr>
        <p:txBody>
          <a:bodyPr/>
          <a:lstStyle/>
          <a:p>
            <a:pPr algn="l">
              <a:spcBef>
                <a:spcPts val="0"/>
              </a:spcBef>
            </a:pPr>
            <a:endParaRPr lang="pl-PL" sz="20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800" dirty="0">
                <a:solidFill>
                  <a:schemeClr val="tx1"/>
                </a:solidFill>
              </a:rPr>
              <a:t>Cel warsztatu: poszukiwanie dobrych pomysłów na projekty współpracy oraz </a:t>
            </a:r>
            <a:r>
              <a:rPr lang="pl-PL" sz="2800" dirty="0" smtClean="0">
                <a:solidFill>
                  <a:schemeClr val="tx1"/>
                </a:solidFill>
              </a:rPr>
              <a:t>nawiązywanie </a:t>
            </a:r>
            <a:r>
              <a:rPr lang="pl-PL" sz="2800" dirty="0">
                <a:solidFill>
                  <a:schemeClr val="tx1"/>
                </a:solidFill>
              </a:rPr>
              <a:t>nowych </a:t>
            </a:r>
            <a:r>
              <a:rPr lang="pl-PL" sz="2800" dirty="0" smtClean="0">
                <a:solidFill>
                  <a:schemeClr val="tx1"/>
                </a:solidFill>
              </a:rPr>
              <a:t>kontaktów we wskazanym obszarze tematycznym.</a:t>
            </a:r>
            <a:endParaRPr lang="pl-PL" sz="2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800" dirty="0" smtClean="0">
                <a:solidFill>
                  <a:schemeClr val="tx1"/>
                </a:solidFill>
              </a:rPr>
              <a:t>Warsztat rozpocznie prezentacja 1-2 przykładów projektów z różnych krajów, które mają zainspirować uczestników do dyskusji. </a:t>
            </a:r>
          </a:p>
          <a:p>
            <a:pPr algn="l">
              <a:spcBef>
                <a:spcPts val="0"/>
              </a:spcBef>
            </a:pPr>
            <a:r>
              <a:rPr lang="pl-PL" sz="2800" dirty="0" smtClean="0">
                <a:solidFill>
                  <a:schemeClr val="tx1"/>
                </a:solidFill>
              </a:rPr>
              <a:t>Najlepsze pomysły zostaną zebrane i przesłane do uczestników wydarzenia</a:t>
            </a:r>
          </a:p>
          <a:p>
            <a:pPr algn="l">
              <a:spcBef>
                <a:spcPts val="0"/>
              </a:spcBef>
            </a:pPr>
            <a:endParaRPr lang="pl-PL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ytuł 8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3200" b="1" dirty="0" smtClean="0"/>
              <a:t>Tematy warsztatu tematycznego</a:t>
            </a:r>
          </a:p>
        </p:txBody>
      </p:sp>
      <p:sp>
        <p:nvSpPr>
          <p:cNvPr id="24580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336232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1. Turystyka </a:t>
            </a:r>
            <a:r>
              <a:rPr lang="pl-PL" sz="2000" dirty="0">
                <a:solidFill>
                  <a:schemeClr val="tx1"/>
                </a:solidFill>
              </a:rPr>
              <a:t>wiejska 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rgbClr val="FF0000"/>
                </a:solidFill>
              </a:rPr>
              <a:t>(10 głosów)</a:t>
            </a:r>
            <a:endParaRPr lang="pl-PL" sz="2000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2. Uchodźcy</a:t>
            </a:r>
            <a:endParaRPr lang="pl-PL" sz="2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3. Produkty naturalne </a:t>
            </a:r>
            <a:r>
              <a:rPr lang="pl-PL" sz="2000" dirty="0">
                <a:solidFill>
                  <a:schemeClr val="tx1"/>
                </a:solidFill>
              </a:rPr>
              <a:t>(kosmetyki, zioła, itp</a:t>
            </a:r>
            <a:r>
              <a:rPr lang="pl-PL" sz="2000" dirty="0" smtClean="0">
                <a:solidFill>
                  <a:schemeClr val="tx1"/>
                </a:solidFill>
              </a:rPr>
              <a:t>.) </a:t>
            </a:r>
            <a:r>
              <a:rPr lang="pl-PL" sz="2000" dirty="0" smtClean="0">
                <a:solidFill>
                  <a:srgbClr val="FF0000"/>
                </a:solidFill>
              </a:rPr>
              <a:t>(1 głos)</a:t>
            </a:r>
            <a:endParaRPr lang="pl-PL" sz="2000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4. Rozwijanie </a:t>
            </a:r>
            <a:r>
              <a:rPr lang="pl-PL" sz="2000" dirty="0">
                <a:solidFill>
                  <a:schemeClr val="tx1"/>
                </a:solidFill>
              </a:rPr>
              <a:t>współpracy przybrzeżnej z </a:t>
            </a:r>
            <a:r>
              <a:rPr lang="pl-PL" sz="2000" dirty="0" err="1">
                <a:solidFill>
                  <a:schemeClr val="tx1"/>
                </a:solidFill>
              </a:rPr>
              <a:t>LGRami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5. </a:t>
            </a:r>
            <a:r>
              <a:rPr lang="pl-PL" sz="2000" i="1" dirty="0">
                <a:solidFill>
                  <a:schemeClr val="tx1"/>
                </a:solidFill>
              </a:rPr>
              <a:t>Rozwiązania </a:t>
            </a:r>
            <a:r>
              <a:rPr lang="pl-PL" sz="2000" i="1" dirty="0" smtClean="0">
                <a:solidFill>
                  <a:schemeClr val="tx1"/>
                </a:solidFill>
              </a:rPr>
              <a:t>internetowe ITK</a:t>
            </a:r>
            <a:endParaRPr lang="pl-PL" sz="2000" i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6. Współpraca </a:t>
            </a:r>
            <a:r>
              <a:rPr lang="pl-PL" sz="2000" dirty="0">
                <a:solidFill>
                  <a:schemeClr val="tx1"/>
                </a:solidFill>
              </a:rPr>
              <a:t>transnarodowa 2020+  </a:t>
            </a:r>
            <a:r>
              <a:rPr lang="pl-PL" sz="2000" dirty="0" smtClean="0">
                <a:solidFill>
                  <a:srgbClr val="FF0000"/>
                </a:solidFill>
              </a:rPr>
              <a:t>(1 głos)</a:t>
            </a:r>
            <a:endParaRPr lang="pl-PL" sz="2000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>
                <a:solidFill>
                  <a:schemeClr val="tx1"/>
                </a:solidFill>
              </a:rPr>
              <a:t>7</a:t>
            </a:r>
            <a:r>
              <a:rPr lang="pl-PL" sz="2000" dirty="0" smtClean="0">
                <a:solidFill>
                  <a:schemeClr val="tx1"/>
                </a:solidFill>
              </a:rPr>
              <a:t>. Żywność </a:t>
            </a:r>
            <a:r>
              <a:rPr lang="pl-PL" sz="2000" dirty="0" smtClean="0">
                <a:solidFill>
                  <a:schemeClr val="tx1"/>
                </a:solidFill>
              </a:rPr>
              <a:t>lokalna </a:t>
            </a:r>
            <a:r>
              <a:rPr lang="pl-PL" sz="2000" dirty="0" smtClean="0">
                <a:solidFill>
                  <a:srgbClr val="FF0000"/>
                </a:solidFill>
              </a:rPr>
              <a:t>(8 głosów)</a:t>
            </a:r>
            <a:endParaRPr lang="pl-PL" sz="2000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8. Festiwale </a:t>
            </a:r>
            <a:r>
              <a:rPr lang="pl-PL" sz="2000" dirty="0">
                <a:solidFill>
                  <a:schemeClr val="tx1"/>
                </a:solidFill>
              </a:rPr>
              <a:t>i parki </a:t>
            </a:r>
            <a:r>
              <a:rPr lang="pl-PL" sz="2000" dirty="0" smtClean="0">
                <a:solidFill>
                  <a:schemeClr val="tx1"/>
                </a:solidFill>
              </a:rPr>
              <a:t>tematyczne </a:t>
            </a:r>
            <a:r>
              <a:rPr lang="pl-PL" sz="2000" dirty="0" smtClean="0">
                <a:solidFill>
                  <a:srgbClr val="FF0000"/>
                </a:solidFill>
              </a:rPr>
              <a:t>(2 głosy)</a:t>
            </a:r>
            <a:endParaRPr lang="pl-PL" sz="2000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9. Sztuka </a:t>
            </a:r>
            <a:r>
              <a:rPr lang="pl-PL" sz="2000" dirty="0">
                <a:solidFill>
                  <a:schemeClr val="tx1"/>
                </a:solidFill>
              </a:rPr>
              <a:t>i </a:t>
            </a:r>
            <a:r>
              <a:rPr lang="pl-PL" sz="2000" dirty="0" smtClean="0">
                <a:solidFill>
                  <a:schemeClr val="tx1"/>
                </a:solidFill>
              </a:rPr>
              <a:t>rękodzieło </a:t>
            </a:r>
            <a:r>
              <a:rPr lang="pl-PL" sz="2000" dirty="0" smtClean="0">
                <a:solidFill>
                  <a:srgbClr val="FF0000"/>
                </a:solidFill>
              </a:rPr>
              <a:t>(1 głos)</a:t>
            </a:r>
            <a:endParaRPr lang="pl-PL" sz="2000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10. Walory </a:t>
            </a:r>
            <a:r>
              <a:rPr lang="pl-PL" sz="2000" dirty="0" smtClean="0">
                <a:solidFill>
                  <a:schemeClr val="tx1"/>
                </a:solidFill>
              </a:rPr>
              <a:t>przyrodnicze </a:t>
            </a:r>
            <a:r>
              <a:rPr lang="pl-PL" sz="2000" dirty="0" smtClean="0">
                <a:solidFill>
                  <a:srgbClr val="FF0000"/>
                </a:solidFill>
              </a:rPr>
              <a:t>(4 głosy)</a:t>
            </a:r>
            <a:endParaRPr lang="pl-PL" sz="2000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11. Inicjatywy </a:t>
            </a:r>
            <a:r>
              <a:rPr lang="pl-PL" sz="2000" dirty="0" smtClean="0">
                <a:solidFill>
                  <a:schemeClr val="tx1"/>
                </a:solidFill>
              </a:rPr>
              <a:t>młodych </a:t>
            </a:r>
            <a:r>
              <a:rPr lang="pl-PL" sz="2000" dirty="0" smtClean="0">
                <a:solidFill>
                  <a:srgbClr val="FF0000"/>
                </a:solidFill>
              </a:rPr>
              <a:t>(1 głos)</a:t>
            </a:r>
            <a:endParaRPr lang="pl-PL" sz="2000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000" dirty="0" smtClean="0">
                <a:solidFill>
                  <a:schemeClr val="tx1"/>
                </a:solidFill>
              </a:rPr>
              <a:t>12. Rozwój </a:t>
            </a:r>
            <a:r>
              <a:rPr lang="pl-PL" sz="2000" dirty="0" smtClean="0">
                <a:solidFill>
                  <a:schemeClr val="tx1"/>
                </a:solidFill>
              </a:rPr>
              <a:t>społeczności </a:t>
            </a:r>
            <a:r>
              <a:rPr lang="pl-PL" sz="2000" dirty="0" smtClean="0">
                <a:solidFill>
                  <a:srgbClr val="FF0000"/>
                </a:solidFill>
              </a:rPr>
              <a:t>(6 głosów)</a:t>
            </a:r>
            <a:endParaRPr lang="pl-PL" sz="2000" dirty="0" smtClean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endParaRPr lang="pl-PL" sz="2000" dirty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pl-PL" sz="2800" b="1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ytuł 8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3200" b="1" dirty="0" smtClean="0"/>
              <a:t>Zapraszamy do czynnego udziału w warsztatach</a:t>
            </a:r>
          </a:p>
        </p:txBody>
      </p:sp>
      <p:sp>
        <p:nvSpPr>
          <p:cNvPr id="24580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3362325"/>
          </a:xfrm>
        </p:spPr>
        <p:txBody>
          <a:bodyPr/>
          <a:lstStyle/>
          <a:p>
            <a:pPr algn="l">
              <a:spcBef>
                <a:spcPts val="0"/>
              </a:spcBef>
            </a:pPr>
            <a:endParaRPr lang="pl-PL" sz="2000" dirty="0">
              <a:solidFill>
                <a:srgbClr val="898989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pl-PL" sz="2800" dirty="0">
                <a:solidFill>
                  <a:schemeClr val="tx1"/>
                </a:solidFill>
              </a:rPr>
              <a:t>W którym temacie Polska powinna współpracować z krajami bałtyckimi?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800" dirty="0">
                <a:solidFill>
                  <a:schemeClr val="tx1"/>
                </a:solidFill>
              </a:rPr>
              <a:t>Gdzie i w jakim obszarze widzimy największą wartość dodaną w wyniku współpracy w ramach LEADER/RLKS</a:t>
            </a:r>
          </a:p>
          <a:p>
            <a:pPr algn="l" eaLnBrk="1" hangingPunct="1">
              <a:lnSpc>
                <a:spcPct val="80000"/>
              </a:lnSpc>
            </a:pPr>
            <a:endParaRPr lang="pl-PL" sz="28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pl-PL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pl-PL" sz="2800" dirty="0" smtClean="0">
                <a:solidFill>
                  <a:schemeClr val="tx1"/>
                </a:solidFill>
              </a:rPr>
              <a:t>Koszty osób prezentujących dobre praktyki z Polski i prowadzących z nami warsztat pokryje JC KSOW</a:t>
            </a:r>
          </a:p>
        </p:txBody>
      </p:sp>
    </p:spTree>
    <p:extLst>
      <p:ext uri="{BB962C8B-B14F-4D97-AF65-F5344CB8AC3E}">
        <p14:creationId xmlns:p14="http://schemas.microsoft.com/office/powerpoint/2010/main" val="332702701"/>
      </p:ext>
    </p:extLst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ytuł 8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3200" b="1" dirty="0" smtClean="0"/>
              <a:t>Zapraszamy </a:t>
            </a:r>
            <a:r>
              <a:rPr lang="pl-PL" sz="3200" b="1" smtClean="0"/>
              <a:t>do czynnego </a:t>
            </a:r>
            <a:r>
              <a:rPr lang="pl-PL" sz="3200" b="1" dirty="0" smtClean="0"/>
              <a:t>udziału w warsztatach</a:t>
            </a:r>
          </a:p>
        </p:txBody>
      </p:sp>
      <p:sp>
        <p:nvSpPr>
          <p:cNvPr id="24580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3362325"/>
          </a:xfrm>
        </p:spPr>
        <p:txBody>
          <a:bodyPr/>
          <a:lstStyle/>
          <a:p>
            <a:pPr algn="l">
              <a:spcBef>
                <a:spcPts val="0"/>
              </a:spcBef>
            </a:pPr>
            <a:endParaRPr lang="pl-PL" sz="2000" dirty="0">
              <a:solidFill>
                <a:srgbClr val="898989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3608" y="2828836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l-PL" sz="2800" dirty="0"/>
              <a:t>Jakie dobre praktyki Polska może zaprezentować? </a:t>
            </a:r>
            <a:endParaRPr lang="pl-PL" sz="2800" dirty="0" smtClean="0"/>
          </a:p>
          <a:p>
            <a:pPr>
              <a:lnSpc>
                <a:spcPct val="80000"/>
              </a:lnSpc>
            </a:pPr>
            <a:endParaRPr lang="pl-PL" sz="2800" dirty="0"/>
          </a:p>
          <a:p>
            <a:pPr>
              <a:lnSpc>
                <a:spcPct val="80000"/>
              </a:lnSpc>
            </a:pPr>
            <a:r>
              <a:rPr lang="pl-PL" sz="2800" dirty="0"/>
              <a:t>Czy znajdziemy coś w obszarach: festiwale i parki tematyczne oraz walory </a:t>
            </a:r>
            <a:r>
              <a:rPr lang="pl-PL" sz="2800" dirty="0" smtClean="0"/>
              <a:t>przyrodnicze?</a:t>
            </a:r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3118598"/>
      </p:ext>
    </p:extLst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57200" y="2924175"/>
            <a:ext cx="8229600" cy="3241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Zapraszamy do współpracy</a:t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Zespół Koordynacji KSOW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Fundacja Programów Pomocy </a:t>
            </a:r>
            <a:br>
              <a:rPr lang="pl-PL" dirty="0" smtClean="0"/>
            </a:br>
            <a:r>
              <a:rPr lang="pl-PL" dirty="0" smtClean="0"/>
              <a:t>dla Rolnictwa FAPA</a:t>
            </a:r>
            <a:br>
              <a:rPr lang="pl-PL" dirty="0" smtClean="0"/>
            </a:br>
            <a:r>
              <a:rPr lang="pl-PL" dirty="0" smtClean="0"/>
              <a:t>www.ksow.pl</a:t>
            </a:r>
            <a:endParaRPr lang="pl-PL" dirty="0"/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3033</TotalTime>
  <Words>403</Words>
  <Application>Microsoft Office PowerPoint</Application>
  <PresentationFormat>Pokaz na ekranie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Prezentacja programu PowerPoint</vt:lpstr>
      <vt:lpstr>Prezentacja programu PowerPoint</vt:lpstr>
      <vt:lpstr>Cele wydarzenia:</vt:lpstr>
      <vt:lpstr>W programie przewidziane są:  sesja plenarna dotyczącą zasad i procedur realizacji projektów współpracy; część poświęcona poszukiwaniu partnerów w trzech obszarach tematycznych: przedsiębiorczość, młodzież, kultura;  2 sesje warsztatów tematycznych; wieczór integracyjno-sieciujący oraz  7 różnych wizyt studyjnych do wyboru.</vt:lpstr>
      <vt:lpstr>Propozycja poprowadzenia warsztatu tematycznego w dniu 25 sierpnia 2016 r. </vt:lpstr>
      <vt:lpstr>Tematy warsztatu tematycznego</vt:lpstr>
      <vt:lpstr>Zapraszamy do czynnego udziału w warsztatach</vt:lpstr>
      <vt:lpstr>Zapraszamy do czynnego udziału w warsztatach</vt:lpstr>
      <vt:lpstr>Zapraszamy do współpracy  Zespół Koordynacji KSOW Fundacja Programów Pomocy  dla Rolnictwa FAPA www.ksow.pl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</dc:creator>
  <cp:lastModifiedBy>Agata Markuszewska</cp:lastModifiedBy>
  <cp:revision>219</cp:revision>
  <cp:lastPrinted>2016-06-09T14:49:42Z</cp:lastPrinted>
  <dcterms:created xsi:type="dcterms:W3CDTF">2011-12-18T14:34:09Z</dcterms:created>
  <dcterms:modified xsi:type="dcterms:W3CDTF">2016-06-10T11:20:21Z</dcterms:modified>
</cp:coreProperties>
</file>