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94" r:id="rId2"/>
    <p:sldId id="526" r:id="rId3"/>
    <p:sldId id="536" r:id="rId4"/>
    <p:sldId id="539" r:id="rId5"/>
    <p:sldId id="540" r:id="rId6"/>
    <p:sldId id="537" r:id="rId7"/>
    <p:sldId id="538" r:id="rId8"/>
    <p:sldId id="529" r:id="rId9"/>
    <p:sldId id="528" r:id="rId10"/>
    <p:sldId id="530" r:id="rId11"/>
    <p:sldId id="531" r:id="rId12"/>
    <p:sldId id="532" r:id="rId13"/>
    <p:sldId id="533" r:id="rId14"/>
    <p:sldId id="534" r:id="rId15"/>
    <p:sldId id="535" r:id="rId16"/>
    <p:sldId id="541" r:id="rId17"/>
    <p:sldId id="511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937"/>
    <a:srgbClr val="000099"/>
    <a:srgbClr val="C053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16" d="100"/>
          <a:sy n="116" d="100"/>
        </p:scale>
        <p:origin x="108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122"/>
            <a:ext cx="5438464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OM%3A2018%3A375%3AFIN" TargetMode="External"/><Relationship Id="rId2" Type="http://schemas.openxmlformats.org/officeDocument/2006/relationships/hyperlink" Target="https://eur-lex.europa.eu/legal-content/EN/TXT/?uri=COM%3A2018%3A392%3AFIN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159027" y="1484784"/>
            <a:ext cx="8858312" cy="288032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Instrument </a:t>
            </a:r>
            <a:r>
              <a:rPr lang="pl-PL" sz="3200" dirty="0"/>
              <a:t>Rozwój Lokalny Kierowany przez Społeczność w perspektywie finansowej </a:t>
            </a:r>
            <a:r>
              <a:rPr lang="pl-PL" sz="3200" dirty="0" smtClean="0"/>
              <a:t>2021-2027 </a:t>
            </a:r>
            <a:br>
              <a:rPr lang="pl-PL" sz="3200" dirty="0" smtClean="0"/>
            </a:br>
            <a:r>
              <a:rPr lang="pl-PL" sz="3200" dirty="0" smtClean="0"/>
              <a:t>Możliwe </a:t>
            </a:r>
            <a:r>
              <a:rPr lang="pl-PL" sz="3200" dirty="0"/>
              <a:t>warianty i </a:t>
            </a:r>
            <a:r>
              <a:rPr lang="pl-PL" sz="3200" dirty="0" smtClean="0"/>
              <a:t>kierunki </a:t>
            </a:r>
            <a:br>
              <a:rPr lang="pl-PL" sz="3200" dirty="0" smtClean="0"/>
            </a:br>
            <a:r>
              <a:rPr lang="pl-PL" sz="3200" dirty="0" smtClean="0"/>
              <a:t>Wstępne </a:t>
            </a:r>
            <a:r>
              <a:rPr lang="pl-PL" sz="3200" dirty="0"/>
              <a:t>propozycje legislacyjne Komisji Europejskiej dla RLKS po 2020</a:t>
            </a:r>
            <a:endParaRPr lang="pl-PL" sz="3200" dirty="0" smtClean="0">
              <a:latin typeface="+mn-lt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5220072" y="6309320"/>
            <a:ext cx="3592488" cy="375328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sz="2200" dirty="0">
                <a:solidFill>
                  <a:schemeClr val="tx1"/>
                </a:solidFill>
              </a:rPr>
              <a:t>Warszawa, </a:t>
            </a:r>
            <a:r>
              <a:rPr lang="pl-PL" altLang="pl-PL" sz="2200" dirty="0" smtClean="0">
                <a:solidFill>
                  <a:schemeClr val="tx1"/>
                </a:solidFill>
              </a:rPr>
              <a:t>21 czerwca 2018 r.</a:t>
            </a:r>
            <a:endParaRPr lang="pl-PL" altLang="pl-PL" sz="22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59027" y="4149080"/>
            <a:ext cx="8858312" cy="1043261"/>
          </a:xfrm>
        </p:spPr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Joanna Gierulska</a:t>
            </a:r>
          </a:p>
          <a:p>
            <a:r>
              <a:rPr lang="pl-PL" b="1" dirty="0" smtClean="0"/>
              <a:t>Ministerstwo Rolnictwa i Rozwoju Wsi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Rozwój lokalny kierowany przez społeczność (art. 25)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RLKS</a:t>
            </a:r>
            <a:endParaRPr lang="pl-PL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może być wspierany z funduszy </a:t>
            </a:r>
            <a:r>
              <a:rPr lang="pl-PL" sz="2200" dirty="0">
                <a:solidFill>
                  <a:prstClr val="black"/>
                </a:solidFill>
              </a:rPr>
              <a:t>EFRR, EFS+ i </a:t>
            </a:r>
            <a:r>
              <a:rPr lang="pl-PL" sz="2200" dirty="0" smtClean="0">
                <a:solidFill>
                  <a:prstClr val="black"/>
                </a:solidFill>
              </a:rPr>
              <a:t>EFMR;</a:t>
            </a:r>
            <a:endParaRPr lang="pl-PL" sz="22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ma się koncentrować </a:t>
            </a:r>
            <a:r>
              <a:rPr lang="pl-PL" sz="2200" dirty="0">
                <a:solidFill>
                  <a:prstClr val="black"/>
                </a:solidFill>
              </a:rPr>
              <a:t>na obszarach poniżej szczebla </a:t>
            </a:r>
            <a:r>
              <a:rPr lang="pl-PL" sz="2200" dirty="0" smtClean="0">
                <a:solidFill>
                  <a:prstClr val="black"/>
                </a:solidFill>
              </a:rPr>
              <a:t>regionalnego;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ma być </a:t>
            </a:r>
            <a:r>
              <a:rPr lang="pl-PL" sz="2200" dirty="0">
                <a:solidFill>
                  <a:prstClr val="black"/>
                </a:solidFill>
              </a:rPr>
              <a:t>kierowany przez </a:t>
            </a:r>
            <a:r>
              <a:rPr lang="pl-PL" sz="2200" dirty="0" smtClean="0">
                <a:solidFill>
                  <a:prstClr val="black"/>
                </a:solidFill>
              </a:rPr>
              <a:t>LGD, </a:t>
            </a:r>
            <a:r>
              <a:rPr lang="pl-PL" sz="2200" dirty="0">
                <a:solidFill>
                  <a:prstClr val="black"/>
                </a:solidFill>
              </a:rPr>
              <a:t>w których skład wchodzą przedstawiciele publicznych i prywatnych lokalnych interesów społeczno-gospodarczych i w których to grupach żadna pojedyncza grupa interesu nie kontroluje procesu podejmowania </a:t>
            </a:r>
            <a:r>
              <a:rPr lang="pl-PL" sz="2200" dirty="0" smtClean="0">
                <a:solidFill>
                  <a:prstClr val="black"/>
                </a:solidFill>
              </a:rPr>
              <a:t>decyzji;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ma się odbywać </a:t>
            </a:r>
            <a:r>
              <a:rPr lang="pl-PL" sz="2200" dirty="0">
                <a:solidFill>
                  <a:prstClr val="black"/>
                </a:solidFill>
              </a:rPr>
              <a:t>na podstawie zintegrowanych </a:t>
            </a:r>
            <a:r>
              <a:rPr lang="pl-PL" sz="2200" dirty="0" smtClean="0">
                <a:solidFill>
                  <a:prstClr val="black"/>
                </a:solidFill>
              </a:rPr>
              <a:t>strategii;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ma wspierać </a:t>
            </a:r>
            <a:r>
              <a:rPr lang="pl-PL" sz="2200" dirty="0">
                <a:solidFill>
                  <a:prstClr val="black"/>
                </a:solidFill>
              </a:rPr>
              <a:t>tworzenie sieci kontaktów, innowacyjne elementy w kontekście lokalnym i w stosownych przypadkach współpracę z innymi podmiotami </a:t>
            </a:r>
            <a:r>
              <a:rPr lang="pl-PL" sz="2200" dirty="0" smtClean="0">
                <a:solidFill>
                  <a:prstClr val="black"/>
                </a:solidFill>
              </a:rPr>
              <a:t>terytorialnymi.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700" dirty="0" smtClean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15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Rozwój lokalny kierowany przez społeczność (art. 25)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W przypadku wielofunduszowego RLKS</a:t>
            </a:r>
            <a:endParaRPr lang="pl-PL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właściwe </a:t>
            </a:r>
            <a:r>
              <a:rPr lang="pl-PL" sz="2200" dirty="0">
                <a:solidFill>
                  <a:prstClr val="black"/>
                </a:solidFill>
              </a:rPr>
              <a:t>instytucje zarządzające organizują </a:t>
            </a:r>
            <a:r>
              <a:rPr lang="pl-PL" sz="2200" b="1" dirty="0">
                <a:solidFill>
                  <a:prstClr val="black"/>
                </a:solidFill>
              </a:rPr>
              <a:t>wspólny proces zaproszenia do wyboru </a:t>
            </a:r>
            <a:r>
              <a:rPr lang="pl-PL" sz="2200" b="1" dirty="0" smtClean="0">
                <a:solidFill>
                  <a:prstClr val="black"/>
                </a:solidFill>
              </a:rPr>
              <a:t>strategii</a:t>
            </a:r>
            <a:r>
              <a:rPr lang="pl-PL" sz="2200" dirty="0" smtClean="0">
                <a:solidFill>
                  <a:prstClr val="black"/>
                </a:solidFill>
              </a:rPr>
              <a:t> </a:t>
            </a:r>
            <a:r>
              <a:rPr lang="pl-PL" sz="2200" dirty="0">
                <a:solidFill>
                  <a:prstClr val="black"/>
                </a:solidFill>
              </a:rPr>
              <a:t>i powołują </a:t>
            </a:r>
            <a:r>
              <a:rPr lang="pl-PL" sz="2200" b="1" dirty="0">
                <a:solidFill>
                  <a:prstClr val="black"/>
                </a:solidFill>
              </a:rPr>
              <a:t>wspólny komitet</a:t>
            </a:r>
            <a:r>
              <a:rPr lang="pl-PL" sz="2200" dirty="0">
                <a:solidFill>
                  <a:prstClr val="black"/>
                </a:solidFill>
              </a:rPr>
              <a:t> dla wszystkich funduszy, których to dotyczy, w celu monitorowania wdrażania tych </a:t>
            </a:r>
            <a:r>
              <a:rPr lang="pl-PL" sz="2200" dirty="0" smtClean="0">
                <a:solidFill>
                  <a:prstClr val="black"/>
                </a:solidFill>
              </a:rPr>
              <a:t>strategii;</a:t>
            </a:r>
            <a:endParaRPr lang="pl-PL" sz="22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>
                <a:solidFill>
                  <a:prstClr val="black"/>
                </a:solidFill>
              </a:rPr>
              <a:t>w</a:t>
            </a:r>
            <a:r>
              <a:rPr lang="pl-PL" sz="2200" dirty="0" smtClean="0">
                <a:solidFill>
                  <a:prstClr val="black"/>
                </a:solidFill>
              </a:rPr>
              <a:t>łaściwe </a:t>
            </a:r>
            <a:r>
              <a:rPr lang="pl-PL" sz="2200" dirty="0">
                <a:solidFill>
                  <a:prstClr val="black"/>
                </a:solidFill>
              </a:rPr>
              <a:t>instytucje zarządzające mogą wybrać </a:t>
            </a:r>
            <a:r>
              <a:rPr lang="pl-PL" sz="2200" b="1" dirty="0">
                <a:solidFill>
                  <a:prstClr val="black"/>
                </a:solidFill>
              </a:rPr>
              <a:t>jeden </a:t>
            </a:r>
            <a:r>
              <a:rPr lang="pl-PL" sz="2200" b="1" dirty="0" smtClean="0">
                <a:solidFill>
                  <a:prstClr val="black"/>
                </a:solidFill>
              </a:rPr>
              <a:t>z funduszy </a:t>
            </a:r>
            <a:r>
              <a:rPr lang="pl-PL" sz="2200" b="1" dirty="0">
                <a:solidFill>
                  <a:prstClr val="black"/>
                </a:solidFill>
              </a:rPr>
              <a:t>w celu pokrycia wszystkich kosztów przygotowania, zarządzania i kosztów </a:t>
            </a:r>
            <a:r>
              <a:rPr lang="pl-PL" sz="2200" b="1" dirty="0" smtClean="0">
                <a:solidFill>
                  <a:prstClr val="black"/>
                </a:solidFill>
              </a:rPr>
              <a:t>aktywizacji</a:t>
            </a:r>
            <a:r>
              <a:rPr lang="pl-PL" sz="2200" dirty="0" smtClean="0">
                <a:solidFill>
                  <a:prstClr val="black"/>
                </a:solidFill>
              </a:rPr>
              <a:t> związanych z takimi strategiami;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właściwe </a:t>
            </a:r>
            <a:r>
              <a:rPr lang="pl-PL" sz="2200" dirty="0">
                <a:solidFill>
                  <a:prstClr val="black"/>
                </a:solidFill>
              </a:rPr>
              <a:t>instytucje zarządzające mogą wyznaczyć jeden </a:t>
            </a:r>
            <a:r>
              <a:rPr lang="pl-PL" sz="2200" dirty="0" smtClean="0">
                <a:solidFill>
                  <a:prstClr val="black"/>
                </a:solidFill>
              </a:rPr>
              <a:t>z funduszy, </a:t>
            </a:r>
            <a:r>
              <a:rPr lang="pl-PL" sz="2200" dirty="0">
                <a:solidFill>
                  <a:prstClr val="black"/>
                </a:solidFill>
              </a:rPr>
              <a:t>jako </a:t>
            </a:r>
            <a:r>
              <a:rPr lang="pl-PL" sz="2200" b="1" dirty="0">
                <a:solidFill>
                  <a:prstClr val="black"/>
                </a:solidFill>
              </a:rPr>
              <a:t>fundusz </a:t>
            </a:r>
            <a:r>
              <a:rPr lang="pl-PL" sz="2200" b="1" dirty="0" smtClean="0">
                <a:solidFill>
                  <a:prstClr val="black"/>
                </a:solidFill>
              </a:rPr>
              <a:t>główny</a:t>
            </a:r>
            <a:r>
              <a:rPr lang="pl-PL" sz="2200" dirty="0" smtClean="0">
                <a:solidFill>
                  <a:prstClr val="black"/>
                </a:solidFill>
              </a:rPr>
              <a:t>, którego przepisy mają zastosowanie do strategii. </a:t>
            </a:r>
            <a:r>
              <a:rPr lang="pl-PL" sz="2200" dirty="0">
                <a:solidFill>
                  <a:prstClr val="black"/>
                </a:solidFill>
              </a:rPr>
              <a:t>Instytucje odpowiedzialne za pozostałe fundusze postępują zgodnie z decyzjami i kontrolami zarządczymi, które podejmuje i przeprowadza właściwa instytucja funduszu </a:t>
            </a:r>
            <a:r>
              <a:rPr lang="pl-PL" sz="2200" dirty="0" smtClean="0">
                <a:solidFill>
                  <a:prstClr val="black"/>
                </a:solidFill>
              </a:rPr>
              <a:t>głównego.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700" dirty="0" smtClean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3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Strategie rozwoju lokalnego kierowanego przez społeczność (art. 26)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Muszą zawierać następujące elementy</a:t>
            </a:r>
            <a:endParaRPr lang="pl-PL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obszar </a:t>
            </a:r>
            <a:r>
              <a:rPr lang="pl-PL" sz="2200" dirty="0">
                <a:solidFill>
                  <a:prstClr val="black"/>
                </a:solidFill>
              </a:rPr>
              <a:t>geograficzny i populację, których dotyczy </a:t>
            </a:r>
            <a:r>
              <a:rPr lang="pl-PL" sz="2200" dirty="0" smtClean="0">
                <a:solidFill>
                  <a:prstClr val="black"/>
                </a:solidFill>
              </a:rPr>
              <a:t>strategia</a:t>
            </a:r>
            <a:r>
              <a:rPr lang="pl-PL" sz="2200" dirty="0">
                <a:solidFill>
                  <a:prstClr val="black"/>
                </a:solidFill>
              </a:rPr>
              <a:t>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opis </a:t>
            </a:r>
            <a:r>
              <a:rPr lang="pl-PL" sz="2200" dirty="0">
                <a:solidFill>
                  <a:prstClr val="black"/>
                </a:solidFill>
              </a:rPr>
              <a:t>procesu zaangażowania społeczności w opracowywanie strategii;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analizę </a:t>
            </a:r>
            <a:r>
              <a:rPr lang="pl-PL" sz="2200" dirty="0">
                <a:solidFill>
                  <a:prstClr val="black"/>
                </a:solidFill>
              </a:rPr>
              <a:t>potrzeb rozwojowych i potencjału danego obszaru;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cele </a:t>
            </a:r>
            <a:r>
              <a:rPr lang="pl-PL" sz="2200" dirty="0">
                <a:solidFill>
                  <a:prstClr val="black"/>
                </a:solidFill>
              </a:rPr>
              <a:t>strategii, w tym wymierne cele końcowe dotyczące rezultatów oraz odnośne planowane działania;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ustalenia </a:t>
            </a:r>
            <a:r>
              <a:rPr lang="pl-PL" sz="2200" dirty="0">
                <a:solidFill>
                  <a:prstClr val="black"/>
                </a:solidFill>
              </a:rPr>
              <a:t>w zakresie zarządzania, monitorowania i oceny, pokazujące potencjał </a:t>
            </a:r>
            <a:r>
              <a:rPr lang="pl-PL" sz="2200" dirty="0" smtClean="0">
                <a:solidFill>
                  <a:prstClr val="black"/>
                </a:solidFill>
              </a:rPr>
              <a:t>LGD w </a:t>
            </a:r>
            <a:r>
              <a:rPr lang="pl-PL" sz="2200" dirty="0">
                <a:solidFill>
                  <a:prstClr val="black"/>
                </a:solidFill>
              </a:rPr>
              <a:t>zakresie realizacji takiej strategii;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plan </a:t>
            </a:r>
            <a:r>
              <a:rPr lang="pl-PL" sz="2200" dirty="0">
                <a:solidFill>
                  <a:prstClr val="black"/>
                </a:solidFill>
              </a:rPr>
              <a:t>finansowy, w tym planowaną alokację z każdego odnośnego funduszu i programu</a:t>
            </a:r>
            <a:r>
              <a:rPr lang="pl-PL" sz="2200" dirty="0" smtClean="0">
                <a:solidFill>
                  <a:prstClr val="black"/>
                </a:solidFill>
              </a:rPr>
              <a:t>.</a:t>
            </a:r>
            <a:endParaRPr lang="pl-PL" sz="2700" dirty="0" smtClean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8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Strategie rozwoju lokalnego kierowanego przez społeczność (art. 26)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Wybór LSR</a:t>
            </a:r>
            <a:endParaRPr lang="pl-PL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instytucje </a:t>
            </a:r>
            <a:r>
              <a:rPr lang="pl-PL" sz="2200" dirty="0">
                <a:solidFill>
                  <a:prstClr val="black"/>
                </a:solidFill>
              </a:rPr>
              <a:t>zarządzające określają kryteria wyboru </a:t>
            </a:r>
            <a:r>
              <a:rPr lang="pl-PL" sz="2200" dirty="0" smtClean="0">
                <a:solidFill>
                  <a:prstClr val="black"/>
                </a:solidFill>
              </a:rPr>
              <a:t>LSR, </a:t>
            </a:r>
            <a:r>
              <a:rPr lang="pl-PL" sz="2200" dirty="0">
                <a:solidFill>
                  <a:prstClr val="black"/>
                </a:solidFill>
              </a:rPr>
              <a:t>powołują komitet odpowiedzialny za </a:t>
            </a:r>
            <a:r>
              <a:rPr lang="pl-PL" sz="2200" dirty="0" smtClean="0">
                <a:solidFill>
                  <a:prstClr val="black"/>
                </a:solidFill>
              </a:rPr>
              <a:t>wybór i </a:t>
            </a:r>
            <a:r>
              <a:rPr lang="pl-PL" sz="2200" dirty="0">
                <a:solidFill>
                  <a:prstClr val="black"/>
                </a:solidFill>
              </a:rPr>
              <a:t>zatwierdzają strategie wybrane </a:t>
            </a:r>
            <a:r>
              <a:rPr lang="pl-PL" sz="2200" dirty="0" smtClean="0">
                <a:solidFill>
                  <a:prstClr val="black"/>
                </a:solidFill>
              </a:rPr>
              <a:t>przez </a:t>
            </a:r>
            <a:r>
              <a:rPr lang="pl-PL" sz="2200" dirty="0">
                <a:solidFill>
                  <a:prstClr val="black"/>
                </a:solidFill>
              </a:rPr>
              <a:t>ten </a:t>
            </a:r>
            <a:r>
              <a:rPr lang="pl-PL" sz="2200" dirty="0" smtClean="0">
                <a:solidFill>
                  <a:prstClr val="black"/>
                </a:solidFill>
              </a:rPr>
              <a:t>komitet;</a:t>
            </a:r>
            <a:endParaRPr lang="pl-PL" sz="22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instytucje </a:t>
            </a:r>
            <a:r>
              <a:rPr lang="pl-PL" sz="2200" dirty="0">
                <a:solidFill>
                  <a:prstClr val="black"/>
                </a:solidFill>
              </a:rPr>
              <a:t>zarządzające dokonują pierwszej rundy wyboru strategii i dopilnowują, aby wybrane </a:t>
            </a:r>
            <a:r>
              <a:rPr lang="pl-PL" sz="2200" dirty="0" smtClean="0">
                <a:solidFill>
                  <a:prstClr val="black"/>
                </a:solidFill>
              </a:rPr>
              <a:t>LGD mogły </a:t>
            </a:r>
            <a:r>
              <a:rPr lang="pl-PL" sz="2200" dirty="0">
                <a:solidFill>
                  <a:prstClr val="black"/>
                </a:solidFill>
              </a:rPr>
              <a:t>wypełnić przypisane im zadania </a:t>
            </a:r>
            <a:r>
              <a:rPr lang="pl-PL" sz="2200" dirty="0" smtClean="0">
                <a:solidFill>
                  <a:prstClr val="black"/>
                </a:solidFill>
              </a:rPr>
              <a:t>w </a:t>
            </a:r>
            <a:r>
              <a:rPr lang="pl-PL" sz="2200" dirty="0">
                <a:solidFill>
                  <a:prstClr val="black"/>
                </a:solidFill>
              </a:rPr>
              <a:t>terminie 12 miesięcy od daty zatwierdzenia odnośnego programu lub, w przypadku strategii wspieranych z więcej niż jednego funduszu, w terminie 12 miesięcy od daty zatwierdzenia ostatniego odnośnego </a:t>
            </a:r>
            <a:r>
              <a:rPr lang="pl-PL" sz="2200" dirty="0" smtClean="0">
                <a:solidFill>
                  <a:prstClr val="black"/>
                </a:solidFill>
              </a:rPr>
              <a:t>programu;</a:t>
            </a:r>
            <a:endParaRPr lang="pl-PL" sz="2200" dirty="0">
              <a:solidFill>
                <a:prstClr val="black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4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/>
          </a:bodyPr>
          <a:lstStyle/>
          <a:p>
            <a:r>
              <a:rPr lang="pl-PL" dirty="0" smtClean="0"/>
              <a:t>Lokalne grupy działania (art. 27)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Zadania LGD</a:t>
            </a:r>
            <a:endParaRPr lang="pl-PL" sz="2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rozwijanie </a:t>
            </a:r>
            <a:r>
              <a:rPr lang="pl-PL" sz="2600" dirty="0">
                <a:solidFill>
                  <a:prstClr val="black"/>
                </a:solidFill>
              </a:rPr>
              <a:t>zdolności podmiotów lokalnych do opracowywania i wdrażania operacji;</a:t>
            </a:r>
          </a:p>
          <a:p>
            <a:pPr lvl="1"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opracowanie </a:t>
            </a:r>
            <a:r>
              <a:rPr lang="pl-PL" sz="2600" dirty="0">
                <a:solidFill>
                  <a:prstClr val="black"/>
                </a:solidFill>
              </a:rPr>
              <a:t>niedyskryminującej i przejrzystej procedury wyboru oraz kryteriów, które pozwalają uniknąć konfliktu interesów i zapewniają, aby żadna pojedyncza grupa interesu nie kontrolowała decyzji w sprawie wyboru;</a:t>
            </a:r>
          </a:p>
          <a:p>
            <a:pPr lvl="1"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opracowanie </a:t>
            </a:r>
            <a:r>
              <a:rPr lang="pl-PL" sz="2600" dirty="0">
                <a:solidFill>
                  <a:prstClr val="black"/>
                </a:solidFill>
              </a:rPr>
              <a:t>i publikowanie zaproszeń do składania wniosków;</a:t>
            </a:r>
          </a:p>
          <a:p>
            <a:pPr lvl="1"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wybór </a:t>
            </a:r>
            <a:r>
              <a:rPr lang="pl-PL" sz="2600" dirty="0">
                <a:solidFill>
                  <a:prstClr val="black"/>
                </a:solidFill>
              </a:rPr>
              <a:t>operacji i ustalanie kwoty wsparcia oraz przedstawianie wniosków podmiotowi odpowiedzialnemu za ostateczną weryfikację kwalifikowalności przed ich zatwierdzeniem;</a:t>
            </a:r>
          </a:p>
          <a:p>
            <a:pPr lvl="1"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monitorowanie </a:t>
            </a:r>
            <a:r>
              <a:rPr lang="pl-PL" sz="2600" dirty="0">
                <a:solidFill>
                  <a:prstClr val="black"/>
                </a:solidFill>
              </a:rPr>
              <a:t>postępów w osiąganiu celów wyznaczonych w strategii;</a:t>
            </a:r>
          </a:p>
          <a:p>
            <a:pPr lvl="1"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ocena </a:t>
            </a:r>
            <a:r>
              <a:rPr lang="pl-PL" sz="2600" dirty="0">
                <a:solidFill>
                  <a:prstClr val="black"/>
                </a:solidFill>
              </a:rPr>
              <a:t>realizacji strategii</a:t>
            </a:r>
            <a:r>
              <a:rPr lang="pl-PL" sz="2600" dirty="0" smtClean="0">
                <a:solidFill>
                  <a:prstClr val="black"/>
                </a:solidFill>
              </a:rPr>
              <a:t>.</a:t>
            </a:r>
            <a:endParaRPr lang="pl-PL" sz="2600" dirty="0">
              <a:solidFill>
                <a:prstClr val="black"/>
              </a:solidFill>
            </a:endParaRPr>
          </a:p>
          <a:p>
            <a:pPr marL="82296" lvl="0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W </a:t>
            </a:r>
            <a:r>
              <a:rPr lang="pl-PL" sz="2600" dirty="0">
                <a:solidFill>
                  <a:prstClr val="black"/>
                </a:solidFill>
              </a:rPr>
              <a:t>przypadku gdy </a:t>
            </a:r>
            <a:r>
              <a:rPr lang="pl-PL" sz="2600" dirty="0" smtClean="0">
                <a:solidFill>
                  <a:prstClr val="black"/>
                </a:solidFill>
              </a:rPr>
              <a:t>LGD </a:t>
            </a:r>
            <a:r>
              <a:rPr lang="pl-PL" sz="2600" dirty="0">
                <a:solidFill>
                  <a:prstClr val="black"/>
                </a:solidFill>
              </a:rPr>
              <a:t>wykonują </a:t>
            </a:r>
            <a:r>
              <a:rPr lang="pl-PL" sz="2600" dirty="0" smtClean="0">
                <a:solidFill>
                  <a:prstClr val="black"/>
                </a:solidFill>
              </a:rPr>
              <a:t>inne zadania, </a:t>
            </a:r>
            <a:r>
              <a:rPr lang="pl-PL" sz="2600" dirty="0">
                <a:solidFill>
                  <a:prstClr val="black"/>
                </a:solidFill>
              </a:rPr>
              <a:t>za które odpowiada instytucja zarządzająca lub agencja płatnicza, grupy te zostają wyznaczone przez instytucję zarządzającą jako instytucje pośredniczące zgodnie z przepisami dotyczącymi poszczególnych funduszy.</a:t>
            </a:r>
          </a:p>
          <a:p>
            <a:pPr marL="82296" lvl="0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600" dirty="0" smtClean="0">
                <a:solidFill>
                  <a:prstClr val="black"/>
                </a:solidFill>
              </a:rPr>
              <a:t>LGD </a:t>
            </a:r>
            <a:r>
              <a:rPr lang="pl-PL" sz="2600" dirty="0">
                <a:solidFill>
                  <a:prstClr val="black"/>
                </a:solidFill>
              </a:rPr>
              <a:t>może być beneficjentem i może wdrażać operacje zgodnie ze strategią.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6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/>
              <a:t>Wsparcie z funduszy na rzecz rozwoju lokalnego kierowanego przez </a:t>
            </a:r>
            <a:r>
              <a:rPr lang="pl-PL" dirty="0" smtClean="0"/>
              <a:t>społeczność (</a:t>
            </a:r>
            <a:r>
              <a:rPr lang="pl-PL" dirty="0"/>
              <a:t>art</a:t>
            </a:r>
            <a:r>
              <a:rPr lang="pl-PL" dirty="0" smtClean="0"/>
              <a:t>. 28)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Wsparcie </a:t>
            </a:r>
            <a:r>
              <a:rPr lang="pl-PL" sz="2700" dirty="0">
                <a:solidFill>
                  <a:prstClr val="black"/>
                </a:solidFill>
              </a:rPr>
              <a:t>z funduszy na </a:t>
            </a:r>
            <a:r>
              <a:rPr lang="pl-PL" sz="2700" dirty="0" smtClean="0">
                <a:solidFill>
                  <a:prstClr val="black"/>
                </a:solidFill>
              </a:rPr>
              <a:t>rzecz RLKS obejmuje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budowanie </a:t>
            </a:r>
            <a:r>
              <a:rPr lang="pl-PL" sz="2200" dirty="0">
                <a:solidFill>
                  <a:prstClr val="black"/>
                </a:solidFill>
              </a:rPr>
              <a:t>zdolności i działania przygotowawcze wspierające opracowywanie i przyszłe wdrażanie strategii;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wykonanie </a:t>
            </a:r>
            <a:r>
              <a:rPr lang="pl-PL" sz="2200" dirty="0">
                <a:solidFill>
                  <a:prstClr val="black"/>
                </a:solidFill>
              </a:rPr>
              <a:t>operacji, w tym działania w zakresie współpracy i przygotowania do nich, wybrane na podstawie strategii rozwoju lokalnego;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zarządzanie </a:t>
            </a:r>
            <a:r>
              <a:rPr lang="pl-PL" sz="2200" dirty="0">
                <a:solidFill>
                  <a:prstClr val="black"/>
                </a:solidFill>
              </a:rPr>
              <a:t>strategią, jej monitorowanie i ocenę oraz aktywizację </a:t>
            </a:r>
            <a:r>
              <a:rPr lang="pl-PL" sz="2200" dirty="0" smtClean="0">
                <a:solidFill>
                  <a:prstClr val="black"/>
                </a:solidFill>
              </a:rPr>
              <a:t>(wsparcie w tym wypadku nie </a:t>
            </a:r>
            <a:r>
              <a:rPr lang="pl-PL" sz="2200" dirty="0">
                <a:solidFill>
                  <a:prstClr val="black"/>
                </a:solidFill>
              </a:rPr>
              <a:t>przekracza 25 % całkowitego wkładu publicznego na rzecz </a:t>
            </a:r>
            <a:r>
              <a:rPr lang="pl-PL" sz="2200" dirty="0" smtClean="0">
                <a:solidFill>
                  <a:prstClr val="black"/>
                </a:solidFill>
              </a:rPr>
              <a:t>strategii). </a:t>
            </a: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8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Projekty </a:t>
            </a:r>
            <a:r>
              <a:rPr lang="pl-PL" smtClean="0"/>
              <a:t>rozporządzeń dostępne na: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>
                <a:hlinkClick r:id="rId2"/>
              </a:rPr>
              <a:t>https://eur-lex.europa.eu/legal-content/EN/TXT/?uri=COM%3A2018%3A392%3AFIN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>
                <a:hlinkClick r:id="rId3"/>
              </a:rPr>
              <a:t>https://eur-lex.europa.eu/legal-content/EN/TXT/?</a:t>
            </a:r>
            <a:r>
              <a:rPr lang="pl-PL" dirty="0" smtClean="0">
                <a:hlinkClick r:id="rId3"/>
              </a:rPr>
              <a:t>uri=COM%3A2018%3A375%3AFIN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89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smtClean="0"/>
              <a:t>Dziękuję</a:t>
            </a:r>
            <a:r>
              <a:rPr lang="pl-PL" smtClean="0"/>
              <a:t> </a:t>
            </a:r>
            <a:r>
              <a:rPr lang="pl-PL" b="1" smtClean="0"/>
              <a:t>za</a:t>
            </a:r>
            <a:r>
              <a:rPr lang="pl-PL" smtClean="0"/>
              <a:t> </a:t>
            </a:r>
            <a:r>
              <a:rPr lang="pl-PL" b="1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6309914"/>
          </a:xfrm>
        </p:spPr>
        <p:txBody>
          <a:bodyPr>
            <a:normAutofit/>
          </a:bodyPr>
          <a:lstStyle/>
          <a:p>
            <a:r>
              <a:rPr lang="pl-PL" sz="2400" dirty="0"/>
              <a:t>P</a:t>
            </a:r>
            <a:r>
              <a:rPr lang="pl-PL" sz="2400" dirty="0" smtClean="0"/>
              <a:t>rojekt </a:t>
            </a:r>
            <a:r>
              <a:rPr lang="pl-PL" sz="2400" dirty="0"/>
              <a:t>Rozporządzenia Parlamentu Europejskiego i </a:t>
            </a:r>
            <a:r>
              <a:rPr lang="pl-PL" sz="2400" dirty="0" smtClean="0"/>
              <a:t>Rady ustanawiającego </a:t>
            </a:r>
            <a:r>
              <a:rPr lang="pl-PL" sz="2400" dirty="0"/>
              <a:t>przepisy dotyczące wsparcia na podstawie planów strategicznych sporządzanych przez państwa członkowskie w ramach wspólnej polityki rolnej (planów strategicznych WPR) i finansowanych z Europejskiego Funduszu Rolniczego Gwarancji (EFRG) i z Europejskiego Funduszu Rolnego na rzecz Rozwoju Obszarów Wiejskich (EFRROW) oraz uchylające rozporządzenie Parlamentu Europejskiego i Rady (UE) nr 1305/2013 i rozporządzenie Parlamentu Europejskiego i Rady (UE) nr 1307/2013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6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Art. 2 ust. 2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700" dirty="0">
                <a:solidFill>
                  <a:prstClr val="black"/>
                </a:solidFill>
              </a:rPr>
              <a:t>Do wsparcia finansowanego z EFRROW na podstawie niniejszego rozporządzenia mają zastosowanie przepisy tytułu II rozdział III, tytułu III rozdział II oraz art. 41 i 43 rozporządzenia Parlamentu Europejskiego i Rady (UE) [w sprawie wspólnych przepisów]</a:t>
            </a:r>
            <a:endParaRPr lang="pl-PL" sz="2700" dirty="0" smtClean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36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Cele ogólne (art. 5)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700" dirty="0">
                <a:solidFill>
                  <a:prstClr val="black"/>
                </a:solidFill>
              </a:rPr>
              <a:t>Wsparcie z EFRG i EFRROW ma na celu dalszą poprawę zrównoważonego rozwoju rolnictwa, żywności i obszarów wiejskich oraz przyczynia się do osiągnięcia następujących celów ogólnych: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700" dirty="0">
                <a:solidFill>
                  <a:prstClr val="black"/>
                </a:solidFill>
              </a:rPr>
              <a:t>a) wspieranie inteligentnego, odpornego i zróżnicowanego sektora rolnictwa przy zapewnieniu bezpieczeństwa żywnościowego;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700" dirty="0">
                <a:solidFill>
                  <a:prstClr val="black"/>
                </a:solidFill>
              </a:rPr>
              <a:t>b) zwiększenie troski o środowisko oraz intensyfikacja działań w dziedzinie klimatu, aby przyczynić się do realizacji unijnych celów związanych ze środowiskiem i klimatem;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700" dirty="0">
                <a:solidFill>
                  <a:prstClr val="black"/>
                </a:solidFill>
              </a:rPr>
              <a:t>c) </a:t>
            </a:r>
            <a:r>
              <a:rPr lang="pl-PL" sz="2700" b="1" dirty="0">
                <a:solidFill>
                  <a:prstClr val="black"/>
                </a:solidFill>
              </a:rPr>
              <a:t>umacnianie struktury społeczno-ekonomicznej obszarów wiejskich</a:t>
            </a:r>
            <a:r>
              <a:rPr lang="pl-PL" sz="2700" dirty="0">
                <a:solidFill>
                  <a:prstClr val="black"/>
                </a:solidFill>
              </a:rPr>
              <a:t>.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700" dirty="0">
                <a:solidFill>
                  <a:prstClr val="black"/>
                </a:solidFill>
              </a:rPr>
              <a:t>Cele te uzupełnia przekrojowy cel modernizacji tego sektora przez sprzyjanie dzieleniu się wiedzą, innowacji i cyfryzacji w rolnictwie i na obszarach wiejskich, a także zachęcanie do ich wykorzystywania.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2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/>
              <a:t>Cele </a:t>
            </a:r>
            <a:r>
              <a:rPr lang="pl-PL" dirty="0" smtClean="0"/>
              <a:t>szczegółowe (</a:t>
            </a:r>
            <a:r>
              <a:rPr lang="pl-PL" dirty="0"/>
              <a:t>art. </a:t>
            </a:r>
            <a:r>
              <a:rPr lang="pl-PL" dirty="0" smtClean="0"/>
              <a:t>6)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1. Cele ogólne osiąga się, realizując następujące cele szczegółowe:</a:t>
            </a:r>
          </a:p>
          <a:p>
            <a:pPr marL="0" indent="0">
              <a:buNone/>
            </a:pPr>
            <a:r>
              <a:rPr lang="pl-PL" dirty="0"/>
              <a:t>a) wspieranie godziwych dochodów gospodarstw rolnych i ich odporności w całej Unii w celu zwiększenia bezpieczeństwa żywnościowego;</a:t>
            </a:r>
          </a:p>
          <a:p>
            <a:pPr marL="0" indent="0">
              <a:buNone/>
            </a:pPr>
            <a:r>
              <a:rPr lang="pl-PL" dirty="0"/>
              <a:t>b) zwiększenie zorientowania na rynek i konkurencyjności, w tym większe ukierunkowanie na badania naukowe, technologię i cyfryzację;</a:t>
            </a:r>
          </a:p>
          <a:p>
            <a:pPr marL="0" indent="0">
              <a:buNone/>
            </a:pPr>
            <a:r>
              <a:rPr lang="pl-PL" dirty="0"/>
              <a:t>c) poprawa pozycji rolników w łańcuchu wartości;</a:t>
            </a:r>
          </a:p>
          <a:p>
            <a:pPr marL="0" indent="0">
              <a:buNone/>
            </a:pPr>
            <a:r>
              <a:rPr lang="pl-PL" dirty="0"/>
              <a:t>d) przyczynianie się do łagodzenia zmiany klimatu i przystosowywania się do niej, a także wykorzystanie zrównoważonej energii;</a:t>
            </a:r>
          </a:p>
          <a:p>
            <a:pPr marL="0" indent="0">
              <a:buNone/>
            </a:pPr>
            <a:r>
              <a:rPr lang="pl-PL" dirty="0"/>
              <a:t>e) wspieranie zrównoważonego rozwoju i wydajnego gospodarowania zasobami naturalnymi, takimi jak woda, gleba i powietrze;</a:t>
            </a:r>
          </a:p>
          <a:p>
            <a:pPr marL="0" indent="0">
              <a:buNone/>
            </a:pPr>
            <a:r>
              <a:rPr lang="pl-PL" dirty="0"/>
              <a:t>f) przyczynianie się do ochrony różnorodności biologicznej, wzmacnianie usług ekosystemowych oraz ochrona siedlisk i krajobrazu;</a:t>
            </a:r>
          </a:p>
          <a:p>
            <a:pPr marL="0" indent="0">
              <a:buNone/>
            </a:pPr>
            <a:r>
              <a:rPr lang="pl-PL" dirty="0"/>
              <a:t>g) przyciąganie młodych rolników i ułatwianie rozwoju działalności gospodarczej na obszarach wiejskich;</a:t>
            </a:r>
          </a:p>
          <a:p>
            <a:pPr marL="0" indent="0">
              <a:buNone/>
            </a:pPr>
            <a:r>
              <a:rPr lang="pl-PL" dirty="0"/>
              <a:t>h) </a:t>
            </a:r>
            <a:r>
              <a:rPr lang="pl-PL" b="1" dirty="0"/>
              <a:t>promowanie zatrudnienia, wzrostu, włączenia społecznego i rozwoju lokalnego na obszarach wiejskich, w tym </a:t>
            </a:r>
            <a:r>
              <a:rPr lang="pl-PL" b="1" dirty="0" err="1"/>
              <a:t>biogospodarki</a:t>
            </a:r>
            <a:r>
              <a:rPr lang="pl-PL" b="1" dirty="0"/>
              <a:t> i zrównoważonego leśnictwa</a:t>
            </a:r>
            <a:r>
              <a:rPr lang="pl-PL" dirty="0"/>
              <a:t>;</a:t>
            </a:r>
          </a:p>
          <a:p>
            <a:pPr marL="0" indent="0">
              <a:buNone/>
            </a:pPr>
            <a:r>
              <a:rPr lang="pl-PL" dirty="0"/>
              <a:t>i) poprawa reakcji rolnictwa UE na potrzeby społeczne dotyczące żywności i zdrowia, w tym bezpiecznej, bogatej w składniki odżywcze i zrównoważonej żywności, zapobiegania marnotrawieniu żywności, jak również dobrostanu zwierząt.</a:t>
            </a:r>
          </a:p>
          <a:p>
            <a:pPr marL="0" indent="0">
              <a:buNone/>
            </a:pPr>
            <a:r>
              <a:rPr lang="pl-PL" dirty="0"/>
              <a:t>2. Realizując cele szczegółowe, państwa członkowskie zapewniają uproszczenie i dobre wyniki wsparcia w ramach WPR.</a:t>
            </a:r>
          </a:p>
        </p:txBody>
      </p:sp>
    </p:spTree>
    <p:extLst>
      <p:ext uri="{BB962C8B-B14F-4D97-AF65-F5344CB8AC3E}">
        <p14:creationId xmlns:p14="http://schemas.microsoft.com/office/powerpoint/2010/main" val="37666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Współpraca (art. 71)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285852" y="1484784"/>
            <a:ext cx="7678636" cy="4786346"/>
          </a:xfrm>
        </p:spPr>
        <p:txBody>
          <a:bodyPr>
            <a:normAutofit fontScale="70000" lnSpcReduction="200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Państwa </a:t>
            </a:r>
            <a:r>
              <a:rPr lang="pl-PL" sz="2700" dirty="0">
                <a:solidFill>
                  <a:prstClr val="black"/>
                </a:solidFill>
              </a:rPr>
              <a:t>członkowskie mogą przyznawać </a:t>
            </a:r>
            <a:r>
              <a:rPr lang="pl-PL" sz="2700" b="1" dirty="0">
                <a:solidFill>
                  <a:prstClr val="black"/>
                </a:solidFill>
              </a:rPr>
              <a:t>wsparcie na cele współpracy </a:t>
            </a:r>
            <a:r>
              <a:rPr lang="pl-PL" sz="2700" dirty="0" smtClean="0">
                <a:solidFill>
                  <a:prstClr val="black"/>
                </a:solidFill>
              </a:rPr>
              <a:t>(…) </a:t>
            </a:r>
            <a:r>
              <a:rPr lang="pl-PL" sz="2700" b="1" dirty="0">
                <a:solidFill>
                  <a:prstClr val="black"/>
                </a:solidFill>
              </a:rPr>
              <a:t>w celu przygotowania i wdrożenia projektów</a:t>
            </a:r>
            <a:r>
              <a:rPr lang="pl-PL" sz="2700" dirty="0">
                <a:solidFill>
                  <a:prstClr val="black"/>
                </a:solidFill>
              </a:rPr>
              <a:t> grup operacyjnych europejskiego partnerstwa innowacyjnego na rzecz wydajnego i zrównoważonego </a:t>
            </a:r>
            <a:r>
              <a:rPr lang="pl-PL" sz="2700" dirty="0" smtClean="0">
                <a:solidFill>
                  <a:prstClr val="black"/>
                </a:solidFill>
              </a:rPr>
              <a:t>rolnictwa (…) i </a:t>
            </a:r>
            <a:r>
              <a:rPr lang="pl-PL" sz="2700" b="1" dirty="0">
                <a:solidFill>
                  <a:prstClr val="black"/>
                </a:solidFill>
              </a:rPr>
              <a:t>LEADER</a:t>
            </a:r>
            <a:r>
              <a:rPr lang="pl-PL" sz="2700" dirty="0">
                <a:solidFill>
                  <a:prstClr val="black"/>
                </a:solidFill>
              </a:rPr>
              <a:t>, zwanego w art. 25 rozporządzenia (UE) [w sprawie wspólnych przepisów] rozwojem lokalnym kierowanym przez </a:t>
            </a:r>
            <a:r>
              <a:rPr lang="pl-PL" sz="2700" dirty="0" smtClean="0">
                <a:solidFill>
                  <a:prstClr val="black"/>
                </a:solidFill>
              </a:rPr>
              <a:t>społeczność, oraz </a:t>
            </a:r>
            <a:r>
              <a:rPr lang="pl-PL" sz="2700" dirty="0">
                <a:solidFill>
                  <a:prstClr val="black"/>
                </a:solidFill>
              </a:rPr>
              <a:t>w celu promowania systemów jakości, organizacji producentów lub grup producentów, lub innych form współpracy.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Państwa </a:t>
            </a:r>
            <a:r>
              <a:rPr lang="pl-PL" sz="2700" dirty="0">
                <a:solidFill>
                  <a:prstClr val="black"/>
                </a:solidFill>
              </a:rPr>
              <a:t>członkowskie mogą przyznawać wsparcie w ramach tego rodzaju interwencji wyłącznie w celu promowania form współpracy, w którą zaangażowane są co najmniej dwa podmioty i która przyczynia się do osiągnięcia celów szczegółowych określonych w art. 6.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Państwa </a:t>
            </a:r>
            <a:r>
              <a:rPr lang="pl-PL" sz="2700" dirty="0">
                <a:solidFill>
                  <a:prstClr val="black"/>
                </a:solidFill>
              </a:rPr>
              <a:t>członkowskie mogą pokrywać w ramach tego rodzaju interwencji koszty związane ze wszystkimi aspektami współpracy.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Państwa </a:t>
            </a:r>
            <a:r>
              <a:rPr lang="pl-PL" sz="2700" dirty="0">
                <a:solidFill>
                  <a:prstClr val="black"/>
                </a:solidFill>
              </a:rPr>
              <a:t>członkowskie mogą przyznawać pomoc w postaci ogólnej kwoty pokrywającej koszty współpracy i koszty zrealizowanych projektów i operacji lub mogą pokryć jedynie koszty współpracy i wykorzystać do realizacji projektów zasoby finansowe z innych rodzajów interwencji, krajowych lub unijnych instrumentów wsparcia.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81439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/>
              <a:t>Minimalne i maksymalne alokacje </a:t>
            </a:r>
            <a:r>
              <a:rPr lang="pl-PL" dirty="0" smtClean="0"/>
              <a:t>finansowe (</a:t>
            </a:r>
            <a:r>
              <a:rPr lang="pl-PL" dirty="0"/>
              <a:t>a</a:t>
            </a:r>
            <a:r>
              <a:rPr lang="pl-PL" dirty="0" smtClean="0"/>
              <a:t>rt. 86 ust. 1)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285852" y="2204864"/>
            <a:ext cx="7678636" cy="3816424"/>
          </a:xfrm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>
                <a:solidFill>
                  <a:prstClr val="black"/>
                </a:solidFill>
              </a:rPr>
              <a:t>Co najmniej </a:t>
            </a:r>
            <a:r>
              <a:rPr lang="pl-PL" sz="2700" b="1" dirty="0">
                <a:solidFill>
                  <a:prstClr val="black"/>
                </a:solidFill>
              </a:rPr>
              <a:t>5 %</a:t>
            </a:r>
            <a:r>
              <a:rPr lang="pl-PL" sz="2700" dirty="0">
                <a:solidFill>
                  <a:prstClr val="black"/>
                </a:solidFill>
              </a:rPr>
              <a:t> określonego w załączniku IX </a:t>
            </a:r>
            <a:r>
              <a:rPr lang="pl-PL" sz="2700" b="1" dirty="0">
                <a:solidFill>
                  <a:prstClr val="black"/>
                </a:solidFill>
              </a:rPr>
              <a:t>całkowitego wkładu EFRROW w plan strategiczny WPR rezerwuje się na LEADER</a:t>
            </a:r>
            <a:r>
              <a:rPr lang="pl-PL" sz="2700" dirty="0">
                <a:solidFill>
                  <a:prstClr val="black"/>
                </a:solidFill>
              </a:rPr>
              <a:t>, zwany w art. 25 rozporządzenia (UE) [w sprawie wspólnych przepisów] rozwojem lokalnym kierowanym przez społeczność.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2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6309914"/>
          </a:xfrm>
        </p:spPr>
        <p:txBody>
          <a:bodyPr>
            <a:normAutofit/>
          </a:bodyPr>
          <a:lstStyle/>
          <a:p>
            <a:r>
              <a:rPr lang="pl-PL" sz="2400" dirty="0"/>
              <a:t>Projekt </a:t>
            </a:r>
            <a:r>
              <a:rPr lang="pl-PL" sz="2400" dirty="0" smtClean="0"/>
              <a:t>Rozporządzenia </a:t>
            </a:r>
            <a:r>
              <a:rPr lang="pl-PL" sz="2400" dirty="0"/>
              <a:t>Parlamentu Europejskiego i Rady ustanawiającego wspólne przepisy dotyczące Europejskiego Funduszu Rozwoju Regionalnego, Europejskiego Funduszu Społecznego Plus, Funduszu Spójności i Europejskiego Funduszu Morskiego i Rybackiego, a także przepisy finansowe na potrzeby tych funduszy oraz na potrzeby Funduszu Azylu i Migracji, Funduszu Bezpieczeństwa Wewnętrznego i Instrumentu na rzecz Zarządzania Granicami i Wiz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7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404664"/>
            <a:ext cx="7858180" cy="837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TYTUŁ III Programowanie</a:t>
            </a:r>
            <a:br>
              <a:rPr lang="pl-PL" dirty="0" smtClean="0"/>
            </a:br>
            <a:r>
              <a:rPr lang="pl-PL" dirty="0" smtClean="0"/>
              <a:t>ROZDZIAŁ </a:t>
            </a:r>
            <a:r>
              <a:rPr lang="pl-PL" dirty="0"/>
              <a:t>II Rozwój terytorialny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Instrumenty rozwoju terytorialnego</a:t>
            </a:r>
            <a:endParaRPr lang="pl-PL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zintegrowane </a:t>
            </a:r>
            <a:r>
              <a:rPr lang="pl-PL" sz="2200" dirty="0">
                <a:solidFill>
                  <a:prstClr val="black"/>
                </a:solidFill>
              </a:rPr>
              <a:t>inwestycje </a:t>
            </a:r>
            <a:r>
              <a:rPr lang="pl-PL" sz="2200" dirty="0" smtClean="0">
                <a:solidFill>
                  <a:prstClr val="black"/>
                </a:solidFill>
              </a:rPr>
              <a:t>terytorialne;</a:t>
            </a:r>
            <a:endParaRPr lang="pl-PL" sz="22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b="1" dirty="0" smtClean="0">
                <a:solidFill>
                  <a:prstClr val="black"/>
                </a:solidFill>
              </a:rPr>
              <a:t>rozwój </a:t>
            </a:r>
            <a:r>
              <a:rPr lang="pl-PL" sz="2200" b="1" dirty="0">
                <a:solidFill>
                  <a:prstClr val="black"/>
                </a:solidFill>
              </a:rPr>
              <a:t>lokalny kierowany przez społeczność</a:t>
            </a:r>
            <a:r>
              <a:rPr lang="pl-PL" sz="2200" dirty="0">
                <a:solidFill>
                  <a:prstClr val="black"/>
                </a:solidFill>
              </a:rPr>
              <a:t>; </a:t>
            </a:r>
            <a:r>
              <a:rPr lang="pl-PL" sz="2200" dirty="0" smtClean="0">
                <a:solidFill>
                  <a:prstClr val="black"/>
                </a:solidFill>
              </a:rPr>
              <a:t>lub</a:t>
            </a:r>
          </a:p>
          <a:p>
            <a:pPr lvl="1">
              <a:defRPr/>
            </a:pPr>
            <a:r>
              <a:rPr lang="pl-PL" sz="2200" dirty="0">
                <a:solidFill>
                  <a:prstClr val="black"/>
                </a:solidFill>
              </a:rPr>
              <a:t>inne narzędzia terytorialne wspierające inicjatywy opracowane przez państwo członkowskie na rzecz inwestycji zaprogramowanych z myślą o EFRR w ramach celu polityki, o którym mowa w art. 4 ust. 1 lit. e).</a:t>
            </a:r>
            <a:endParaRPr lang="pl-PL" sz="2200" dirty="0" smtClean="0">
              <a:solidFill>
                <a:prstClr val="black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700" dirty="0" smtClean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1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8663</TotalTime>
  <Words>1414</Words>
  <Application>Microsoft Office PowerPoint</Application>
  <PresentationFormat>Pokaz na ekranie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Leader</vt:lpstr>
      <vt:lpstr>Instrument Rozwój Lokalny Kierowany przez Społeczność w perspektywie finansowej 2021-2027  Możliwe warianty i kierunki  Wstępne propozycje legislacyjne Komisji Europejskiej dla RLKS po 2020</vt:lpstr>
      <vt:lpstr>Projekt Rozporządzenia Parlamentu Europejskiego i Rady ustanawiającego przepisy dotyczące wsparcia na podstawie planów strategicznych sporządzanych przez państwa członkowskie w ramach wspólnej polityki rolnej (planów strategicznych WPR) i finansowanych z Europejskiego Funduszu Rolniczego Gwarancji (EFRG) i z Europejskiego Funduszu Rolnego na rzecz Rozwoju Obszarów Wiejskich (EFRROW) oraz uchylające rozporządzenie Parlamentu Europejskiego i Rady (UE) nr 1305/2013 i rozporządzenie Parlamentu Europejskiego i Rady (UE) nr 1307/2013 </vt:lpstr>
      <vt:lpstr>Art. 2 ust. 2 </vt:lpstr>
      <vt:lpstr>Cele ogólne (art. 5) </vt:lpstr>
      <vt:lpstr>Cele szczegółowe (art. 6) </vt:lpstr>
      <vt:lpstr>Współpraca (art. 71) </vt:lpstr>
      <vt:lpstr>Minimalne i maksymalne alokacje finansowe (art. 86 ust. 1) </vt:lpstr>
      <vt:lpstr>Projekt Rozporządzenia Parlamentu Europejskiego i Rady ustanawiającego wspólne przepisy dotyczące Europejskiego Funduszu Rozwoju Regionalnego, Europejskiego Funduszu Społecznego Plus, Funduszu Spójności i Europejskiego Funduszu Morskiego i Rybackiego, a także przepisy finansowe na potrzeby tych funduszy oraz na potrzeby Funduszu Azylu i Migracji, Funduszu Bezpieczeństwa Wewnętrznego i Instrumentu na rzecz Zarządzania Granicami i Wiz </vt:lpstr>
      <vt:lpstr>TYTUŁ III Programowanie ROZDZIAŁ II Rozwój terytorialny </vt:lpstr>
      <vt:lpstr>Rozwój lokalny kierowany przez społeczność (art. 25)</vt:lpstr>
      <vt:lpstr>Rozwój lokalny kierowany przez społeczność (art. 25)</vt:lpstr>
      <vt:lpstr>Strategie rozwoju lokalnego kierowanego przez społeczność (art. 26)</vt:lpstr>
      <vt:lpstr>Strategie rozwoju lokalnego kierowanego przez społeczność (art. 26)</vt:lpstr>
      <vt:lpstr>Lokalne grupy działania (art. 27)</vt:lpstr>
      <vt:lpstr>Wsparcie z funduszy na rzecz rozwoju lokalnego kierowanego przez społeczność (art. 28)</vt:lpstr>
      <vt:lpstr>Projekty rozporządzeń dostępne na: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Mach Magdalena</cp:lastModifiedBy>
  <cp:revision>843</cp:revision>
  <dcterms:created xsi:type="dcterms:W3CDTF">2009-06-02T12:46:28Z</dcterms:created>
  <dcterms:modified xsi:type="dcterms:W3CDTF">2018-06-14T14:03:11Z</dcterms:modified>
</cp:coreProperties>
</file>