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94" r:id="rId2"/>
    <p:sldId id="526" r:id="rId3"/>
    <p:sldId id="528" r:id="rId4"/>
    <p:sldId id="527" r:id="rId5"/>
    <p:sldId id="511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  <a:srgbClr val="000099"/>
    <a:srgbClr val="C053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2017-01-25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59027" y="1484784"/>
            <a:ext cx="8858312" cy="2286016"/>
          </a:xfrm>
        </p:spPr>
        <p:txBody>
          <a:bodyPr>
            <a:normAutofit/>
          </a:bodyPr>
          <a:lstStyle/>
          <a:p>
            <a:r>
              <a:rPr lang="pl-PL" sz="3200" dirty="0"/>
              <a:t>Infrastruktura współpracy pomiędzy Instytucją zarządzającą a LGD i samorządami województw – główne wyzwania na 2017 r.</a:t>
            </a:r>
            <a:endParaRPr lang="pl-PL" sz="3200" dirty="0" smtClean="0">
              <a:latin typeface="+mn-lt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220072" y="6309320"/>
            <a:ext cx="3592488" cy="375328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sz="2200" dirty="0">
                <a:solidFill>
                  <a:schemeClr val="tx1"/>
                </a:solidFill>
              </a:rPr>
              <a:t>Warszawa, </a:t>
            </a:r>
            <a:r>
              <a:rPr lang="pl-PL" altLang="pl-PL" sz="2200" dirty="0" smtClean="0">
                <a:solidFill>
                  <a:schemeClr val="tx1"/>
                </a:solidFill>
              </a:rPr>
              <a:t>26 stycznia 2017 r.</a:t>
            </a:r>
            <a:endParaRPr lang="pl-PL" altLang="pl-PL" sz="22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44" y="3833309"/>
            <a:ext cx="8858312" cy="1143008"/>
          </a:xfrm>
        </p:spPr>
        <p:txBody>
          <a:bodyPr/>
          <a:lstStyle/>
          <a:p>
            <a:r>
              <a:rPr lang="pl-PL" b="1" dirty="0" smtClean="0"/>
              <a:t>Ryszard Zarudzki</a:t>
            </a:r>
          </a:p>
          <a:p>
            <a:r>
              <a:rPr lang="pl-PL" b="1" dirty="0" smtClean="0"/>
              <a:t>Podsekretarz Stanu</a:t>
            </a:r>
            <a:br>
              <a:rPr lang="pl-PL" b="1" dirty="0" smtClean="0"/>
            </a:br>
            <a:r>
              <a:rPr lang="pl-PL" b="1" dirty="0" smtClean="0"/>
              <a:t>Ministerstwo Rolnictwa i Rozwoju Wsi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</a:t>
            </a:r>
            <a:r>
              <a:rPr lang="pl-PL" dirty="0" err="1" smtClean="0"/>
              <a:t>MRiRW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500" dirty="0" smtClean="0">
                <a:solidFill>
                  <a:prstClr val="black"/>
                </a:solidFill>
              </a:rPr>
              <a:t>ścisła </a:t>
            </a:r>
            <a:r>
              <a:rPr lang="pl-PL" sz="2500" dirty="0">
                <a:solidFill>
                  <a:prstClr val="black"/>
                </a:solidFill>
              </a:rPr>
              <a:t>współpraca z Grupą Roboczą przy Konwencie Marszałków oraz udział w pracach Grupy Roboczej LEADER mającej na celu przegląd przepisów prawa, procedur i interpretacji; </a:t>
            </a:r>
            <a:r>
              <a:rPr lang="pl-PL" sz="2500" dirty="0" smtClean="0">
                <a:solidFill>
                  <a:prstClr val="black"/>
                </a:solidFill>
              </a:rPr>
              <a:t>ewentualne </a:t>
            </a:r>
            <a:r>
              <a:rPr lang="pl-PL" sz="2500" dirty="0">
                <a:solidFill>
                  <a:prstClr val="black"/>
                </a:solidFill>
              </a:rPr>
              <a:t>przygotowanie stosownych projektów zmian </a:t>
            </a:r>
            <a:r>
              <a:rPr lang="pl-PL" sz="2500" dirty="0" smtClean="0">
                <a:solidFill>
                  <a:prstClr val="black"/>
                </a:solidFill>
              </a:rPr>
              <a:t>przepisów/formularzy/procedur</a:t>
            </a:r>
            <a:endParaRPr lang="pl-PL" sz="2500" dirty="0" smtClean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5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500" dirty="0" smtClean="0">
                <a:solidFill>
                  <a:prstClr val="black"/>
                </a:solidFill>
              </a:rPr>
              <a:t>wystąpienie </a:t>
            </a:r>
            <a:r>
              <a:rPr lang="pl-PL" sz="2500" dirty="0">
                <a:solidFill>
                  <a:prstClr val="black"/>
                </a:solidFill>
              </a:rPr>
              <a:t>do BPT z prośbą o wskazanie we współpracy z ROW obowiązkowych szkoleń i spotkań do zrealizowania w ramach Regionalnych Planów Działania </a:t>
            </a:r>
            <a:r>
              <a:rPr lang="pl-PL" sz="2500" dirty="0" smtClean="0">
                <a:solidFill>
                  <a:prstClr val="black"/>
                </a:solidFill>
              </a:rPr>
              <a:t>KSOW 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200" dirty="0">
                <a:solidFill>
                  <a:prstClr val="black"/>
                </a:solidFill>
              </a:rPr>
              <a:t>d</a:t>
            </a:r>
            <a:r>
              <a:rPr lang="pl-PL" sz="2200" dirty="0" smtClean="0">
                <a:solidFill>
                  <a:prstClr val="black"/>
                </a:solidFill>
              </a:rPr>
              <a:t>yskusja na GTL w dn. 26 stycznia br.</a:t>
            </a:r>
            <a:endParaRPr lang="pl-PL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</a:t>
            </a:r>
            <a:r>
              <a:rPr lang="pl-PL" dirty="0" err="1" smtClean="0"/>
              <a:t>MRiRW</a:t>
            </a:r>
            <a:r>
              <a:rPr lang="pl-PL" dirty="0" smtClean="0"/>
              <a:t> - cd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Zorganizowanie 5 stycznia br. </a:t>
            </a:r>
            <a:r>
              <a:rPr lang="pl-PL" sz="2700" dirty="0">
                <a:solidFill>
                  <a:prstClr val="black"/>
                </a:solidFill>
              </a:rPr>
              <a:t>spotkania nt. </a:t>
            </a:r>
            <a:r>
              <a:rPr lang="pl-PL" sz="2700" dirty="0" smtClean="0">
                <a:solidFill>
                  <a:prstClr val="black"/>
                </a:solidFill>
              </a:rPr>
              <a:t>RLKS, którego celem było:</a:t>
            </a:r>
            <a:endParaRPr lang="pl-PL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wypracowanie </a:t>
            </a:r>
            <a:r>
              <a:rPr lang="pl-PL" sz="2200" dirty="0">
                <a:solidFill>
                  <a:prstClr val="black"/>
                </a:solidFill>
              </a:rPr>
              <a:t>rozwiązań, które przyczynią się do ujednolicenia zasad wdrażania RLKS we wszystkich </a:t>
            </a:r>
            <a:r>
              <a:rPr lang="pl-PL" sz="2200" dirty="0" smtClean="0">
                <a:solidFill>
                  <a:prstClr val="black"/>
                </a:solidFill>
              </a:rPr>
              <a:t>EFSI, </a:t>
            </a:r>
            <a:r>
              <a:rPr lang="pl-PL" sz="2200" dirty="0">
                <a:solidFill>
                  <a:prstClr val="black"/>
                </a:solidFill>
              </a:rPr>
              <a:t>w ramach których możliwe jest jego </a:t>
            </a:r>
            <a:r>
              <a:rPr lang="pl-PL" sz="2200" dirty="0" smtClean="0">
                <a:solidFill>
                  <a:prstClr val="black"/>
                </a:solidFill>
              </a:rPr>
              <a:t>finansowanie</a:t>
            </a:r>
          </a:p>
          <a:p>
            <a:pPr lvl="1">
              <a:defRPr/>
            </a:pPr>
            <a:r>
              <a:rPr lang="pl-PL" sz="2200" dirty="0">
                <a:solidFill>
                  <a:prstClr val="black"/>
                </a:solidFill>
              </a:rPr>
              <a:t>o</a:t>
            </a:r>
            <a:r>
              <a:rPr lang="pl-PL" sz="2200" dirty="0" smtClean="0">
                <a:solidFill>
                  <a:prstClr val="black"/>
                </a:solidFill>
              </a:rPr>
              <a:t>mówienie możliwości powołania stałego zespołu ds. RLKS 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poinformowanie LGD i SW o konieczności ograniczenia liczby zapytań i wystąpień </a:t>
            </a:r>
            <a:r>
              <a:rPr lang="pl-PL" sz="2800" dirty="0" smtClean="0">
                <a:solidFill>
                  <a:prstClr val="black"/>
                </a:solidFill>
              </a:rPr>
              <a:t>o interpretacje </a:t>
            </a:r>
            <a:r>
              <a:rPr lang="pl-PL" sz="2800" dirty="0">
                <a:solidFill>
                  <a:prstClr val="black"/>
                </a:solidFill>
              </a:rPr>
              <a:t>i bezpośrednim stosowaniu </a:t>
            </a:r>
            <a:r>
              <a:rPr lang="pl-PL" sz="2800" dirty="0" smtClean="0">
                <a:solidFill>
                  <a:prstClr val="black"/>
                </a:solidFill>
              </a:rPr>
              <a:t>przepisów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pismo ROW.wrt.540.11.2016 z dnia 22 grudnia 2016 r.</a:t>
            </a:r>
            <a:endParaRPr lang="pl-PL" sz="2800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1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</a:t>
            </a:r>
            <a:r>
              <a:rPr lang="pl-PL" dirty="0" err="1" smtClean="0"/>
              <a:t>MRiRW</a:t>
            </a:r>
            <a:r>
              <a:rPr lang="pl-PL" dirty="0" smtClean="0"/>
              <a:t> - cd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500" dirty="0" smtClean="0">
                <a:solidFill>
                  <a:prstClr val="black"/>
                </a:solidFill>
              </a:rPr>
              <a:t>wypracowanie w ramach Grupy Roboczej LEADER przyjaznych w odbiorze opracowań najistotniejszych kwestii (na bazie już funkcjonującej listy pytań i odpowiedzi) </a:t>
            </a:r>
            <a:endParaRPr lang="pl-PL" sz="25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pl-PL" sz="2200" dirty="0">
                <a:solidFill>
                  <a:prstClr val="black"/>
                </a:solidFill>
              </a:rPr>
              <a:t>i</a:t>
            </a:r>
            <a:r>
              <a:rPr lang="pl-PL" sz="2200" dirty="0" smtClean="0">
                <a:solidFill>
                  <a:prstClr val="black"/>
                </a:solidFill>
              </a:rPr>
              <a:t>nformacja od ARiMR</a:t>
            </a:r>
            <a:endParaRPr lang="pl-PL" sz="25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500" dirty="0" smtClean="0">
                <a:solidFill>
                  <a:prstClr val="black"/>
                </a:solidFill>
              </a:rPr>
              <a:t>opracowanie </a:t>
            </a:r>
            <a:r>
              <a:rPr lang="pl-PL" sz="2500" dirty="0" smtClean="0">
                <a:solidFill>
                  <a:prstClr val="black"/>
                </a:solidFill>
              </a:rPr>
              <a:t>projektu  </a:t>
            </a:r>
            <a:r>
              <a:rPr lang="pl-PL" sz="2500" i="1" dirty="0" smtClean="0"/>
              <a:t>Wytycznych </a:t>
            </a:r>
            <a:r>
              <a:rPr lang="pl-PL" sz="2500" i="1" dirty="0"/>
              <a:t>Ministra Rolnictwa i Rozwoju Wsi w zakresie weryfikacji poprawności realizacji zobowiązań LGD określonych w umowie ramowej w ramach Programu Rozwoju Obszarów Wiejskich </a:t>
            </a:r>
            <a:r>
              <a:rPr lang="pl-PL" sz="2500" i="1" dirty="0" smtClean="0"/>
              <a:t>2014-2020</a:t>
            </a:r>
            <a:r>
              <a:rPr lang="pl-PL" sz="2500" dirty="0" smtClean="0"/>
              <a:t>, umożliwiających kontrolę systemową w </a:t>
            </a:r>
            <a:r>
              <a:rPr lang="pl-PL" sz="2500" dirty="0" smtClean="0"/>
              <a:t>LGD</a:t>
            </a:r>
          </a:p>
          <a:p>
            <a:pPr lvl="1"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przekazanie projektu wytycznych do zaopiniowania pismem ROW.wrt.502.4.2016 z dnia 2 stycznia br. (termin na zgłaszanie uwag upłynął 18 stycznia br.)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0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8035</TotalTime>
  <Words>245</Words>
  <Application>Microsoft Office PowerPoint</Application>
  <PresentationFormat>Pokaz na ekranie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Leader</vt:lpstr>
      <vt:lpstr>Infrastruktura współpracy pomiędzy Instytucją zarządzającą a LGD i samorządami województw – główne wyzwania na 2017 r.</vt:lpstr>
      <vt:lpstr>Działania MRiRW</vt:lpstr>
      <vt:lpstr>Działania MRiRW - cd</vt:lpstr>
      <vt:lpstr>Działania MRiRW - cd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Mach Magdalena</cp:lastModifiedBy>
  <cp:revision>800</cp:revision>
  <dcterms:created xsi:type="dcterms:W3CDTF">2009-06-02T12:46:28Z</dcterms:created>
  <dcterms:modified xsi:type="dcterms:W3CDTF">2017-01-25T10:04:23Z</dcterms:modified>
</cp:coreProperties>
</file>