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7" r:id="rId2"/>
    <p:sldId id="292" r:id="rId3"/>
    <p:sldId id="280" r:id="rId4"/>
    <p:sldId id="281" r:id="rId5"/>
    <p:sldId id="283" r:id="rId6"/>
    <p:sldId id="286" r:id="rId7"/>
    <p:sldId id="293" r:id="rId8"/>
    <p:sldId id="287" r:id="rId9"/>
    <p:sldId id="288" r:id="rId10"/>
    <p:sldId id="294" r:id="rId11"/>
    <p:sldId id="289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4E40E-2456-B440-90B8-A6ED875853CD}" type="datetimeFigureOut">
              <a:rPr lang="pl-PL" smtClean="0"/>
              <a:pPr/>
              <a:t>2017-01-26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B741-3F7A-D94B-8E3F-3D04FC52F87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29A-A006-4C94-9701-673A597D74D2}" type="datetimeFigureOut">
              <a:rPr lang="pl-PL" smtClean="0"/>
              <a:pPr/>
              <a:t>2017-01-26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2B4-D06D-47AA-BE45-09C7D4D539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29A-A006-4C94-9701-673A597D74D2}" type="datetimeFigureOut">
              <a:rPr lang="pl-PL" smtClean="0"/>
              <a:pPr/>
              <a:t>2017-01-26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2B4-D06D-47AA-BE45-09C7D4D539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29A-A006-4C94-9701-673A597D74D2}" type="datetimeFigureOut">
              <a:rPr lang="pl-PL" smtClean="0"/>
              <a:pPr/>
              <a:t>2017-01-26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2B4-D06D-47AA-BE45-09C7D4D539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29A-A006-4C94-9701-673A597D74D2}" type="datetimeFigureOut">
              <a:rPr lang="pl-PL" smtClean="0"/>
              <a:pPr/>
              <a:t>2017-01-26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2B4-D06D-47AA-BE45-09C7D4D539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29A-A006-4C94-9701-673A597D74D2}" type="datetimeFigureOut">
              <a:rPr lang="pl-PL" smtClean="0"/>
              <a:pPr/>
              <a:t>2017-01-26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2B4-D06D-47AA-BE45-09C7D4D539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29A-A006-4C94-9701-673A597D74D2}" type="datetimeFigureOut">
              <a:rPr lang="pl-PL" smtClean="0"/>
              <a:pPr/>
              <a:t>2017-01-26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2B4-D06D-47AA-BE45-09C7D4D539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29A-A006-4C94-9701-673A597D74D2}" type="datetimeFigureOut">
              <a:rPr lang="pl-PL" smtClean="0"/>
              <a:pPr/>
              <a:t>2017-01-26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2B4-D06D-47AA-BE45-09C7D4D539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29A-A006-4C94-9701-673A597D74D2}" type="datetimeFigureOut">
              <a:rPr lang="pl-PL" smtClean="0"/>
              <a:pPr/>
              <a:t>2017-01-26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2B4-D06D-47AA-BE45-09C7D4D539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29A-A006-4C94-9701-673A597D74D2}" type="datetimeFigureOut">
              <a:rPr lang="pl-PL" smtClean="0"/>
              <a:pPr/>
              <a:t>2017-01-26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2B4-D06D-47AA-BE45-09C7D4D539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29A-A006-4C94-9701-673A597D74D2}" type="datetimeFigureOut">
              <a:rPr lang="pl-PL" smtClean="0"/>
              <a:pPr/>
              <a:t>2017-01-26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2B4-D06D-47AA-BE45-09C7D4D539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29A-A006-4C94-9701-673A597D74D2}" type="datetimeFigureOut">
              <a:rPr lang="pl-PL" smtClean="0"/>
              <a:pPr/>
              <a:t>2017-01-26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2B4-D06D-47AA-BE45-09C7D4D539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B329A-A006-4C94-9701-673A597D74D2}" type="datetimeFigureOut">
              <a:rPr lang="pl-PL" smtClean="0"/>
              <a:pPr/>
              <a:t>2017-01-26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CF2B4-D06D-47AA-BE45-09C7D4D5392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4724400"/>
            <a:ext cx="1675679" cy="740339"/>
          </a:xfrm>
          <a:prstGeom prst="rect">
            <a:avLst/>
          </a:prstGeom>
        </p:spPr>
      </p:pic>
      <p:sp>
        <p:nvSpPr>
          <p:cNvPr id="3" name="PoleTekstowe 2"/>
          <p:cNvSpPr txBox="1"/>
          <p:nvPr/>
        </p:nvSpPr>
        <p:spPr>
          <a:xfrm>
            <a:off x="571472" y="1928802"/>
            <a:ext cx="820170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800" b="1" dirty="0">
              <a:solidFill>
                <a:srgbClr val="52636F"/>
              </a:solidFill>
              <a:latin typeface="Klavika Basic Bold"/>
              <a:ea typeface="+mj-ea"/>
              <a:cs typeface="Klavika Basic Bold"/>
            </a:endParaRPr>
          </a:p>
          <a:p>
            <a:pPr algn="ctr"/>
            <a:r>
              <a:rPr lang="pl-PL" sz="3600" b="1" dirty="0">
                <a:solidFill>
                  <a:srgbClr val="00B050"/>
                </a:solidFill>
                <a:latin typeface="Klavika Basic Bold"/>
                <a:cs typeface="Klavika Basic Bold"/>
              </a:rPr>
              <a:t>Efekty realizacji podejścia LEADER w ramach PROW 2007-2013</a:t>
            </a:r>
          </a:p>
          <a:p>
            <a:pPr algn="ctr"/>
            <a:r>
              <a:rPr lang="pl-PL" sz="3600" b="1" dirty="0">
                <a:latin typeface="Klavika Basic Bold"/>
                <a:cs typeface="Klavika Basic Bold"/>
              </a:rPr>
              <a:t>Izabela Grabowska</a:t>
            </a:r>
          </a:p>
        </p:txBody>
      </p:sp>
      <p:pic>
        <p:nvPicPr>
          <p:cNvPr id="5" name="Obraz 4" descr="Flaga%20UE-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221059" cy="815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28600"/>
            <a:ext cx="801666" cy="785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5" descr="C:\Users\iszczesn\Desktop\IWONA_2014-2020\Wizualizacja\LOGOTYPY\logo PROW 2014-2020\logo PROW 2014-2020 - pliki\kolor\PROW-2014-2020-logo-kolo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244252" cy="8142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7531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3616" y="79219"/>
            <a:ext cx="1675679" cy="740339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42844" y="714356"/>
            <a:ext cx="8707271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700" b="1" dirty="0">
              <a:solidFill>
                <a:srgbClr val="00B050"/>
              </a:solidFill>
            </a:endParaRPr>
          </a:p>
          <a:p>
            <a:r>
              <a:rPr lang="pl-PL" sz="1700" b="1" dirty="0">
                <a:solidFill>
                  <a:srgbClr val="00B050"/>
                </a:solidFill>
              </a:rPr>
              <a:t>WSPÓŁPRACA:</a:t>
            </a:r>
          </a:p>
          <a:p>
            <a:pPr>
              <a:buFontTx/>
              <a:buChar char="-"/>
            </a:pPr>
            <a:r>
              <a:rPr lang="pl-PL" sz="1700" dirty="0"/>
              <a:t> 	 </a:t>
            </a:r>
            <a:r>
              <a:rPr lang="pl-PL" sz="1700" b="1" dirty="0"/>
              <a:t>powołanie swojego rodzaju punktu kontaktowego w sprawach związanych z projektami współpracy. </a:t>
            </a:r>
          </a:p>
          <a:p>
            <a:pPr>
              <a:buFontTx/>
              <a:buChar char="-"/>
            </a:pPr>
            <a:endParaRPr lang="pl-PL" sz="1700" dirty="0"/>
          </a:p>
          <a:p>
            <a:pPr>
              <a:buFontTx/>
              <a:buChar char="-"/>
            </a:pPr>
            <a:r>
              <a:rPr lang="pl-PL" sz="1700" b="1" dirty="0"/>
              <a:t> 	ułatwienie  pozyskania partnerów zagranicznych dla LGD</a:t>
            </a:r>
            <a:r>
              <a:rPr lang="pl-PL" sz="1700" dirty="0"/>
              <a:t>: promocja korzyści i ułatwienie dotarcia do partnerów zagranicznych (forum, fiszki, portal). </a:t>
            </a:r>
          </a:p>
          <a:p>
            <a:endParaRPr lang="pl-PL" sz="1700" b="1" dirty="0"/>
          </a:p>
          <a:p>
            <a:pPr>
              <a:buFontTx/>
              <a:buChar char="-"/>
            </a:pPr>
            <a:r>
              <a:rPr lang="pl-PL" sz="1700" dirty="0"/>
              <a:t> 	</a:t>
            </a:r>
            <a:r>
              <a:rPr lang="pl-PL" sz="1700" b="1" dirty="0"/>
              <a:t>intensywniejsza współpraca z KSOW czy Polską Sieć LGD </a:t>
            </a:r>
            <a:r>
              <a:rPr lang="pl-PL" sz="1700" dirty="0"/>
              <a:t>w zakresie dotyczących rozwoju LGD, w tym w szczególności w kontekście rozpowszechniania dobrych praktyk, wsparcia słabszych LGD i wyłaniania liderów (najlepszych LGD).</a:t>
            </a:r>
          </a:p>
          <a:p>
            <a:pPr>
              <a:buFontTx/>
              <a:buChar char="-"/>
            </a:pPr>
            <a:endParaRPr lang="pl-PL" sz="1700" dirty="0"/>
          </a:p>
          <a:p>
            <a:pPr>
              <a:buFontTx/>
              <a:buChar char="-"/>
            </a:pPr>
            <a:r>
              <a:rPr lang="pl-PL" sz="1700" dirty="0"/>
              <a:t> 	</a:t>
            </a:r>
            <a:r>
              <a:rPr lang="pl-PL" sz="1700" b="1" dirty="0"/>
              <a:t>rozważenie dopuszczenia możliwości realizacji projektów partnerskich </a:t>
            </a:r>
            <a:r>
              <a:rPr lang="pl-PL" sz="1700" dirty="0"/>
              <a:t>w ramach podejścia LEADER w wybranych działaniach.</a:t>
            </a:r>
          </a:p>
          <a:p>
            <a:pPr>
              <a:buFontTx/>
              <a:buChar char="-"/>
            </a:pPr>
            <a:endParaRPr lang="pl-PL" sz="1700" dirty="0"/>
          </a:p>
          <a:p>
            <a:pPr>
              <a:buFontTx/>
              <a:buChar char="-"/>
            </a:pPr>
            <a:r>
              <a:rPr lang="pl-PL" sz="1700" dirty="0"/>
              <a:t> 	</a:t>
            </a:r>
            <a:r>
              <a:rPr lang="pl-PL" sz="1700" b="1" dirty="0"/>
              <a:t>rozpoznanie zakresu przenikania się działań LGD i innych sieci pomocowych</a:t>
            </a:r>
            <a:r>
              <a:rPr lang="pl-PL" sz="1700" dirty="0"/>
              <a:t>. Kolejnym krokiem byłoby ustalenie pól i zakresu ewentualnej współpracy, która powinna być wspierana na poziomie lokalnym.</a:t>
            </a:r>
          </a:p>
          <a:p>
            <a:pPr>
              <a:buFontTx/>
              <a:buChar char="-"/>
            </a:pPr>
            <a:endParaRPr lang="pl-PL" sz="1700" b="1" dirty="0"/>
          </a:p>
        </p:txBody>
      </p:sp>
      <p:sp>
        <p:nvSpPr>
          <p:cNvPr id="3" name="PoleTekstowe 2"/>
          <p:cNvSpPr txBox="1"/>
          <p:nvPr/>
        </p:nvSpPr>
        <p:spPr>
          <a:xfrm>
            <a:off x="228600" y="228600"/>
            <a:ext cx="4701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>
                <a:solidFill>
                  <a:srgbClr val="00B050"/>
                </a:solidFill>
                <a:latin typeface="Klavika Basic Bold"/>
                <a:cs typeface="Klavika Basic Bold"/>
              </a:rPr>
              <a:t>Rekomendacje dla osi IV LEADER (3)</a:t>
            </a:r>
          </a:p>
        </p:txBody>
      </p:sp>
    </p:spTree>
    <p:extLst>
      <p:ext uri="{BB962C8B-B14F-4D97-AF65-F5344CB8AC3E}">
        <p14:creationId xmlns:p14="http://schemas.microsoft.com/office/powerpoint/2010/main" xmlns="" val="19084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3616" y="79219"/>
            <a:ext cx="1675679" cy="740339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28600" y="1066800"/>
            <a:ext cx="870727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/>
              <a:t>Dziękuję za uwagę!</a:t>
            </a:r>
          </a:p>
          <a:p>
            <a:pPr algn="ctr"/>
            <a:endParaRPr lang="pl-PL" sz="4000" dirty="0"/>
          </a:p>
          <a:p>
            <a:pPr algn="ctr"/>
            <a:r>
              <a:rPr lang="pl-PL" sz="4000" dirty="0"/>
              <a:t>Izabela Grabowska</a:t>
            </a:r>
          </a:p>
          <a:p>
            <a:pPr algn="ctr"/>
            <a:endParaRPr lang="pl-PL" sz="4000" dirty="0"/>
          </a:p>
          <a:p>
            <a:pPr algn="ctr"/>
            <a:r>
              <a:rPr lang="pl-PL" sz="4000" dirty="0" err="1"/>
              <a:t>i.grabowska@evaluation.pl</a:t>
            </a:r>
            <a:endParaRPr lang="pl-PL" sz="4000" dirty="0"/>
          </a:p>
          <a:p>
            <a:pPr lvl="1" algn="ctr">
              <a:lnSpc>
                <a:spcPct val="130000"/>
              </a:lnSpc>
              <a:spcAft>
                <a:spcPts val="600"/>
              </a:spcAft>
              <a:buFont typeface="Wingdings" pitchFamily="2" charset="2"/>
              <a:buChar char="ü"/>
            </a:pPr>
            <a:endParaRPr lang="pl-PL" sz="4000" dirty="0">
              <a:solidFill>
                <a:srgbClr val="52636F"/>
              </a:solidFill>
              <a:latin typeface="Klavika Basic Bold"/>
              <a:ea typeface="+mj-ea"/>
              <a:cs typeface="Klavika Basic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4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2"/>
          <p:cNvSpPr txBox="1">
            <a:spLocks/>
          </p:cNvSpPr>
          <p:nvPr/>
        </p:nvSpPr>
        <p:spPr>
          <a:xfrm>
            <a:off x="304800" y="2514600"/>
            <a:ext cx="8472518" cy="297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rgbClr val="52636F"/>
              </a:solidFill>
              <a:effectLst/>
              <a:uLnTx/>
              <a:uFillTx/>
              <a:latin typeface="Klavika Basic Bold"/>
              <a:ea typeface="+mn-ea"/>
              <a:cs typeface="Klavika Basic Bold"/>
            </a:endParaRPr>
          </a:p>
        </p:txBody>
      </p:sp>
      <p:pic>
        <p:nvPicPr>
          <p:cNvPr id="9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8321" y="76200"/>
            <a:ext cx="1675679" cy="740339"/>
          </a:xfrm>
          <a:prstGeom prst="rect">
            <a:avLst/>
          </a:prstGeom>
        </p:spPr>
      </p:pic>
      <p:sp>
        <p:nvSpPr>
          <p:cNvPr id="10" name="Tytuł 1"/>
          <p:cNvSpPr txBox="1">
            <a:spLocks/>
          </p:cNvSpPr>
          <p:nvPr/>
        </p:nvSpPr>
        <p:spPr>
          <a:xfrm>
            <a:off x="571472" y="20716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Klavika Basic Bold"/>
                <a:ea typeface="+mn-ea"/>
                <a:cs typeface="Klavika Basic Bold"/>
              </a:rPr>
              <a:t>Wyniki badania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3616" y="79219"/>
            <a:ext cx="1675679" cy="740339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28600" y="1066800"/>
            <a:ext cx="8707271" cy="514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pl-PL" b="1" dirty="0">
                <a:solidFill>
                  <a:srgbClr val="00B050"/>
                </a:solidFill>
                <a:latin typeface="Klavika Basic Bold"/>
              </a:rPr>
              <a:t>Sfera gospodarcza</a:t>
            </a:r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pl-PL" b="1" dirty="0"/>
              <a:t>Małe znaczenie podejścia LEADER w budowaniu lokalnego potencjału w zakresie zatrudnienia i różnicowania gospodarki.</a:t>
            </a:r>
            <a:endParaRPr lang="pl-PL" dirty="0"/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endParaRPr lang="pl-PL" b="1" dirty="0">
              <a:solidFill>
                <a:srgbClr val="00B050"/>
              </a:solidFill>
              <a:latin typeface="Klavika Basic Bold"/>
            </a:endParaRPr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pl-PL" b="1" dirty="0">
                <a:solidFill>
                  <a:srgbClr val="00B050"/>
                </a:solidFill>
                <a:latin typeface="Klavika Basic Bold"/>
              </a:rPr>
              <a:t>Jakość życia mieszkańców</a:t>
            </a:r>
            <a:endParaRPr lang="pl-PL" b="1" dirty="0"/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pl-PL" b="1" dirty="0"/>
              <a:t>W skali ogólnej niewielki, choć zauważalny  wpływ  podejścia Leader na jakość życia mieszkańców. </a:t>
            </a:r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pl-PL" b="1" dirty="0"/>
              <a:t>Poprawiła się mała infrastruktura, pomijana lub marginalizowana w dotychczasowej polityce rozwoju, </a:t>
            </a:r>
            <a:r>
              <a:rPr lang="pl-PL" dirty="0"/>
              <a:t>może ona służyć mieszkańcom do zaspokajania potrzeb społecznych w zakresie rekreacji i wypoczynku.</a:t>
            </a:r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endParaRPr lang="pl-PL" sz="1400" b="1" dirty="0">
              <a:solidFill>
                <a:srgbClr val="52636F"/>
              </a:solidFill>
              <a:latin typeface="Klavika Basic Bold"/>
              <a:ea typeface="+mj-ea"/>
              <a:cs typeface="Klavika Basic Bold"/>
            </a:endParaRPr>
          </a:p>
          <a:p>
            <a:pPr lvl="1">
              <a:lnSpc>
                <a:spcPct val="130000"/>
              </a:lnSpc>
              <a:spcAft>
                <a:spcPts val="600"/>
              </a:spcAft>
              <a:buFont typeface="Wingdings" pitchFamily="2" charset="2"/>
              <a:buChar char="ü"/>
            </a:pPr>
            <a:endParaRPr lang="pl-PL" sz="1400" b="1" dirty="0">
              <a:solidFill>
                <a:srgbClr val="52636F"/>
              </a:solidFill>
              <a:latin typeface="Klavika Basic Bold"/>
              <a:ea typeface="+mj-ea"/>
              <a:cs typeface="Klavika Basic Bold"/>
            </a:endParaRPr>
          </a:p>
          <a:p>
            <a:pPr lvl="1">
              <a:lnSpc>
                <a:spcPct val="130000"/>
              </a:lnSpc>
              <a:spcAft>
                <a:spcPts val="600"/>
              </a:spcAft>
              <a:buFont typeface="Wingdings" pitchFamily="2" charset="2"/>
              <a:buChar char="ü"/>
            </a:pPr>
            <a:endParaRPr lang="pl-PL" sz="1400" b="1" dirty="0">
              <a:solidFill>
                <a:srgbClr val="52636F"/>
              </a:solidFill>
              <a:latin typeface="Klavika Basic Bold"/>
              <a:ea typeface="+mj-ea"/>
              <a:cs typeface="Klavika Basic Bold"/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228600" y="228600"/>
            <a:ext cx="3986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>
                <a:solidFill>
                  <a:srgbClr val="00B050"/>
                </a:solidFill>
                <a:latin typeface="Klavika Basic Bold"/>
                <a:cs typeface="Klavika Basic Bold"/>
              </a:rPr>
              <a:t>Efekty realizacji osi IV LEADER</a:t>
            </a:r>
          </a:p>
        </p:txBody>
      </p:sp>
    </p:spTree>
    <p:extLst>
      <p:ext uri="{BB962C8B-B14F-4D97-AF65-F5344CB8AC3E}">
        <p14:creationId xmlns:p14="http://schemas.microsoft.com/office/powerpoint/2010/main" xmlns="" val="19084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3616" y="79219"/>
            <a:ext cx="1675679" cy="740339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14282" y="785794"/>
            <a:ext cx="8707271" cy="7023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pl-PL" b="1" dirty="0">
                <a:solidFill>
                  <a:srgbClr val="00B050"/>
                </a:solidFill>
                <a:latin typeface="Klavika Basic Bold"/>
                <a:cs typeface="Klavika Basic Bold"/>
              </a:rPr>
              <a:t>Kapitał społeczny</a:t>
            </a:r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pl-PL" b="1" dirty="0"/>
              <a:t>Duże znaczenie Leadera dla kapitału społecznego:</a:t>
            </a:r>
          </a:p>
          <a:p>
            <a:pPr marL="285750" indent="-285750">
              <a:lnSpc>
                <a:spcPct val="130000"/>
              </a:lnSpc>
              <a:spcAft>
                <a:spcPts val="600"/>
              </a:spcAft>
            </a:pPr>
            <a:r>
              <a:rPr lang="pl-PL" b="1" dirty="0"/>
              <a:t>	-	</a:t>
            </a:r>
            <a:r>
              <a:rPr lang="pl-PL" dirty="0"/>
              <a:t>dla kapitału behawioralnego (aktywność ludzi, podejmowanie wspólnych inicjatyw) </a:t>
            </a:r>
          </a:p>
          <a:p>
            <a:pPr marL="285750" indent="-285750">
              <a:lnSpc>
                <a:spcPct val="130000"/>
              </a:lnSpc>
              <a:spcAft>
                <a:spcPts val="600"/>
              </a:spcAft>
            </a:pPr>
            <a:r>
              <a:rPr lang="pl-PL" dirty="0"/>
              <a:t>	-	dla kapitału wiążącego (łączenie wspólnot z różnych sektorów i poziomów władzy).</a:t>
            </a:r>
            <a:endParaRPr lang="pl-PL" b="1" dirty="0"/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pl-PL" b="1" dirty="0"/>
              <a:t> Zauważalne znaczenie Leadera dla kapitału strukturalnego  </a:t>
            </a:r>
            <a:r>
              <a:rPr lang="pl-PL" dirty="0"/>
              <a:t>(liczba stowarzyszeń, NGO) – Koła Gospodyń Wiejskich.</a:t>
            </a:r>
          </a:p>
          <a:p>
            <a:endParaRPr lang="pl-PL" b="1" dirty="0"/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pl-PL" b="1" dirty="0"/>
              <a:t>Występuje duże zróżnicowanie ze względu na poziom kapitału w chwili rozpoczęcia wdrażania podejścia Leader i istniejących na danym obszarze uwarunkowań budowania kapitału społecznego.  </a:t>
            </a:r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pl-PL" b="1" dirty="0"/>
              <a:t>Realizacja inwestycji w ramach LSR może skutkować podejmowaniem przez mieszkańców nowych inicjatyw, </a:t>
            </a:r>
            <a:r>
              <a:rPr lang="pl-PL" dirty="0"/>
              <a:t>co uzależnione jest od zbudowanego na określonym obszarze kapitału społecznego i postaw liderów lokalnych.  </a:t>
            </a:r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endParaRPr lang="pl-PL" b="1" dirty="0">
              <a:solidFill>
                <a:srgbClr val="52636F"/>
              </a:solidFill>
              <a:latin typeface="Klavika Basic Bold"/>
              <a:ea typeface="+mj-ea"/>
              <a:cs typeface="Klavika Basic Bold"/>
            </a:endParaRPr>
          </a:p>
          <a:p>
            <a:pPr lvl="1">
              <a:lnSpc>
                <a:spcPct val="130000"/>
              </a:lnSpc>
              <a:spcAft>
                <a:spcPts val="600"/>
              </a:spcAft>
              <a:buFont typeface="Wingdings" pitchFamily="2" charset="2"/>
              <a:buChar char="ü"/>
            </a:pPr>
            <a:endParaRPr lang="pl-PL" sz="1400" b="1" dirty="0">
              <a:solidFill>
                <a:srgbClr val="52636F"/>
              </a:solidFill>
              <a:latin typeface="Klavika Basic Bold"/>
              <a:ea typeface="+mj-ea"/>
              <a:cs typeface="Klavika Basic Bold"/>
            </a:endParaRPr>
          </a:p>
          <a:p>
            <a:pPr lvl="1">
              <a:lnSpc>
                <a:spcPct val="130000"/>
              </a:lnSpc>
              <a:spcAft>
                <a:spcPts val="600"/>
              </a:spcAft>
              <a:buFont typeface="Wingdings" pitchFamily="2" charset="2"/>
              <a:buChar char="ü"/>
            </a:pPr>
            <a:endParaRPr lang="pl-PL" sz="1400" b="1" dirty="0">
              <a:solidFill>
                <a:srgbClr val="52636F"/>
              </a:solidFill>
              <a:latin typeface="Klavika Basic Bold"/>
              <a:ea typeface="+mj-ea"/>
              <a:cs typeface="Klavika Basic Bold"/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228600" y="228600"/>
            <a:ext cx="3986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>
                <a:solidFill>
                  <a:srgbClr val="00B050"/>
                </a:solidFill>
                <a:latin typeface="Klavika Basic Bold"/>
                <a:cs typeface="Klavika Basic Bold"/>
              </a:rPr>
              <a:t>Efekty realizacji osi IV LEADER</a:t>
            </a:r>
          </a:p>
        </p:txBody>
      </p:sp>
    </p:spTree>
    <p:extLst>
      <p:ext uri="{BB962C8B-B14F-4D97-AF65-F5344CB8AC3E}">
        <p14:creationId xmlns:p14="http://schemas.microsoft.com/office/powerpoint/2010/main" xmlns="" val="19084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3616" y="79219"/>
            <a:ext cx="1675679" cy="740339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14282" y="714356"/>
            <a:ext cx="8707271" cy="647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pl-PL" b="1" dirty="0">
                <a:solidFill>
                  <a:srgbClr val="00B050"/>
                </a:solidFill>
                <a:latin typeface="Klavika Basic Bold"/>
                <a:cs typeface="Klavika Basic Bold"/>
              </a:rPr>
              <a:t>Oddolność działania LGD</a:t>
            </a:r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pl-PL" b="1" dirty="0"/>
              <a:t>Duża ogólność LSR i ich znaczne podobieństwo nie odzwierciedla w pełni  ich oddolnego charakteru.</a:t>
            </a:r>
            <a:endParaRPr lang="pl-PL" dirty="0"/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pl-PL" b="1" dirty="0"/>
              <a:t>Można wyróżnić 3 grupy LGD:</a:t>
            </a:r>
          </a:p>
          <a:p>
            <a:pPr lvl="1">
              <a:lnSpc>
                <a:spcPct val="130000"/>
              </a:lnSpc>
              <a:spcAft>
                <a:spcPts val="600"/>
              </a:spcAft>
              <a:buFontTx/>
              <a:buChar char="-"/>
            </a:pPr>
            <a:r>
              <a:rPr lang="pl-PL" b="1" dirty="0"/>
              <a:t> 	</a:t>
            </a:r>
            <a:r>
              <a:rPr lang="pl-PL" sz="1600" b="1" dirty="0"/>
              <a:t>Pierwszy typ LGD o wysokim poziomie aktywności: </a:t>
            </a:r>
            <a:r>
              <a:rPr lang="pl-PL" sz="1600" dirty="0"/>
              <a:t>partnerzy podejmowali już współpracę przed formalnym zawiązaniem LGD, a sektor publiczny nie dominuje w działaniach LGD. Te LGD  z reguły szukają szerszych możliwości działania i korzystają z różnych środków zewnętrznych. To LGD, które pełnią rolę liderów lokalnych, istotnych podmiotów w środowiskach lokalnych. </a:t>
            </a:r>
          </a:p>
          <a:p>
            <a:pPr lvl="1">
              <a:lnSpc>
                <a:spcPct val="130000"/>
              </a:lnSpc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rgbClr val="52636F"/>
                </a:solidFill>
                <a:latin typeface="Klavika Basic Bold"/>
                <a:ea typeface="+mj-ea"/>
                <a:cs typeface="Klavika Basic Bold"/>
              </a:rPr>
              <a:t> 	</a:t>
            </a:r>
            <a:r>
              <a:rPr lang="pl-PL" sz="1600" b="1" dirty="0"/>
              <a:t>Drugi typ LGD o niskim poziomie aktywności:</a:t>
            </a:r>
            <a:r>
              <a:rPr lang="pl-PL" sz="1600" dirty="0"/>
              <a:t> partnerstwo zawiązane z inicjatywy samorządów, gdzie największy nacisk na kluczowe decyzje wywierany jest przez samorządy. LGD pełnią rolą obsługową w zakresie środków osi IV PROW, nie są rzeczywistymi aktorami lokalnymi oraz nie korzystają ze środków zewnętrznych. </a:t>
            </a:r>
          </a:p>
          <a:p>
            <a:pPr lvl="1">
              <a:lnSpc>
                <a:spcPct val="130000"/>
              </a:lnSpc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rgbClr val="52636F"/>
                </a:solidFill>
                <a:latin typeface="Klavika Basic Bold"/>
                <a:ea typeface="+mj-ea"/>
                <a:cs typeface="Klavika Basic Bold"/>
              </a:rPr>
              <a:t> 	</a:t>
            </a:r>
            <a:r>
              <a:rPr lang="pl-PL" sz="1600" b="1" dirty="0"/>
              <a:t>Trzeci typ LGD o średnim poziomie aktywności:</a:t>
            </a:r>
            <a:r>
              <a:rPr lang="pl-PL" sz="1600" dirty="0"/>
              <a:t> grupa pomiędzy pierwszym a drugim wyróżnionym typem.  To LGD, które rozwijają się. Nadal jednak pełnią funkcję głównie obsługową w zakresie środków PROW, ale podejmują pewne inicjatywy na rzecz pozyskiwania innych środków i podejmowania szerzej  zakrojonych inicjatyw z zakresu rozwoju lokalnego. Pomimo faktu, że założone były z reguły przez samorządy, ich wpływ na decyzje LGD maleje.</a:t>
            </a:r>
            <a:endParaRPr lang="pl-PL" sz="1600" b="1" dirty="0">
              <a:solidFill>
                <a:srgbClr val="52636F"/>
              </a:solidFill>
              <a:latin typeface="Klavika Basic Bold"/>
              <a:ea typeface="+mj-ea"/>
              <a:cs typeface="Klavika Basic Bold"/>
            </a:endParaRPr>
          </a:p>
          <a:p>
            <a:pPr lvl="1">
              <a:lnSpc>
                <a:spcPct val="130000"/>
              </a:lnSpc>
              <a:spcAft>
                <a:spcPts val="600"/>
              </a:spcAft>
              <a:buFont typeface="Wingdings" pitchFamily="2" charset="2"/>
              <a:buChar char="ü"/>
            </a:pPr>
            <a:endParaRPr lang="pl-PL" sz="1400" b="1" dirty="0">
              <a:solidFill>
                <a:srgbClr val="52636F"/>
              </a:solidFill>
              <a:latin typeface="Klavika Basic Bold"/>
              <a:ea typeface="+mj-ea"/>
              <a:cs typeface="Klavika Basic Bold"/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228600" y="228600"/>
            <a:ext cx="3986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>
                <a:solidFill>
                  <a:srgbClr val="00B050"/>
                </a:solidFill>
                <a:latin typeface="Klavika Basic Bold"/>
                <a:cs typeface="Klavika Basic Bold"/>
              </a:rPr>
              <a:t>Efekty realizacji osi IV LEADER</a:t>
            </a:r>
          </a:p>
        </p:txBody>
      </p:sp>
    </p:spTree>
    <p:extLst>
      <p:ext uri="{BB962C8B-B14F-4D97-AF65-F5344CB8AC3E}">
        <p14:creationId xmlns:p14="http://schemas.microsoft.com/office/powerpoint/2010/main" xmlns="" val="19084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3616" y="79219"/>
            <a:ext cx="1675679" cy="740339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28600" y="1066800"/>
            <a:ext cx="8707271" cy="399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/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pl-PL" b="1" dirty="0">
                <a:solidFill>
                  <a:srgbClr val="00B050"/>
                </a:solidFill>
                <a:latin typeface="Klavika Basic Bold"/>
                <a:cs typeface="Klavika Basic Bold"/>
              </a:rPr>
              <a:t>Ogólna ocena (wartość dodana)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pl-PL" b="1" dirty="0"/>
              <a:t> -	rzeczowa – </a:t>
            </a:r>
            <a:r>
              <a:rPr lang="pl-PL" dirty="0"/>
              <a:t>związana z </a:t>
            </a:r>
            <a:r>
              <a:rPr lang="pl-PL" dirty="0" err="1"/>
              <a:t>wieloprojektowymi</a:t>
            </a:r>
            <a:r>
              <a:rPr lang="pl-PL" dirty="0"/>
              <a:t>, spójnymi inicjatywami, które uruchomiły koło zamachowe 	rozwoju lokalnego – efekty zauważalne głównie w aktywnych LGD.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endParaRPr lang="pl-PL" b="1" dirty="0"/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pl-PL" b="1" dirty="0"/>
              <a:t>- 	partycypacyjna – </a:t>
            </a:r>
            <a:r>
              <a:rPr lang="pl-PL" dirty="0"/>
              <a:t>skala dodatkowych efektów zależna od jakości i aktywności LGD, rozumiana jako 	zaangażowanie lokalnej społeczności w sprawy lokalne, jak i nawiązanie relacji na szerszym niż gmina 	obszarze. </a:t>
            </a:r>
          </a:p>
          <a:p>
            <a:pPr>
              <a:buFontTx/>
              <a:buChar char="-"/>
            </a:pPr>
            <a:endParaRPr lang="pl-PL" sz="1400" b="1" dirty="0"/>
          </a:p>
          <a:p>
            <a:pPr lvl="1">
              <a:lnSpc>
                <a:spcPct val="130000"/>
              </a:lnSpc>
              <a:spcAft>
                <a:spcPts val="600"/>
              </a:spcAft>
              <a:buFont typeface="Wingdings" pitchFamily="2" charset="2"/>
              <a:buChar char="ü"/>
            </a:pPr>
            <a:endParaRPr lang="pl-PL" sz="1400" b="1" dirty="0">
              <a:solidFill>
                <a:srgbClr val="52636F"/>
              </a:solidFill>
              <a:latin typeface="Klavika Basic Bold"/>
              <a:ea typeface="+mj-ea"/>
              <a:cs typeface="Klavika Basic Bold"/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228600" y="228600"/>
            <a:ext cx="3986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>
                <a:solidFill>
                  <a:srgbClr val="00B050"/>
                </a:solidFill>
                <a:latin typeface="Klavika Basic Bold"/>
                <a:cs typeface="Klavika Basic Bold"/>
              </a:rPr>
              <a:t>Efekty realizacji osi IV LEADER</a:t>
            </a:r>
          </a:p>
        </p:txBody>
      </p:sp>
    </p:spTree>
    <p:extLst>
      <p:ext uri="{BB962C8B-B14F-4D97-AF65-F5344CB8AC3E}">
        <p14:creationId xmlns:p14="http://schemas.microsoft.com/office/powerpoint/2010/main" xmlns="" val="19084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2"/>
          <p:cNvSpPr txBox="1">
            <a:spLocks/>
          </p:cNvSpPr>
          <p:nvPr/>
        </p:nvSpPr>
        <p:spPr>
          <a:xfrm>
            <a:off x="304800" y="2514600"/>
            <a:ext cx="8472518" cy="297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rgbClr val="52636F"/>
              </a:solidFill>
              <a:effectLst/>
              <a:uLnTx/>
              <a:uFillTx/>
              <a:latin typeface="Klavika Basic Bold"/>
              <a:ea typeface="+mn-ea"/>
              <a:cs typeface="Klavika Basic Bold"/>
            </a:endParaRPr>
          </a:p>
        </p:txBody>
      </p:sp>
      <p:pic>
        <p:nvPicPr>
          <p:cNvPr id="9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8321" y="76200"/>
            <a:ext cx="1675679" cy="740339"/>
          </a:xfrm>
          <a:prstGeom prst="rect">
            <a:avLst/>
          </a:prstGeom>
        </p:spPr>
      </p:pic>
      <p:sp>
        <p:nvSpPr>
          <p:cNvPr id="10" name="Tytuł 1"/>
          <p:cNvSpPr txBox="1">
            <a:spLocks/>
          </p:cNvSpPr>
          <p:nvPr/>
        </p:nvSpPr>
        <p:spPr>
          <a:xfrm>
            <a:off x="571472" y="20716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Klavika Basic Bold"/>
                <a:ea typeface="+mn-ea"/>
                <a:cs typeface="Klavika Basic Bold"/>
              </a:rPr>
              <a:t>Rekomendacje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3616" y="79219"/>
            <a:ext cx="1675679" cy="740339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85720" y="785794"/>
            <a:ext cx="870727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700" b="1" dirty="0">
                <a:solidFill>
                  <a:srgbClr val="00B050"/>
                </a:solidFill>
              </a:rPr>
              <a:t>DIAGNOZA:</a:t>
            </a:r>
          </a:p>
          <a:p>
            <a:pPr>
              <a:buFontTx/>
              <a:buChar char="-"/>
            </a:pPr>
            <a:r>
              <a:rPr lang="pl-PL" sz="1600" b="1" dirty="0"/>
              <a:t> 	</a:t>
            </a:r>
            <a:r>
              <a:rPr lang="pl-PL" sz="1700" b="1" dirty="0"/>
              <a:t>szczegółowa diagnoza wszystkich LGD: </a:t>
            </a:r>
            <a:r>
              <a:rPr lang="pl-PL" sz="1700" dirty="0"/>
              <a:t>analiza sieci współpracy, zasobów (w tym kadrowych), analiza zapotrzebowania rozwojowego, w tym edukacyjnego.</a:t>
            </a:r>
          </a:p>
          <a:p>
            <a:pPr>
              <a:buFontTx/>
              <a:buChar char="-"/>
            </a:pPr>
            <a:r>
              <a:rPr lang="pl-PL" sz="1700" dirty="0"/>
              <a:t> 	</a:t>
            </a:r>
            <a:r>
              <a:rPr lang="pl-PL" sz="1700" b="1" dirty="0"/>
              <a:t>potrzeba identyfikacji najlepszych LGD</a:t>
            </a:r>
            <a:r>
              <a:rPr lang="pl-PL" sz="1700" dirty="0"/>
              <a:t>, najlepszych praktyk w rożnych obszarach np. poprzez konkurs na najlepszą LGD.</a:t>
            </a:r>
          </a:p>
          <a:p>
            <a:pPr>
              <a:buFontTx/>
              <a:buChar char="-"/>
            </a:pPr>
            <a:endParaRPr lang="pl-PL" sz="1700" dirty="0"/>
          </a:p>
          <a:p>
            <a:r>
              <a:rPr lang="pl-PL" sz="1700" b="1" dirty="0">
                <a:solidFill>
                  <a:srgbClr val="00B050"/>
                </a:solidFill>
              </a:rPr>
              <a:t>OKREŚLENIE RÓL I ZASAD:</a:t>
            </a:r>
          </a:p>
          <a:p>
            <a:endParaRPr lang="pl-PL" sz="1700" b="1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pl-PL" sz="1700" dirty="0"/>
              <a:t>	</a:t>
            </a:r>
            <a:r>
              <a:rPr lang="pl-PL" sz="1700" b="1" dirty="0"/>
              <a:t>opracowanie kryteriów jakościowych w działaniach LGD </a:t>
            </a:r>
            <a:r>
              <a:rPr lang="pl-PL" sz="1700" dirty="0"/>
              <a:t>(katalogu swojego rodzaju standardów) obejmujących sposób świadczenia usług na rzecz beneficjentów, wymagania kwalifikacyjne,  sposób weryfikacji opracowanych wymagań, sposób uaktualniania i wdrażania rekomendacji rozwojowych.  </a:t>
            </a:r>
          </a:p>
          <a:p>
            <a:pPr>
              <a:buFontTx/>
              <a:buChar char="-"/>
            </a:pPr>
            <a:endParaRPr lang="pl-PL" sz="1700" dirty="0"/>
          </a:p>
          <a:p>
            <a:pPr>
              <a:buFontTx/>
              <a:buChar char="-"/>
            </a:pPr>
            <a:r>
              <a:rPr lang="pl-PL" sz="1700" dirty="0"/>
              <a:t>	</a:t>
            </a:r>
            <a:r>
              <a:rPr lang="pl-PL" sz="1700" b="1" dirty="0"/>
              <a:t>potrzeba wyodrębnienia roli i funkcji animatora w LGD.</a:t>
            </a:r>
          </a:p>
          <a:p>
            <a:pPr>
              <a:buFontTx/>
              <a:buChar char="-"/>
            </a:pPr>
            <a:endParaRPr lang="pl-PL" sz="1700" b="1" dirty="0"/>
          </a:p>
          <a:p>
            <a:pPr>
              <a:buFontTx/>
              <a:buChar char="-"/>
            </a:pPr>
            <a:endParaRPr lang="pl-PL" sz="1700" dirty="0">
              <a:ea typeface="+mj-ea"/>
            </a:endParaRPr>
          </a:p>
          <a:p>
            <a:r>
              <a:rPr lang="pl-PL" sz="1700" dirty="0">
                <a:ea typeface="+mj-ea"/>
              </a:rPr>
              <a:t>	</a:t>
            </a:r>
            <a:endParaRPr lang="pl-PL" sz="1700" b="1" dirty="0">
              <a:solidFill>
                <a:srgbClr val="00B050"/>
              </a:solidFill>
            </a:endParaRPr>
          </a:p>
          <a:p>
            <a:r>
              <a:rPr lang="pl-PL" sz="1700" dirty="0"/>
              <a:t>	</a:t>
            </a:r>
          </a:p>
        </p:txBody>
      </p:sp>
      <p:sp>
        <p:nvSpPr>
          <p:cNvPr id="3" name="PoleTekstowe 2"/>
          <p:cNvSpPr txBox="1"/>
          <p:nvPr/>
        </p:nvSpPr>
        <p:spPr>
          <a:xfrm>
            <a:off x="228600" y="228600"/>
            <a:ext cx="4701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>
                <a:solidFill>
                  <a:srgbClr val="00B050"/>
                </a:solidFill>
                <a:latin typeface="Klavika Basic Bold"/>
                <a:cs typeface="Klavika Basic Bold"/>
              </a:rPr>
              <a:t>Rekomendacje dla osi IV LEADER (1)</a:t>
            </a:r>
          </a:p>
        </p:txBody>
      </p:sp>
    </p:spTree>
    <p:extLst>
      <p:ext uri="{BB962C8B-B14F-4D97-AF65-F5344CB8AC3E}">
        <p14:creationId xmlns:p14="http://schemas.microsoft.com/office/powerpoint/2010/main" xmlns="" val="19084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3616" y="79219"/>
            <a:ext cx="1675679" cy="740339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42844" y="857232"/>
            <a:ext cx="8707271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700" b="1" dirty="0">
                <a:solidFill>
                  <a:srgbClr val="00B050"/>
                </a:solidFill>
              </a:rPr>
              <a:t>WSPARCIE:</a:t>
            </a:r>
          </a:p>
          <a:p>
            <a:r>
              <a:rPr lang="pl-PL" sz="1700" dirty="0"/>
              <a:t>	</a:t>
            </a:r>
            <a:r>
              <a:rPr lang="pl-PL" sz="1700" b="1" dirty="0"/>
              <a:t>stopniowe wdrożenie systemu dzielenia się wiedzą w ramach sieci</a:t>
            </a:r>
            <a:r>
              <a:rPr lang="pl-PL" sz="1700" dirty="0"/>
              <a:t>. W ten sposób najlepsze LGD wspomagałyby słabsze – „uczyłby je” dzielić się swoim doświadczeniem w ramach różnych form edukacyjnych: szkoleń, warsztatów, treningów, a nawet coachingu czy mentoringu. Szczególnie potrzebne wsparcie z zakresu wsparcia przedsiębiorczości.</a:t>
            </a:r>
          </a:p>
          <a:p>
            <a:r>
              <a:rPr lang="pl-PL" sz="1700" dirty="0"/>
              <a:t>-	</a:t>
            </a:r>
            <a:r>
              <a:rPr lang="pl-PL" sz="1700" b="1" dirty="0"/>
              <a:t> wsparcie opracowywania i wdrażania LSR: </a:t>
            </a:r>
            <a:r>
              <a:rPr lang="pl-PL" sz="1700" dirty="0"/>
              <a:t>opracowanie szczegółowych wytycznych dotyczących tego, co należy wykonać, aby LSR była wysokiej jakości, tj.: jak prowadzić diagnozę potrzeb lokalnych, jak prowadzić konsultacje w ramach partycypacyjnego procesu tworzenia LSR, jak monitorować realizację LSR, jak prowadzić ewaluacje LSR, zdefiniowanie pojęć, etc. </a:t>
            </a:r>
          </a:p>
          <a:p>
            <a:endParaRPr lang="pl-PL" sz="1700" dirty="0"/>
          </a:p>
          <a:p>
            <a:pPr>
              <a:buFontTx/>
              <a:buChar char="-"/>
            </a:pPr>
            <a:r>
              <a:rPr lang="pl-PL" sz="1700" dirty="0"/>
              <a:t> 	</a:t>
            </a:r>
            <a:r>
              <a:rPr lang="pl-PL" sz="1700" b="1" dirty="0"/>
              <a:t>zapewnienie dostępu do precyzyjnej wiedzy </a:t>
            </a:r>
            <a:r>
              <a:rPr lang="pl-PL" sz="1700" dirty="0"/>
              <a:t>w zakresie wdrażania aplikowania i realizacji projektów, nie </a:t>
            </a:r>
            <a:r>
              <a:rPr lang="pl-PL" sz="1700" b="1" dirty="0"/>
              <a:t>tylko dla UM, ale i dla LGD. </a:t>
            </a:r>
          </a:p>
          <a:p>
            <a:endParaRPr lang="pl-PL" sz="1700" dirty="0"/>
          </a:p>
          <a:p>
            <a:pPr>
              <a:buFontTx/>
              <a:buChar char="-"/>
            </a:pPr>
            <a:r>
              <a:rPr lang="pl-PL" sz="1700" b="1" dirty="0"/>
              <a:t> 	kampania promująca działalność LGD</a:t>
            </a:r>
            <a:r>
              <a:rPr lang="pl-PL" sz="1700" dirty="0"/>
              <a:t>, ale przede wszystkim możliwości jakie stwarza w obecnej perspektywie, o regionalnym  charakterze - tak aby w regionie promowane były już działania konkretnych LGD.</a:t>
            </a:r>
          </a:p>
          <a:p>
            <a:pPr>
              <a:buFontTx/>
              <a:buChar char="-"/>
            </a:pPr>
            <a:endParaRPr lang="pl-PL" sz="1700" b="1" dirty="0"/>
          </a:p>
          <a:p>
            <a:r>
              <a:rPr lang="pl-PL" sz="1700" b="1" dirty="0"/>
              <a:t>-	premiowanie projektów będących kontynuacją</a:t>
            </a:r>
            <a:r>
              <a:rPr lang="pl-PL" sz="1700" dirty="0"/>
              <a:t>, dalszym ciągiem tego co już było zrealizowane w poprzednich konkursach lub poprzednim PROW (np. w formie inwestycji strategicznych w LSR).</a:t>
            </a:r>
          </a:p>
          <a:p>
            <a:endParaRPr lang="pl-PL" sz="1700" b="1" dirty="0"/>
          </a:p>
        </p:txBody>
      </p:sp>
      <p:sp>
        <p:nvSpPr>
          <p:cNvPr id="3" name="PoleTekstowe 2"/>
          <p:cNvSpPr txBox="1"/>
          <p:nvPr/>
        </p:nvSpPr>
        <p:spPr>
          <a:xfrm>
            <a:off x="228600" y="228600"/>
            <a:ext cx="4701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>
                <a:solidFill>
                  <a:srgbClr val="00B050"/>
                </a:solidFill>
                <a:latin typeface="Klavika Basic Bold"/>
                <a:cs typeface="Klavika Basic Bold"/>
              </a:rPr>
              <a:t>Rekomendacje dla osi IV LEADER (2)</a:t>
            </a:r>
          </a:p>
        </p:txBody>
      </p:sp>
    </p:spTree>
    <p:extLst>
      <p:ext uri="{BB962C8B-B14F-4D97-AF65-F5344CB8AC3E}">
        <p14:creationId xmlns:p14="http://schemas.microsoft.com/office/powerpoint/2010/main" xmlns="" val="19084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9762</TotalTime>
  <Words>145</Words>
  <Application>Microsoft Office PowerPoint</Application>
  <PresentationFormat>Pokaz na ekranie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iza</dc:creator>
  <cp:lastModifiedBy>Minister</cp:lastModifiedBy>
  <cp:revision>74</cp:revision>
  <cp:lastPrinted>2016-05-16T06:12:55Z</cp:lastPrinted>
  <dcterms:created xsi:type="dcterms:W3CDTF">2016-11-20T21:49:49Z</dcterms:created>
  <dcterms:modified xsi:type="dcterms:W3CDTF">2017-01-26T09:25:17Z</dcterms:modified>
</cp:coreProperties>
</file>