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94" r:id="rId2"/>
    <p:sldId id="532" r:id="rId3"/>
    <p:sldId id="533" r:id="rId4"/>
    <p:sldId id="534" r:id="rId5"/>
    <p:sldId id="535" r:id="rId6"/>
    <p:sldId id="536" r:id="rId7"/>
    <p:sldId id="537" r:id="rId8"/>
    <p:sldId id="557" r:id="rId9"/>
    <p:sldId id="588" r:id="rId10"/>
    <p:sldId id="589" r:id="rId11"/>
    <p:sldId id="580" r:id="rId12"/>
    <p:sldId id="582" r:id="rId13"/>
    <p:sldId id="583" r:id="rId14"/>
    <p:sldId id="584" r:id="rId15"/>
    <p:sldId id="575" r:id="rId16"/>
    <p:sldId id="576" r:id="rId17"/>
    <p:sldId id="585" r:id="rId18"/>
    <p:sldId id="577" r:id="rId19"/>
    <p:sldId id="578" r:id="rId20"/>
    <p:sldId id="591" r:id="rId21"/>
    <p:sldId id="590" r:id="rId22"/>
    <p:sldId id="511" r:id="rId23"/>
  </p:sldIdLst>
  <p:sldSz cx="9144000" cy="6858000" type="screen4x3"/>
  <p:notesSz cx="6797675" cy="987266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A406F005-017F-447A-B5C4-FD003124D0AB}">
          <p14:sldIdLst>
            <p14:sldId id="394"/>
          </p14:sldIdLst>
        </p14:section>
        <p14:section name="Sekcja bez tytułu" id="{8FC8B069-E51E-48DC-A3EE-F24A875D84FE}">
          <p14:sldIdLst>
            <p14:sldId id="532"/>
            <p14:sldId id="533"/>
            <p14:sldId id="534"/>
            <p14:sldId id="535"/>
            <p14:sldId id="536"/>
            <p14:sldId id="537"/>
            <p14:sldId id="557"/>
            <p14:sldId id="588"/>
            <p14:sldId id="589"/>
            <p14:sldId id="580"/>
            <p14:sldId id="582"/>
            <p14:sldId id="583"/>
            <p14:sldId id="584"/>
            <p14:sldId id="575"/>
            <p14:sldId id="576"/>
            <p14:sldId id="585"/>
            <p14:sldId id="577"/>
            <p14:sldId id="578"/>
            <p14:sldId id="591"/>
            <p14:sldId id="590"/>
            <p14:sldId id="51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B3937"/>
    <a:srgbClr val="000099"/>
    <a:srgbClr val="C05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84" autoAdjust="0"/>
    <p:restoredTop sz="86381" autoAdjust="0"/>
  </p:normalViewPr>
  <p:slideViewPr>
    <p:cSldViewPr>
      <p:cViewPr varScale="1">
        <p:scale>
          <a:sx n="117" d="100"/>
          <a:sy n="117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ITWINIUK\Desktop\sprawozdania%20i%20in%20tabele\odniesienie%20do%20umowy%20ramowej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dirty="0"/>
              <a:t>planowane wykorzystanie limitu dla </a:t>
            </a:r>
            <a:r>
              <a:rPr lang="pl-PL" dirty="0" smtClean="0"/>
              <a:t>19.2 w oparciu o </a:t>
            </a:r>
            <a:r>
              <a:rPr lang="pl-PL" dirty="0" err="1" smtClean="0"/>
              <a:t>wopp</a:t>
            </a:r>
            <a:r>
              <a:rPr lang="en-US" dirty="0" smtClean="0"/>
              <a:t> </a:t>
            </a:r>
            <a:r>
              <a:rPr lang="en-US" dirty="0"/>
              <a:t>w</a:t>
            </a:r>
            <a:r>
              <a:rPr lang="pl-PL" dirty="0"/>
              <a:t> poszczególnych </a:t>
            </a:r>
            <a:r>
              <a:rPr lang="pl-PL" dirty="0" smtClean="0"/>
              <a:t>województwach (%)</a:t>
            </a:r>
            <a:endParaRPr lang="en-US" dirty="0"/>
          </a:p>
        </c:rich>
      </c:tx>
      <c:layout>
        <c:manualLayout>
          <c:xMode val="edge"/>
          <c:yMode val="edge"/>
          <c:x val="0.19509571177885471"/>
          <c:y val="2.2653763748778654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planowane wykorzystanie limitu dla 19.2</c:v>
          </c:tx>
          <c:invertIfNegative val="0"/>
          <c:dPt>
            <c:idx val="1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</c:spPr>
          </c:dPt>
          <c:dPt>
            <c:idx val="10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</c:spPr>
          </c:dPt>
          <c:dPt>
            <c:idx val="12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</c:spPr>
          </c:dPt>
          <c:dPt>
            <c:idx val="13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</c:spPr>
          </c:dPt>
          <c:cat>
            <c:strRef>
              <c:f>Arkusz1!$A$3:$A$18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Arkusz1!$E$3:$E$18</c:f>
              <c:numCache>
                <c:formatCode>0.0%</c:formatCode>
                <c:ptCount val="16"/>
                <c:pt idx="0">
                  <c:v>0.61683733008874897</c:v>
                </c:pt>
                <c:pt idx="1">
                  <c:v>0.3651070386271979</c:v>
                </c:pt>
                <c:pt idx="2">
                  <c:v>0.75407330560441277</c:v>
                </c:pt>
                <c:pt idx="3">
                  <c:v>0.74244482081374719</c:v>
                </c:pt>
                <c:pt idx="4">
                  <c:v>0.45151804633298642</c:v>
                </c:pt>
                <c:pt idx="5">
                  <c:v>0.60807114598105105</c:v>
                </c:pt>
                <c:pt idx="6">
                  <c:v>0.69402395074938339</c:v>
                </c:pt>
                <c:pt idx="7">
                  <c:v>0.78317594865994078</c:v>
                </c:pt>
                <c:pt idx="8">
                  <c:v>0.63898698043608915</c:v>
                </c:pt>
                <c:pt idx="9">
                  <c:v>0.83576296762990099</c:v>
                </c:pt>
                <c:pt idx="10">
                  <c:v>0.93798455616872478</c:v>
                </c:pt>
                <c:pt idx="11">
                  <c:v>0.70055372250819925</c:v>
                </c:pt>
                <c:pt idx="12">
                  <c:v>0.89259740589916292</c:v>
                </c:pt>
                <c:pt idx="13">
                  <c:v>0.86751702937593844</c:v>
                </c:pt>
                <c:pt idx="14">
                  <c:v>0.66823065415558414</c:v>
                </c:pt>
                <c:pt idx="15">
                  <c:v>0.67235847968200491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911168"/>
        <c:axId val="97912704"/>
      </c:barChart>
      <c:catAx>
        <c:axId val="97911168"/>
        <c:scaling>
          <c:orientation val="minMax"/>
        </c:scaling>
        <c:delete val="0"/>
        <c:axPos val="l"/>
        <c:majorTickMark val="out"/>
        <c:minorTickMark val="none"/>
        <c:tickLblPos val="nextTo"/>
        <c:crossAx val="97912704"/>
        <c:crossesAt val="0"/>
        <c:auto val="1"/>
        <c:lblAlgn val="ctr"/>
        <c:lblOffset val="100"/>
        <c:noMultiLvlLbl val="0"/>
      </c:catAx>
      <c:valAx>
        <c:axId val="97912704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979111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C343EAC-ED66-4E31-86FF-713202AA9F04}" type="datetimeFigureOut">
              <a:rPr lang="pl-PL"/>
              <a:pPr>
                <a:defRPr/>
              </a:pPr>
              <a:t>2017-10-11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6977"/>
            <a:ext cx="2944958" cy="494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098" y="9376977"/>
            <a:ext cx="2944958" cy="494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6436905-204E-4BE8-A027-980370DEB3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7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1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C4F105D-500A-4C1E-AD48-D90BE16A558F}" type="datetimeFigureOut">
              <a:rPr lang="pl-PL"/>
              <a:pPr>
                <a:defRPr/>
              </a:pPr>
              <a:t>2017-10-11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606" y="4688490"/>
            <a:ext cx="5438464" cy="4443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6977"/>
            <a:ext cx="2944958" cy="494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098" y="9376977"/>
            <a:ext cx="2944958" cy="494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E88C8EF-9FD2-44B3-B863-1B77502882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857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gi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0A78-E5E0-432A-A125-09A09E9CD3A9}" type="datetimeFigureOut">
              <a:rPr lang="pl-PL"/>
              <a:pPr>
                <a:defRPr/>
              </a:pPr>
              <a:t>2017-10-11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182-A512-4CFE-B7FA-88676D724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12" name="Grupa 6"/>
          <p:cNvGrpSpPr>
            <a:grpSpLocks/>
          </p:cNvGrpSpPr>
          <p:nvPr userDrawn="1"/>
        </p:nvGrpSpPr>
        <p:grpSpPr bwMode="auto">
          <a:xfrm>
            <a:off x="0" y="5163269"/>
            <a:ext cx="9144000" cy="1362075"/>
            <a:chOff x="0" y="5373218"/>
            <a:chExt cx="9143997" cy="1361669"/>
          </a:xfrm>
        </p:grpSpPr>
        <p:pic>
          <p:nvPicPr>
            <p:cNvPr id="14" name="Obraz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82" t="49094" r="58620" b="33083"/>
            <a:stretch>
              <a:fillRect/>
            </a:stretch>
          </p:blipFill>
          <p:spPr bwMode="auto">
            <a:xfrm>
              <a:off x="134889" y="5423068"/>
              <a:ext cx="1045356" cy="740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upa 8"/>
            <p:cNvGrpSpPr>
              <a:grpSpLocks/>
            </p:cNvGrpSpPr>
            <p:nvPr/>
          </p:nvGrpSpPr>
          <p:grpSpPr bwMode="auto">
            <a:xfrm>
              <a:off x="0" y="5373218"/>
              <a:ext cx="9143997" cy="1361669"/>
              <a:chOff x="1115616" y="5589241"/>
              <a:chExt cx="8014482" cy="979993"/>
            </a:xfrm>
          </p:grpSpPr>
          <p:pic>
            <p:nvPicPr>
              <p:cNvPr id="16" name="Obraz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40" t="15797" r="22289" b="20673"/>
              <a:stretch>
                <a:fillRect/>
              </a:stretch>
            </p:blipFill>
            <p:spPr bwMode="auto">
              <a:xfrm>
                <a:off x="7836725" y="5589241"/>
                <a:ext cx="1194759" cy="585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" name="Grupa 10"/>
              <p:cNvGrpSpPr>
                <a:grpSpLocks/>
              </p:cNvGrpSpPr>
              <p:nvPr/>
            </p:nvGrpSpPr>
            <p:grpSpPr bwMode="auto">
              <a:xfrm>
                <a:off x="1115616" y="5598457"/>
                <a:ext cx="8014482" cy="970777"/>
                <a:chOff x="1115616" y="5598457"/>
                <a:chExt cx="8014482" cy="970777"/>
              </a:xfrm>
            </p:grpSpPr>
            <p:sp>
              <p:nvSpPr>
                <p:cNvPr id="18" name="pole tekstowe 11"/>
                <p:cNvSpPr txBox="1">
                  <a:spLocks noChangeArrowheads="1"/>
                </p:cNvSpPr>
                <p:nvPr/>
              </p:nvSpPr>
              <p:spPr bwMode="auto">
                <a:xfrm>
                  <a:off x="1115616" y="6236974"/>
                  <a:ext cx="8014482" cy="332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pl-PL" altLang="pl-PL" sz="800">
                      <a:solidFill>
                        <a:srgbClr val="004393"/>
                      </a:solidFill>
                      <a:latin typeface="Tahoma" pitchFamily="34" charset="0"/>
                      <a:cs typeface="Tahoma" pitchFamily="34" charset="0"/>
                    </a:rPr>
                    <a:t>„Europejski Fundusz Rolny na rzecz Rozwoju Obszarów Wiejskich: Europa inwestująca w obszary wiejskie.”</a:t>
                  </a:r>
                </a:p>
                <a:p>
                  <a:pPr algn="ctr"/>
                  <a:r>
                    <a:rPr lang="pl-PL" altLang="pl-PL" sz="800">
                      <a:solidFill>
                        <a:srgbClr val="004393"/>
                      </a:solidFill>
                      <a:latin typeface="Tahoma" pitchFamily="34" charset="0"/>
                      <a:cs typeface="Tahoma" pitchFamily="34" charset="0"/>
                    </a:rPr>
                    <a:t>Prezentacja opracowana przez Departament Rozwoju Obszarów Wiejskich Ministerstwa Rolnictwa i Rozwoju Wsi.</a:t>
                  </a:r>
                </a:p>
                <a:p>
                  <a:pPr algn="ctr"/>
                  <a:r>
                    <a:rPr lang="pl-PL" altLang="pl-PL" sz="800">
                      <a:solidFill>
                        <a:srgbClr val="004393"/>
                      </a:solidFill>
                      <a:latin typeface="Tahoma" pitchFamily="34" charset="0"/>
                      <a:cs typeface="Tahoma" pitchFamily="34" charset="0"/>
                    </a:rPr>
                    <a:t>Instytucja Zarządzająca Programem Rozwoju Obszarów Wiejskich na lata 2014-2020 – Minister Rolnictwa i Rozwoju Wsi.</a:t>
                  </a:r>
                </a:p>
              </p:txBody>
            </p:sp>
            <p:pic>
              <p:nvPicPr>
                <p:cNvPr id="19" name="Obraz 23" descr="logo_ministerstwa.jp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6349" y="5598457"/>
                  <a:ext cx="698323" cy="566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20" name="Obraz 2" descr="image00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5264869"/>
            <a:ext cx="16208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az 1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3" t="36183" r="43391" b="40826"/>
          <a:stretch>
            <a:fillRect/>
          </a:stretch>
        </p:blipFill>
        <p:spPr bwMode="auto">
          <a:xfrm>
            <a:off x="6084888" y="5204544"/>
            <a:ext cx="7905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EFCB-6C6A-4B8C-8B19-2101C4722830}" type="datetimeFigureOut">
              <a:rPr lang="pl-PL"/>
              <a:pPr>
                <a:defRPr/>
              </a:pPr>
              <a:t>2017-10-11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93B2-BF85-4863-B949-264EF9E4EA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D74C-6A4F-4A2C-8173-1E260840316A}" type="datetimeFigureOut">
              <a:rPr lang="pl-PL"/>
              <a:pPr>
                <a:defRPr/>
              </a:pPr>
              <a:t>2017-10-11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4E26-6D2E-4C4E-9903-CFDD9A28B2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CC1E-5B61-4B7E-B01B-336649133A87}" type="datetimeFigureOut">
              <a:rPr lang="pl-PL"/>
              <a:pPr>
                <a:defRPr/>
              </a:pPr>
              <a:t>2017-10-11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BE03-8137-40B7-B4C3-59EEE04283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0046-A155-4927-B72C-01B2004813C7}" type="datetimeFigureOut">
              <a:rPr lang="pl-PL"/>
              <a:pPr>
                <a:defRPr/>
              </a:pPr>
              <a:t>2017-10-11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034E-339C-4FE5-A99B-ACCD1CFBB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end.JPG"/>
          <p:cNvPicPr>
            <a:picLocks noChangeAspect="1"/>
          </p:cNvPicPr>
          <p:nvPr userDrawn="1"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 typeface="Wingdings" pitchFamily="8" charset="2"/>
              <a:buNone/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3600" y="1393825"/>
            <a:ext cx="7594600" cy="1044575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7534620" cy="78581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EBAF-63FA-4226-A9CB-400CB51A1D1F}" type="datetimeFigureOut">
              <a:rPr lang="pl-PL"/>
              <a:pPr>
                <a:defRPr/>
              </a:pPr>
              <a:t>2017-10-11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550D-2CBB-4C93-B703-D10B784E77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7863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AAC4-C988-4139-BA49-63CE92B8F485}" type="datetimeFigureOut">
              <a:rPr lang="pl-PL"/>
              <a:pPr>
                <a:defRPr/>
              </a:pPr>
              <a:t>2017-10-11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A1AA-4719-4106-B266-0998100D3F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be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4386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ECD2-39C7-411E-9183-0800A2E38CA1}" type="datetimeFigureOut">
              <a:rPr lang="pl-PL"/>
              <a:pPr>
                <a:defRPr/>
              </a:pPr>
              <a:t>2017-10-11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6F38-1C97-42B7-AC53-534819A2F6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9284-A911-43BD-8F67-37E812E91A48}" type="datetimeFigureOut">
              <a:rPr lang="pl-PL"/>
              <a:pPr>
                <a:defRPr/>
              </a:pPr>
              <a:t>2017-10-11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362C-6F43-4313-90FF-0C2718F1AF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5133-3EB0-40A4-9218-45D0852EBE10}" type="datetimeFigureOut">
              <a:rPr lang="pl-PL"/>
              <a:pPr>
                <a:defRPr/>
              </a:pPr>
              <a:t>2017-10-11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B68F-352E-4AEC-87C7-831C72F133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B09-74A7-47EA-821C-9C0C4C0589CC}" type="datetimeFigureOut">
              <a:rPr lang="pl-PL"/>
              <a:pPr>
                <a:defRPr/>
              </a:pPr>
              <a:t>2017-10-11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E863-25C4-4D78-8490-35B078F578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DCBA-0EFE-479F-9040-12ECA7641ABC}" type="datetimeFigureOut">
              <a:rPr lang="pl-PL"/>
              <a:pPr>
                <a:defRPr/>
              </a:pPr>
              <a:t>2017-10-11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4D3-374F-41B6-901D-F486214CC7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A79E-810F-4F56-9F1C-80303CE3184C}" type="datetimeFigureOut">
              <a:rPr lang="pl-PL"/>
              <a:pPr>
                <a:defRPr/>
              </a:pPr>
              <a:t>2017-10-11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100D-2B49-444E-B401-C053A8D0F0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428750" y="274638"/>
            <a:ext cx="7258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0188" y="1600200"/>
            <a:ext cx="7186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4021A2-64C3-4960-A329-3E5BE1F4B0A9}" type="datetimeFigureOut">
              <a:rPr lang="pl-PL"/>
              <a:pPr>
                <a:defRPr/>
              </a:pPr>
              <a:t>2017-10-11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D18D3-CE40-479C-98F2-BB182C5B85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  <p:sldLayoutId id="2147485302" r:id="rId2"/>
    <p:sldLayoutId id="2147485303" r:id="rId3"/>
    <p:sldLayoutId id="2147485304" r:id="rId4"/>
    <p:sldLayoutId id="2147485305" r:id="rId5"/>
    <p:sldLayoutId id="2147485306" r:id="rId6"/>
    <p:sldLayoutId id="2147485295" r:id="rId7"/>
    <p:sldLayoutId id="2147485307" r:id="rId8"/>
    <p:sldLayoutId id="2147485296" r:id="rId9"/>
    <p:sldLayoutId id="2147485297" r:id="rId10"/>
    <p:sldLayoutId id="2147485298" r:id="rId11"/>
    <p:sldLayoutId id="2147485299" r:id="rId12"/>
    <p:sldLayoutId id="2147485300" r:id="rId13"/>
    <p:sldLayoutId id="21474853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ctrTitle"/>
          </p:nvPr>
        </p:nvSpPr>
        <p:spPr>
          <a:xfrm>
            <a:off x="159027" y="1484784"/>
            <a:ext cx="8858312" cy="2286016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Wdrażanie podejścia LEADER/RLKS w Polsce</a:t>
            </a:r>
            <a:endParaRPr lang="pl-PL" sz="3200" dirty="0" smtClean="0">
              <a:latin typeface="+mn-lt"/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4294967295"/>
          </p:nvPr>
        </p:nvSpPr>
        <p:spPr>
          <a:xfrm>
            <a:off x="2707704" y="4653136"/>
            <a:ext cx="3736504" cy="3753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altLang="pl-PL" sz="2200" dirty="0" smtClean="0">
                <a:solidFill>
                  <a:schemeClr val="tx1"/>
                </a:solidFill>
              </a:rPr>
              <a:t>Warszawa, 12 października 2017 r.</a:t>
            </a:r>
            <a:endParaRPr lang="pl-PL" altLang="pl-PL" sz="220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10244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142844" y="3573016"/>
            <a:ext cx="8858312" cy="1143008"/>
          </a:xfrm>
        </p:spPr>
        <p:txBody>
          <a:bodyPr/>
          <a:lstStyle/>
          <a:p>
            <a:r>
              <a:rPr lang="pl-PL" b="1" dirty="0" smtClean="0"/>
              <a:t>Departament Rozwoju Obszarów Wiejskich</a:t>
            </a:r>
          </a:p>
          <a:p>
            <a:r>
              <a:rPr lang="pl-PL" b="1" dirty="0" smtClean="0"/>
              <a:t>Ministerstwo Rolnictwa i Rozwoju Wsi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Zmiana przepisów prawnych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800" dirty="0" smtClean="0">
                <a:solidFill>
                  <a:prstClr val="black"/>
                </a:solidFill>
              </a:rPr>
              <a:t>zmiana ustawy RLKS w związku ze zmianą ustawy </a:t>
            </a:r>
            <a:r>
              <a:rPr lang="pl-PL" sz="2800" dirty="0">
                <a:solidFill>
                  <a:prstClr val="black"/>
                </a:solidFill>
              </a:rPr>
              <a:t>w zakresie polityki spójności </a:t>
            </a:r>
            <a:r>
              <a:rPr lang="pl-PL" sz="2800" dirty="0" smtClean="0">
                <a:solidFill>
                  <a:prstClr val="black"/>
                </a:solidFill>
              </a:rPr>
              <a:t>(nowelizacja z dnia 7 lipca 2017 r., Dz</a:t>
            </a:r>
            <a:r>
              <a:rPr lang="pl-PL" sz="2800" dirty="0">
                <a:solidFill>
                  <a:prstClr val="black"/>
                </a:solidFill>
              </a:rPr>
              <a:t>. U. poz. </a:t>
            </a:r>
            <a:r>
              <a:rPr lang="pl-PL" sz="2800" dirty="0" smtClean="0">
                <a:solidFill>
                  <a:prstClr val="black"/>
                </a:solidFill>
              </a:rPr>
              <a:t>1475)</a:t>
            </a:r>
          </a:p>
          <a:p>
            <a:pPr marL="482346" lvl="1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400" dirty="0">
                <a:solidFill>
                  <a:prstClr val="black"/>
                </a:solidFill>
              </a:rPr>
              <a:t>w</a:t>
            </a:r>
            <a:r>
              <a:rPr lang="pl-PL" sz="2400" dirty="0" smtClean="0">
                <a:solidFill>
                  <a:prstClr val="black"/>
                </a:solidFill>
              </a:rPr>
              <a:t> brzmieniu obowiązującym od </a:t>
            </a:r>
            <a:r>
              <a:rPr lang="pl-PL" sz="2400" b="1" dirty="0">
                <a:solidFill>
                  <a:prstClr val="black"/>
                </a:solidFill>
              </a:rPr>
              <a:t>2 września </a:t>
            </a:r>
            <a:r>
              <a:rPr lang="pl-PL" sz="2400" b="1" dirty="0" smtClean="0">
                <a:solidFill>
                  <a:prstClr val="black"/>
                </a:solidFill>
              </a:rPr>
              <a:t>br.</a:t>
            </a: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endParaRPr lang="pl-PL" sz="2800" b="1" dirty="0">
              <a:solidFill>
                <a:prstClr val="black"/>
              </a:solidFill>
            </a:endParaRP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800" dirty="0">
                <a:solidFill>
                  <a:prstClr val="black"/>
                </a:solidFill>
              </a:rPr>
              <a:t>z</a:t>
            </a:r>
            <a:r>
              <a:rPr lang="pl-PL" sz="2800" dirty="0" smtClean="0">
                <a:solidFill>
                  <a:prstClr val="black"/>
                </a:solidFill>
              </a:rPr>
              <a:t>miana rozporządzenia </a:t>
            </a:r>
            <a:r>
              <a:rPr lang="pl-PL" sz="2800" dirty="0">
                <a:solidFill>
                  <a:prstClr val="black"/>
                </a:solidFill>
              </a:rPr>
              <a:t>19.2 (nowelizacja z dnia 10 sierpnia 2017 r., Dz. U. poz. 1588</a:t>
            </a:r>
            <a:r>
              <a:rPr lang="pl-PL" sz="2800" dirty="0" smtClean="0">
                <a:solidFill>
                  <a:prstClr val="black"/>
                </a:solidFill>
              </a:rPr>
              <a:t>)</a:t>
            </a:r>
          </a:p>
          <a:p>
            <a:pPr marL="482346" lvl="1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400" dirty="0">
                <a:solidFill>
                  <a:prstClr val="black"/>
                </a:solidFill>
              </a:rPr>
              <a:t>w</a:t>
            </a:r>
            <a:r>
              <a:rPr lang="pl-PL" sz="2400" dirty="0" smtClean="0">
                <a:solidFill>
                  <a:prstClr val="black"/>
                </a:solidFill>
              </a:rPr>
              <a:t> brzmieniu obowiązującym od </a:t>
            </a:r>
            <a:r>
              <a:rPr lang="pl-PL" sz="2400" b="1" dirty="0" smtClean="0">
                <a:solidFill>
                  <a:prstClr val="black"/>
                </a:solidFill>
              </a:rPr>
              <a:t>9 września br.</a:t>
            </a:r>
            <a:endParaRPr lang="pl-PL" sz="2400" b="1" dirty="0">
              <a:solidFill>
                <a:prstClr val="black"/>
              </a:solidFill>
            </a:endParaRP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endParaRPr lang="pl-PL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6453187"/>
          </a:xfrm>
        </p:spPr>
        <p:txBody>
          <a:bodyPr>
            <a:normAutofit/>
          </a:bodyPr>
          <a:lstStyle/>
          <a:p>
            <a:r>
              <a:rPr lang="pl-PL" altLang="pl-PL" sz="4000" b="1" dirty="0" smtClean="0"/>
              <a:t>Wytyczne nr 6/4/2017 </a:t>
            </a:r>
            <a:br>
              <a:rPr lang="pl-PL" altLang="pl-PL" sz="4000" b="1" dirty="0" smtClean="0"/>
            </a:br>
            <a:r>
              <a:rPr lang="pl-PL" altLang="pl-PL" sz="4000" b="1" dirty="0" smtClean="0"/>
              <a:t>w zakresie wyboru operacji w ramach 19.2 </a:t>
            </a:r>
            <a:br>
              <a:rPr lang="pl-PL" altLang="pl-PL" sz="4000" b="1" dirty="0" smtClean="0"/>
            </a:br>
            <a:r>
              <a:rPr lang="pl-PL" altLang="pl-PL" sz="4000" b="1" dirty="0" smtClean="0"/>
              <a:t>(zastępujące wytyczne nr 2/1/2016)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1303338" y="6092825"/>
            <a:ext cx="7680325" cy="5040313"/>
          </a:xfrm>
        </p:spPr>
        <p:txBody>
          <a:bodyPr/>
          <a:lstStyle/>
          <a:p>
            <a:pPr marL="0" lvl="1" indent="0">
              <a:buFontTx/>
              <a:buNone/>
              <a:defRPr/>
            </a:pPr>
            <a:endParaRPr lang="pl-PL" altLang="pl-PL" dirty="0" smtClean="0"/>
          </a:p>
          <a:p>
            <a:pPr marL="342900" lvl="1" indent="-342900">
              <a:buFontTx/>
              <a:buBlip>
                <a:blip r:embed="rId2"/>
              </a:buBlip>
              <a:defRPr/>
            </a:pPr>
            <a:endParaRPr lang="pl-PL" altLang="pl-PL" dirty="0"/>
          </a:p>
          <a:p>
            <a:pPr>
              <a:buFontTx/>
              <a:buNone/>
              <a:defRPr/>
            </a:pPr>
            <a:endParaRPr lang="pl-PL" alt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22172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Zmiana </a:t>
            </a:r>
            <a:r>
              <a:rPr lang="pl-PL" dirty="0" smtClean="0"/>
              <a:t>Wytycznych </a:t>
            </a:r>
            <a:r>
              <a:rPr lang="pl-PL" dirty="0"/>
              <a:t>w zakresie wyboru operacji w ramach 19.2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500" dirty="0" smtClean="0">
              <a:solidFill>
                <a:prstClr val="black"/>
              </a:solidFill>
            </a:endParaRPr>
          </a:p>
          <a:p>
            <a:r>
              <a:rPr lang="pl-PL" sz="2500" dirty="0" smtClean="0">
                <a:solidFill>
                  <a:prstClr val="black"/>
                </a:solidFill>
              </a:rPr>
              <a:t>Wytyczne obowiązują od 1 grudnia 2017 r. i mają zastosowanie do spraw wszczętych po tym terminie</a:t>
            </a:r>
          </a:p>
          <a:p>
            <a:endParaRPr lang="pl-PL" sz="2500" dirty="0" smtClean="0">
              <a:solidFill>
                <a:prstClr val="black"/>
              </a:solidFill>
            </a:endParaRPr>
          </a:p>
          <a:p>
            <a:r>
              <a:rPr lang="pl-PL" sz="2500" dirty="0" smtClean="0">
                <a:solidFill>
                  <a:prstClr val="black"/>
                </a:solidFill>
              </a:rPr>
              <a:t>… mogą mieć zastosowanie do spraw wszczętych wcześniej o </a:t>
            </a:r>
            <a:r>
              <a:rPr lang="pl-PL" sz="2500" dirty="0">
                <a:solidFill>
                  <a:prstClr val="black"/>
                </a:solidFill>
              </a:rPr>
              <a:t>ile procedury LGD mające do nich zastosowanie zostały dostosowane do tej </a:t>
            </a:r>
            <a:r>
              <a:rPr lang="pl-PL" sz="2500" dirty="0" smtClean="0">
                <a:solidFill>
                  <a:prstClr val="black"/>
                </a:solidFill>
              </a:rPr>
              <a:t>wytycznej</a:t>
            </a:r>
          </a:p>
          <a:p>
            <a:pPr marL="0" indent="0">
              <a:buNone/>
            </a:pPr>
            <a:endParaRPr lang="pl-PL" sz="25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66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6453187"/>
          </a:xfrm>
        </p:spPr>
        <p:txBody>
          <a:bodyPr>
            <a:normAutofit/>
          </a:bodyPr>
          <a:lstStyle/>
          <a:p>
            <a:r>
              <a:rPr lang="pl-PL" altLang="pl-PL" sz="4000" dirty="0" smtClean="0"/>
              <a:t>Wytyczne nr 5/3/2017</a:t>
            </a:r>
            <a:br>
              <a:rPr lang="pl-PL" altLang="pl-PL" sz="4000" dirty="0" smtClean="0"/>
            </a:br>
            <a:r>
              <a:rPr lang="pl-PL" altLang="pl-PL" sz="4000" dirty="0" smtClean="0"/>
              <a:t>(m</a:t>
            </a:r>
            <a:r>
              <a:rPr lang="pl-PL" altLang="pl-PL" sz="4000" b="1" dirty="0" smtClean="0"/>
              <a:t>onitoring i ewaluacja LSR)</a:t>
            </a:r>
            <a:br>
              <a:rPr lang="pl-PL" altLang="pl-PL" sz="4000" b="1" dirty="0" smtClean="0"/>
            </a:br>
            <a:endParaRPr lang="pl-PL" altLang="pl-PL" sz="4000" b="1" dirty="0" smtClean="0"/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1303338" y="6092825"/>
            <a:ext cx="7680325" cy="5040313"/>
          </a:xfrm>
        </p:spPr>
        <p:txBody>
          <a:bodyPr/>
          <a:lstStyle/>
          <a:p>
            <a:pPr marL="0" lvl="1" indent="0">
              <a:buFontTx/>
              <a:buNone/>
              <a:defRPr/>
            </a:pPr>
            <a:endParaRPr lang="pl-PL" altLang="pl-PL" dirty="0" smtClean="0"/>
          </a:p>
          <a:p>
            <a:pPr marL="342900" lvl="1" indent="-342900">
              <a:buFontTx/>
              <a:buBlip>
                <a:blip r:embed="rId2"/>
              </a:buBlip>
              <a:defRPr/>
            </a:pPr>
            <a:endParaRPr lang="pl-PL" altLang="pl-PL" dirty="0"/>
          </a:p>
          <a:p>
            <a:pPr>
              <a:buFontTx/>
              <a:buNone/>
              <a:defRPr/>
            </a:pPr>
            <a:endParaRPr lang="pl-PL" alt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7542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Wytyczne w zakresie monitoringu </a:t>
            </a:r>
            <a:br>
              <a:rPr lang="pl-PL" dirty="0" smtClean="0"/>
            </a:br>
            <a:r>
              <a:rPr lang="pl-PL" dirty="0" smtClean="0"/>
              <a:t>i ewaluacji LSR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endParaRPr lang="pl-PL" sz="2700" dirty="0" smtClean="0">
              <a:solidFill>
                <a:prstClr val="black"/>
              </a:solidFill>
            </a:endParaRP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700" dirty="0" smtClean="0">
                <a:solidFill>
                  <a:prstClr val="black"/>
                </a:solidFill>
              </a:rPr>
              <a:t>Wytyczne nr 5/3/2017 zostały wydane w dniu </a:t>
            </a:r>
            <a:br>
              <a:rPr lang="pl-PL" sz="2700" dirty="0" smtClean="0">
                <a:solidFill>
                  <a:prstClr val="black"/>
                </a:solidFill>
              </a:rPr>
            </a:br>
            <a:r>
              <a:rPr lang="pl-PL" sz="2700" dirty="0" smtClean="0">
                <a:solidFill>
                  <a:prstClr val="black"/>
                </a:solidFill>
              </a:rPr>
              <a:t>18 sierpnia 2017 r.</a:t>
            </a:r>
          </a:p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endParaRPr lang="pl-PL" dirty="0">
              <a:solidFill>
                <a:prstClr val="black"/>
              </a:solidFill>
            </a:endParaRP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800" dirty="0" smtClean="0">
                <a:solidFill>
                  <a:prstClr val="black"/>
                </a:solidFill>
              </a:rPr>
              <a:t>Wytyczne obowiązują od dnia 1 września 2017 r., a w zakresie ewaluacji (rozdział 5) od dnia </a:t>
            </a:r>
            <a:br>
              <a:rPr lang="pl-PL" sz="2800" dirty="0" smtClean="0">
                <a:solidFill>
                  <a:prstClr val="black"/>
                </a:solidFill>
              </a:rPr>
            </a:br>
            <a:r>
              <a:rPr lang="pl-PL" sz="2800" dirty="0" smtClean="0">
                <a:solidFill>
                  <a:prstClr val="black"/>
                </a:solidFill>
              </a:rPr>
              <a:t>1 stycznia 2018 r.</a:t>
            </a:r>
          </a:p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endParaRPr lang="pl-PL" sz="2700" dirty="0" smtClean="0">
              <a:solidFill>
                <a:prstClr val="black"/>
              </a:solidFill>
            </a:endParaRP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endParaRPr lang="pl-PL" sz="27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49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6453187"/>
          </a:xfrm>
        </p:spPr>
        <p:txBody>
          <a:bodyPr>
            <a:normAutofit/>
          </a:bodyPr>
          <a:lstStyle/>
          <a:p>
            <a:r>
              <a:rPr lang="pl-PL" altLang="pl-PL" sz="4000" b="1" dirty="0" smtClean="0"/>
              <a:t>Aktualne problemy i wyzwania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1303338" y="6092825"/>
            <a:ext cx="7680325" cy="5040313"/>
          </a:xfrm>
        </p:spPr>
        <p:txBody>
          <a:bodyPr/>
          <a:lstStyle/>
          <a:p>
            <a:pPr marL="0" lvl="1" indent="0">
              <a:buFontTx/>
              <a:buNone/>
              <a:defRPr/>
            </a:pPr>
            <a:endParaRPr lang="pl-PL" altLang="pl-PL" dirty="0" smtClean="0"/>
          </a:p>
          <a:p>
            <a:pPr marL="342900" lvl="1" indent="-342900">
              <a:buFontTx/>
              <a:buBlip>
                <a:blip r:embed="rId2"/>
              </a:buBlip>
              <a:defRPr/>
            </a:pPr>
            <a:endParaRPr lang="pl-PL" altLang="pl-PL" dirty="0"/>
          </a:p>
          <a:p>
            <a:pPr>
              <a:buFontTx/>
              <a:buNone/>
              <a:defRPr/>
            </a:pPr>
            <a:endParaRPr lang="pl-PL" alt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4817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125537"/>
          </a:xfrm>
        </p:spPr>
        <p:txBody>
          <a:bodyPr/>
          <a:lstStyle/>
          <a:p>
            <a:r>
              <a:rPr lang="pl-PL" altLang="pl-PL" dirty="0" smtClean="0"/>
              <a:t>19.2 Wdrażanie operacji w ramach LSR</a:t>
            </a:r>
            <a:endParaRPr lang="pl-PL" altLang="pl-PL" sz="2200" dirty="0" smtClean="0"/>
          </a:p>
        </p:txBody>
      </p:sp>
      <p:sp>
        <p:nvSpPr>
          <p:cNvPr id="4" name="Symbol zastępczy zawartości 4"/>
          <p:cNvSpPr>
            <a:spLocks noGrp="1"/>
          </p:cNvSpPr>
          <p:nvPr>
            <p:ph idx="1"/>
          </p:nvPr>
        </p:nvSpPr>
        <p:spPr>
          <a:xfrm>
            <a:off x="1547664" y="1556792"/>
            <a:ext cx="7272411" cy="47863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l-PL" sz="2800" dirty="0"/>
              <a:t>o</a:t>
            </a:r>
            <a:r>
              <a:rPr lang="pl-PL" sz="2800" dirty="0" smtClean="0"/>
              <a:t>bowiązywanie zmienionych przepisów</a:t>
            </a:r>
            <a:endParaRPr lang="pl-PL" sz="2400" dirty="0" smtClean="0"/>
          </a:p>
          <a:p>
            <a:pPr lvl="1">
              <a:defRPr/>
            </a:pPr>
            <a:r>
              <a:rPr lang="pl-PL" sz="2400" dirty="0" smtClean="0"/>
              <a:t>operacje „standardowe” (dla naborów rozpoczętych od 9 września i później)</a:t>
            </a:r>
          </a:p>
          <a:p>
            <a:pPr lvl="1">
              <a:defRPr/>
            </a:pPr>
            <a:r>
              <a:rPr lang="pl-PL" sz="2400" dirty="0" smtClean="0"/>
              <a:t>projekty grantowe i operacje własne (dla postępowań niezakończonych przed 9 września i nowych wszczętych od 9 września)</a:t>
            </a:r>
            <a:endParaRPr lang="pl-PL" sz="2000" dirty="0" smtClean="0"/>
          </a:p>
          <a:p>
            <a:pPr>
              <a:defRPr/>
            </a:pPr>
            <a:r>
              <a:rPr lang="pl-PL" sz="2800" dirty="0" smtClean="0"/>
              <a:t>zmiana formularzy wniosków i umów </a:t>
            </a:r>
          </a:p>
          <a:p>
            <a:pPr>
              <a:defRPr/>
            </a:pPr>
            <a:r>
              <a:rPr lang="pl-PL" sz="2800" dirty="0" smtClean="0"/>
              <a:t>uzupełnienia (Wytyczne </a:t>
            </a:r>
            <a:r>
              <a:rPr lang="pl-PL" sz="2800" dirty="0"/>
              <a:t>nr 6/4/2017 w zakresie wyboru operacji  w ramach </a:t>
            </a:r>
            <a:r>
              <a:rPr lang="pl-PL" sz="2800" dirty="0" smtClean="0"/>
              <a:t>19.2)</a:t>
            </a:r>
          </a:p>
          <a:p>
            <a:pPr>
              <a:defRPr/>
            </a:pPr>
            <a:r>
              <a:rPr lang="pl-PL" sz="2800" dirty="0" smtClean="0"/>
              <a:t>protesty </a:t>
            </a:r>
          </a:p>
          <a:p>
            <a:pPr>
              <a:defRPr/>
            </a:pPr>
            <a:r>
              <a:rPr lang="pl-PL" sz="2800" dirty="0" smtClean="0"/>
              <a:t>postęp finansowy (umowy i płatności)</a:t>
            </a:r>
          </a:p>
        </p:txBody>
      </p:sp>
    </p:spTree>
    <p:extLst>
      <p:ext uri="{BB962C8B-B14F-4D97-AF65-F5344CB8AC3E}">
        <p14:creationId xmlns:p14="http://schemas.microsoft.com/office/powerpoint/2010/main" val="16808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Uzupełnienia na poziomie LGD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u="sng" dirty="0" smtClean="0"/>
              <a:t>uzupełnienia na etapie LGD (jedną ze zmian w Wytycznych dla 19.2)</a:t>
            </a:r>
            <a:r>
              <a:rPr lang="pl-PL" dirty="0" smtClean="0"/>
              <a:t>:</a:t>
            </a:r>
          </a:p>
          <a:p>
            <a:pPr lvl="1"/>
            <a:r>
              <a:rPr lang="pl-PL" b="1" dirty="0"/>
              <a:t>LGD wzywa </a:t>
            </a:r>
            <a:r>
              <a:rPr lang="pl-PL" dirty="0"/>
              <a:t>podmiot ubiegający się o przyznanie pomocy do złożenia </a:t>
            </a:r>
            <a:r>
              <a:rPr lang="pl-PL" b="1" dirty="0"/>
              <a:t>wyjaśnień</a:t>
            </a:r>
            <a:r>
              <a:rPr lang="pl-PL" dirty="0"/>
              <a:t> lub </a:t>
            </a:r>
            <a:r>
              <a:rPr lang="pl-PL" b="1" dirty="0"/>
              <a:t>dokumentów</a:t>
            </a:r>
            <a:r>
              <a:rPr lang="pl-PL" dirty="0"/>
              <a:t> niezbędnych </a:t>
            </a:r>
            <a:r>
              <a:rPr lang="pl-PL" dirty="0" smtClean="0"/>
              <a:t>do:</a:t>
            </a:r>
          </a:p>
          <a:p>
            <a:pPr marL="457200" lvl="1" indent="0">
              <a:buNone/>
            </a:pPr>
            <a:r>
              <a:rPr lang="pl-PL" dirty="0"/>
              <a:t>	</a:t>
            </a:r>
            <a:r>
              <a:rPr lang="pl-PL" dirty="0" smtClean="0"/>
              <a:t>- </a:t>
            </a:r>
            <a:r>
              <a:rPr lang="pl-PL" dirty="0"/>
              <a:t>oceny zgodności operacji z LSR, </a:t>
            </a:r>
            <a:endParaRPr lang="pl-PL" dirty="0" smtClean="0"/>
          </a:p>
          <a:p>
            <a:pPr marL="457200" lvl="1" indent="0">
              <a:buNone/>
            </a:pPr>
            <a:r>
              <a:rPr lang="pl-PL" dirty="0"/>
              <a:t>	</a:t>
            </a:r>
            <a:r>
              <a:rPr lang="pl-PL" dirty="0" smtClean="0"/>
              <a:t>- wyboru </a:t>
            </a:r>
            <a:r>
              <a:rPr lang="pl-PL" dirty="0"/>
              <a:t>operacji lub </a:t>
            </a:r>
            <a:endParaRPr lang="pl-PL" dirty="0" smtClean="0"/>
          </a:p>
          <a:p>
            <a:pPr marL="457200" lvl="1" indent="0">
              <a:buNone/>
            </a:pPr>
            <a:r>
              <a:rPr lang="pl-PL" dirty="0"/>
              <a:t>	</a:t>
            </a:r>
            <a:r>
              <a:rPr lang="pl-PL" dirty="0" smtClean="0"/>
              <a:t>- ustalenia </a:t>
            </a:r>
            <a:r>
              <a:rPr lang="pl-PL" dirty="0"/>
              <a:t>kwoty </a:t>
            </a:r>
            <a:r>
              <a:rPr lang="pl-PL" dirty="0" smtClean="0"/>
              <a:t>wsparcia</a:t>
            </a:r>
          </a:p>
          <a:p>
            <a:pPr lvl="1"/>
            <a:r>
              <a:rPr lang="pl-PL" b="1" dirty="0" smtClean="0"/>
              <a:t>wydłużenie </a:t>
            </a:r>
            <a:r>
              <a:rPr lang="pl-PL" b="1" dirty="0"/>
              <a:t>45 </a:t>
            </a:r>
            <a:r>
              <a:rPr lang="pl-PL" dirty="0"/>
              <a:t>– </a:t>
            </a:r>
            <a:r>
              <a:rPr lang="pl-PL" dirty="0" smtClean="0"/>
              <a:t>dniowego terminu </a:t>
            </a:r>
            <a:r>
              <a:rPr lang="pl-PL" dirty="0"/>
              <a:t>na dokonanie przez LGD oceny zgodności operacji z LSR, wybór operacji oraz ustalenie kwoty wsparcia, </a:t>
            </a:r>
            <a:r>
              <a:rPr lang="pl-PL" b="1" dirty="0"/>
              <a:t>o 7 </a:t>
            </a:r>
            <a:r>
              <a:rPr lang="pl-PL" b="1" dirty="0" smtClean="0"/>
              <a:t>dni</a:t>
            </a:r>
          </a:p>
          <a:p>
            <a:pPr lvl="1"/>
            <a:r>
              <a:rPr lang="pl-PL" b="1" dirty="0"/>
              <a:t>ciężar udowodnienia </a:t>
            </a:r>
            <a:r>
              <a:rPr lang="pl-PL" dirty="0"/>
              <a:t>faktu </a:t>
            </a:r>
            <a:r>
              <a:rPr lang="pl-PL" b="1" dirty="0"/>
              <a:t>spoczywa </a:t>
            </a:r>
            <a:r>
              <a:rPr lang="pl-PL" b="1" dirty="0" smtClean="0"/>
              <a:t>na podmiocie</a:t>
            </a:r>
            <a:r>
              <a:rPr lang="pl-PL" dirty="0"/>
              <a:t>, który z tego faktu wywodzi skutki </a:t>
            </a:r>
            <a:r>
              <a:rPr lang="pl-PL" dirty="0" smtClean="0"/>
              <a:t>prawne</a:t>
            </a:r>
          </a:p>
          <a:p>
            <a:pPr lvl="1"/>
            <a:r>
              <a:rPr lang="pl-PL" dirty="0" smtClean="0"/>
              <a:t>mogą </a:t>
            </a:r>
            <a:r>
              <a:rPr lang="pl-PL" dirty="0"/>
              <a:t>mieć miejsce </a:t>
            </a:r>
            <a:r>
              <a:rPr lang="pl-PL" b="1" dirty="0"/>
              <a:t>więcej niż </a:t>
            </a:r>
            <a:r>
              <a:rPr lang="pl-PL" b="1" dirty="0" smtClean="0"/>
              <a:t>jednokrotnie </a:t>
            </a:r>
            <a:r>
              <a:rPr lang="pl-PL" dirty="0" smtClean="0"/>
              <a:t>(jednak wydłużenie tylko o 7 dni)</a:t>
            </a:r>
          </a:p>
          <a:p>
            <a:pPr lvl="1"/>
            <a:r>
              <a:rPr lang="pl-PL" b="1" dirty="0" smtClean="0"/>
              <a:t>zasady </a:t>
            </a:r>
            <a:r>
              <a:rPr lang="pl-PL" b="1" dirty="0"/>
              <a:t>wzywania </a:t>
            </a:r>
            <a:r>
              <a:rPr lang="pl-PL" dirty="0"/>
              <a:t>wnioskodawców do złożenia wyjaśnień lub dokumentów (w tym liczebność tych wezwań oraz forma) powinny być </a:t>
            </a:r>
            <a:r>
              <a:rPr lang="pl-PL" b="1" dirty="0"/>
              <a:t>określone w procedurach </a:t>
            </a:r>
            <a:r>
              <a:rPr lang="pl-PL" b="1" dirty="0" smtClean="0"/>
              <a:t>LGD</a:t>
            </a:r>
          </a:p>
          <a:p>
            <a:pPr lvl="1"/>
            <a:r>
              <a:rPr lang="pl-PL" dirty="0" smtClean="0"/>
              <a:t>wezwanie </a:t>
            </a:r>
            <a:r>
              <a:rPr lang="pl-PL" dirty="0"/>
              <a:t>wnioskodawcy przez LGD do złożenia wyjaśnień lub dokumentów powinno mieć miejsce przynajmniej w przypadku, gdy:</a:t>
            </a:r>
          </a:p>
          <a:p>
            <a:pPr lvl="2"/>
            <a:r>
              <a:rPr lang="pl-PL" dirty="0" smtClean="0"/>
              <a:t>dany </a:t>
            </a:r>
            <a:r>
              <a:rPr lang="pl-PL" dirty="0"/>
              <a:t>dokument nie został załączony do wniosku pomimo zaznaczenia w formularzu wniosku, iż wnioskodawca go załącza </a:t>
            </a:r>
            <a:r>
              <a:rPr lang="pl-PL" dirty="0" smtClean="0"/>
              <a:t>oraz</a:t>
            </a:r>
            <a:endParaRPr lang="pl-PL" dirty="0"/>
          </a:p>
          <a:p>
            <a:pPr lvl="2"/>
            <a:r>
              <a:rPr lang="pl-PL" dirty="0" smtClean="0"/>
              <a:t>dany </a:t>
            </a:r>
            <a:r>
              <a:rPr lang="pl-PL" dirty="0"/>
              <a:t>dokument nie został załączony (niezależnie od deklaracji wnioskodawcy wyrażonej we wniosku), a z formularza wniosku wynika, że jest to dokument </a:t>
            </a:r>
            <a:r>
              <a:rPr lang="pl-PL" dirty="0" smtClean="0"/>
              <a:t>obowiązkowy</a:t>
            </a:r>
            <a:endParaRPr lang="pl-PL" dirty="0"/>
          </a:p>
          <a:p>
            <a:pPr lvl="2"/>
            <a:r>
              <a:rPr lang="pl-PL" dirty="0" smtClean="0"/>
              <a:t>informacje </a:t>
            </a:r>
            <a:r>
              <a:rPr lang="pl-PL" dirty="0"/>
              <a:t>zawarte we wniosku o przyznanie pomocy oraz załącznikach są </a:t>
            </a:r>
            <a:r>
              <a:rPr lang="pl-PL" dirty="0" smtClean="0"/>
              <a:t>rozbieżne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536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125537"/>
          </a:xfrm>
        </p:spPr>
        <p:txBody>
          <a:bodyPr/>
          <a:lstStyle/>
          <a:p>
            <a:r>
              <a:rPr lang="pl-PL" altLang="pl-PL" dirty="0" smtClean="0"/>
              <a:t>19.3 Projekty współpracy</a:t>
            </a:r>
            <a:endParaRPr lang="pl-PL" altLang="pl-PL" sz="2200" dirty="0" smtClean="0"/>
          </a:p>
        </p:txBody>
      </p:sp>
      <p:sp>
        <p:nvSpPr>
          <p:cNvPr id="4" name="Symbol zastępczy zawartości 4"/>
          <p:cNvSpPr>
            <a:spLocks noGrp="1"/>
          </p:cNvSpPr>
          <p:nvPr>
            <p:ph idx="1"/>
          </p:nvPr>
        </p:nvSpPr>
        <p:spPr>
          <a:xfrm>
            <a:off x="1547664" y="1916832"/>
            <a:ext cx="7272411" cy="38884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2800" dirty="0"/>
              <a:t>z</a:t>
            </a:r>
            <a:r>
              <a:rPr lang="pl-PL" sz="2800" dirty="0" smtClean="0"/>
              <a:t>ainteresowanie wydarzeniami zagranicznymi </a:t>
            </a:r>
            <a:br>
              <a:rPr lang="pl-PL" sz="2800" dirty="0" smtClean="0"/>
            </a:br>
            <a:r>
              <a:rPr lang="pl-PL" sz="2800" dirty="0" smtClean="0"/>
              <a:t>(poszukiwanie partnerów do projektów TNC)</a:t>
            </a:r>
            <a:endParaRPr lang="pl-PL" sz="2400" dirty="0"/>
          </a:p>
          <a:p>
            <a:pPr marL="0" indent="0">
              <a:buNone/>
              <a:defRPr/>
            </a:pPr>
            <a:endParaRPr lang="pl-PL" sz="2000" dirty="0" smtClean="0"/>
          </a:p>
          <a:p>
            <a:pPr>
              <a:defRPr/>
            </a:pPr>
            <a:r>
              <a:rPr lang="pl-PL" sz="2800" dirty="0"/>
              <a:t>l</a:t>
            </a:r>
            <a:r>
              <a:rPr lang="pl-PL" sz="2800" dirty="0" smtClean="0"/>
              <a:t>imit 5%</a:t>
            </a:r>
          </a:p>
          <a:p>
            <a:pPr marL="0" indent="0">
              <a:buNone/>
              <a:defRPr/>
            </a:pPr>
            <a:endParaRPr lang="pl-PL" sz="2800" dirty="0" smtClean="0"/>
          </a:p>
          <a:p>
            <a:pPr>
              <a:defRPr/>
            </a:pPr>
            <a:r>
              <a:rPr lang="pl-PL" sz="2800" dirty="0"/>
              <a:t>p</a:t>
            </a:r>
            <a:r>
              <a:rPr lang="pl-PL" sz="2800" dirty="0" smtClean="0"/>
              <a:t>ostęp finansowy (wnioski o przyznanie pomocy i umowy)</a:t>
            </a:r>
          </a:p>
        </p:txBody>
      </p:sp>
    </p:spTree>
    <p:extLst>
      <p:ext uri="{BB962C8B-B14F-4D97-AF65-F5344CB8AC3E}">
        <p14:creationId xmlns:p14="http://schemas.microsoft.com/office/powerpoint/2010/main" val="382402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125537"/>
          </a:xfrm>
        </p:spPr>
        <p:txBody>
          <a:bodyPr/>
          <a:lstStyle/>
          <a:p>
            <a:r>
              <a:rPr lang="pl-PL" altLang="pl-PL" dirty="0" smtClean="0"/>
              <a:t>19.4 Koszty bieżące i aktywizacja</a:t>
            </a:r>
            <a:endParaRPr lang="pl-PL" altLang="pl-PL" sz="2200" dirty="0" smtClean="0"/>
          </a:p>
        </p:txBody>
      </p:sp>
      <p:sp>
        <p:nvSpPr>
          <p:cNvPr id="4" name="Symbol zastępczy zawartości 4"/>
          <p:cNvSpPr>
            <a:spLocks noGrp="1"/>
          </p:cNvSpPr>
          <p:nvPr>
            <p:ph idx="1"/>
          </p:nvPr>
        </p:nvSpPr>
        <p:spPr>
          <a:xfrm>
            <a:off x="1547664" y="1916832"/>
            <a:ext cx="7488832" cy="38884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2800" dirty="0" smtClean="0"/>
              <a:t>zmiana umowy ramowej (realizacja zobowiązań i sankcje)</a:t>
            </a:r>
            <a:endParaRPr lang="pl-PL" sz="2400" dirty="0"/>
          </a:p>
          <a:p>
            <a:pPr marL="0" indent="0">
              <a:buNone/>
              <a:defRPr/>
            </a:pPr>
            <a:endParaRPr lang="pl-PL" sz="2000" dirty="0" smtClean="0"/>
          </a:p>
          <a:p>
            <a:pPr>
              <a:defRPr/>
            </a:pPr>
            <a:r>
              <a:rPr lang="pl-PL" sz="2800" dirty="0" smtClean="0"/>
              <a:t>ryczałtowy charakter pomocy (NIE refundacja kosztów kwalifikowalnych)</a:t>
            </a:r>
          </a:p>
          <a:p>
            <a:pPr marL="0" indent="0">
              <a:buNone/>
              <a:defRPr/>
            </a:pPr>
            <a:endParaRPr lang="pl-PL" sz="2800" dirty="0" smtClean="0"/>
          </a:p>
          <a:p>
            <a:pPr>
              <a:defRPr/>
            </a:pPr>
            <a:r>
              <a:rPr lang="pl-PL" sz="2800" dirty="0"/>
              <a:t>p</a:t>
            </a:r>
            <a:r>
              <a:rPr lang="pl-PL" sz="2800" dirty="0" smtClean="0"/>
              <a:t>ostęp finansowy (zależny od płatności w 19.2)</a:t>
            </a:r>
          </a:p>
        </p:txBody>
      </p:sp>
    </p:spTree>
    <p:extLst>
      <p:ext uri="{BB962C8B-B14F-4D97-AF65-F5344CB8AC3E}">
        <p14:creationId xmlns:p14="http://schemas.microsoft.com/office/powerpoint/2010/main" val="13914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6453187"/>
          </a:xfrm>
        </p:spPr>
        <p:txBody>
          <a:bodyPr>
            <a:normAutofit/>
          </a:bodyPr>
          <a:lstStyle/>
          <a:p>
            <a:r>
              <a:rPr lang="pl-PL" altLang="pl-PL" sz="4000" b="1" dirty="0" smtClean="0"/>
              <a:t>Postęp w realizacji LSR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1303338" y="6092825"/>
            <a:ext cx="7680325" cy="5040313"/>
          </a:xfrm>
        </p:spPr>
        <p:txBody>
          <a:bodyPr/>
          <a:lstStyle/>
          <a:p>
            <a:pPr marL="0" lvl="1" indent="0">
              <a:buFontTx/>
              <a:buNone/>
              <a:defRPr/>
            </a:pPr>
            <a:endParaRPr lang="pl-PL" altLang="pl-PL" dirty="0" smtClean="0"/>
          </a:p>
          <a:p>
            <a:pPr marL="342900" lvl="1" indent="-342900">
              <a:buFontTx/>
              <a:buBlip>
                <a:blip r:embed="rId2"/>
              </a:buBlip>
              <a:defRPr/>
            </a:pPr>
            <a:endParaRPr lang="pl-PL" altLang="pl-PL" dirty="0"/>
          </a:p>
          <a:p>
            <a:pPr>
              <a:buFontTx/>
              <a:buNone/>
              <a:defRPr/>
            </a:pPr>
            <a:endParaRPr lang="pl-PL" alt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41844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Pozostałe problemy i wyzwania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Skomplikowane i zmieniające się przepisy</a:t>
            </a:r>
          </a:p>
          <a:p>
            <a:r>
              <a:rPr lang="pl-PL" dirty="0" smtClean="0"/>
              <a:t>Podział kompetencji SW-LGD, w tym obieg dokumentów</a:t>
            </a:r>
            <a:endParaRPr lang="pl-PL" dirty="0"/>
          </a:p>
          <a:p>
            <a:r>
              <a:rPr lang="pl-PL" dirty="0" smtClean="0"/>
              <a:t>System informatyczny</a:t>
            </a:r>
          </a:p>
          <a:p>
            <a:r>
              <a:rPr lang="pl-PL" dirty="0" smtClean="0"/>
              <a:t>Realizacja LSR wielofunduszowych</a:t>
            </a:r>
          </a:p>
          <a:p>
            <a:r>
              <a:rPr lang="pl-PL" dirty="0"/>
              <a:t>Jakość </a:t>
            </a:r>
            <a:r>
              <a:rPr lang="pl-PL" dirty="0" smtClean="0"/>
              <a:t>LSR i kryteriów wyboru</a:t>
            </a:r>
          </a:p>
          <a:p>
            <a:r>
              <a:rPr lang="pl-PL" dirty="0"/>
              <a:t>J</a:t>
            </a:r>
            <a:r>
              <a:rPr lang="pl-PL" dirty="0" smtClean="0"/>
              <a:t>akość </a:t>
            </a:r>
            <a:r>
              <a:rPr lang="pl-PL" dirty="0"/>
              <a:t>składanych </a:t>
            </a:r>
            <a:r>
              <a:rPr lang="pl-PL" dirty="0" smtClean="0"/>
              <a:t>wniosków o przyznanie pomocy</a:t>
            </a:r>
            <a:endParaRPr lang="pl-PL" dirty="0"/>
          </a:p>
          <a:p>
            <a:endParaRPr lang="pl-PL" dirty="0" smtClean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230030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Pozostałe problemy i wyzwania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Sieciowanie LGD, konsolidacja środowiska LGD</a:t>
            </a:r>
          </a:p>
          <a:p>
            <a:r>
              <a:rPr lang="pl-PL" dirty="0" smtClean="0"/>
              <a:t>Wymiana doświadczeń pomiędzy LGD</a:t>
            </a:r>
          </a:p>
          <a:p>
            <a:r>
              <a:rPr lang="pl-PL" dirty="0" smtClean="0"/>
              <a:t>Podnoszenie kompetencji LGD</a:t>
            </a:r>
          </a:p>
          <a:p>
            <a:r>
              <a:rPr lang="pl-PL" dirty="0" smtClean="0"/>
              <a:t>Animacyjna rola LGD</a:t>
            </a:r>
          </a:p>
          <a:p>
            <a:r>
              <a:rPr lang="pl-PL" dirty="0" smtClean="0"/>
              <a:t>LGD jako element (filar?) lokalnej społeczności</a:t>
            </a:r>
          </a:p>
        </p:txBody>
      </p:sp>
    </p:spTree>
    <p:extLst>
      <p:ext uri="{BB962C8B-B14F-4D97-AF65-F5344CB8AC3E}">
        <p14:creationId xmlns:p14="http://schemas.microsoft.com/office/powerpoint/2010/main" val="1837202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Dziękuję</a:t>
            </a:r>
            <a:r>
              <a:rPr lang="pl-PL" smtClean="0"/>
              <a:t> </a:t>
            </a:r>
            <a:r>
              <a:rPr lang="pl-PL" b="1" smtClean="0"/>
              <a:t>za</a:t>
            </a:r>
            <a:r>
              <a:rPr lang="pl-PL" smtClean="0"/>
              <a:t> </a:t>
            </a:r>
            <a:r>
              <a:rPr lang="pl-PL" b="1" smtClean="0"/>
              <a:t>uwagę</a:t>
            </a:r>
          </a:p>
        </p:txBody>
      </p:sp>
      <p:pic>
        <p:nvPicPr>
          <p:cNvPr id="33795" name="Picture 3" descr="Poznań-Licheń-Inowrocław_22-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4369" y="1571625"/>
            <a:ext cx="6381750" cy="478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125537"/>
          </a:xfrm>
        </p:spPr>
        <p:txBody>
          <a:bodyPr/>
          <a:lstStyle/>
          <a:p>
            <a:r>
              <a:rPr lang="pl-PL" altLang="pl-PL" dirty="0" smtClean="0"/>
              <a:t>Wdrażanie LSR (19.2) </a:t>
            </a:r>
            <a:r>
              <a:rPr lang="pl-PL" altLang="pl-PL" sz="2200" dirty="0" smtClean="0"/>
              <a:t>wg stanu na 01.10.2017</a:t>
            </a:r>
          </a:p>
        </p:txBody>
      </p:sp>
      <p:sp>
        <p:nvSpPr>
          <p:cNvPr id="4" name="Symbol zastępczy zawartości 4"/>
          <p:cNvSpPr>
            <a:spLocks noGrp="1"/>
          </p:cNvSpPr>
          <p:nvPr>
            <p:ph idx="1"/>
          </p:nvPr>
        </p:nvSpPr>
        <p:spPr>
          <a:xfrm>
            <a:off x="1547664" y="1556792"/>
            <a:ext cx="7272411" cy="478631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pl-PL" sz="2800" b="1" dirty="0" smtClean="0"/>
              <a:t>12 317 </a:t>
            </a:r>
            <a:r>
              <a:rPr lang="pl-PL" sz="2800" dirty="0" err="1" smtClean="0"/>
              <a:t>WoPP</a:t>
            </a:r>
            <a:r>
              <a:rPr lang="pl-PL" sz="2800" dirty="0" smtClean="0"/>
              <a:t> przekazanych do SW</a:t>
            </a:r>
          </a:p>
          <a:p>
            <a:pPr lvl="1">
              <a:defRPr/>
            </a:pPr>
            <a:r>
              <a:rPr lang="pl-PL" sz="2400" b="1" dirty="0" smtClean="0"/>
              <a:t>1 706 611 498,78 zł </a:t>
            </a:r>
            <a:r>
              <a:rPr lang="pl-PL" sz="2400" dirty="0" smtClean="0"/>
              <a:t>środków publicznych </a:t>
            </a:r>
            <a:br>
              <a:rPr lang="pl-PL" sz="2400" dirty="0" smtClean="0"/>
            </a:br>
            <a:r>
              <a:rPr lang="pl-PL" sz="2400" dirty="0" smtClean="0"/>
              <a:t>(w tym 1 088 222 187,37 zł środków EFRROW)</a:t>
            </a:r>
          </a:p>
          <a:p>
            <a:pPr lvl="1">
              <a:defRPr/>
            </a:pPr>
            <a:r>
              <a:rPr lang="pl-PL" sz="2400" dirty="0" smtClean="0"/>
              <a:t>ok. </a:t>
            </a:r>
            <a:r>
              <a:rPr lang="pl-PL" sz="2400" b="1" dirty="0" smtClean="0"/>
              <a:t>58% limitu </a:t>
            </a:r>
            <a:r>
              <a:rPr lang="pl-PL" sz="2400" dirty="0" smtClean="0"/>
              <a:t>dla całego działania 19 </a:t>
            </a:r>
            <a:br>
              <a:rPr lang="pl-PL" sz="2400" dirty="0" smtClean="0"/>
            </a:br>
            <a:r>
              <a:rPr lang="pl-PL" sz="2400" dirty="0" smtClean="0"/>
              <a:t>(ok. </a:t>
            </a:r>
            <a:r>
              <a:rPr lang="pl-PL" sz="2400" b="1" dirty="0" smtClean="0"/>
              <a:t>68% limitu </a:t>
            </a:r>
            <a:r>
              <a:rPr lang="pl-PL" sz="2400" dirty="0" smtClean="0"/>
              <a:t>z umów ramowych na 19.2)</a:t>
            </a:r>
          </a:p>
          <a:p>
            <a:pPr>
              <a:defRPr/>
            </a:pPr>
            <a:r>
              <a:rPr lang="pl-PL" sz="2800" dirty="0" smtClean="0"/>
              <a:t>2 355 </a:t>
            </a:r>
            <a:r>
              <a:rPr lang="pl-PL" sz="2800" dirty="0" err="1" smtClean="0"/>
              <a:t>WoPP</a:t>
            </a:r>
            <a:r>
              <a:rPr lang="pl-PL" sz="2800" dirty="0" smtClean="0"/>
              <a:t> odrzuconych</a:t>
            </a:r>
          </a:p>
          <a:p>
            <a:pPr>
              <a:defRPr/>
            </a:pPr>
            <a:r>
              <a:rPr lang="pl-PL" sz="2800" b="1" dirty="0" smtClean="0"/>
              <a:t>3 137 </a:t>
            </a:r>
            <a:r>
              <a:rPr lang="pl-PL" sz="2800" dirty="0" smtClean="0"/>
              <a:t>umów </a:t>
            </a:r>
          </a:p>
          <a:p>
            <a:pPr lvl="1">
              <a:defRPr/>
            </a:pPr>
            <a:r>
              <a:rPr lang="pl-PL" sz="2400" b="1" dirty="0" smtClean="0"/>
              <a:t>427 328 291,86 zł </a:t>
            </a:r>
            <a:r>
              <a:rPr lang="pl-PL" sz="2400" dirty="0" smtClean="0"/>
              <a:t>środków publicznych </a:t>
            </a:r>
            <a:br>
              <a:rPr lang="pl-PL" sz="2400" dirty="0" smtClean="0"/>
            </a:br>
            <a:r>
              <a:rPr lang="pl-PL" sz="2400" dirty="0" smtClean="0"/>
              <a:t>(w tym 271 899 252,42 zł środków z EFRROW)</a:t>
            </a:r>
          </a:p>
          <a:p>
            <a:pPr lvl="1">
              <a:defRPr/>
            </a:pPr>
            <a:r>
              <a:rPr lang="pl-PL" sz="2400" dirty="0" smtClean="0"/>
              <a:t>ok. </a:t>
            </a:r>
            <a:r>
              <a:rPr lang="pl-PL" sz="2400" b="1" dirty="0" smtClean="0"/>
              <a:t>15% limitu</a:t>
            </a:r>
            <a:r>
              <a:rPr lang="pl-PL" sz="2400" dirty="0" smtClean="0"/>
              <a:t> dla działania 19</a:t>
            </a:r>
          </a:p>
          <a:p>
            <a:pPr>
              <a:defRPr/>
            </a:pPr>
            <a:r>
              <a:rPr lang="pl-PL" sz="2800" b="1" dirty="0" smtClean="0"/>
              <a:t>1 438 </a:t>
            </a:r>
            <a:r>
              <a:rPr lang="pl-PL" sz="2800" dirty="0" err="1" smtClean="0"/>
              <a:t>WoP</a:t>
            </a:r>
            <a:r>
              <a:rPr lang="pl-PL" sz="2800" dirty="0" smtClean="0"/>
              <a:t> </a:t>
            </a:r>
          </a:p>
          <a:p>
            <a:pPr lvl="1">
              <a:defRPr/>
            </a:pPr>
            <a:r>
              <a:rPr lang="pl-PL" sz="2400" b="1" dirty="0" smtClean="0"/>
              <a:t>81 185 190,62 zł </a:t>
            </a:r>
            <a:r>
              <a:rPr lang="pl-PL" sz="2400" dirty="0" smtClean="0"/>
              <a:t>środków publicznych </a:t>
            </a:r>
            <a:br>
              <a:rPr lang="pl-PL" sz="2400" dirty="0" smtClean="0"/>
            </a:br>
            <a:r>
              <a:rPr lang="pl-PL" sz="2400" dirty="0" smtClean="0"/>
              <a:t>(w tym 51 601 633,07 zł środków z EFRROW)</a:t>
            </a:r>
          </a:p>
          <a:p>
            <a:pPr>
              <a:defRPr/>
            </a:pPr>
            <a:r>
              <a:rPr lang="pl-PL" sz="2800" dirty="0"/>
              <a:t>w</a:t>
            </a:r>
            <a:r>
              <a:rPr lang="pl-PL" sz="2800" dirty="0" smtClean="0"/>
              <a:t>ypłacono </a:t>
            </a:r>
            <a:r>
              <a:rPr lang="pl-PL" sz="2800" b="1" dirty="0" smtClean="0"/>
              <a:t>70 671 222,17 zł </a:t>
            </a:r>
            <a:r>
              <a:rPr lang="pl-PL" sz="2800" dirty="0" smtClean="0"/>
              <a:t>środków publicznych </a:t>
            </a:r>
            <a:br>
              <a:rPr lang="pl-PL" sz="2800" dirty="0" smtClean="0"/>
            </a:br>
            <a:r>
              <a:rPr lang="pl-PL" sz="2800" dirty="0" smtClean="0"/>
              <a:t>(w tym 28 632 479,66 zł środków z EFRROW)</a:t>
            </a:r>
          </a:p>
          <a:p>
            <a:pPr>
              <a:defRPr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98954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1255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altLang="pl-PL" dirty="0" smtClean="0"/>
              <a:t>Wdrażanie LSR (19.2) </a:t>
            </a:r>
            <a:br>
              <a:rPr lang="pl-PL" altLang="pl-PL" dirty="0" smtClean="0"/>
            </a:br>
            <a:r>
              <a:rPr lang="pl-PL" altLang="pl-PL" dirty="0" smtClean="0"/>
              <a:t>– postęp w województwach </a:t>
            </a:r>
            <a:r>
              <a:rPr lang="pl-PL" altLang="pl-PL" sz="2200" dirty="0" smtClean="0"/>
              <a:t>(wg stanu na 31.08.2017)</a:t>
            </a:r>
          </a:p>
        </p:txBody>
      </p:sp>
      <p:sp>
        <p:nvSpPr>
          <p:cNvPr id="4" name="Symbol zastępczy zawartości 4"/>
          <p:cNvSpPr>
            <a:spLocks noGrp="1"/>
          </p:cNvSpPr>
          <p:nvPr>
            <p:ph idx="1"/>
          </p:nvPr>
        </p:nvSpPr>
        <p:spPr>
          <a:xfrm>
            <a:off x="1116013" y="1268413"/>
            <a:ext cx="7920037" cy="50752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pl-PL" sz="2000" dirty="0" smtClean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 smtClean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 smtClean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 smtClean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 smtClean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 smtClean="0"/>
          </a:p>
          <a:p>
            <a:pPr>
              <a:defRPr/>
            </a:pPr>
            <a:endParaRPr lang="pl-PL" sz="2000" dirty="0" smtClean="0"/>
          </a:p>
          <a:p>
            <a:pPr>
              <a:defRPr/>
            </a:pPr>
            <a:endParaRPr lang="pl-PL" sz="2000" dirty="0"/>
          </a:p>
          <a:p>
            <a:pPr marL="400050" lvl="1" indent="0">
              <a:buFontTx/>
              <a:buNone/>
              <a:defRPr/>
            </a:pPr>
            <a:endParaRPr lang="pl-PL" sz="1600" dirty="0" smtClean="0"/>
          </a:p>
          <a:p>
            <a:pPr marL="400050" lvl="1" indent="0">
              <a:buFontTx/>
              <a:buNone/>
              <a:defRPr/>
            </a:pPr>
            <a:r>
              <a:rPr lang="pl-PL" sz="1600" dirty="0" smtClean="0"/>
              <a:t>* przeliczenie wg kursu euro w wysokości 4,20</a:t>
            </a:r>
          </a:p>
        </p:txBody>
      </p:sp>
      <p:graphicFrame>
        <p:nvGraphicFramePr>
          <p:cNvPr id="17412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44880"/>
              </p:ext>
            </p:extLst>
          </p:nvPr>
        </p:nvGraphicFramePr>
        <p:xfrm>
          <a:off x="1619250" y="1200150"/>
          <a:ext cx="6913563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Arkusz" r:id="rId3" imgW="5600655" imgH="3628865" progId="Excel.Sheet.12">
                  <p:embed/>
                </p:oleObj>
              </mc:Choice>
              <mc:Fallback>
                <p:oleObj name="Arkusz" r:id="rId3" imgW="5600655" imgH="362886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200150"/>
                        <a:ext cx="6913563" cy="447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90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1255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altLang="pl-PL" dirty="0" smtClean="0"/>
              <a:t>Wdrażanie LSR (19.2) </a:t>
            </a:r>
            <a:br>
              <a:rPr lang="pl-PL" altLang="pl-PL" dirty="0" smtClean="0"/>
            </a:br>
            <a:r>
              <a:rPr lang="pl-PL" altLang="pl-PL" dirty="0" smtClean="0"/>
              <a:t>– postęp w województwach </a:t>
            </a:r>
            <a:r>
              <a:rPr lang="pl-PL" altLang="pl-PL" sz="2200" dirty="0" smtClean="0"/>
              <a:t>(wg stanu na 31.08.2017)</a:t>
            </a:r>
          </a:p>
        </p:txBody>
      </p:sp>
      <p:sp>
        <p:nvSpPr>
          <p:cNvPr id="4" name="Symbol zastępczy zawartości 4"/>
          <p:cNvSpPr>
            <a:spLocks noGrp="1"/>
          </p:cNvSpPr>
          <p:nvPr>
            <p:ph idx="1"/>
          </p:nvPr>
        </p:nvSpPr>
        <p:spPr>
          <a:xfrm>
            <a:off x="1116013" y="1196975"/>
            <a:ext cx="7920037" cy="5075238"/>
          </a:xfrm>
        </p:spPr>
        <p:txBody>
          <a:bodyPr/>
          <a:lstStyle/>
          <a:p>
            <a:pPr>
              <a:defRPr/>
            </a:pPr>
            <a:endParaRPr lang="pl-PL" sz="2000" dirty="0" smtClean="0"/>
          </a:p>
          <a:p>
            <a:pPr marL="0" indent="0">
              <a:buFontTx/>
              <a:buNone/>
              <a:defRPr/>
            </a:pPr>
            <a:endParaRPr lang="pl-PL" sz="2000" dirty="0"/>
          </a:p>
          <a:p>
            <a:pPr>
              <a:defRPr/>
            </a:pPr>
            <a:endParaRPr lang="pl-PL" sz="2000" dirty="0" smtClean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 smtClean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 smtClean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 smtClean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 smtClean="0"/>
          </a:p>
          <a:p>
            <a:pPr>
              <a:defRPr/>
            </a:pPr>
            <a:endParaRPr lang="pl-PL" sz="2000" dirty="0" smtClean="0"/>
          </a:p>
          <a:p>
            <a:pPr>
              <a:defRPr/>
            </a:pPr>
            <a:endParaRPr lang="pl-PL" sz="2000" dirty="0"/>
          </a:p>
          <a:p>
            <a:pPr marL="400050" lvl="1" indent="0">
              <a:buFontTx/>
              <a:buNone/>
              <a:defRPr/>
            </a:pPr>
            <a:endParaRPr lang="pl-PL" sz="1600" dirty="0" smtClean="0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913711"/>
              </p:ext>
            </p:extLst>
          </p:nvPr>
        </p:nvGraphicFramePr>
        <p:xfrm>
          <a:off x="1691680" y="1412776"/>
          <a:ext cx="6705601" cy="500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488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1255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Wdrażanie LSR (19.2) – </a:t>
            </a:r>
            <a:r>
              <a:rPr lang="pl-PL" dirty="0"/>
              <a:t>projekty grantowe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200" dirty="0" smtClean="0"/>
              <a:t>(</a:t>
            </a:r>
            <a:r>
              <a:rPr lang="pl-PL" sz="2200" dirty="0"/>
              <a:t>wg stanu na </a:t>
            </a:r>
            <a:r>
              <a:rPr lang="pl-PL" sz="2200" dirty="0" smtClean="0"/>
              <a:t>31.08.2017</a:t>
            </a:r>
            <a:r>
              <a:rPr lang="pl-PL" sz="2200" dirty="0"/>
              <a:t>)</a:t>
            </a:r>
          </a:p>
        </p:txBody>
      </p:sp>
      <p:sp>
        <p:nvSpPr>
          <p:cNvPr id="4" name="Symbol zastępczy zawartości 4"/>
          <p:cNvSpPr>
            <a:spLocks noGrp="1"/>
          </p:cNvSpPr>
          <p:nvPr>
            <p:ph idx="1"/>
          </p:nvPr>
        </p:nvSpPr>
        <p:spPr>
          <a:xfrm>
            <a:off x="1125538" y="1557338"/>
            <a:ext cx="3878510" cy="47863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2400" b="1" dirty="0" smtClean="0"/>
              <a:t>115</a:t>
            </a:r>
            <a:r>
              <a:rPr lang="pl-PL" sz="2400" dirty="0" smtClean="0"/>
              <a:t> </a:t>
            </a:r>
            <a:r>
              <a:rPr lang="pl-PL" sz="2400" dirty="0" err="1" smtClean="0"/>
              <a:t>WoPP</a:t>
            </a:r>
            <a:endParaRPr lang="pl-PL" sz="2400" dirty="0" smtClean="0"/>
          </a:p>
          <a:p>
            <a:pPr lvl="1">
              <a:defRPr/>
            </a:pPr>
            <a:r>
              <a:rPr lang="pl-PL" sz="2000" b="1" dirty="0" smtClean="0"/>
              <a:t>20 987 281,71 zł </a:t>
            </a:r>
            <a:r>
              <a:rPr lang="pl-PL" sz="2000" dirty="0" smtClean="0"/>
              <a:t>środków publicznych, w tym </a:t>
            </a:r>
            <a:br>
              <a:rPr lang="pl-PL" sz="2000" dirty="0" smtClean="0"/>
            </a:br>
            <a:r>
              <a:rPr lang="pl-PL" sz="2000" dirty="0" smtClean="0"/>
              <a:t>13 372 351,76 zł środków z EFRROW</a:t>
            </a:r>
          </a:p>
          <a:p>
            <a:pPr>
              <a:defRPr/>
            </a:pPr>
            <a:r>
              <a:rPr lang="pl-PL" sz="2400" b="1" dirty="0" smtClean="0"/>
              <a:t>39</a:t>
            </a:r>
            <a:r>
              <a:rPr lang="pl-PL" sz="2400" dirty="0" smtClean="0"/>
              <a:t> umów</a:t>
            </a:r>
          </a:p>
          <a:p>
            <a:pPr lvl="1">
              <a:defRPr/>
            </a:pPr>
            <a:r>
              <a:rPr lang="pl-PL" sz="2000" b="1" dirty="0" smtClean="0"/>
              <a:t>7 384 320,94 zł </a:t>
            </a:r>
            <a:r>
              <a:rPr lang="pl-PL" sz="2000" dirty="0" smtClean="0"/>
              <a:t>środków publicznych, w tym </a:t>
            </a:r>
            <a:br>
              <a:rPr lang="pl-PL" sz="2000" dirty="0" smtClean="0"/>
            </a:br>
            <a:r>
              <a:rPr lang="pl-PL" sz="2000" dirty="0" smtClean="0"/>
              <a:t>4 698 643,33 zł środków z EFRROW</a:t>
            </a:r>
          </a:p>
          <a:p>
            <a:pPr>
              <a:defRPr/>
            </a:pPr>
            <a:r>
              <a:rPr lang="pl-PL" sz="2400" dirty="0"/>
              <a:t>w</a:t>
            </a:r>
            <a:r>
              <a:rPr lang="pl-PL" sz="2400" dirty="0" smtClean="0"/>
              <a:t>ypłacono </a:t>
            </a:r>
            <a:r>
              <a:rPr lang="pl-PL" sz="2400" b="1" dirty="0" smtClean="0"/>
              <a:t>1 662 963,95 zł </a:t>
            </a:r>
            <a:r>
              <a:rPr lang="pl-PL" sz="2400" dirty="0" smtClean="0"/>
              <a:t>środków publicznych</a:t>
            </a:r>
          </a:p>
          <a:p>
            <a:pPr marL="0" indent="0">
              <a:buFontTx/>
              <a:buNone/>
              <a:defRPr/>
            </a:pPr>
            <a:endParaRPr lang="pl-PL" sz="2800" dirty="0" smtClean="0"/>
          </a:p>
        </p:txBody>
      </p:sp>
      <p:graphicFrame>
        <p:nvGraphicFramePr>
          <p:cNvPr id="19460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316408"/>
              </p:ext>
            </p:extLst>
          </p:nvPr>
        </p:nvGraphicFramePr>
        <p:xfrm>
          <a:off x="5364088" y="1707728"/>
          <a:ext cx="3463925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Arkusz" r:id="rId3" imgW="2428819" imgH="3276733" progId="Excel.Sheet.12">
                  <p:embed/>
                </p:oleObj>
              </mc:Choice>
              <mc:Fallback>
                <p:oleObj name="Arkusz" r:id="rId3" imgW="2428819" imgH="327673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707728"/>
                        <a:ext cx="3463925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9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1255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Wdrażanie LSR (19.2) – projekty </a:t>
            </a:r>
            <a:r>
              <a:rPr lang="pl-PL" dirty="0"/>
              <a:t>własne LGD</a:t>
            </a:r>
            <a:br>
              <a:rPr lang="pl-PL" dirty="0"/>
            </a:br>
            <a:r>
              <a:rPr lang="pl-PL" sz="2200" dirty="0"/>
              <a:t>(wg stanu na </a:t>
            </a:r>
            <a:r>
              <a:rPr lang="pl-PL" sz="2200" dirty="0" smtClean="0"/>
              <a:t>31.08.2017</a:t>
            </a:r>
            <a:r>
              <a:rPr lang="pl-PL" sz="2200" dirty="0"/>
              <a:t>)</a:t>
            </a:r>
          </a:p>
        </p:txBody>
      </p:sp>
      <p:sp>
        <p:nvSpPr>
          <p:cNvPr id="4" name="Symbol zastępczy zawartości 4"/>
          <p:cNvSpPr>
            <a:spLocks noGrp="1"/>
          </p:cNvSpPr>
          <p:nvPr>
            <p:ph idx="1"/>
          </p:nvPr>
        </p:nvSpPr>
        <p:spPr>
          <a:xfrm>
            <a:off x="1116013" y="1557338"/>
            <a:ext cx="4176712" cy="47863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l-PL" sz="2800" b="1" dirty="0" smtClean="0"/>
              <a:t>35 </a:t>
            </a:r>
            <a:r>
              <a:rPr lang="pl-PL" sz="2800" dirty="0" err="1" smtClean="0"/>
              <a:t>WoPP</a:t>
            </a:r>
            <a:endParaRPr lang="pl-PL" sz="2800" dirty="0" smtClean="0"/>
          </a:p>
          <a:p>
            <a:pPr lvl="1">
              <a:defRPr/>
            </a:pPr>
            <a:r>
              <a:rPr lang="pl-PL" sz="2400" b="1" dirty="0" smtClean="0"/>
              <a:t>1 800 541,00 zł</a:t>
            </a:r>
            <a:r>
              <a:rPr lang="pl-PL" sz="2400" dirty="0" smtClean="0"/>
              <a:t> środków publicznych, w tym </a:t>
            </a:r>
            <a:br>
              <a:rPr lang="pl-PL" sz="2400" dirty="0" smtClean="0"/>
            </a:br>
            <a:r>
              <a:rPr lang="pl-PL" sz="2400" dirty="0" smtClean="0"/>
              <a:t>1 145 683,99 zł środków z EFRROW</a:t>
            </a:r>
          </a:p>
          <a:p>
            <a:pPr>
              <a:defRPr/>
            </a:pPr>
            <a:r>
              <a:rPr lang="pl-PL" sz="2800" b="1" dirty="0" smtClean="0"/>
              <a:t>15</a:t>
            </a:r>
            <a:r>
              <a:rPr lang="pl-PL" sz="2800" dirty="0" smtClean="0"/>
              <a:t> umów</a:t>
            </a:r>
          </a:p>
          <a:p>
            <a:pPr lvl="1">
              <a:defRPr/>
            </a:pPr>
            <a:r>
              <a:rPr lang="pl-PL" sz="2400" b="1" dirty="0" smtClean="0"/>
              <a:t>655 679,00 zł </a:t>
            </a:r>
            <a:r>
              <a:rPr lang="pl-PL" sz="2400" dirty="0" smtClean="0"/>
              <a:t>środków publicznych, w tym </a:t>
            </a:r>
            <a:br>
              <a:rPr lang="pl-PL" sz="2400" dirty="0" smtClean="0"/>
            </a:br>
            <a:r>
              <a:rPr lang="pl-PL" sz="2400" dirty="0" smtClean="0"/>
              <a:t>417 208,30 zł środków z EFRROW</a:t>
            </a:r>
          </a:p>
          <a:p>
            <a:pPr>
              <a:defRPr/>
            </a:pPr>
            <a:r>
              <a:rPr lang="pl-PL" sz="2800" dirty="0" smtClean="0"/>
              <a:t>wypłacono </a:t>
            </a:r>
            <a:r>
              <a:rPr lang="pl-PL" sz="2800" b="1" dirty="0" smtClean="0"/>
              <a:t>147 727,29 zł </a:t>
            </a:r>
            <a:r>
              <a:rPr lang="pl-PL" sz="2800" dirty="0" smtClean="0"/>
              <a:t>środków krajowych</a:t>
            </a:r>
          </a:p>
          <a:p>
            <a:pPr>
              <a:defRPr/>
            </a:pPr>
            <a:endParaRPr lang="pl-PL" dirty="0" smtClean="0"/>
          </a:p>
        </p:txBody>
      </p:sp>
      <p:graphicFrame>
        <p:nvGraphicFramePr>
          <p:cNvPr id="20484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752413"/>
              </p:ext>
            </p:extLst>
          </p:nvPr>
        </p:nvGraphicFramePr>
        <p:xfrm>
          <a:off x="5435600" y="1557338"/>
          <a:ext cx="3263900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Arkusz" r:id="rId3" imgW="2485946" imgH="3276733" progId="Excel.Sheet.12">
                  <p:embed/>
                </p:oleObj>
              </mc:Choice>
              <mc:Fallback>
                <p:oleObj name="Arkusz" r:id="rId3" imgW="2485946" imgH="327673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557338"/>
                        <a:ext cx="3263900" cy="429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62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1255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mtClean="0"/>
              <a:t>Projekty współpracy (19.3)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200" dirty="0" smtClean="0"/>
              <a:t>(</a:t>
            </a:r>
            <a:r>
              <a:rPr lang="pl-PL" sz="2200" dirty="0"/>
              <a:t>wg stanu na </a:t>
            </a:r>
            <a:r>
              <a:rPr lang="pl-PL" sz="2200" dirty="0" smtClean="0"/>
              <a:t>31.08.2017</a:t>
            </a:r>
            <a:r>
              <a:rPr lang="pl-PL" sz="2200" dirty="0"/>
              <a:t>)</a:t>
            </a:r>
          </a:p>
        </p:txBody>
      </p:sp>
      <p:sp>
        <p:nvSpPr>
          <p:cNvPr id="4" name="Symbol zastępczy zawartości 4"/>
          <p:cNvSpPr>
            <a:spLocks noGrp="1"/>
          </p:cNvSpPr>
          <p:nvPr>
            <p:ph idx="1"/>
          </p:nvPr>
        </p:nvSpPr>
        <p:spPr>
          <a:xfrm>
            <a:off x="1116013" y="1557338"/>
            <a:ext cx="4176712" cy="47863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pl-PL" sz="2800" b="1" dirty="0" smtClean="0"/>
              <a:t>26 </a:t>
            </a:r>
            <a:r>
              <a:rPr lang="pl-PL" sz="2800" dirty="0" err="1" smtClean="0"/>
              <a:t>WoPP</a:t>
            </a:r>
            <a:endParaRPr lang="pl-PL" sz="2800" dirty="0" smtClean="0"/>
          </a:p>
          <a:p>
            <a:pPr lvl="1">
              <a:defRPr/>
            </a:pPr>
            <a:r>
              <a:rPr lang="pl-PL" sz="2400" b="1" dirty="0" smtClean="0"/>
              <a:t>6 372 381,52 zł</a:t>
            </a:r>
            <a:r>
              <a:rPr lang="pl-PL" sz="2400" dirty="0" smtClean="0"/>
              <a:t> środków publicznych, w tym </a:t>
            </a:r>
            <a:br>
              <a:rPr lang="pl-PL" sz="2400" dirty="0" smtClean="0"/>
            </a:br>
            <a:r>
              <a:rPr lang="pl-PL" sz="2400" dirty="0" smtClean="0"/>
              <a:t>4 054 691,97 zł środków z EFRROW</a:t>
            </a:r>
          </a:p>
          <a:p>
            <a:pPr>
              <a:defRPr/>
            </a:pPr>
            <a:r>
              <a:rPr lang="pl-PL" sz="2800" b="1" dirty="0" smtClean="0"/>
              <a:t>12</a:t>
            </a:r>
            <a:r>
              <a:rPr lang="pl-PL" sz="2800" dirty="0" smtClean="0"/>
              <a:t> umów</a:t>
            </a:r>
          </a:p>
          <a:p>
            <a:pPr lvl="1">
              <a:defRPr/>
            </a:pPr>
            <a:r>
              <a:rPr lang="pl-PL" sz="2400" b="1" dirty="0" smtClean="0"/>
              <a:t>1 527 847,00 zł </a:t>
            </a:r>
            <a:r>
              <a:rPr lang="pl-PL" sz="2400" dirty="0" smtClean="0"/>
              <a:t>środków publicznych, w tym </a:t>
            </a:r>
            <a:br>
              <a:rPr lang="pl-PL" sz="2400" dirty="0" smtClean="0"/>
            </a:br>
            <a:r>
              <a:rPr lang="pl-PL" sz="2400" dirty="0" smtClean="0"/>
              <a:t>972 169,04 zł środków z EFRROW</a:t>
            </a:r>
          </a:p>
          <a:p>
            <a:pPr>
              <a:defRPr/>
            </a:pPr>
            <a:r>
              <a:rPr lang="pl-PL" sz="2800" dirty="0" smtClean="0"/>
              <a:t>wypłacono </a:t>
            </a:r>
            <a:r>
              <a:rPr lang="pl-PL" sz="2800" b="1" dirty="0" smtClean="0"/>
              <a:t>216 292,53 zł </a:t>
            </a:r>
            <a:r>
              <a:rPr lang="pl-PL" sz="2800" dirty="0" smtClean="0"/>
              <a:t>środków krajowych</a:t>
            </a:r>
          </a:p>
          <a:p>
            <a:pPr>
              <a:defRPr/>
            </a:pPr>
            <a:endParaRPr lang="pl-PL" dirty="0" smtClean="0"/>
          </a:p>
        </p:txBody>
      </p:sp>
      <p:graphicFrame>
        <p:nvGraphicFramePr>
          <p:cNvPr id="20484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760952"/>
              </p:ext>
            </p:extLst>
          </p:nvPr>
        </p:nvGraphicFramePr>
        <p:xfrm>
          <a:off x="5435600" y="1557338"/>
          <a:ext cx="3263900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Arkusz" r:id="rId3" imgW="2485946" imgH="3276733" progId="Excel.Sheet.12">
                  <p:embed/>
                </p:oleObj>
              </mc:Choice>
              <mc:Fallback>
                <p:oleObj name="Arkusz" r:id="rId3" imgW="2485946" imgH="327673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557338"/>
                        <a:ext cx="3263900" cy="429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5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6453187"/>
          </a:xfrm>
        </p:spPr>
        <p:txBody>
          <a:bodyPr>
            <a:normAutofit/>
          </a:bodyPr>
          <a:lstStyle/>
          <a:p>
            <a:r>
              <a:rPr lang="pl-PL" altLang="pl-PL" sz="4000" b="1" dirty="0" smtClean="0"/>
              <a:t>Co nowego w </a:t>
            </a:r>
            <a:r>
              <a:rPr lang="pl-PL" altLang="pl-PL" sz="4000" b="1" dirty="0" err="1" smtClean="0"/>
              <a:t>LEADERze</a:t>
            </a:r>
            <a:r>
              <a:rPr lang="pl-PL" altLang="pl-PL" sz="4000" b="1" dirty="0" smtClean="0"/>
              <a:t>?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1303338" y="6092825"/>
            <a:ext cx="7680325" cy="5040313"/>
          </a:xfrm>
        </p:spPr>
        <p:txBody>
          <a:bodyPr/>
          <a:lstStyle/>
          <a:p>
            <a:pPr marL="0" lvl="1" indent="0">
              <a:buFontTx/>
              <a:buNone/>
              <a:defRPr/>
            </a:pPr>
            <a:endParaRPr lang="pl-PL" altLang="pl-PL" dirty="0" smtClean="0"/>
          </a:p>
          <a:p>
            <a:pPr marL="342900" lvl="1" indent="-342900">
              <a:buFontTx/>
              <a:buBlip>
                <a:blip r:embed="rId2"/>
              </a:buBlip>
              <a:defRPr/>
            </a:pPr>
            <a:endParaRPr lang="pl-PL" altLang="pl-PL" dirty="0"/>
          </a:p>
          <a:p>
            <a:pPr>
              <a:buFontTx/>
              <a:buNone/>
              <a:defRPr/>
            </a:pPr>
            <a:endParaRPr lang="pl-PL" alt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25625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d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8900</TotalTime>
  <Words>477</Words>
  <Application>Microsoft Office PowerPoint</Application>
  <PresentationFormat>Pokaz na ekranie (4:3)</PresentationFormat>
  <Paragraphs>138</Paragraphs>
  <Slides>22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4" baseType="lpstr">
      <vt:lpstr>Leader</vt:lpstr>
      <vt:lpstr>Arkusz</vt:lpstr>
      <vt:lpstr>Wdrażanie podejścia LEADER/RLKS w Polsce</vt:lpstr>
      <vt:lpstr>Postęp w realizacji LSR</vt:lpstr>
      <vt:lpstr>Wdrażanie LSR (19.2) wg stanu na 01.10.2017</vt:lpstr>
      <vt:lpstr>Wdrażanie LSR (19.2)  – postęp w województwach (wg stanu na 31.08.2017)</vt:lpstr>
      <vt:lpstr>Wdrażanie LSR (19.2)  – postęp w województwach (wg stanu na 31.08.2017)</vt:lpstr>
      <vt:lpstr>Wdrażanie LSR (19.2) – projekty grantowe  (wg stanu na 31.08.2017)</vt:lpstr>
      <vt:lpstr>Wdrażanie LSR (19.2) – projekty własne LGD (wg stanu na 31.08.2017)</vt:lpstr>
      <vt:lpstr>Projekty współpracy (19.3) (wg stanu na 31.08.2017)</vt:lpstr>
      <vt:lpstr>Co nowego w LEADERze?</vt:lpstr>
      <vt:lpstr>Zmiana przepisów prawnych</vt:lpstr>
      <vt:lpstr>Wytyczne nr 6/4/2017  w zakresie wyboru operacji w ramach 19.2  (zastępujące wytyczne nr 2/1/2016)</vt:lpstr>
      <vt:lpstr>Zmiana Wytycznych w zakresie wyboru operacji w ramach 19.2</vt:lpstr>
      <vt:lpstr>Wytyczne nr 5/3/2017 (monitoring i ewaluacja LSR) </vt:lpstr>
      <vt:lpstr>Wytyczne w zakresie monitoringu  i ewaluacji LSR</vt:lpstr>
      <vt:lpstr>Aktualne problemy i wyzwania</vt:lpstr>
      <vt:lpstr>19.2 Wdrażanie operacji w ramach LSR</vt:lpstr>
      <vt:lpstr>Uzupełnienia na poziomie LGD</vt:lpstr>
      <vt:lpstr>19.3 Projekty współpracy</vt:lpstr>
      <vt:lpstr>19.4 Koszty bieżące i aktywizacja</vt:lpstr>
      <vt:lpstr>Pozostałe problemy i wyzwania</vt:lpstr>
      <vt:lpstr>Pozostałe problemy i wyzwania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Podejście Leader</dc:title>
  <dc:creator>ltom</dc:creator>
  <cp:lastModifiedBy>Litwiniuk-Glura Agnieszka</cp:lastModifiedBy>
  <cp:revision>884</cp:revision>
  <cp:lastPrinted>2017-09-27T13:12:07Z</cp:lastPrinted>
  <dcterms:created xsi:type="dcterms:W3CDTF">2009-06-02T12:46:28Z</dcterms:created>
  <dcterms:modified xsi:type="dcterms:W3CDTF">2017-10-11T11:52:29Z</dcterms:modified>
</cp:coreProperties>
</file>