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394" r:id="rId2"/>
    <p:sldId id="532" r:id="rId3"/>
    <p:sldId id="533" r:id="rId4"/>
    <p:sldId id="534" r:id="rId5"/>
    <p:sldId id="535" r:id="rId6"/>
    <p:sldId id="536" r:id="rId7"/>
    <p:sldId id="537" r:id="rId8"/>
    <p:sldId id="557" r:id="rId9"/>
    <p:sldId id="592" r:id="rId10"/>
    <p:sldId id="590" r:id="rId11"/>
    <p:sldId id="591" r:id="rId12"/>
    <p:sldId id="613" r:id="rId13"/>
    <p:sldId id="614" r:id="rId14"/>
    <p:sldId id="588" r:id="rId15"/>
    <p:sldId id="609" r:id="rId16"/>
    <p:sldId id="593" r:id="rId17"/>
    <p:sldId id="594" r:id="rId18"/>
    <p:sldId id="595" r:id="rId19"/>
    <p:sldId id="596" r:id="rId20"/>
    <p:sldId id="597" r:id="rId21"/>
    <p:sldId id="598" r:id="rId22"/>
    <p:sldId id="599" r:id="rId23"/>
    <p:sldId id="604" r:id="rId24"/>
    <p:sldId id="605" r:id="rId25"/>
    <p:sldId id="606" r:id="rId26"/>
    <p:sldId id="607" r:id="rId27"/>
    <p:sldId id="610" r:id="rId28"/>
    <p:sldId id="611" r:id="rId29"/>
    <p:sldId id="608" r:id="rId30"/>
    <p:sldId id="612" r:id="rId31"/>
    <p:sldId id="602" r:id="rId32"/>
    <p:sldId id="511" r:id="rId33"/>
  </p:sldIdLst>
  <p:sldSz cx="9144000" cy="6858000" type="screen4x3"/>
  <p:notesSz cx="6669088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406F005-017F-447A-B5C4-FD003124D0AB}">
          <p14:sldIdLst>
            <p14:sldId id="394"/>
          </p14:sldIdLst>
        </p14:section>
        <p14:section name="Sekcja bez tytułu" id="{8FC8B069-E51E-48DC-A3EE-F24A875D84FE}">
          <p14:sldIdLst>
            <p14:sldId id="532"/>
            <p14:sldId id="533"/>
            <p14:sldId id="534"/>
            <p14:sldId id="535"/>
            <p14:sldId id="536"/>
            <p14:sldId id="537"/>
            <p14:sldId id="557"/>
            <p14:sldId id="592"/>
            <p14:sldId id="590"/>
            <p14:sldId id="591"/>
            <p14:sldId id="613"/>
            <p14:sldId id="614"/>
            <p14:sldId id="588"/>
            <p14:sldId id="609"/>
            <p14:sldId id="593"/>
            <p14:sldId id="594"/>
            <p14:sldId id="595"/>
            <p14:sldId id="596"/>
            <p14:sldId id="597"/>
            <p14:sldId id="598"/>
            <p14:sldId id="599"/>
            <p14:sldId id="604"/>
            <p14:sldId id="605"/>
            <p14:sldId id="606"/>
            <p14:sldId id="607"/>
            <p14:sldId id="610"/>
            <p14:sldId id="611"/>
            <p14:sldId id="608"/>
            <p14:sldId id="612"/>
            <p14:sldId id="602"/>
            <p14:sldId id="5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B3937"/>
    <a:srgbClr val="000099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4" autoAdjust="0"/>
    <p:restoredTop sz="86381" autoAdjust="0"/>
  </p:normalViewPr>
  <p:slideViewPr>
    <p:cSldViewPr>
      <p:cViewPr varScale="1">
        <p:scale>
          <a:sx n="114" d="100"/>
          <a:sy n="114" d="100"/>
        </p:scale>
        <p:origin x="11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TWINIUK\Desktop\sprawozdania%20i%20in%20tabele\odniesienie%20do%20umowy%20ramowej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TWINIUK\Desktop\sprawozdania%20i%20in%20tabele\post&#281;p%20finansowy%20a%20rycza&#322;t\Post&#281;p%20fiansowy%20a%20rycza&#322;t%2002-201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TWINIUK\Desktop\sprawozdania%20i%20in%20tabele\post&#281;p%20finansowy%20a%20rycza&#322;t\Post&#281;p%20fiansowy%20a%20rycza&#322;t%2002-201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TWINIUK\Desktop\sprawozdania%20i%20in%20tabele\post&#281;p%20finansowy%20a%20rycza&#322;t\Post&#281;p%20fiansowy%20a%20rycza&#322;t%2002-20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ITWINIUK\Desktop\sprawozdania%20i%20in%20tabele\post&#281;p%20finansowy%20a%20rycza&#322;t\Post&#281;p%20fiansowy%20a%20rycza&#322;t%2002-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v>% limitu 19.2 (wopp złożone)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Arkusz1!$A$3:$A$18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Arkusz1!$E$3:$E$18</c:f>
              <c:numCache>
                <c:formatCode>0.0%</c:formatCode>
                <c:ptCount val="16"/>
                <c:pt idx="0">
                  <c:v>0.74191145287400195</c:v>
                </c:pt>
                <c:pt idx="1">
                  <c:v>0.71941522310659245</c:v>
                </c:pt>
                <c:pt idx="2">
                  <c:v>0.92254909068073887</c:v>
                </c:pt>
                <c:pt idx="3">
                  <c:v>0.79590690423056509</c:v>
                </c:pt>
                <c:pt idx="4">
                  <c:v>0.71164340880802213</c:v>
                </c:pt>
                <c:pt idx="5">
                  <c:v>0.75752949174836104</c:v>
                </c:pt>
                <c:pt idx="6">
                  <c:v>0.85777188191993925</c:v>
                </c:pt>
                <c:pt idx="7">
                  <c:v>0.87337469994639483</c:v>
                </c:pt>
                <c:pt idx="8">
                  <c:v>0.75346989772221373</c:v>
                </c:pt>
                <c:pt idx="9">
                  <c:v>0.90227336372269706</c:v>
                </c:pt>
                <c:pt idx="10">
                  <c:v>1.0535621190935323</c:v>
                </c:pt>
                <c:pt idx="11">
                  <c:v>0.83386957932344086</c:v>
                </c:pt>
                <c:pt idx="12">
                  <c:v>1.5176973386879269</c:v>
                </c:pt>
                <c:pt idx="13">
                  <c:v>0.99899174097339238</c:v>
                </c:pt>
                <c:pt idx="14">
                  <c:v>0.76740106879176295</c:v>
                </c:pt>
                <c:pt idx="15">
                  <c:v>0.70137698195088116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0A-447E-8899-DC7D307315FD}"/>
            </c:ext>
          </c:extLst>
        </c:ser>
        <c:ser>
          <c:idx val="1"/>
          <c:order val="1"/>
          <c:tx>
            <c:v>% limitu 19.2 "oczyszczony"</c:v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Arkusz1!$A$3:$A$18</c:f>
              <c:strCache>
                <c:ptCount val="16"/>
                <c:pt idx="0">
                  <c:v>Dolnośląskie</c:v>
                </c:pt>
                <c:pt idx="1">
                  <c:v>Kujawsko-Pomorskie</c:v>
                </c:pt>
                <c:pt idx="2">
                  <c:v>Lubelskie</c:v>
                </c:pt>
                <c:pt idx="3">
                  <c:v>Lubuskie</c:v>
                </c:pt>
                <c:pt idx="4">
                  <c:v>Łódzkie</c:v>
                </c:pt>
                <c:pt idx="5">
                  <c:v>Małopolskie</c:v>
                </c:pt>
                <c:pt idx="6">
                  <c:v>Mazowieckie</c:v>
                </c:pt>
                <c:pt idx="7">
                  <c:v>Opolskie</c:v>
                </c:pt>
                <c:pt idx="8">
                  <c:v>Podkarpackie</c:v>
                </c:pt>
                <c:pt idx="9">
                  <c:v>Podlaskie</c:v>
                </c:pt>
                <c:pt idx="10">
                  <c:v>Pomorskie</c:v>
                </c:pt>
                <c:pt idx="11">
                  <c:v>Śląskie</c:v>
                </c:pt>
                <c:pt idx="12">
                  <c:v>Świętokrzyskie</c:v>
                </c:pt>
                <c:pt idx="13">
                  <c:v>Warmińsko-Mazurskie</c:v>
                </c:pt>
                <c:pt idx="14">
                  <c:v>Wielkopolskie</c:v>
                </c:pt>
                <c:pt idx="15">
                  <c:v>Zachodniopomorskie</c:v>
                </c:pt>
              </c:strCache>
            </c:strRef>
          </c:cat>
          <c:val>
            <c:numRef>
              <c:f>Arkusz1!$G$3:$G$18</c:f>
              <c:numCache>
                <c:formatCode>0.0%</c:formatCode>
                <c:ptCount val="16"/>
                <c:pt idx="0">
                  <c:v>0.47778881922575306</c:v>
                </c:pt>
                <c:pt idx="1">
                  <c:v>0.65430925314775779</c:v>
                </c:pt>
                <c:pt idx="2">
                  <c:v>0.50623505518014966</c:v>
                </c:pt>
                <c:pt idx="3">
                  <c:v>0.64229792450073309</c:v>
                </c:pt>
                <c:pt idx="4">
                  <c:v>0.55166360755752408</c:v>
                </c:pt>
                <c:pt idx="5">
                  <c:v>0.52642706418398177</c:v>
                </c:pt>
                <c:pt idx="6">
                  <c:v>0.65972092764181367</c:v>
                </c:pt>
                <c:pt idx="7">
                  <c:v>0.60932397448306364</c:v>
                </c:pt>
                <c:pt idx="8">
                  <c:v>0.58402413270888132</c:v>
                </c:pt>
                <c:pt idx="9">
                  <c:v>0.6471874826210825</c:v>
                </c:pt>
                <c:pt idx="10">
                  <c:v>0.63982548124286198</c:v>
                </c:pt>
                <c:pt idx="11">
                  <c:v>0.70705928696519948</c:v>
                </c:pt>
                <c:pt idx="12">
                  <c:v>1.2209872425092432</c:v>
                </c:pt>
                <c:pt idx="13">
                  <c:v>0.67640500678654136</c:v>
                </c:pt>
                <c:pt idx="14">
                  <c:v>0.51376452009182583</c:v>
                </c:pt>
                <c:pt idx="15">
                  <c:v>0.47165238098216328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0A-447E-8899-DC7D307315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11740032"/>
        <c:axId val="111741568"/>
        <c:axId val="0"/>
      </c:bar3DChart>
      <c:catAx>
        <c:axId val="1117400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crossAx val="111741568"/>
        <c:crosses val="autoZero"/>
        <c:auto val="1"/>
        <c:lblAlgn val="ctr"/>
        <c:lblOffset val="100"/>
        <c:noMultiLvlLbl val="0"/>
      </c:catAx>
      <c:valAx>
        <c:axId val="111741568"/>
        <c:scaling>
          <c:orientation val="minMax"/>
        </c:scaling>
        <c:delete val="0"/>
        <c:axPos val="t"/>
        <c:numFmt formatCode="0.0%" sourceLinked="1"/>
        <c:majorTickMark val="none"/>
        <c:minorTickMark val="none"/>
        <c:tickLblPos val="nextTo"/>
        <c:crossAx val="11174003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'19.2 (2)'!$F$3</c:f>
              <c:strCache>
                <c:ptCount val="1"/>
                <c:pt idx="0">
                  <c:v>liczba wniosków 19.2</c:v>
                </c:pt>
              </c:strCache>
            </c:strRef>
          </c:tx>
          <c:spPr>
            <a:ln w="76200"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'19.2 (2)'!$E$4:$E$20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(2)'!$F$4:$F$20</c:f>
              <c:numCache>
                <c:formatCode>#,##0</c:formatCode>
                <c:ptCount val="17"/>
                <c:pt idx="0">
                  <c:v>0</c:v>
                </c:pt>
                <c:pt idx="1">
                  <c:v>62</c:v>
                </c:pt>
                <c:pt idx="2">
                  <c:v>318</c:v>
                </c:pt>
                <c:pt idx="3">
                  <c:v>2596</c:v>
                </c:pt>
                <c:pt idx="4">
                  <c:v>4008</c:v>
                </c:pt>
                <c:pt idx="5">
                  <c:v>5479</c:v>
                </c:pt>
                <c:pt idx="6">
                  <c:v>6650</c:v>
                </c:pt>
                <c:pt idx="7">
                  <c:v>7433</c:v>
                </c:pt>
                <c:pt idx="8">
                  <c:v>8388</c:v>
                </c:pt>
                <c:pt idx="9">
                  <c:v>9732</c:v>
                </c:pt>
                <c:pt idx="10">
                  <c:v>11159</c:v>
                </c:pt>
                <c:pt idx="11">
                  <c:v>11804</c:v>
                </c:pt>
                <c:pt idx="12">
                  <c:v>12317</c:v>
                </c:pt>
                <c:pt idx="13">
                  <c:v>13107</c:v>
                </c:pt>
                <c:pt idx="14">
                  <c:v>13519</c:v>
                </c:pt>
                <c:pt idx="15">
                  <c:v>14115</c:v>
                </c:pt>
                <c:pt idx="16">
                  <c:v>14529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EE-4743-A74B-E6ACBE6394F2}"/>
            </c:ext>
          </c:extLst>
        </c:ser>
        <c:ser>
          <c:idx val="1"/>
          <c:order val="1"/>
          <c:tx>
            <c:strRef>
              <c:f>'19.2 (2)'!$G$3</c:f>
              <c:strCache>
                <c:ptCount val="1"/>
                <c:pt idx="0">
                  <c:v>liczba wniosków odrzuconych 19.2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strRef>
              <c:f>'19.2 (2)'!$E$4:$E$20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(2)'!$G$4:$G$20</c:f>
              <c:numCache>
                <c:formatCode>#,##0</c:formatCode>
                <c:ptCount val="17"/>
                <c:pt idx="0">
                  <c:v>0</c:v>
                </c:pt>
                <c:pt idx="1">
                  <c:v>4</c:v>
                </c:pt>
                <c:pt idx="2">
                  <c:v>9</c:v>
                </c:pt>
                <c:pt idx="3">
                  <c:v>339</c:v>
                </c:pt>
                <c:pt idx="4">
                  <c:v>539</c:v>
                </c:pt>
                <c:pt idx="5">
                  <c:v>674</c:v>
                </c:pt>
                <c:pt idx="6">
                  <c:v>732</c:v>
                </c:pt>
                <c:pt idx="7">
                  <c:v>869</c:v>
                </c:pt>
                <c:pt idx="8">
                  <c:v>1153</c:v>
                </c:pt>
                <c:pt idx="9">
                  <c:v>1404</c:v>
                </c:pt>
                <c:pt idx="10">
                  <c:v>1758</c:v>
                </c:pt>
                <c:pt idx="11">
                  <c:v>2095</c:v>
                </c:pt>
                <c:pt idx="12">
                  <c:v>2361</c:v>
                </c:pt>
                <c:pt idx="13">
                  <c:v>2935</c:v>
                </c:pt>
                <c:pt idx="14">
                  <c:v>3135</c:v>
                </c:pt>
                <c:pt idx="15">
                  <c:v>3444</c:v>
                </c:pt>
                <c:pt idx="16">
                  <c:v>4056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EE-4743-A74B-E6ACBE6394F2}"/>
            </c:ext>
          </c:extLst>
        </c:ser>
        <c:ser>
          <c:idx val="2"/>
          <c:order val="2"/>
          <c:tx>
            <c:strRef>
              <c:f>'19.2 (2)'!$H$3</c:f>
              <c:strCache>
                <c:ptCount val="1"/>
                <c:pt idx="0">
                  <c:v>liczba umów 19.2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strRef>
              <c:f>'19.2 (2)'!$E$4:$E$20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(2)'!$H$4:$H$20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12</c:v>
                </c:pt>
                <c:pt idx="5">
                  <c:v>66</c:v>
                </c:pt>
                <c:pt idx="6">
                  <c:v>261</c:v>
                </c:pt>
                <c:pt idx="7">
                  <c:v>589</c:v>
                </c:pt>
                <c:pt idx="8">
                  <c:v>1084</c:v>
                </c:pt>
                <c:pt idx="9">
                  <c:v>1634</c:v>
                </c:pt>
                <c:pt idx="10">
                  <c:v>2193</c:v>
                </c:pt>
                <c:pt idx="11">
                  <c:v>2675</c:v>
                </c:pt>
                <c:pt idx="12">
                  <c:v>3139</c:v>
                </c:pt>
                <c:pt idx="13">
                  <c:v>3711</c:v>
                </c:pt>
                <c:pt idx="14">
                  <c:v>4263</c:v>
                </c:pt>
                <c:pt idx="15">
                  <c:v>4690</c:v>
                </c:pt>
                <c:pt idx="16">
                  <c:v>5192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EE-4743-A74B-E6ACBE6394F2}"/>
            </c:ext>
          </c:extLst>
        </c:ser>
        <c:ser>
          <c:idx val="3"/>
          <c:order val="3"/>
          <c:tx>
            <c:strRef>
              <c:f>'19.2 (2)'!$K$3</c:f>
              <c:strCache>
                <c:ptCount val="1"/>
                <c:pt idx="0">
                  <c:v>liczba wniosków "oczyszczona"</c:v>
                </c:pt>
              </c:strCache>
            </c:strRef>
          </c:tx>
          <c:spPr>
            <a:ln w="76200"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'19.2 (2)'!$K$4:$K$20</c:f>
              <c:numCache>
                <c:formatCode>#,##0</c:formatCode>
                <c:ptCount val="17"/>
                <c:pt idx="0">
                  <c:v>0</c:v>
                </c:pt>
                <c:pt idx="1">
                  <c:v>58</c:v>
                </c:pt>
                <c:pt idx="2">
                  <c:v>309</c:v>
                </c:pt>
                <c:pt idx="3">
                  <c:v>2257</c:v>
                </c:pt>
                <c:pt idx="4">
                  <c:v>3469</c:v>
                </c:pt>
                <c:pt idx="5">
                  <c:v>4805</c:v>
                </c:pt>
                <c:pt idx="6">
                  <c:v>5918</c:v>
                </c:pt>
                <c:pt idx="7">
                  <c:v>6564</c:v>
                </c:pt>
                <c:pt idx="8">
                  <c:v>7235</c:v>
                </c:pt>
                <c:pt idx="9">
                  <c:v>8328</c:v>
                </c:pt>
                <c:pt idx="10">
                  <c:v>9401</c:v>
                </c:pt>
                <c:pt idx="11">
                  <c:v>9709</c:v>
                </c:pt>
                <c:pt idx="12">
                  <c:v>9956</c:v>
                </c:pt>
                <c:pt idx="13">
                  <c:v>10172</c:v>
                </c:pt>
                <c:pt idx="14">
                  <c:v>10384</c:v>
                </c:pt>
                <c:pt idx="15">
                  <c:v>10671</c:v>
                </c:pt>
                <c:pt idx="16">
                  <c:v>10473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CEE-4743-A74B-E6ACBE6394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926080"/>
        <c:axId val="108927616"/>
      </c:lineChart>
      <c:catAx>
        <c:axId val="10892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927616"/>
        <c:crosses val="autoZero"/>
        <c:auto val="1"/>
        <c:lblAlgn val="ctr"/>
        <c:lblOffset val="100"/>
        <c:noMultiLvlLbl val="0"/>
      </c:catAx>
      <c:valAx>
        <c:axId val="1089276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089260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'19.2 (2)'!$B$3</c:f>
              <c:strCache>
                <c:ptCount val="1"/>
                <c:pt idx="0">
                  <c:v>kwota z wniosków złożonych  19.2</c:v>
                </c:pt>
              </c:strCache>
            </c:strRef>
          </c:tx>
          <c:spPr>
            <a:ln w="76200"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none"/>
          </c:marker>
          <c:cat>
            <c:strRef>
              <c:f>'19.2 (2)'!$A$4:$A$20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(2)'!$B$4:$B$20</c:f>
              <c:numCache>
                <c:formatCode>#,##0.0,,," mld"</c:formatCode>
                <c:ptCount val="17"/>
                <c:pt idx="0">
                  <c:v>0</c:v>
                </c:pt>
                <c:pt idx="1">
                  <c:v>7706644.9299999997</c:v>
                </c:pt>
                <c:pt idx="2">
                  <c:v>46692358.359999999</c:v>
                </c:pt>
                <c:pt idx="3">
                  <c:v>372572295.68000001</c:v>
                </c:pt>
                <c:pt idx="4">
                  <c:v>559451220.36000001</c:v>
                </c:pt>
                <c:pt idx="5">
                  <c:v>764845253.13</c:v>
                </c:pt>
                <c:pt idx="6">
                  <c:v>943761293.74000001</c:v>
                </c:pt>
                <c:pt idx="7">
                  <c:v>1042631715</c:v>
                </c:pt>
                <c:pt idx="8">
                  <c:v>1178690449.21</c:v>
                </c:pt>
                <c:pt idx="9">
                  <c:v>1379766818.3900001</c:v>
                </c:pt>
                <c:pt idx="10">
                  <c:v>1570507197.4300001</c:v>
                </c:pt>
                <c:pt idx="11">
                  <c:v>1643113750.8099999</c:v>
                </c:pt>
                <c:pt idx="12">
                  <c:v>1705721485.78</c:v>
                </c:pt>
                <c:pt idx="13">
                  <c:v>1818601794.95</c:v>
                </c:pt>
                <c:pt idx="14">
                  <c:v>1865285911.51</c:v>
                </c:pt>
                <c:pt idx="15">
                  <c:v>1946512697</c:v>
                </c:pt>
                <c:pt idx="16">
                  <c:v>2047914462.5799999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8D-40C3-BD14-687254C8FAF3}"/>
            </c:ext>
          </c:extLst>
        </c:ser>
        <c:ser>
          <c:idx val="1"/>
          <c:order val="1"/>
          <c:tx>
            <c:strRef>
              <c:f>'19.2 (2)'!$C$3</c:f>
              <c:strCache>
                <c:ptCount val="1"/>
                <c:pt idx="0">
                  <c:v>kwota z umów 19.2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strRef>
              <c:f>'19.2 (2)'!$A$4:$A$20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(2)'!$C$4:$C$20</c:f>
              <c:numCache>
                <c:formatCode>#,##0.0,,," mld"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295149</c:v>
                </c:pt>
                <c:pt idx="4">
                  <c:v>2059221.63</c:v>
                </c:pt>
                <c:pt idx="5">
                  <c:v>8194927.2199999997</c:v>
                </c:pt>
                <c:pt idx="6">
                  <c:v>37651017.899999999</c:v>
                </c:pt>
                <c:pt idx="7">
                  <c:v>84365368.480000004</c:v>
                </c:pt>
                <c:pt idx="8">
                  <c:v>148224938.25</c:v>
                </c:pt>
                <c:pt idx="9">
                  <c:v>219600867.72999999</c:v>
                </c:pt>
                <c:pt idx="10">
                  <c:v>295501178.47000003</c:v>
                </c:pt>
                <c:pt idx="11">
                  <c:v>363373043.16000003</c:v>
                </c:pt>
                <c:pt idx="12">
                  <c:v>427484511.33999997</c:v>
                </c:pt>
                <c:pt idx="13">
                  <c:v>505046578.76999998</c:v>
                </c:pt>
                <c:pt idx="14">
                  <c:v>584515653.62</c:v>
                </c:pt>
                <c:pt idx="15">
                  <c:v>660086572.47000003</c:v>
                </c:pt>
                <c:pt idx="16">
                  <c:v>715914463.25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8D-40C3-BD14-687254C8FAF3}"/>
            </c:ext>
          </c:extLst>
        </c:ser>
        <c:ser>
          <c:idx val="2"/>
          <c:order val="2"/>
          <c:tx>
            <c:strRef>
              <c:f>'19.2 (2)'!$D$3</c:f>
              <c:strCache>
                <c:ptCount val="1"/>
                <c:pt idx="0">
                  <c:v>zrealizowane płatności 19.2</c:v>
                </c:pt>
              </c:strCache>
            </c:strRef>
          </c:tx>
          <c:spPr>
            <a:ln w="76200"/>
          </c:spPr>
          <c:marker>
            <c:symbol val="none"/>
          </c:marker>
          <c:cat>
            <c:strRef>
              <c:f>'19.2 (2)'!$A$4:$A$20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(2)'!$D$4:$D$20</c:f>
              <c:numCache>
                <c:formatCode>#,##0.0,,," mld"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1227310.67</c:v>
                </c:pt>
                <c:pt idx="7">
                  <c:v>3328135</c:v>
                </c:pt>
                <c:pt idx="8">
                  <c:v>9040194.3100000005</c:v>
                </c:pt>
                <c:pt idx="9">
                  <c:v>20816632.170000002</c:v>
                </c:pt>
                <c:pt idx="10">
                  <c:v>34807316.420000002</c:v>
                </c:pt>
                <c:pt idx="11">
                  <c:v>53972142.979999997</c:v>
                </c:pt>
                <c:pt idx="12">
                  <c:v>70671222.170000002</c:v>
                </c:pt>
                <c:pt idx="13">
                  <c:v>88401178.859999999</c:v>
                </c:pt>
                <c:pt idx="14">
                  <c:v>108805302.95999999</c:v>
                </c:pt>
                <c:pt idx="15">
                  <c:v>134010125.05</c:v>
                </c:pt>
                <c:pt idx="16">
                  <c:v>153137837.55000001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8D-40C3-BD14-687254C8FAF3}"/>
            </c:ext>
          </c:extLst>
        </c:ser>
        <c:ser>
          <c:idx val="3"/>
          <c:order val="3"/>
          <c:tx>
            <c:strRef>
              <c:f>'19.2 (2)'!$J$3</c:f>
              <c:strCache>
                <c:ptCount val="1"/>
                <c:pt idx="0">
                  <c:v>kwota "oczyszczona" (wopp złożone - wopp odrzucone)</c:v>
                </c:pt>
              </c:strCache>
            </c:strRef>
          </c:tx>
          <c:spPr>
            <a:ln w="762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val>
            <c:numRef>
              <c:f>'19.2 (2)'!$J$4:$J$20</c:f>
              <c:numCache>
                <c:formatCode>#,##0.0,,," mld"</c:formatCode>
                <c:ptCount val="17"/>
                <c:pt idx="0">
                  <c:v>0</c:v>
                </c:pt>
                <c:pt idx="1">
                  <c:v>7426644.9299999997</c:v>
                </c:pt>
                <c:pt idx="2">
                  <c:v>45931038.07</c:v>
                </c:pt>
                <c:pt idx="3">
                  <c:v>327233764.56999999</c:v>
                </c:pt>
                <c:pt idx="4">
                  <c:v>486436705.58000004</c:v>
                </c:pt>
                <c:pt idx="5">
                  <c:v>669692871.03999996</c:v>
                </c:pt>
                <c:pt idx="6">
                  <c:v>838425616.05999994</c:v>
                </c:pt>
                <c:pt idx="7">
                  <c:v>920942706.15999997</c:v>
                </c:pt>
                <c:pt idx="8">
                  <c:v>1022552848.1</c:v>
                </c:pt>
                <c:pt idx="9">
                  <c:v>1188463578.7800002</c:v>
                </c:pt>
                <c:pt idx="10">
                  <c:v>1334003124.99</c:v>
                </c:pt>
                <c:pt idx="11">
                  <c:v>1355271041.6799998</c:v>
                </c:pt>
                <c:pt idx="12">
                  <c:v>1379524913.0999999</c:v>
                </c:pt>
                <c:pt idx="13">
                  <c:v>1413725148.8800001</c:v>
                </c:pt>
                <c:pt idx="14">
                  <c:v>1432423928.53</c:v>
                </c:pt>
                <c:pt idx="15">
                  <c:v>1461251853.8299999</c:v>
                </c:pt>
                <c:pt idx="16">
                  <c:v>1480167176.4899998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8D-40C3-BD14-687254C8FA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963712"/>
        <c:axId val="108965248"/>
      </c:lineChart>
      <c:catAx>
        <c:axId val="10896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8965248"/>
        <c:crosses val="autoZero"/>
        <c:auto val="1"/>
        <c:lblAlgn val="ctr"/>
        <c:lblOffset val="100"/>
        <c:noMultiLvlLbl val="0"/>
      </c:catAx>
      <c:valAx>
        <c:axId val="108965248"/>
        <c:scaling>
          <c:orientation val="minMax"/>
        </c:scaling>
        <c:delete val="0"/>
        <c:axPos val="l"/>
        <c:majorGridlines/>
        <c:numFmt formatCode="#,##0.0,,,&quot; mld&quot;" sourceLinked="1"/>
        <c:majorTickMark val="out"/>
        <c:minorTickMark val="none"/>
        <c:tickLblPos val="nextTo"/>
        <c:crossAx val="108963712"/>
        <c:crosses val="autoZero"/>
        <c:crossBetween val="between"/>
      </c:valAx>
      <c:spPr>
        <a:ln w="76200"/>
      </c:spPr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'19.2 (2)'!$B$22</c:f>
              <c:strCache>
                <c:ptCount val="1"/>
                <c:pt idx="0">
                  <c:v>kwota z wniosków złożonych  19.2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</c:spPr>
          <c:invertIfNegative val="0"/>
          <c:cat>
            <c:strRef>
              <c:f>'19.2 (2)'!$A$23:$A$39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(2)'!$B$23:$B$39</c:f>
              <c:numCache>
                <c:formatCode>0%</c:formatCode>
                <c:ptCount val="17"/>
                <c:pt idx="0">
                  <c:v>0</c:v>
                </c:pt>
                <c:pt idx="1">
                  <c:v>3.2111020541666663E-3</c:v>
                </c:pt>
                <c:pt idx="2">
                  <c:v>1.9455149316666667E-2</c:v>
                </c:pt>
                <c:pt idx="3">
                  <c:v>0.15523845653333335</c:v>
                </c:pt>
                <c:pt idx="4">
                  <c:v>0.23310467515</c:v>
                </c:pt>
                <c:pt idx="5">
                  <c:v>0.31868552213750001</c:v>
                </c:pt>
                <c:pt idx="6">
                  <c:v>0.39323387239166668</c:v>
                </c:pt>
                <c:pt idx="7">
                  <c:v>0.43442988124999998</c:v>
                </c:pt>
                <c:pt idx="8">
                  <c:v>0.49112102050416667</c:v>
                </c:pt>
                <c:pt idx="9">
                  <c:v>0.57490284099583333</c:v>
                </c:pt>
                <c:pt idx="10">
                  <c:v>0.6543779989291667</c:v>
                </c:pt>
                <c:pt idx="11">
                  <c:v>0.68463072950416659</c:v>
                </c:pt>
                <c:pt idx="12">
                  <c:v>0.7107172857416667</c:v>
                </c:pt>
                <c:pt idx="13">
                  <c:v>0.7577507478958333</c:v>
                </c:pt>
                <c:pt idx="14">
                  <c:v>0.77720246312916663</c:v>
                </c:pt>
                <c:pt idx="15">
                  <c:v>0.8110469570833333</c:v>
                </c:pt>
                <c:pt idx="16">
                  <c:v>0.85329769274166667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EB-445C-A31E-40C8759516C8}"/>
            </c:ext>
          </c:extLst>
        </c:ser>
        <c:ser>
          <c:idx val="1"/>
          <c:order val="1"/>
          <c:tx>
            <c:strRef>
              <c:f>'19.2 (2)'!$C$22</c:f>
              <c:strCache>
                <c:ptCount val="1"/>
                <c:pt idx="0">
                  <c:v>kwota z umów 19.2</c:v>
                </c:pt>
              </c:strCache>
            </c:strRef>
          </c:tx>
          <c:invertIfNegative val="0"/>
          <c:cat>
            <c:strRef>
              <c:f>'19.2 (2)'!$A$23:$A$39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(2)'!$C$23:$C$39</c:f>
              <c:numCache>
                <c:formatCode>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1.2297875E-4</c:v>
                </c:pt>
                <c:pt idx="4">
                  <c:v>8.5800901249999991E-4</c:v>
                </c:pt>
                <c:pt idx="5">
                  <c:v>3.414553008333333E-3</c:v>
                </c:pt>
                <c:pt idx="6">
                  <c:v>1.5687924124999999E-2</c:v>
                </c:pt>
                <c:pt idx="7">
                  <c:v>3.5152236866666665E-2</c:v>
                </c:pt>
                <c:pt idx="8">
                  <c:v>6.17603909375E-2</c:v>
                </c:pt>
                <c:pt idx="9">
                  <c:v>9.1500361554166659E-2</c:v>
                </c:pt>
                <c:pt idx="10">
                  <c:v>0.12312549102916667</c:v>
                </c:pt>
                <c:pt idx="11">
                  <c:v>0.15140543465</c:v>
                </c:pt>
                <c:pt idx="12">
                  <c:v>0.17811854639166666</c:v>
                </c:pt>
                <c:pt idx="13">
                  <c:v>0.21043607448749999</c:v>
                </c:pt>
                <c:pt idx="14">
                  <c:v>0.24354818900833333</c:v>
                </c:pt>
                <c:pt idx="15">
                  <c:v>0.27503607186250001</c:v>
                </c:pt>
                <c:pt idx="16">
                  <c:v>0.29829769302083331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EB-445C-A31E-40C8759516C8}"/>
            </c:ext>
          </c:extLst>
        </c:ser>
        <c:ser>
          <c:idx val="2"/>
          <c:order val="2"/>
          <c:tx>
            <c:strRef>
              <c:f>'19.2 (2)'!$D$22</c:f>
              <c:strCache>
                <c:ptCount val="1"/>
                <c:pt idx="0">
                  <c:v>zrealizowane płatności 19.2</c:v>
                </c:pt>
              </c:strCache>
            </c:strRef>
          </c:tx>
          <c:invertIfNegative val="0"/>
          <c:cat>
            <c:strRef>
              <c:f>'19.2 (2)'!$A$23:$A$39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(2)'!$D$23:$D$39</c:f>
              <c:numCache>
                <c:formatCode>0%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5.1137944583333332E-4</c:v>
                </c:pt>
                <c:pt idx="7">
                  <c:v>1.3867229166666666E-3</c:v>
                </c:pt>
                <c:pt idx="8">
                  <c:v>3.7667476291666671E-3</c:v>
                </c:pt>
                <c:pt idx="9">
                  <c:v>8.6735967375000007E-3</c:v>
                </c:pt>
                <c:pt idx="10">
                  <c:v>1.4503048508333335E-2</c:v>
                </c:pt>
                <c:pt idx="11">
                  <c:v>2.2488392908333332E-2</c:v>
                </c:pt>
                <c:pt idx="12">
                  <c:v>2.9446342570833336E-2</c:v>
                </c:pt>
                <c:pt idx="13">
                  <c:v>3.6833824525000003E-2</c:v>
                </c:pt>
                <c:pt idx="14">
                  <c:v>4.5335542899999998E-2</c:v>
                </c:pt>
                <c:pt idx="15">
                  <c:v>5.5837552104166667E-2</c:v>
                </c:pt>
                <c:pt idx="16">
                  <c:v>6.3807432312500009E-2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EB-445C-A31E-40C875951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425984"/>
        <c:axId val="112431872"/>
      </c:barChart>
      <c:lineChart>
        <c:grouping val="standard"/>
        <c:varyColors val="0"/>
        <c:ser>
          <c:idx val="3"/>
          <c:order val="3"/>
          <c:tx>
            <c:strRef>
              <c:f>'19.2 (2)'!$E$22</c:f>
              <c:strCache>
                <c:ptCount val="1"/>
                <c:pt idx="0">
                  <c:v>kwota "oczyszczona" (wopp złożone - wopp odrzucone)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'19.2 (2)'!$E$23:$E$39</c:f>
              <c:numCache>
                <c:formatCode>0%</c:formatCode>
                <c:ptCount val="17"/>
                <c:pt idx="0">
                  <c:v>0</c:v>
                </c:pt>
                <c:pt idx="1">
                  <c:v>3.0944353875E-3</c:v>
                </c:pt>
                <c:pt idx="2">
                  <c:v>1.9137932529166665E-2</c:v>
                </c:pt>
                <c:pt idx="3">
                  <c:v>0.13634740190416667</c:v>
                </c:pt>
                <c:pt idx="4">
                  <c:v>0.20268196065833335</c:v>
                </c:pt>
                <c:pt idx="5">
                  <c:v>0.27903869626666666</c:v>
                </c:pt>
                <c:pt idx="6">
                  <c:v>0.34934400669166665</c:v>
                </c:pt>
                <c:pt idx="7">
                  <c:v>0.38372612756666663</c:v>
                </c:pt>
                <c:pt idx="8">
                  <c:v>0.42606368670833333</c:v>
                </c:pt>
                <c:pt idx="9">
                  <c:v>0.49519315782500006</c:v>
                </c:pt>
                <c:pt idx="10">
                  <c:v>0.5558346354125</c:v>
                </c:pt>
                <c:pt idx="11">
                  <c:v>0.56469626736666656</c:v>
                </c:pt>
                <c:pt idx="12">
                  <c:v>0.57480204712499994</c:v>
                </c:pt>
                <c:pt idx="13">
                  <c:v>0.58905214536666672</c:v>
                </c:pt>
                <c:pt idx="14">
                  <c:v>0.5968433035541667</c:v>
                </c:pt>
                <c:pt idx="15">
                  <c:v>0.60885493909583333</c:v>
                </c:pt>
                <c:pt idx="16">
                  <c:v>0.61673632353749985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AEB-445C-A31E-40C8759516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25984"/>
        <c:axId val="112431872"/>
      </c:lineChart>
      <c:catAx>
        <c:axId val="11242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431872"/>
        <c:crosses val="autoZero"/>
        <c:auto val="1"/>
        <c:lblAlgn val="ctr"/>
        <c:lblOffset val="100"/>
        <c:noMultiLvlLbl val="0"/>
      </c:catAx>
      <c:valAx>
        <c:axId val="112431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2425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818291215403125"/>
          <c:y val="0.23457567804024496"/>
          <c:w val="0.33181708784596869"/>
          <c:h val="0.558626421697287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027583878622995E-2"/>
          <c:y val="4.0780604903725877E-2"/>
          <c:w val="0.88235101759821011"/>
          <c:h val="0.65660980310236083"/>
        </c:manualLayout>
      </c:layout>
      <c:lineChart>
        <c:grouping val="standard"/>
        <c:varyColors val="0"/>
        <c:ser>
          <c:idx val="0"/>
          <c:order val="0"/>
          <c:tx>
            <c:strRef>
              <c:f>'19.2 (2)'!$D$3</c:f>
              <c:strCache>
                <c:ptCount val="1"/>
                <c:pt idx="0">
                  <c:v>zrealizowane płatności 19.2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'19.2 (2)'!$A$4:$A$20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(2)'!$D$4:$D$20</c:f>
              <c:numCache>
                <c:formatCode>#,##0.0,,," mld"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1227310.67</c:v>
                </c:pt>
                <c:pt idx="7">
                  <c:v>3328135</c:v>
                </c:pt>
                <c:pt idx="8">
                  <c:v>9040194.3100000005</c:v>
                </c:pt>
                <c:pt idx="9">
                  <c:v>20816632.170000002</c:v>
                </c:pt>
                <c:pt idx="10">
                  <c:v>34807316.420000002</c:v>
                </c:pt>
                <c:pt idx="11">
                  <c:v>53972142.979999997</c:v>
                </c:pt>
                <c:pt idx="12">
                  <c:v>70671222.170000002</c:v>
                </c:pt>
                <c:pt idx="13">
                  <c:v>88401178.859999999</c:v>
                </c:pt>
                <c:pt idx="14">
                  <c:v>108805302.95999999</c:v>
                </c:pt>
                <c:pt idx="15">
                  <c:v>134010125.05</c:v>
                </c:pt>
                <c:pt idx="16">
                  <c:v>153137837.55000001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50-49CA-AD61-0120C8BF6195}"/>
            </c:ext>
          </c:extLst>
        </c:ser>
        <c:ser>
          <c:idx val="1"/>
          <c:order val="1"/>
          <c:tx>
            <c:strRef>
              <c:f>'19.2 (2)'!$L$3</c:f>
              <c:strCache>
                <c:ptCount val="1"/>
                <c:pt idx="0">
                  <c:v>płatności dla operacji zakończonych 19.2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strRef>
              <c:f>'19.2 (2)'!$A$4:$A$20</c:f>
              <c:strCache>
                <c:ptCount val="17"/>
                <c:pt idx="0">
                  <c:v>09_2016</c:v>
                </c:pt>
                <c:pt idx="1">
                  <c:v>10_2016</c:v>
                </c:pt>
                <c:pt idx="2">
                  <c:v>11_2016</c:v>
                </c:pt>
                <c:pt idx="3">
                  <c:v>12_2016</c:v>
                </c:pt>
                <c:pt idx="4">
                  <c:v>01_2017</c:v>
                </c:pt>
                <c:pt idx="5">
                  <c:v>02_2017</c:v>
                </c:pt>
                <c:pt idx="6">
                  <c:v>03_2017</c:v>
                </c:pt>
                <c:pt idx="7">
                  <c:v>04_2017</c:v>
                </c:pt>
                <c:pt idx="8">
                  <c:v>05_2017</c:v>
                </c:pt>
                <c:pt idx="9">
                  <c:v>06_2017</c:v>
                </c:pt>
                <c:pt idx="10">
                  <c:v>07_2017</c:v>
                </c:pt>
                <c:pt idx="11">
                  <c:v>08_2017</c:v>
                </c:pt>
                <c:pt idx="12">
                  <c:v>09_2017</c:v>
                </c:pt>
                <c:pt idx="13">
                  <c:v>10_2017</c:v>
                </c:pt>
                <c:pt idx="14">
                  <c:v>11_2017</c:v>
                </c:pt>
                <c:pt idx="15">
                  <c:v>12_2017</c:v>
                </c:pt>
                <c:pt idx="16">
                  <c:v>01_2018</c:v>
                </c:pt>
              </c:strCache>
            </c:strRef>
          </c:cat>
          <c:val>
            <c:numRef>
              <c:f>'19.2 (2)'!$L$4:$L$20</c:f>
              <c:numCache>
                <c:formatCode>#,##0.00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423748</c:v>
                </c:pt>
                <c:pt idx="11">
                  <c:v>1012456.85</c:v>
                </c:pt>
                <c:pt idx="12">
                  <c:v>3283010.85</c:v>
                </c:pt>
                <c:pt idx="13">
                  <c:v>6767045.54</c:v>
                </c:pt>
                <c:pt idx="14">
                  <c:v>12993274.890000001</c:v>
                </c:pt>
                <c:pt idx="15">
                  <c:v>27027693.879999999</c:v>
                </c:pt>
                <c:pt idx="16">
                  <c:v>38470669.130000003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50-49CA-AD61-0120C8BF61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474368"/>
        <c:axId val="112476160"/>
      </c:lineChart>
      <c:catAx>
        <c:axId val="112474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476160"/>
        <c:crosses val="autoZero"/>
        <c:auto val="1"/>
        <c:lblAlgn val="ctr"/>
        <c:lblOffset val="100"/>
        <c:noMultiLvlLbl val="0"/>
      </c:catAx>
      <c:valAx>
        <c:axId val="112476160"/>
        <c:scaling>
          <c:orientation val="minMax"/>
        </c:scaling>
        <c:delete val="0"/>
        <c:axPos val="l"/>
        <c:majorGridlines/>
        <c:numFmt formatCode="#,##0,,&quot; mln&quot;" sourceLinked="0"/>
        <c:majorTickMark val="out"/>
        <c:minorTickMark val="none"/>
        <c:tickLblPos val="nextTo"/>
        <c:crossAx val="112474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1478223166618662E-2"/>
          <c:y val="0.85223232553146344"/>
          <c:w val="0.90657558095275925"/>
          <c:h val="9.88136918318093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8250" y="9428242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750" y="4714122"/>
            <a:ext cx="5335588" cy="4468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8250" y="9428242"/>
            <a:ext cx="288925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gi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grpSp>
        <p:nvGrpSpPr>
          <p:cNvPr id="12" name="Grupa 6"/>
          <p:cNvGrpSpPr>
            <a:grpSpLocks/>
          </p:cNvGrpSpPr>
          <p:nvPr userDrawn="1"/>
        </p:nvGrpSpPr>
        <p:grpSpPr bwMode="auto">
          <a:xfrm>
            <a:off x="0" y="5163269"/>
            <a:ext cx="9144000" cy="1362075"/>
            <a:chOff x="0" y="5373218"/>
            <a:chExt cx="9143997" cy="1361669"/>
          </a:xfrm>
        </p:grpSpPr>
        <p:pic>
          <p:nvPicPr>
            <p:cNvPr id="14" name="Obraz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82" t="49094" r="58620" b="33083"/>
            <a:stretch>
              <a:fillRect/>
            </a:stretch>
          </p:blipFill>
          <p:spPr bwMode="auto">
            <a:xfrm>
              <a:off x="134889" y="5423068"/>
              <a:ext cx="1045356" cy="740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Grupa 8"/>
            <p:cNvGrpSpPr>
              <a:grpSpLocks/>
            </p:cNvGrpSpPr>
            <p:nvPr/>
          </p:nvGrpSpPr>
          <p:grpSpPr bwMode="auto">
            <a:xfrm>
              <a:off x="0" y="5373218"/>
              <a:ext cx="9143997" cy="1361669"/>
              <a:chOff x="1115616" y="5589241"/>
              <a:chExt cx="8014482" cy="979993"/>
            </a:xfrm>
          </p:grpSpPr>
          <p:pic>
            <p:nvPicPr>
              <p:cNvPr id="16" name="Obraz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40" t="15797" r="22289" b="20673"/>
              <a:stretch>
                <a:fillRect/>
              </a:stretch>
            </p:blipFill>
            <p:spPr bwMode="auto">
              <a:xfrm>
                <a:off x="7836725" y="5589241"/>
                <a:ext cx="1194759" cy="5853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7" name="Grupa 10"/>
              <p:cNvGrpSpPr>
                <a:grpSpLocks/>
              </p:cNvGrpSpPr>
              <p:nvPr/>
            </p:nvGrpSpPr>
            <p:grpSpPr bwMode="auto">
              <a:xfrm>
                <a:off x="1115616" y="5598457"/>
                <a:ext cx="8014482" cy="970777"/>
                <a:chOff x="1115616" y="5598457"/>
                <a:chExt cx="8014482" cy="970777"/>
              </a:xfrm>
            </p:grpSpPr>
            <p:sp>
              <p:nvSpPr>
                <p:cNvPr id="18" name="pole tekstowe 11"/>
                <p:cNvSpPr txBox="1">
                  <a:spLocks noChangeArrowheads="1"/>
                </p:cNvSpPr>
                <p:nvPr/>
              </p:nvSpPr>
              <p:spPr bwMode="auto">
                <a:xfrm>
                  <a:off x="1115616" y="6236974"/>
                  <a:ext cx="8014482" cy="3322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pl-PL" altLang="pl-PL" sz="80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„Europejski Fundusz Rolny na rzecz Rozwoju Obszarów Wiejskich: Europa inwestująca w obszary wiejskie.”</a:t>
                  </a:r>
                </a:p>
                <a:p>
                  <a:pPr algn="ctr"/>
                  <a:r>
                    <a:rPr lang="pl-PL" altLang="pl-PL" sz="80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Prezentacja opracowana przez Departament Rozwoju Obszarów Wiejskich Ministerstwa Rolnictwa i Rozwoju Wsi.</a:t>
                  </a:r>
                </a:p>
                <a:p>
                  <a:pPr algn="ctr"/>
                  <a:r>
                    <a:rPr lang="pl-PL" altLang="pl-PL" sz="800">
                      <a:solidFill>
                        <a:srgbClr val="004393"/>
                      </a:solidFill>
                      <a:latin typeface="Tahoma" pitchFamily="34" charset="0"/>
                      <a:cs typeface="Tahoma" pitchFamily="34" charset="0"/>
                    </a:rPr>
                    <a:t>Instytucja Zarządzająca Programem Rozwoju Obszarów Wiejskich na lata 2014-2020 – Minister Rolnictwa i Rozwoju Wsi.</a:t>
                  </a:r>
                </a:p>
              </p:txBody>
            </p:sp>
            <p:pic>
              <p:nvPicPr>
                <p:cNvPr id="19" name="Obraz 23" descr="logo_ministerstwa.jpg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6349" y="5598457"/>
                  <a:ext cx="698323" cy="56630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20" name="Obraz 2" descr="image0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5264869"/>
            <a:ext cx="1620838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1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3" t="36183" r="43391" b="40826"/>
          <a:stretch>
            <a:fillRect/>
          </a:stretch>
        </p:blipFill>
        <p:spPr bwMode="auto">
          <a:xfrm>
            <a:off x="6084888" y="5204544"/>
            <a:ext cx="7905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EFCB-6C6A-4B8C-8B19-2101C4722830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93B2-BF85-4863-B949-264EF9E4EA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D74C-6A4F-4A2C-8173-1E260840316A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F4E26-6D2E-4C4E-9903-CFDD9A28B2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0CC1E-5B61-4B7E-B01B-336649133A87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BE03-8137-40B7-B4C3-59EEE04283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F0046-A155-4927-B72C-01B2004813C7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7034E-339C-4FE5-A99B-ACCD1CFBB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end.JPG"/>
          <p:cNvPicPr>
            <a:picLocks noChangeAspect="1"/>
          </p:cNvPicPr>
          <p:nvPr userDrawn="1"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0"/>
            <a:ext cx="1000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1752600"/>
          </a:xfrm>
        </p:spPr>
        <p:txBody>
          <a:bodyPr/>
          <a:lstStyle>
            <a:lvl1pPr marL="0" indent="0" algn="ctr">
              <a:buFont typeface="Wingdings" pitchFamily="8" charset="2"/>
              <a:buNone/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63600" y="1393825"/>
            <a:ext cx="7594600" cy="1044575"/>
          </a:xfrm>
        </p:spPr>
        <p:txBody>
          <a:bodyPr/>
          <a:lstStyle>
            <a:lvl1pPr>
              <a:defRPr>
                <a:solidFill>
                  <a:srgbClr val="00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7863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AAC4-C988-4139-BA49-63CE92B8F485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A1AA-4719-4106-B266-0998100D3F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 bez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85852" y="1571612"/>
            <a:ext cx="7643866" cy="4786346"/>
          </a:xfrm>
        </p:spPr>
        <p:txBody>
          <a:bodyPr>
            <a:normAutofit/>
          </a:bodyPr>
          <a:lstStyle>
            <a:lvl1pPr>
              <a:buFontTx/>
              <a:buBlip>
                <a:blip r:embed="rId3"/>
              </a:buBlip>
              <a:defRPr/>
            </a:lvl1pPr>
            <a:lvl2pPr>
              <a:buFontTx/>
              <a:buBlip>
                <a:blip r:embed="rId4"/>
              </a:buBlip>
              <a:defRPr/>
            </a:lvl2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ECD2-39C7-411E-9183-0800A2E38CA1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6F38-1C97-42B7-AC53-534819A2F6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92B09-74A7-47EA-821C-9C0C4C0589CC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E863-25C4-4D78-8490-35B078F578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3A79E-810F-4F56-9F1C-80303CE3184C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E100D-2B49-444E-B401-C053A8D0F0E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428750" y="274638"/>
            <a:ext cx="72580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0188" y="1600200"/>
            <a:ext cx="71866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/>
              <a:pPr>
                <a:defRPr/>
              </a:pPr>
              <a:t>06.03.2018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295" r:id="rId7"/>
    <p:sldLayoutId id="2147485307" r:id="rId8"/>
    <p:sldLayoutId id="2147485296" r:id="rId9"/>
    <p:sldLayoutId id="2147485297" r:id="rId10"/>
    <p:sldLayoutId id="2147485298" r:id="rId11"/>
    <p:sldLayoutId id="2147485299" r:id="rId12"/>
    <p:sldLayoutId id="2147485300" r:id="rId13"/>
    <p:sldLayoutId id="2147485308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159027" y="1484784"/>
            <a:ext cx="8858312" cy="2286016"/>
          </a:xfrm>
        </p:spPr>
        <p:txBody>
          <a:bodyPr>
            <a:normAutofit/>
          </a:bodyPr>
          <a:lstStyle/>
          <a:p>
            <a:r>
              <a:rPr lang="pl-PL" sz="3200" dirty="0"/>
              <a:t>Aktualny stan wdrożenia podejścia </a:t>
            </a:r>
            <a:br>
              <a:rPr lang="pl-PL" sz="3200" dirty="0"/>
            </a:br>
            <a:r>
              <a:rPr lang="pl-PL" sz="3200" dirty="0"/>
              <a:t>LEADER/RLKS w Polsce</a:t>
            </a:r>
            <a:endParaRPr lang="pl-PL" sz="3200" dirty="0">
              <a:latin typeface="+mn-lt"/>
            </a:endParaRPr>
          </a:p>
        </p:txBody>
      </p:sp>
      <p:sp>
        <p:nvSpPr>
          <p:cNvPr id="2" name="Podtytuł 1"/>
          <p:cNvSpPr>
            <a:spLocks noGrp="1"/>
          </p:cNvSpPr>
          <p:nvPr>
            <p:ph type="subTitle" idx="4294967295"/>
          </p:nvPr>
        </p:nvSpPr>
        <p:spPr>
          <a:xfrm>
            <a:off x="2987824" y="4653136"/>
            <a:ext cx="2944416" cy="375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altLang="pl-PL" sz="2200" dirty="0">
                <a:solidFill>
                  <a:schemeClr val="tx1"/>
                </a:solidFill>
              </a:rPr>
              <a:t>Warszawa, 6 marca 2018 r.</a:t>
            </a:r>
          </a:p>
          <a:p>
            <a:endParaRPr lang="pl-PL" dirty="0"/>
          </a:p>
        </p:txBody>
      </p:sp>
      <p:sp>
        <p:nvSpPr>
          <p:cNvPr id="10244" name="Symbol zastępczy tekstu 7"/>
          <p:cNvSpPr>
            <a:spLocks noGrp="1"/>
          </p:cNvSpPr>
          <p:nvPr>
            <p:ph type="body" sz="quarter" idx="13"/>
          </p:nvPr>
        </p:nvSpPr>
        <p:spPr>
          <a:xfrm>
            <a:off x="142844" y="3573016"/>
            <a:ext cx="8858312" cy="1143008"/>
          </a:xfrm>
        </p:spPr>
        <p:txBody>
          <a:bodyPr/>
          <a:lstStyle/>
          <a:p>
            <a:r>
              <a:rPr lang="pl-PL" b="1" dirty="0"/>
              <a:t>Departament Rozwoju Obszarów Wiejskich</a:t>
            </a:r>
          </a:p>
          <a:p>
            <a:r>
              <a:rPr lang="pl-PL" b="1" dirty="0"/>
              <a:t>Ministerstwo Rolnictwa i Rozwoju Wsi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55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dirty="0"/>
              <a:t>Dynamika we wdrażaniu LSR (19.2) </a:t>
            </a:r>
            <a:br>
              <a:rPr lang="pl-PL" altLang="pl-PL" dirty="0"/>
            </a:br>
            <a:r>
              <a:rPr lang="pl-PL" altLang="pl-PL" sz="3300" dirty="0"/>
              <a:t>– postęp finansowy [zł](09.2016 r. – 01.2018 r.)</a:t>
            </a:r>
            <a:br>
              <a:rPr lang="pl-PL" altLang="pl-PL" sz="3300" dirty="0"/>
            </a:br>
            <a:endParaRPr lang="pl-PL" altLang="pl-PL" sz="3300" dirty="0"/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412775"/>
            <a:ext cx="7920037" cy="4859437"/>
          </a:xfrm>
        </p:spPr>
        <p:txBody>
          <a:bodyPr/>
          <a:lstStyle/>
          <a:p>
            <a:pPr>
              <a:defRPr/>
            </a:pPr>
            <a:endParaRPr lang="pl-PL" sz="2000" dirty="0"/>
          </a:p>
          <a:p>
            <a:pPr marL="0" indent="0">
              <a:buFontTx/>
              <a:buNone/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 marL="400050" lvl="1" indent="0">
              <a:buFontTx/>
              <a:buNone/>
              <a:defRPr/>
            </a:pPr>
            <a:endParaRPr lang="pl-PL" sz="1600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269744"/>
              </p:ext>
            </p:extLst>
          </p:nvPr>
        </p:nvGraphicFramePr>
        <p:xfrm>
          <a:off x="1187623" y="1484784"/>
          <a:ext cx="777686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8950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55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dirty="0"/>
              <a:t>Dynamika we wdrażaniu LSR (19.2) </a:t>
            </a:r>
            <a:br>
              <a:rPr lang="pl-PL" altLang="pl-PL" dirty="0"/>
            </a:br>
            <a:r>
              <a:rPr lang="pl-PL" altLang="pl-PL" sz="3300" dirty="0"/>
              <a:t>– % udział w limicie dla 19.2 z umów ramowych</a:t>
            </a:r>
            <a:br>
              <a:rPr lang="pl-PL" altLang="pl-PL" sz="3300" dirty="0"/>
            </a:br>
            <a:endParaRPr lang="pl-PL" altLang="pl-PL" sz="3300" dirty="0"/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412775"/>
            <a:ext cx="7920037" cy="4859437"/>
          </a:xfrm>
        </p:spPr>
        <p:txBody>
          <a:bodyPr/>
          <a:lstStyle/>
          <a:p>
            <a:pPr>
              <a:defRPr/>
            </a:pPr>
            <a:endParaRPr lang="pl-PL" sz="2000" dirty="0"/>
          </a:p>
          <a:p>
            <a:pPr marL="0" indent="0">
              <a:buFontTx/>
              <a:buNone/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 marL="400050" lvl="1" indent="0">
              <a:buFontTx/>
              <a:buNone/>
              <a:defRPr/>
            </a:pPr>
            <a:endParaRPr lang="pl-PL" sz="1600" dirty="0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157107"/>
              </p:ext>
            </p:extLst>
          </p:nvPr>
        </p:nvGraphicFramePr>
        <p:xfrm>
          <a:off x="1259632" y="1268760"/>
          <a:ext cx="7632848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085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55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dirty="0"/>
              <a:t>Dynamika we wdrażaniu LSR (19.2) </a:t>
            </a:r>
            <a:br>
              <a:rPr lang="pl-PL" altLang="pl-PL" dirty="0"/>
            </a:br>
            <a:r>
              <a:rPr lang="pl-PL" altLang="pl-PL" sz="3300" dirty="0"/>
              <a:t>– zrealizowane płatności dla 19.2, w tym płatności dla zakończonych operacji [zł]</a:t>
            </a:r>
            <a:br>
              <a:rPr lang="pl-PL" altLang="pl-PL" sz="3300" dirty="0"/>
            </a:br>
            <a:endParaRPr lang="pl-PL" altLang="pl-PL" sz="3300" dirty="0"/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412775"/>
            <a:ext cx="7920037" cy="4859437"/>
          </a:xfrm>
        </p:spPr>
        <p:txBody>
          <a:bodyPr/>
          <a:lstStyle/>
          <a:p>
            <a:pPr>
              <a:defRPr/>
            </a:pPr>
            <a:endParaRPr lang="pl-PL" sz="2000" dirty="0"/>
          </a:p>
          <a:p>
            <a:pPr marL="0" indent="0">
              <a:buFontTx/>
              <a:buNone/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 marL="400050" lvl="1" indent="0">
              <a:buFontTx/>
              <a:buNone/>
              <a:defRPr/>
            </a:pPr>
            <a:endParaRPr lang="pl-PL" sz="1600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3560882"/>
              </p:ext>
            </p:extLst>
          </p:nvPr>
        </p:nvGraphicFramePr>
        <p:xfrm>
          <a:off x="1403648" y="1772815"/>
          <a:ext cx="6945014" cy="3980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406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Poddziałanie 19.4 – koszty bieżące i aktywizacja (</a:t>
            </a:r>
            <a:r>
              <a:rPr lang="pl-PL" altLang="pl-PL" sz="2200" dirty="0"/>
              <a:t>wg stanu na 31.01.2018)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547664" y="1556792"/>
            <a:ext cx="7272411" cy="4786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800" b="1" dirty="0"/>
              <a:t>272 LGD </a:t>
            </a:r>
            <a:r>
              <a:rPr lang="pl-PL" sz="2800" dirty="0"/>
              <a:t>otrzymały wyprzedzające finansowanie/zaliczkę</a:t>
            </a:r>
          </a:p>
          <a:p>
            <a:pPr>
              <a:defRPr/>
            </a:pPr>
            <a:r>
              <a:rPr lang="pl-PL" sz="2800" dirty="0"/>
              <a:t>wypłacono </a:t>
            </a:r>
            <a:r>
              <a:rPr lang="pl-PL" sz="2800" b="1" dirty="0"/>
              <a:t>180 112 010,39 zł </a:t>
            </a:r>
            <a:r>
              <a:rPr lang="pl-PL" sz="2800" dirty="0"/>
              <a:t>(w tym </a:t>
            </a:r>
            <a:br>
              <a:rPr lang="pl-PL" sz="2800" dirty="0"/>
            </a:br>
            <a:r>
              <a:rPr lang="pl-PL" sz="2800" dirty="0"/>
              <a:t>1 028 612,61 zł z EFRROW) – większość to wyprzedzające finansowanie/zaliczka</a:t>
            </a:r>
          </a:p>
          <a:p>
            <a:pPr>
              <a:defRPr/>
            </a:pPr>
            <a:r>
              <a:rPr lang="pl-PL" sz="2800" dirty="0"/>
              <a:t>początek płatności w związku z postępem we wdrażaniu LSR</a:t>
            </a:r>
          </a:p>
          <a:p>
            <a:pPr>
              <a:defRPr/>
            </a:pPr>
            <a:r>
              <a:rPr lang="pl-PL" sz="2800" b="1" dirty="0"/>
              <a:t>45 </a:t>
            </a:r>
            <a:r>
              <a:rPr lang="pl-PL" sz="2800" b="1" dirty="0" err="1"/>
              <a:t>WoP</a:t>
            </a:r>
            <a:r>
              <a:rPr lang="pl-PL" sz="2800" b="1" dirty="0"/>
              <a:t> </a:t>
            </a:r>
            <a:r>
              <a:rPr lang="pl-PL" sz="2800" dirty="0"/>
              <a:t>na kwotę </a:t>
            </a:r>
            <a:r>
              <a:rPr lang="pl-PL" sz="2800" b="1" dirty="0"/>
              <a:t>5 450 074,97 zł </a:t>
            </a:r>
            <a:r>
              <a:rPr lang="pl-PL" sz="2800" dirty="0"/>
              <a:t>(w tym </a:t>
            </a:r>
            <a:br>
              <a:rPr lang="pl-PL" sz="2800" dirty="0"/>
            </a:br>
            <a:r>
              <a:rPr lang="pl-PL" sz="2800" dirty="0"/>
              <a:t>3 467 882,69 zł z EFRROW)</a:t>
            </a:r>
          </a:p>
          <a:p>
            <a:pPr marL="0" indent="0">
              <a:buNone/>
              <a:defRPr/>
            </a:pPr>
            <a:endParaRPr lang="pl-PL" sz="2800" dirty="0"/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0033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6453187"/>
          </a:xfrm>
        </p:spPr>
        <p:txBody>
          <a:bodyPr>
            <a:normAutofit/>
          </a:bodyPr>
          <a:lstStyle/>
          <a:p>
            <a:r>
              <a:rPr lang="pl-PL" altLang="pl-PL" sz="4000" b="1" dirty="0"/>
              <a:t>Projektowane zmiany legislacyjne</a:t>
            </a:r>
          </a:p>
        </p:txBody>
      </p:sp>
    </p:spTree>
    <p:extLst>
      <p:ext uri="{BB962C8B-B14F-4D97-AF65-F5344CB8AC3E}">
        <p14:creationId xmlns:p14="http://schemas.microsoft.com/office/powerpoint/2010/main" val="256255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Które akty prawne zmieniamy?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>
                <a:solidFill>
                  <a:prstClr val="black"/>
                </a:solidFill>
              </a:rPr>
              <a:t>ustawa RLKS</a:t>
            </a:r>
          </a:p>
          <a:p>
            <a:pPr marL="882396" lvl="2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</a:rPr>
              <a:t>uzgodnienia / konsultacje publiczne / opiniowanie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800" b="1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>
                <a:solidFill>
                  <a:prstClr val="black"/>
                </a:solidFill>
              </a:rPr>
              <a:t>rozporządzenie 19.2</a:t>
            </a:r>
          </a:p>
          <a:p>
            <a:pPr marL="882396" lvl="2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</a:rPr>
              <a:t>przygotowanie do uzgodnień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800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>
                <a:solidFill>
                  <a:prstClr val="black"/>
                </a:solidFill>
              </a:rPr>
              <a:t>rozporządzenie 19.3</a:t>
            </a:r>
          </a:p>
          <a:p>
            <a:pPr marL="882396" lvl="2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</a:rPr>
              <a:t>przygotowanie do uzgodnień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84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zmieniamy przepisy prawne?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>
                <a:solidFill>
                  <a:prstClr val="black"/>
                </a:solidFill>
              </a:rPr>
              <a:t>ustawa RLKS: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niwelowanie zidentyfikowanych barier we wdrażaniu RLKS (w ramach RPO)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800" b="1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>
                <a:solidFill>
                  <a:prstClr val="black"/>
                </a:solidFill>
              </a:rPr>
              <a:t>rozporządzenie 19.2 i 19.3: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konieczność dostosowania do zmian innych przepisów krajowych</a:t>
            </a:r>
          </a:p>
          <a:p>
            <a:pPr marL="882396" lvl="2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Konstytucja Biznesu (19.2)</a:t>
            </a:r>
          </a:p>
          <a:p>
            <a:pPr marL="882396" lvl="2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dirty="0">
                <a:solidFill>
                  <a:prstClr val="black"/>
                </a:solidFill>
              </a:rPr>
              <a:t>konkurencyjność (19.3)</a:t>
            </a: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25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ustawy RLKS - cel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2800" dirty="0">
                <a:solidFill>
                  <a:prstClr val="black"/>
                </a:solidFill>
              </a:rPr>
              <a:t>usprawnienie i zwiększenie efektywności systemu wdrażania rozwoju lokalnego kierowanego przez społeczność (RLKS), w szczególności w zakresie wdrażania RLKS w ramach RPO (przy udziale środków Europejskiego Funduszu Rozwoju Regionalnego /EFRR/ i Europejskiego Funduszu Społecznego /EFS/)</a:t>
            </a:r>
            <a:endParaRPr lang="pl-PL" sz="28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00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ustawy RLKS – zakres zmian /1/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>
                <a:solidFill>
                  <a:prstClr val="black"/>
                </a:solidFill>
              </a:rPr>
              <a:t>dodanie do ogłoszenia o naborze wniosków </a:t>
            </a:r>
            <a:r>
              <a:rPr lang="pl-PL" sz="2800" b="1" dirty="0">
                <a:solidFill>
                  <a:prstClr val="black"/>
                </a:solidFill>
              </a:rPr>
              <a:t>„warunków wyboru operacji”</a:t>
            </a:r>
            <a:r>
              <a:rPr lang="pl-PL" sz="2800" dirty="0">
                <a:solidFill>
                  <a:prstClr val="black"/>
                </a:solidFill>
              </a:rPr>
              <a:t>, tj. warunków, które LGD może określić dla danego naboru wniosków, w celu zapewnienia najpełniejszej spójności operacji z LSR;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800" dirty="0">
                <a:solidFill>
                  <a:prstClr val="black"/>
                </a:solidFill>
              </a:rPr>
              <a:t>z doświadczeń z wdrażania wielofunduszowego RLKS, (EFRR i EFS) wynika, że pożądane jest, aby w ogłoszeniu o naborze wniosków, oprócz </a:t>
            </a:r>
            <a:r>
              <a:rPr lang="pl-PL" sz="2800" u="sng" dirty="0">
                <a:solidFill>
                  <a:prstClr val="black"/>
                </a:solidFill>
              </a:rPr>
              <a:t>kryteriów wyboru operacji </a:t>
            </a:r>
            <a:r>
              <a:rPr lang="pl-PL" sz="2800" dirty="0">
                <a:solidFill>
                  <a:prstClr val="black"/>
                </a:solidFill>
              </a:rPr>
              <a:t>oraz </a:t>
            </a:r>
            <a:r>
              <a:rPr lang="pl-PL" sz="2800" u="sng" dirty="0">
                <a:solidFill>
                  <a:prstClr val="black"/>
                </a:solidFill>
              </a:rPr>
              <a:t>warunków wyboru operacji </a:t>
            </a:r>
            <a:r>
              <a:rPr lang="pl-PL" sz="2800" dirty="0">
                <a:solidFill>
                  <a:prstClr val="black"/>
                </a:solidFill>
              </a:rPr>
              <a:t>(nowy przepis), znalazły się także </a:t>
            </a:r>
            <a:r>
              <a:rPr lang="pl-PL" sz="2800" u="sng" dirty="0">
                <a:solidFill>
                  <a:prstClr val="black"/>
                </a:solidFill>
              </a:rPr>
              <a:t>warunki udzielenia wsparcia</a:t>
            </a:r>
            <a:r>
              <a:rPr lang="pl-PL" sz="2800" dirty="0">
                <a:solidFill>
                  <a:prstClr val="black"/>
                </a:solidFill>
              </a:rPr>
              <a:t>, określone w przepisach regulujących zasady wsparcia z udziałem poszczególnych EFSI lub na podstawie tych przepisów (</a:t>
            </a:r>
            <a:r>
              <a:rPr lang="pl-PL" sz="2800" dirty="0"/>
              <a:t>kompleksowa informacja na temat zasad i warunków udzielenia wsparcia ze środków poszczególnych EFSI, co przyczyni się do prawidłowego przygotowania założeń operacji oraz wniosku o udzielenie wsparcia);</a:t>
            </a:r>
            <a:endParaRPr lang="pl-PL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8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ustawy RLKS – zakres zmian /2/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nadanie nowego brzmienia przepisu, który stanowi o ograniczeniu w zakresie możliwości dokonywania</a:t>
            </a:r>
            <a:r>
              <a:rPr lang="pl-PL" sz="2400" b="1" dirty="0">
                <a:solidFill>
                  <a:prstClr val="black"/>
                </a:solidFill>
              </a:rPr>
              <a:t> istotnej modyfikacji wniosku</a:t>
            </a:r>
            <a:r>
              <a:rPr lang="pl-PL" sz="2400" dirty="0">
                <a:solidFill>
                  <a:prstClr val="black"/>
                </a:solidFill>
              </a:rPr>
              <a:t> o udzielenie wsparcia w procesie uzupełnienia tego wniosku prowadzonego na etapie oceny dokonywanej przez zarząd województwa, poprzez dodanie możliwości modyfikacji wniosku, o ile nie wpływa to na wynik wyboru operacji dokonany przez LGD;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5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6453187"/>
          </a:xfrm>
        </p:spPr>
        <p:txBody>
          <a:bodyPr>
            <a:normAutofit/>
          </a:bodyPr>
          <a:lstStyle/>
          <a:p>
            <a:r>
              <a:rPr lang="pl-PL" altLang="pl-PL" sz="4000" b="1" dirty="0"/>
              <a:t>Postęp w realizacji LSR</a:t>
            </a:r>
          </a:p>
        </p:txBody>
      </p:sp>
    </p:spTree>
    <p:extLst>
      <p:ext uri="{BB962C8B-B14F-4D97-AF65-F5344CB8AC3E}">
        <p14:creationId xmlns:p14="http://schemas.microsoft.com/office/powerpoint/2010/main" val="4184420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ustawy RLKS – zakres zmian /3/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20000"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dodanie przepisu dotyczącego możliwości dokonania </a:t>
            </a:r>
            <a:r>
              <a:rPr lang="pl-PL" sz="2400" b="1" dirty="0">
                <a:solidFill>
                  <a:prstClr val="black"/>
                </a:solidFill>
              </a:rPr>
              <a:t>modyfikacji wnioskowanej kwoty wsparcia </a:t>
            </a:r>
            <a:r>
              <a:rPr lang="pl-PL" sz="2400" dirty="0">
                <a:solidFill>
                  <a:prstClr val="black"/>
                </a:solidFill>
              </a:rPr>
              <a:t>oraz innych zmian we wniosku wynikających ze zmiany tej kwoty, w sytuacji ustalenia przez LGD kwoty wsparcia niżej niż wnioskowana przez podmiot ubiegający się o wsparcie, gdyż jego brak jest sygnalizowany jako przeszkoda we wdrażaniu RLKS w przypadku realizacji operacji ze środków EFRR i EFS 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</a:rPr>
              <a:t>fakultatywny charakter regulacji oznacza, że </a:t>
            </a:r>
            <a:r>
              <a:rPr lang="pl-PL" sz="2000" u="sng" dirty="0">
                <a:solidFill>
                  <a:prstClr val="black"/>
                </a:solidFill>
              </a:rPr>
              <a:t>zarząd województwa (ZW) ma możliwość a nie obowiązek wzywania wnioskodawcy do aktualizacji wnioskowanej kwoty wsparcia</a:t>
            </a:r>
            <a:r>
              <a:rPr lang="pl-PL" sz="2000" dirty="0">
                <a:solidFill>
                  <a:prstClr val="black"/>
                </a:solidFill>
              </a:rPr>
              <a:t>;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</a:rPr>
              <a:t>zmiana ta usunie także ewentualne przeszkody do zastosowania przez ZW trybu negocjacji z wnioskodawcą, na wzór rozwiązania przewidzianego w art. 45 ustawy z dnia 11 lipca 2014 r. o zasadach realizacji programów w zakresie polityki spójności finansowanych w perspektywie 2014-2020 – w przypadku realizacji operacji ze środków EFRR i EFS;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2400" dirty="0">
                <a:solidFill>
                  <a:prstClr val="black"/>
                </a:solidFill>
              </a:rPr>
              <a:t> 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ustawy RLKS – zakres zmian /4/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wydłużenie terminu na usunięcie braków, oczywistych omyłek oraz innych nieprawidłowości we wniosku o udzielenie wsparcia (w tym np. w zakresie nieprawidłowego wypełnienia wniosku, tj. w sposób niezgodny z zasadami określonymi w instrukcji jego wypełniania) zidentyfikowanych przez zarząd województwa w trakcie jego oceny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</a:rPr>
              <a:t>zmiana ta wynika z doświadczeń we wdrażaniu RLKS w przypadku realizacji operacji ze środków EFRR i EFS;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</a:rPr>
              <a:t>SW Woj. Mazowieckiego proponuje zrezygnować z tej zmiany;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99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ustawy RLKS – zakres zmian /5/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wskazanie </a:t>
            </a:r>
            <a:r>
              <a:rPr lang="pl-PL" sz="2400" b="1" dirty="0">
                <a:solidFill>
                  <a:prstClr val="black"/>
                </a:solidFill>
              </a:rPr>
              <a:t>jednego, 60-cio dniowego, ostatecznego terminu</a:t>
            </a:r>
            <a:r>
              <a:rPr lang="pl-PL" sz="2400" dirty="0">
                <a:solidFill>
                  <a:prstClr val="black"/>
                </a:solidFill>
              </a:rPr>
              <a:t>, w trakcie którego LGD ma obowiązek dokonać wszystkich czynności w procesie szeroko rozumianego wyboru operacji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</a:rPr>
              <a:t>proponowana zmiana ułatwi praktyczne zastosowanie przepisów, jednocześnie nie powodując nadmiernego wydłużenia terminu na dokonanie wyboru operacji oraz poinformowanie podmiotów ubiegających się o wsparcie o wyniku tego wyboru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02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rozporządzenia 19.2 - cel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dostosowanie obecnego brzmienia rozporządzenia do przepisów:</a:t>
            </a:r>
          </a:p>
          <a:p>
            <a:pPr lvl="1"/>
            <a:r>
              <a:rPr lang="pl-PL" dirty="0"/>
              <a:t>ustawy Prawo przedsiębiorców</a:t>
            </a:r>
          </a:p>
          <a:p>
            <a:pPr lvl="1"/>
            <a:r>
              <a:rPr lang="pl-PL" dirty="0"/>
              <a:t>ustawy o Centralnej Ewidencji i Informacji o Działalności Gospodarczej i Punkcie Informacji dla Przedsiębiorcy</a:t>
            </a:r>
          </a:p>
          <a:p>
            <a:pPr lvl="2"/>
            <a:r>
              <a:rPr lang="pl-PL" dirty="0"/>
              <a:t>etap: prace parlamentarne</a:t>
            </a:r>
          </a:p>
          <a:p>
            <a:pPr lvl="2"/>
            <a:r>
              <a:rPr lang="pl-PL" dirty="0"/>
              <a:t>ustawy te zastępują ustawę o swobodzie działalności gospodarczej</a:t>
            </a:r>
          </a:p>
        </p:txBody>
      </p:sp>
    </p:spTree>
    <p:extLst>
      <p:ext uri="{BB962C8B-B14F-4D97-AF65-F5344CB8AC3E}">
        <p14:creationId xmlns:p14="http://schemas.microsoft.com/office/powerpoint/2010/main" val="3812845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Zmiana rozporządzenia 19.2 </a:t>
            </a:r>
            <a:br>
              <a:rPr lang="pl-PL"/>
            </a:br>
            <a:r>
              <a:rPr lang="pl-PL"/>
              <a:t>– zakres zmian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Warunek dotyczący związku beneficjenta z obszarem LSR</a:t>
            </a:r>
          </a:p>
          <a:p>
            <a:pPr lvl="1"/>
            <a:r>
              <a:rPr lang="pl-PL" dirty="0"/>
              <a:t>miejsce wykonywania działalności gospodarczej / miejsce zamieszkania przedsiębiorcy</a:t>
            </a:r>
          </a:p>
          <a:p>
            <a:pPr lvl="1"/>
            <a:endParaRPr lang="pl-PL" dirty="0"/>
          </a:p>
          <a:p>
            <a:r>
              <a:rPr lang="pl-PL" dirty="0"/>
              <a:t>zapewnienie możliwości skorzystania z tzw. „ulgi na start”</a:t>
            </a:r>
          </a:p>
          <a:p>
            <a:pPr lvl="1"/>
            <a:endParaRPr lang="pl-PL" dirty="0"/>
          </a:p>
          <a:p>
            <a:r>
              <a:rPr lang="pl-PL" dirty="0"/>
              <a:t>Odwołania do ustawy SDG</a:t>
            </a:r>
          </a:p>
        </p:txBody>
      </p:sp>
    </p:spTree>
    <p:extLst>
      <p:ext uri="{BB962C8B-B14F-4D97-AF65-F5344CB8AC3E}">
        <p14:creationId xmlns:p14="http://schemas.microsoft.com/office/powerpoint/2010/main" val="3742423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rozporządzenia 19.2 – od kiedy?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Blip>
                <a:blip r:embed="rId2"/>
              </a:buBlip>
            </a:pPr>
            <a:r>
              <a:rPr lang="pl-PL" sz="3200" dirty="0"/>
              <a:t>z dniem następującym po dniu ogłoszenia</a:t>
            </a:r>
          </a:p>
          <a:p>
            <a:pPr marL="342900" lvl="1" indent="-342900">
              <a:buBlip>
                <a:blip r:embed="rId2"/>
              </a:buBlip>
            </a:pPr>
            <a:endParaRPr lang="pl-PL" sz="3200" dirty="0"/>
          </a:p>
          <a:p>
            <a:pPr lvl="1"/>
            <a:r>
              <a:rPr lang="pl-PL" dirty="0"/>
              <a:t>konieczność pilnego dostosowania zmienianego rozporządzenia do nowych ustaw</a:t>
            </a:r>
          </a:p>
          <a:p>
            <a:pPr marL="457200" lvl="1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43760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Zmiana rozporządzenia 19.3 </a:t>
            </a:r>
            <a:br>
              <a:rPr lang="pl-PL" dirty="0"/>
            </a:br>
            <a:r>
              <a:rPr lang="pl-PL" dirty="0"/>
              <a:t>– zakres zmian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dirty="0"/>
              <a:t>rezygnacja z wymogu przedkładania sprawozdania </a:t>
            </a:r>
            <a:br>
              <a:rPr lang="pl-PL" dirty="0"/>
            </a:br>
            <a:r>
              <a:rPr lang="pl-PL" dirty="0"/>
              <a:t>z realizacji operacji oraz realizacji projektu współpracy;</a:t>
            </a:r>
          </a:p>
          <a:p>
            <a:r>
              <a:rPr lang="pl-PL" dirty="0"/>
              <a:t>dostosowanie przepisów w zakresie konkurencyjnego trybu wyboru wykonawców;</a:t>
            </a:r>
          </a:p>
          <a:p>
            <a:r>
              <a:rPr lang="pl-PL" dirty="0"/>
              <a:t>zmiana określenia „budowy lub przebudowy” na „rozwój” ogólnodostępnej i niekomercyjnej infrastruktury turystycznej lub rekreacyjnej, lub kulturalnej – analogiczna zmiana do nowelizacji 19.2 (Dz. U. 2017 poz. 1588);</a:t>
            </a:r>
          </a:p>
          <a:p>
            <a:r>
              <a:rPr lang="pl-PL" dirty="0"/>
              <a:t>umożliwienie radcom prawnym i adwokatom poświadczania za zgodność z oryginałem kopii dokumentów;</a:t>
            </a:r>
          </a:p>
          <a:p>
            <a:r>
              <a:rPr lang="pl-PL" dirty="0"/>
              <a:t>zmienione przepisy umożliwiające ponoszenie kosztów kwalifikowalnych do 14 dni od dnia doręczenia wezwania do usunięcia braków;</a:t>
            </a:r>
          </a:p>
        </p:txBody>
      </p:sp>
    </p:spTree>
    <p:extLst>
      <p:ext uri="{BB962C8B-B14F-4D97-AF65-F5344CB8AC3E}">
        <p14:creationId xmlns:p14="http://schemas.microsoft.com/office/powerpoint/2010/main" val="1068764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przepisach UE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rozporządzenie wykonawcze Komisji (UE) nr </a:t>
            </a:r>
            <a:r>
              <a:rPr lang="pl-PL" sz="2400" b="1" u="sng" dirty="0">
                <a:solidFill>
                  <a:prstClr val="black"/>
                </a:solidFill>
              </a:rPr>
              <a:t>2017/1242 </a:t>
            </a:r>
            <a:r>
              <a:rPr lang="pl-PL" sz="2400" dirty="0">
                <a:solidFill>
                  <a:prstClr val="black"/>
                </a:solidFill>
              </a:rPr>
              <a:t>z dnia 10 lipca 2017 </a:t>
            </a:r>
            <a:r>
              <a:rPr lang="pl-PL" sz="2400" b="1" dirty="0">
                <a:solidFill>
                  <a:prstClr val="black"/>
                </a:solidFill>
              </a:rPr>
              <a:t>zmienia</a:t>
            </a:r>
            <a:r>
              <a:rPr lang="pl-PL" sz="2400" dirty="0">
                <a:solidFill>
                  <a:prstClr val="black"/>
                </a:solidFill>
              </a:rPr>
              <a:t> rozporządzenie wykonawcze (UE) nr </a:t>
            </a:r>
            <a:r>
              <a:rPr lang="pl-PL" sz="2400" b="1" u="sng" dirty="0">
                <a:solidFill>
                  <a:prstClr val="black"/>
                </a:solidFill>
              </a:rPr>
              <a:t>809/2014</a:t>
            </a:r>
            <a:r>
              <a:rPr lang="pl-PL" sz="2400" dirty="0">
                <a:solidFill>
                  <a:prstClr val="black"/>
                </a:solidFill>
              </a:rPr>
              <a:t> (tzw. „rozporządzenie kontrolne”) </a:t>
            </a:r>
            <a:br>
              <a:rPr lang="pl-PL" sz="2400" dirty="0">
                <a:solidFill>
                  <a:prstClr val="black"/>
                </a:solidFill>
              </a:rPr>
            </a:br>
            <a:r>
              <a:rPr lang="pl-PL" sz="2400" dirty="0">
                <a:solidFill>
                  <a:prstClr val="black"/>
                </a:solidFill>
              </a:rPr>
              <a:t>– </a:t>
            </a:r>
            <a:r>
              <a:rPr lang="pl-PL" sz="2400" b="1" dirty="0">
                <a:solidFill>
                  <a:prstClr val="black"/>
                </a:solidFill>
              </a:rPr>
              <a:t>już obowiązuje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400" b="1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„</a:t>
            </a:r>
            <a:r>
              <a:rPr lang="pl-PL" sz="2400" b="1" u="sng" dirty="0">
                <a:solidFill>
                  <a:prstClr val="black"/>
                </a:solidFill>
              </a:rPr>
              <a:t>omnibus</a:t>
            </a:r>
            <a:r>
              <a:rPr lang="pl-PL" sz="2400" dirty="0">
                <a:solidFill>
                  <a:prstClr val="black"/>
                </a:solidFill>
              </a:rPr>
              <a:t>” zmienia rozporządzenie Parlamentu Europejskiego i Rady (UE) nr </a:t>
            </a:r>
            <a:r>
              <a:rPr lang="pl-PL" sz="2400" b="1" u="sng" dirty="0">
                <a:solidFill>
                  <a:prstClr val="black"/>
                </a:solidFill>
              </a:rPr>
              <a:t>1303/2013</a:t>
            </a:r>
            <a:r>
              <a:rPr lang="pl-PL" sz="2400" dirty="0">
                <a:solidFill>
                  <a:prstClr val="black"/>
                </a:solidFill>
              </a:rPr>
              <a:t> z dnia 17 grudnia 2013 r. - </a:t>
            </a:r>
            <a:r>
              <a:rPr lang="pl-PL" sz="2400" b="1" dirty="0">
                <a:solidFill>
                  <a:prstClr val="black"/>
                </a:solidFill>
              </a:rPr>
              <a:t>planowane</a:t>
            </a:r>
          </a:p>
        </p:txBody>
      </p:sp>
    </p:spTree>
    <p:extLst>
      <p:ext uri="{BB962C8B-B14F-4D97-AF65-F5344CB8AC3E}">
        <p14:creationId xmlns:p14="http://schemas.microsoft.com/office/powerpoint/2010/main" val="4232002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przepisach UE – zmiana rozporządzenia 809/2014 /1/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285852" y="1412776"/>
            <a:ext cx="7678636" cy="4945182"/>
          </a:xfrm>
          <a:noFill/>
        </p:spPr>
        <p:txBody>
          <a:bodyPr>
            <a:normAutofit fontScale="92500" lnSpcReduction="10000"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dotychczasowe brzmienie przepisu odnośnie racjonalności kosztów przed zmianą </a:t>
            </a:r>
            <a:r>
              <a:rPr lang="pl-PL" sz="2400" b="1" u="sng" dirty="0">
                <a:solidFill>
                  <a:prstClr val="black"/>
                </a:solidFill>
              </a:rPr>
              <a:t>809/2014</a:t>
            </a:r>
            <a:r>
              <a:rPr lang="pl-PL" sz="2400" dirty="0">
                <a:solidFill>
                  <a:prstClr val="black"/>
                </a:solidFill>
              </a:rPr>
              <a:t>  :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</a:rPr>
              <a:t>„e) w odniesieniu do kosztów, o których mowa w art. 67 ust. 1 lit. a) rozporządzenia (UE) nr 1303/2013, z wyłączeniem wkładów rzeczowych i amortyzacji, weryfikację racjonalności przedstawionych kosztów. Koszty ocenia się za pomocą odpowiedniego systemu oceny, takiego jak koszty referencyjne, porównanie różnych ofert lub w ramach komitetu oceniającego” (art. 48 ust. 2 lit. e)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400" b="1" dirty="0">
              <a:solidFill>
                <a:prstClr val="black"/>
              </a:solidFill>
            </a:endParaRP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2400" dirty="0">
                <a:solidFill>
                  <a:prstClr val="black"/>
                </a:solidFill>
              </a:rPr>
              <a:t>zostało uzupełnione o 3 aspekty w zakresie:</a:t>
            </a:r>
          </a:p>
          <a:p>
            <a:pPr marL="457200" indent="-457200" algn="just">
              <a:spcBef>
                <a:spcPts val="600"/>
              </a:spcBef>
              <a:buClr>
                <a:srgbClr val="4C6947"/>
              </a:buClr>
              <a:buSzPct val="80000"/>
              <a:buAutoNum type="arabicParenBoth"/>
              <a:defRPr/>
            </a:pPr>
            <a:r>
              <a:rPr lang="pl-PL" sz="2400" dirty="0">
                <a:solidFill>
                  <a:prstClr val="black"/>
                </a:solidFill>
              </a:rPr>
              <a:t>stawki wsparcia do 30% </a:t>
            </a:r>
            <a:r>
              <a:rPr lang="pl-PL" sz="2400" b="1" dirty="0">
                <a:solidFill>
                  <a:prstClr val="black"/>
                </a:solidFill>
              </a:rPr>
              <a:t>(zmiana 1)</a:t>
            </a:r>
          </a:p>
          <a:p>
            <a:pPr marL="457200" indent="-457200" algn="just">
              <a:spcBef>
                <a:spcPts val="600"/>
              </a:spcBef>
              <a:buClr>
                <a:srgbClr val="4C6947"/>
              </a:buClr>
              <a:buSzPct val="80000"/>
              <a:buAutoNum type="arabicParenBoth"/>
              <a:defRPr/>
            </a:pPr>
            <a:r>
              <a:rPr lang="pl-PL" sz="2400" dirty="0">
                <a:solidFill>
                  <a:prstClr val="black"/>
                </a:solidFill>
              </a:rPr>
              <a:t>kosztów kwalifikowalnych  nie przekraczających 5 000 euro</a:t>
            </a:r>
            <a:r>
              <a:rPr lang="pl-PL" sz="2400" b="1" dirty="0">
                <a:solidFill>
                  <a:prstClr val="black"/>
                </a:solidFill>
              </a:rPr>
              <a:t> (zmiana 2)</a:t>
            </a:r>
          </a:p>
          <a:p>
            <a:pPr marL="457200" indent="-457200" algn="just">
              <a:spcBef>
                <a:spcPts val="600"/>
              </a:spcBef>
              <a:buClr>
                <a:srgbClr val="4C6947"/>
              </a:buClr>
              <a:buSzPct val="80000"/>
              <a:buAutoNum type="arabicParenBoth"/>
              <a:defRPr/>
            </a:pPr>
            <a:r>
              <a:rPr lang="pl-PL" sz="2400" dirty="0">
                <a:solidFill>
                  <a:prstClr val="black"/>
                </a:solidFill>
              </a:rPr>
              <a:t>odstępstwo od art. 48 ust. 2 lit. e)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09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przepisach UE – zmiana rozporządzenia 809/2014 /2/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rozszerzenie dotychczasowego art. 48 ust. 2 lit. e):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b="1" dirty="0">
                <a:solidFill>
                  <a:prstClr val="black"/>
                </a:solidFill>
              </a:rPr>
              <a:t>W przypadku operacji, w których stawka wsparcia wynosi do 30 %</a:t>
            </a:r>
            <a:r>
              <a:rPr lang="pl-PL" sz="2000" dirty="0">
                <a:solidFill>
                  <a:prstClr val="black"/>
                </a:solidFill>
              </a:rPr>
              <a:t>, lub operacji objętych wsparciem na podstawie art. 35 rozporządzenia (UE) nr 1305/2013, </a:t>
            </a:r>
            <a:r>
              <a:rPr lang="pl-PL" sz="2000" b="1" dirty="0">
                <a:solidFill>
                  <a:prstClr val="black"/>
                </a:solidFill>
              </a:rPr>
              <a:t>weryfikacja racjonalności kosztów może być przeprowadzana na etapie kontroli administracyjnych wniosków o płatność. </a:t>
            </a:r>
            <a:r>
              <a:rPr lang="pl-PL" sz="2000" dirty="0">
                <a:solidFill>
                  <a:prstClr val="black"/>
                </a:solidFill>
              </a:rPr>
              <a:t>(zmiana 1)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b="1" dirty="0">
                <a:solidFill>
                  <a:prstClr val="black"/>
                </a:solidFill>
              </a:rPr>
              <a:t>W przypadku operacji, w których koszty kwalifikowalne nie przekraczają 5 000 EUR, racjonalność kosztów może zostać ustanowiona na podstawie projektu budżetu uzgodnionego ex </a:t>
            </a:r>
            <a:r>
              <a:rPr lang="pl-PL" sz="2000" b="1" dirty="0" err="1">
                <a:solidFill>
                  <a:prstClr val="black"/>
                </a:solidFill>
              </a:rPr>
              <a:t>ante</a:t>
            </a:r>
            <a:r>
              <a:rPr lang="pl-PL" sz="2000" b="1" dirty="0">
                <a:solidFill>
                  <a:prstClr val="black"/>
                </a:solidFill>
              </a:rPr>
              <a:t> przez instytucję zarządzającą</a:t>
            </a:r>
            <a:r>
              <a:rPr lang="pl-PL" sz="2000" dirty="0">
                <a:solidFill>
                  <a:prstClr val="black"/>
                </a:solidFill>
              </a:rPr>
              <a:t>. (zmiana 2)</a:t>
            </a:r>
          </a:p>
          <a:p>
            <a:pPr marL="196596" lvl="1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000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9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/>
          <a:lstStyle/>
          <a:p>
            <a:r>
              <a:rPr lang="pl-PL" altLang="pl-PL" dirty="0"/>
              <a:t>Wdrażanie LSR (19.2) </a:t>
            </a:r>
            <a:r>
              <a:rPr lang="pl-PL" altLang="pl-PL" sz="2200" dirty="0"/>
              <a:t>wg stanu na 18.02.2018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547664" y="1556792"/>
            <a:ext cx="7272411" cy="4786312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pl-PL" sz="2800" b="1" dirty="0"/>
              <a:t>14 938 </a:t>
            </a:r>
            <a:r>
              <a:rPr lang="pl-PL" sz="2800" dirty="0" err="1"/>
              <a:t>WoPP</a:t>
            </a:r>
            <a:r>
              <a:rPr lang="pl-PL" sz="2800" dirty="0"/>
              <a:t> przekazanych do SW</a:t>
            </a:r>
          </a:p>
          <a:p>
            <a:pPr lvl="1">
              <a:defRPr/>
            </a:pPr>
            <a:r>
              <a:rPr lang="pl-PL" sz="2400" b="1" dirty="0"/>
              <a:t>2 041 247 271,32 zł </a:t>
            </a:r>
            <a:r>
              <a:rPr lang="pl-PL" sz="2400" dirty="0"/>
              <a:t>(w tym 1 298 530 098,08 zł z EFRROW)</a:t>
            </a:r>
          </a:p>
          <a:p>
            <a:pPr lvl="1">
              <a:defRPr/>
            </a:pPr>
            <a:r>
              <a:rPr lang="pl-PL" sz="2400" i="1" dirty="0"/>
              <a:t>ok. </a:t>
            </a:r>
            <a:r>
              <a:rPr lang="pl-PL" sz="2400" b="1" i="1" dirty="0"/>
              <a:t>85% limitu </a:t>
            </a:r>
            <a:r>
              <a:rPr lang="pl-PL" sz="2400" i="1" dirty="0"/>
              <a:t>z umów ramowych na 19.2; </a:t>
            </a:r>
            <a:br>
              <a:rPr lang="pl-PL" sz="2400" i="1" dirty="0"/>
            </a:br>
            <a:r>
              <a:rPr lang="pl-PL" sz="2400" i="1" dirty="0"/>
              <a:t>ok. </a:t>
            </a:r>
            <a:r>
              <a:rPr lang="pl-PL" sz="2400" b="1" i="1" dirty="0">
                <a:solidFill>
                  <a:srgbClr val="FF0000"/>
                </a:solidFill>
              </a:rPr>
              <a:t>62% limitu „oczyszczonego” </a:t>
            </a:r>
            <a:r>
              <a:rPr lang="pl-PL" sz="2400" i="1" dirty="0"/>
              <a:t>(bez </a:t>
            </a:r>
            <a:r>
              <a:rPr lang="pl-PL" sz="2400" i="1" dirty="0" err="1"/>
              <a:t>WoPP</a:t>
            </a:r>
            <a:r>
              <a:rPr lang="pl-PL" sz="2400" i="1" dirty="0"/>
              <a:t> odrzuconych</a:t>
            </a:r>
            <a:r>
              <a:rPr lang="pl-PL" sz="2400" dirty="0"/>
              <a:t>)</a:t>
            </a:r>
          </a:p>
          <a:p>
            <a:pPr>
              <a:defRPr/>
            </a:pPr>
            <a:r>
              <a:rPr lang="pl-PL" sz="2800" dirty="0"/>
              <a:t>4 162 </a:t>
            </a:r>
            <a:r>
              <a:rPr lang="pl-PL" sz="2800" dirty="0" err="1"/>
              <a:t>WoPP</a:t>
            </a:r>
            <a:r>
              <a:rPr lang="pl-PL" sz="2800" dirty="0"/>
              <a:t> odrzuconych</a:t>
            </a:r>
          </a:p>
          <a:p>
            <a:pPr>
              <a:defRPr/>
            </a:pPr>
            <a:r>
              <a:rPr lang="pl-PL" sz="2800" b="1" dirty="0"/>
              <a:t>5 450 </a:t>
            </a:r>
            <a:r>
              <a:rPr lang="pl-PL" sz="2800" dirty="0"/>
              <a:t>umów </a:t>
            </a:r>
          </a:p>
          <a:p>
            <a:pPr lvl="1">
              <a:defRPr/>
            </a:pPr>
            <a:r>
              <a:rPr lang="pl-PL" sz="2400" b="1" dirty="0"/>
              <a:t>754 765 209,93 zł </a:t>
            </a:r>
            <a:r>
              <a:rPr lang="pl-PL" sz="2400" dirty="0"/>
              <a:t>(w tym 480 254 395,26 zł z EFRROW)</a:t>
            </a:r>
          </a:p>
          <a:p>
            <a:pPr lvl="1">
              <a:defRPr/>
            </a:pPr>
            <a:r>
              <a:rPr lang="pl-PL" sz="2400" dirty="0"/>
              <a:t>ok. </a:t>
            </a:r>
            <a:r>
              <a:rPr lang="pl-PL" sz="2400" b="1" dirty="0"/>
              <a:t>31% limitu</a:t>
            </a:r>
            <a:r>
              <a:rPr lang="pl-PL" sz="2400" dirty="0"/>
              <a:t> z umów ramowych na 19.2</a:t>
            </a:r>
          </a:p>
          <a:p>
            <a:pPr>
              <a:defRPr/>
            </a:pPr>
            <a:r>
              <a:rPr lang="pl-PL" sz="2800" b="1" dirty="0"/>
              <a:t>3 398 </a:t>
            </a:r>
            <a:r>
              <a:rPr lang="pl-PL" sz="2800" dirty="0" err="1"/>
              <a:t>WoP</a:t>
            </a:r>
            <a:r>
              <a:rPr lang="pl-PL" sz="2800" dirty="0"/>
              <a:t> </a:t>
            </a:r>
          </a:p>
          <a:p>
            <a:pPr lvl="1">
              <a:defRPr/>
            </a:pPr>
            <a:r>
              <a:rPr lang="pl-PL" sz="2400" b="1" dirty="0"/>
              <a:t>223 878 893,18 zł </a:t>
            </a:r>
            <a:r>
              <a:rPr lang="pl-PL" sz="2400" dirty="0"/>
              <a:t>(w tym 142 508 567,53 zł z EFRROW)</a:t>
            </a:r>
          </a:p>
          <a:p>
            <a:pPr>
              <a:defRPr/>
            </a:pPr>
            <a:r>
              <a:rPr lang="pl-PL" sz="2800" dirty="0"/>
              <a:t>wypłacono </a:t>
            </a:r>
            <a:r>
              <a:rPr lang="pl-PL" sz="2800" b="1" dirty="0"/>
              <a:t>167 032 165,16 zł </a:t>
            </a:r>
            <a:br>
              <a:rPr lang="pl-PL" sz="2800" b="1" dirty="0"/>
            </a:br>
            <a:r>
              <a:rPr lang="pl-PL" sz="2800" dirty="0"/>
              <a:t>(w tym 76 641 049,89 zł z EFRROW)</a:t>
            </a:r>
          </a:p>
          <a:p>
            <a:pPr lvl="1">
              <a:defRPr/>
            </a:pPr>
            <a:r>
              <a:rPr lang="pl-PL" sz="2400" dirty="0"/>
              <a:t>ok. </a:t>
            </a:r>
            <a:r>
              <a:rPr lang="pl-PL" sz="2400" b="1" dirty="0"/>
              <a:t>7% limitu </a:t>
            </a:r>
            <a:r>
              <a:rPr lang="pl-PL" sz="2400" dirty="0"/>
              <a:t>z umów ramowych na 19.2</a:t>
            </a: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954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przepisach UE – zmiana rozporządzenia 809/2014 /3/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400" dirty="0">
                <a:solidFill>
                  <a:prstClr val="black"/>
                </a:solidFill>
              </a:rPr>
              <a:t>w art. 60 dodano ust. 4 w brzmieniu: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2000" dirty="0">
                <a:solidFill>
                  <a:prstClr val="black"/>
                </a:solidFill>
              </a:rPr>
              <a:t>„4. Na zasadzie odstępstwa od art. 48 ust. 2 lit. e) w odniesieniu do działań realizowanych przez lokalne grupy działania i obejmujących grupę projektów o wspólnym temacie </a:t>
            </a:r>
            <a:r>
              <a:rPr lang="pl-PL" sz="2000" b="1" dirty="0">
                <a:solidFill>
                  <a:prstClr val="black"/>
                </a:solidFill>
              </a:rPr>
              <a:t>weryfikacja racjonalności kosztów może być przeprowadzana na etapie kontroli administracyjnych wniosków o płatność </a:t>
            </a:r>
            <a:r>
              <a:rPr lang="pl-PL" sz="2000" dirty="0">
                <a:solidFill>
                  <a:prstClr val="black"/>
                </a:solidFill>
              </a:rPr>
              <a:t>dotyczących tej grupy projektów.” (zmiana 3)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000" dirty="0">
              <a:solidFill>
                <a:prstClr val="black"/>
              </a:solidFill>
            </a:endParaRPr>
          </a:p>
          <a:p>
            <a:pPr marL="196596" lvl="1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2000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877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przepisach UE – planowane zmiany rozporządzenia 1303/2014 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1800" dirty="0">
                <a:solidFill>
                  <a:prstClr val="black"/>
                </a:solidFill>
              </a:rPr>
              <a:t>Planowane są m.in. następujące zmiany:</a:t>
            </a: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1800" dirty="0">
                <a:solidFill>
                  <a:prstClr val="black"/>
                </a:solidFill>
              </a:rPr>
              <a:t>1)      usunięcie limitu pomocy (100 000 EUR) w ramach kwot ryczałtowych (lump sum) (art. 67 ust. 1 lit. c); 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1400" dirty="0">
                <a:solidFill>
                  <a:prstClr val="black"/>
                </a:solidFill>
              </a:rPr>
              <a:t>Jest to </a:t>
            </a:r>
            <a:r>
              <a:rPr lang="pl-PL" sz="1400" dirty="0"/>
              <a:t>dalsza zachęta do wykorzystywania tzw. uproszczonych form wsparcia, które w ramach podejścia LEADER w PROW 2014-2020 mają już swoje miejsce.</a:t>
            </a:r>
            <a:endParaRPr lang="pl-PL" sz="1400" dirty="0">
              <a:solidFill>
                <a:prstClr val="black"/>
              </a:solidFill>
            </a:endParaRPr>
          </a:p>
          <a:p>
            <a:pPr marL="82296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1800" dirty="0">
                <a:solidFill>
                  <a:prstClr val="black"/>
                </a:solidFill>
              </a:rPr>
              <a:t>2)      dodanie w art. 67 ust. 5 lit. a kolejnego pkt (iv) o treści „</a:t>
            </a:r>
            <a:r>
              <a:rPr lang="pl-PL" sz="1800" b="1" u="sng" dirty="0">
                <a:solidFill>
                  <a:prstClr val="black"/>
                </a:solidFill>
              </a:rPr>
              <a:t>draft </a:t>
            </a:r>
            <a:r>
              <a:rPr lang="pl-PL" sz="1800" b="1" u="sng" dirty="0" err="1">
                <a:solidFill>
                  <a:prstClr val="black"/>
                </a:solidFill>
              </a:rPr>
              <a:t>budgets</a:t>
            </a:r>
            <a:r>
              <a:rPr lang="pl-PL" sz="1800" b="1" u="sng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established</a:t>
            </a:r>
            <a:r>
              <a:rPr lang="pl-PL" sz="1800" dirty="0">
                <a:solidFill>
                  <a:prstClr val="black"/>
                </a:solidFill>
              </a:rPr>
              <a:t> on a </a:t>
            </a:r>
            <a:r>
              <a:rPr lang="pl-PL" sz="1800" dirty="0" err="1">
                <a:solidFill>
                  <a:prstClr val="black"/>
                </a:solidFill>
              </a:rPr>
              <a:t>case</a:t>
            </a:r>
            <a:r>
              <a:rPr lang="pl-PL" sz="1800" dirty="0">
                <a:solidFill>
                  <a:prstClr val="black"/>
                </a:solidFill>
              </a:rPr>
              <a:t> by </a:t>
            </a:r>
            <a:r>
              <a:rPr lang="pl-PL" sz="1800" dirty="0" err="1">
                <a:solidFill>
                  <a:prstClr val="black"/>
                </a:solidFill>
              </a:rPr>
              <a:t>case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basis</a:t>
            </a:r>
            <a:r>
              <a:rPr lang="pl-PL" sz="1800" dirty="0">
                <a:solidFill>
                  <a:prstClr val="black"/>
                </a:solidFill>
              </a:rPr>
              <a:t> and </a:t>
            </a:r>
            <a:r>
              <a:rPr lang="pl-PL" sz="1800" dirty="0" err="1">
                <a:solidFill>
                  <a:prstClr val="black"/>
                </a:solidFill>
              </a:rPr>
              <a:t>agreed</a:t>
            </a:r>
            <a:r>
              <a:rPr lang="pl-PL" sz="1800" dirty="0">
                <a:solidFill>
                  <a:prstClr val="black"/>
                </a:solidFill>
              </a:rPr>
              <a:t> ex </a:t>
            </a:r>
            <a:r>
              <a:rPr lang="pl-PL" sz="1800" dirty="0" err="1">
                <a:solidFill>
                  <a:prstClr val="black"/>
                </a:solidFill>
              </a:rPr>
              <a:t>ante</a:t>
            </a:r>
            <a:r>
              <a:rPr lang="pl-PL" sz="1800" dirty="0">
                <a:solidFill>
                  <a:prstClr val="black"/>
                </a:solidFill>
              </a:rPr>
              <a:t> by the </a:t>
            </a:r>
            <a:r>
              <a:rPr lang="pl-PL" sz="1800" dirty="0" err="1">
                <a:solidFill>
                  <a:prstClr val="black"/>
                </a:solidFill>
              </a:rPr>
              <a:t>managing</a:t>
            </a:r>
            <a:r>
              <a:rPr lang="pl-PL" sz="1800" dirty="0">
                <a:solidFill>
                  <a:prstClr val="black"/>
                </a:solidFill>
              </a:rPr>
              <a:t> authority, </a:t>
            </a:r>
            <a:r>
              <a:rPr lang="pl-PL" sz="1800" dirty="0" err="1">
                <a:solidFill>
                  <a:prstClr val="black"/>
                </a:solidFill>
              </a:rPr>
              <a:t>where</a:t>
            </a:r>
            <a:r>
              <a:rPr lang="pl-PL" sz="1800" dirty="0">
                <a:solidFill>
                  <a:prstClr val="black"/>
                </a:solidFill>
              </a:rPr>
              <a:t> the public </a:t>
            </a:r>
            <a:r>
              <a:rPr lang="pl-PL" sz="1800" dirty="0" err="1">
                <a:solidFill>
                  <a:prstClr val="black"/>
                </a:solidFill>
              </a:rPr>
              <a:t>support</a:t>
            </a:r>
            <a:r>
              <a:rPr lang="pl-PL" sz="1800" dirty="0">
                <a:solidFill>
                  <a:prstClr val="black"/>
                </a:solidFill>
              </a:rPr>
              <a:t> </a:t>
            </a:r>
            <a:r>
              <a:rPr lang="pl-PL" sz="1800" dirty="0" err="1">
                <a:solidFill>
                  <a:prstClr val="black"/>
                </a:solidFill>
              </a:rPr>
              <a:t>does</a:t>
            </a:r>
            <a:r>
              <a:rPr lang="pl-PL" sz="1800" dirty="0">
                <a:solidFill>
                  <a:prstClr val="black"/>
                </a:solidFill>
              </a:rPr>
              <a:t> not </a:t>
            </a:r>
            <a:r>
              <a:rPr lang="pl-PL" sz="1800" dirty="0" err="1">
                <a:solidFill>
                  <a:prstClr val="black"/>
                </a:solidFill>
              </a:rPr>
              <a:t>exceed</a:t>
            </a:r>
            <a:r>
              <a:rPr lang="pl-PL" sz="1800" dirty="0">
                <a:solidFill>
                  <a:prstClr val="black"/>
                </a:solidFill>
              </a:rPr>
              <a:t> EUR 100.000.”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r>
              <a:rPr lang="pl-PL" sz="1400" dirty="0">
                <a:solidFill>
                  <a:prstClr val="black"/>
                </a:solidFill>
              </a:rPr>
              <a:t>Zmiana pozwala na przyznawanie pomocy w formie lump sum (art. . 67 ust. 1 lit. c – kwota ryczałtowa/premia) w kwocie ustalonej w oparciu o projekt budżetu (zestawienie rzeczowo-finansowe) na zasadzie </a:t>
            </a:r>
            <a:r>
              <a:rPr lang="pl-PL" sz="1400" dirty="0" err="1">
                <a:solidFill>
                  <a:prstClr val="black"/>
                </a:solidFill>
              </a:rPr>
              <a:t>case</a:t>
            </a:r>
            <a:r>
              <a:rPr lang="pl-PL" sz="1400" dirty="0">
                <a:solidFill>
                  <a:prstClr val="black"/>
                </a:solidFill>
              </a:rPr>
              <a:t> by </a:t>
            </a:r>
            <a:r>
              <a:rPr lang="pl-PL" sz="1400" dirty="0" err="1">
                <a:solidFill>
                  <a:prstClr val="black"/>
                </a:solidFill>
              </a:rPr>
              <a:t>case</a:t>
            </a:r>
            <a:r>
              <a:rPr lang="pl-PL" sz="1400" dirty="0">
                <a:solidFill>
                  <a:prstClr val="black"/>
                </a:solidFill>
              </a:rPr>
              <a:t> (a więc na zasadach które obecnie dostępne są w ramach ESF), a nie jak jest obecnie w przypadku „podejmowania działalności gospodarczej” w ramach poddziałania 19.2, tj. w kwocie z góry określonej przez LGD w LSR.</a:t>
            </a:r>
          </a:p>
          <a:p>
            <a:pPr marL="482346" lvl="1" algn="just">
              <a:spcBef>
                <a:spcPts val="600"/>
              </a:spcBef>
              <a:buClr>
                <a:srgbClr val="4C6947"/>
              </a:buClr>
              <a:buSzPct val="80000"/>
              <a:defRPr/>
            </a:pPr>
            <a:endParaRPr lang="pl-PL" sz="1400" dirty="0">
              <a:solidFill>
                <a:prstClr val="black"/>
              </a:solidFill>
            </a:endParaRP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r>
              <a:rPr lang="pl-PL" sz="1800" b="1" u="sng" dirty="0">
                <a:solidFill>
                  <a:prstClr val="black"/>
                </a:solidFill>
              </a:rPr>
              <a:t>Nie jest znana data wejścia w życie projektowanych przepisów.</a:t>
            </a:r>
          </a:p>
          <a:p>
            <a:pPr marL="0" indent="0" algn="just">
              <a:spcBef>
                <a:spcPts val="600"/>
              </a:spcBef>
              <a:buClr>
                <a:srgbClr val="4C6947"/>
              </a:buClr>
              <a:buSzPct val="80000"/>
              <a:buNone/>
              <a:defRPr/>
            </a:pPr>
            <a:endParaRPr lang="pl-PL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77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Dziękuję</a:t>
            </a:r>
            <a:r>
              <a:rPr lang="pl-PL"/>
              <a:t> </a:t>
            </a:r>
            <a:r>
              <a:rPr lang="pl-PL" b="1"/>
              <a:t>za</a:t>
            </a:r>
            <a:r>
              <a:rPr lang="pl-PL"/>
              <a:t> </a:t>
            </a:r>
            <a:r>
              <a:rPr lang="pl-PL" b="1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4369" y="1571625"/>
            <a:ext cx="6381750" cy="47863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dirty="0"/>
              <a:t>Wdrażanie LSR (19.2) </a:t>
            </a:r>
            <a:br>
              <a:rPr lang="pl-PL" altLang="pl-PL" dirty="0"/>
            </a:br>
            <a:r>
              <a:rPr lang="pl-PL" altLang="pl-PL" dirty="0"/>
              <a:t>– postęp w województwach </a:t>
            </a:r>
            <a:r>
              <a:rPr lang="pl-PL" altLang="pl-PL" sz="2200" dirty="0"/>
              <a:t>(wg stanu na 31.01.2018)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268413"/>
            <a:ext cx="7920037" cy="540094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 marL="400050" lvl="1" indent="0">
              <a:buFontTx/>
              <a:buNone/>
              <a:defRPr/>
            </a:pPr>
            <a:endParaRPr lang="pl-PL" sz="1600" dirty="0"/>
          </a:p>
          <a:p>
            <a:pPr marL="400050" lvl="1" indent="0">
              <a:buFontTx/>
              <a:buNone/>
              <a:defRPr/>
            </a:pPr>
            <a:r>
              <a:rPr lang="pl-PL" sz="1600" dirty="0"/>
              <a:t>* przeliczenie wg kursu euro w wysokości 4,20</a:t>
            </a:r>
          </a:p>
          <a:p>
            <a:pPr marL="400050" lvl="1" indent="0">
              <a:buFontTx/>
              <a:buNone/>
              <a:defRPr/>
            </a:pPr>
            <a:r>
              <a:rPr lang="pl-PL" sz="1600" dirty="0"/>
              <a:t>**</a:t>
            </a:r>
            <a:r>
              <a:rPr lang="pl-PL" sz="1600" dirty="0" err="1"/>
              <a:t>wopp</a:t>
            </a:r>
            <a:r>
              <a:rPr lang="pl-PL" sz="1600" dirty="0"/>
              <a:t> złożone do SW – </a:t>
            </a:r>
            <a:r>
              <a:rPr lang="pl-PL" sz="1600" dirty="0" err="1"/>
              <a:t>wopp</a:t>
            </a:r>
            <a:r>
              <a:rPr lang="pl-PL" sz="1600" dirty="0"/>
              <a:t> odrzucone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34146"/>
              </p:ext>
            </p:extLst>
          </p:nvPr>
        </p:nvGraphicFramePr>
        <p:xfrm>
          <a:off x="1259632" y="1268761"/>
          <a:ext cx="7632849" cy="4474910"/>
        </p:xfrm>
        <a:graphic>
          <a:graphicData uri="http://schemas.openxmlformats.org/drawingml/2006/table">
            <a:tbl>
              <a:tblPr/>
              <a:tblGrid>
                <a:gridCol w="1594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967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województwo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Suma limitów w umowach ramowych (zł)*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WoPP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przekazane do SW (zł)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WoPP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przekazane do SW  (% 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sumy limitów</a:t>
                      </a:r>
                      <a:r>
                        <a:rPr lang="pl-PL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WoPP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„po oczyszczeniu” (zł) 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WoPP</a:t>
                      </a:r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„po oczyszczeniu” (% sumy limitów</a:t>
                      </a:r>
                      <a:r>
                        <a:rPr lang="pl-PL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Dolnośląskie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157,2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116,6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Kujawsko-Pomorskie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149,5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107,6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Lubelskie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174,8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161,3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88,5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Lubuskie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66,9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54,0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Łódzkie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130,9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72,2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Małopolskie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243,3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184,3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Mazowieckie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263,6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173,9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Opolskie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83,8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73,2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Podkarpackie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186,7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140,7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Podlaskie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59,6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Pomorskie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130,8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79,4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Śląskie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140,6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117,3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99,4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Świętokrzyskie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183,8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147,8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Warmińsko-Mazurskie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100,7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100,6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68,1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Wielkopolskie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247,6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190,0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127,2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Zachodniopomorskie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103,5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72,6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48,8 mln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225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 mld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 mld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 mld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13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altLang="pl-PL" dirty="0"/>
              <a:t>Wdrażanie LSR (19.2) </a:t>
            </a:r>
            <a:br>
              <a:rPr lang="pl-PL" altLang="pl-PL" dirty="0"/>
            </a:br>
            <a:r>
              <a:rPr lang="pl-PL" altLang="pl-PL" sz="2200" dirty="0" err="1"/>
              <a:t>WoPP</a:t>
            </a:r>
            <a:r>
              <a:rPr lang="pl-PL" altLang="pl-PL" sz="2200" dirty="0"/>
              <a:t> wg stanu na 31.01.2018 (potencjalny limit)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196975"/>
            <a:ext cx="7920037" cy="5075238"/>
          </a:xfrm>
        </p:spPr>
        <p:txBody>
          <a:bodyPr/>
          <a:lstStyle/>
          <a:p>
            <a:pPr>
              <a:defRPr/>
            </a:pPr>
            <a:endParaRPr lang="pl-PL" sz="2000" dirty="0"/>
          </a:p>
          <a:p>
            <a:pPr marL="0" indent="0">
              <a:buFontTx/>
              <a:buNone/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 marL="400050" lvl="1" indent="0">
              <a:buFontTx/>
              <a:buNone/>
              <a:defRPr/>
            </a:pPr>
            <a:endParaRPr lang="pl-PL" sz="1600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5265494"/>
              </p:ext>
            </p:extLst>
          </p:nvPr>
        </p:nvGraphicFramePr>
        <p:xfrm>
          <a:off x="1115616" y="980728"/>
          <a:ext cx="777686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488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/>
              <a:t>Wdrażanie LSR (19.2) – projekty grantowe </a:t>
            </a:r>
            <a:br>
              <a:rPr lang="pl-PL" dirty="0"/>
            </a:br>
            <a:r>
              <a:rPr lang="pl-PL" sz="2200" dirty="0"/>
              <a:t>(wg stanu na 31.01.2018)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25538" y="1557338"/>
            <a:ext cx="3878510" cy="4786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sz="2400" b="1" dirty="0"/>
              <a:t>247</a:t>
            </a:r>
            <a:r>
              <a:rPr lang="pl-PL" sz="2400" dirty="0"/>
              <a:t> </a:t>
            </a:r>
            <a:r>
              <a:rPr lang="pl-PL" sz="2400" dirty="0" err="1"/>
              <a:t>WoPP</a:t>
            </a:r>
            <a:endParaRPr lang="pl-PL" sz="2400" dirty="0"/>
          </a:p>
          <a:p>
            <a:pPr lvl="1">
              <a:defRPr/>
            </a:pPr>
            <a:r>
              <a:rPr lang="pl-PL" sz="2000" b="1" dirty="0"/>
              <a:t>42 586 305,09 zł  </a:t>
            </a:r>
            <a:r>
              <a:rPr lang="pl-PL" sz="2000" dirty="0"/>
              <a:t>(w tym </a:t>
            </a:r>
            <a:br>
              <a:rPr lang="pl-PL" sz="2000" dirty="0"/>
            </a:br>
            <a:r>
              <a:rPr lang="pl-PL" sz="2000" dirty="0"/>
              <a:t>27 098 271,96 zł z EFRROW)</a:t>
            </a:r>
          </a:p>
          <a:p>
            <a:pPr>
              <a:defRPr/>
            </a:pPr>
            <a:r>
              <a:rPr lang="pl-PL" sz="2400" b="1" dirty="0"/>
              <a:t>84</a:t>
            </a:r>
            <a:r>
              <a:rPr lang="pl-PL" sz="2400" dirty="0"/>
              <a:t> umów</a:t>
            </a:r>
          </a:p>
          <a:p>
            <a:pPr lvl="1">
              <a:defRPr/>
            </a:pPr>
            <a:r>
              <a:rPr lang="pl-PL" sz="2000" b="1" dirty="0"/>
              <a:t>15 108 605,95 zł </a:t>
            </a:r>
            <a:r>
              <a:rPr lang="pl-PL" sz="2000" dirty="0"/>
              <a:t>(w tym </a:t>
            </a:r>
            <a:br>
              <a:rPr lang="pl-PL" sz="2000" dirty="0"/>
            </a:br>
            <a:r>
              <a:rPr lang="pl-PL" sz="2000" dirty="0"/>
              <a:t>9 613 605,80 zł z EFRROW)</a:t>
            </a:r>
          </a:p>
          <a:p>
            <a:pPr>
              <a:defRPr/>
            </a:pPr>
            <a:r>
              <a:rPr lang="pl-PL" sz="2400" b="1" dirty="0"/>
              <a:t>12</a:t>
            </a:r>
            <a:r>
              <a:rPr lang="pl-PL" sz="2400" dirty="0"/>
              <a:t> </a:t>
            </a:r>
            <a:r>
              <a:rPr lang="pl-PL" sz="2400" dirty="0" err="1"/>
              <a:t>WoP</a:t>
            </a:r>
            <a:r>
              <a:rPr lang="pl-PL" sz="2400" dirty="0"/>
              <a:t> </a:t>
            </a:r>
          </a:p>
          <a:p>
            <a:pPr lvl="1">
              <a:defRPr/>
            </a:pPr>
            <a:r>
              <a:rPr lang="pl-PL" sz="2000" b="1" dirty="0"/>
              <a:t>2 284 001,24 zł </a:t>
            </a:r>
            <a:r>
              <a:rPr lang="pl-PL" sz="2000" dirty="0"/>
              <a:t>(w tym </a:t>
            </a:r>
            <a:br>
              <a:rPr lang="pl-PL" sz="2000" dirty="0"/>
            </a:br>
            <a:r>
              <a:rPr lang="pl-PL" sz="2000" dirty="0"/>
              <a:t>1 453 309,98 zł z EFRROW)</a:t>
            </a:r>
          </a:p>
          <a:p>
            <a:pPr>
              <a:defRPr/>
            </a:pPr>
            <a:r>
              <a:rPr lang="pl-PL" sz="2400" dirty="0"/>
              <a:t>wypłacono </a:t>
            </a:r>
            <a:r>
              <a:rPr lang="pl-PL" sz="2400" b="1" dirty="0"/>
              <a:t>4 260 332,31 zł </a:t>
            </a:r>
            <a:r>
              <a:rPr lang="pl-PL" sz="2400" dirty="0"/>
              <a:t>środków publicznych</a:t>
            </a:r>
          </a:p>
          <a:p>
            <a:pPr marL="0" indent="0">
              <a:buFontTx/>
              <a:buNone/>
              <a:defRPr/>
            </a:pPr>
            <a:endParaRPr lang="pl-PL" sz="2800" dirty="0"/>
          </a:p>
        </p:txBody>
      </p:sp>
      <p:graphicFrame>
        <p:nvGraphicFramePr>
          <p:cNvPr id="19460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046494"/>
              </p:ext>
            </p:extLst>
          </p:nvPr>
        </p:nvGraphicFramePr>
        <p:xfrm>
          <a:off x="5364163" y="1708150"/>
          <a:ext cx="3463925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" name="Arkusz" r:id="rId3" imgW="2428819" imgH="3276733" progId="Excel.Sheet.12">
                  <p:embed/>
                </p:oleObj>
              </mc:Choice>
              <mc:Fallback>
                <p:oleObj name="Arkusz" r:id="rId3" imgW="2428819" imgH="327673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708150"/>
                        <a:ext cx="3463925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98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dirty="0"/>
              <a:t>Wdrażanie LSR (19.2) – projekty własne LGD</a:t>
            </a:r>
            <a:br>
              <a:rPr lang="pl-PL" dirty="0"/>
            </a:br>
            <a:r>
              <a:rPr lang="pl-PL" sz="2200" dirty="0"/>
              <a:t>(wg stanu na 31.01.2018)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557338"/>
            <a:ext cx="4176712" cy="47863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sz="2800" b="1" dirty="0"/>
              <a:t>68 </a:t>
            </a:r>
            <a:r>
              <a:rPr lang="pl-PL" sz="2800" dirty="0" err="1"/>
              <a:t>WoPP</a:t>
            </a:r>
            <a:endParaRPr lang="pl-PL" sz="2800" dirty="0"/>
          </a:p>
          <a:p>
            <a:pPr lvl="1">
              <a:defRPr/>
            </a:pPr>
            <a:r>
              <a:rPr lang="pl-PL" sz="2400" b="1" dirty="0"/>
              <a:t>3 168 499,97 zł</a:t>
            </a:r>
            <a:r>
              <a:rPr lang="pl-PL" sz="2400" dirty="0"/>
              <a:t> (w tym </a:t>
            </a:r>
            <a:br>
              <a:rPr lang="pl-PL" sz="2400" dirty="0"/>
            </a:br>
            <a:r>
              <a:rPr lang="pl-PL" sz="2400" dirty="0"/>
              <a:t>2 016 116,40 zł z EFRROW)</a:t>
            </a:r>
          </a:p>
          <a:p>
            <a:pPr>
              <a:defRPr/>
            </a:pPr>
            <a:r>
              <a:rPr lang="pl-PL" sz="2800" b="1" dirty="0"/>
              <a:t>18</a:t>
            </a:r>
            <a:r>
              <a:rPr lang="pl-PL" sz="2800" dirty="0"/>
              <a:t> umów</a:t>
            </a:r>
          </a:p>
          <a:p>
            <a:pPr lvl="1">
              <a:defRPr/>
            </a:pPr>
            <a:r>
              <a:rPr lang="pl-PL" sz="2400" b="1" dirty="0"/>
              <a:t>794 485,90 zł </a:t>
            </a:r>
            <a:r>
              <a:rPr lang="pl-PL" sz="2400" dirty="0"/>
              <a:t>(w tym </a:t>
            </a:r>
            <a:br>
              <a:rPr lang="pl-PL" sz="2400" dirty="0"/>
            </a:br>
            <a:r>
              <a:rPr lang="pl-PL" sz="2400" dirty="0"/>
              <a:t>505 531,36 zł z EFRROW)</a:t>
            </a:r>
          </a:p>
          <a:p>
            <a:pPr>
              <a:defRPr/>
            </a:pPr>
            <a:r>
              <a:rPr lang="pl-PL" sz="2800" b="1" dirty="0"/>
              <a:t>5 </a:t>
            </a:r>
            <a:r>
              <a:rPr lang="pl-PL" sz="2800" dirty="0" err="1"/>
              <a:t>WoP</a:t>
            </a:r>
            <a:endParaRPr lang="pl-PL" sz="2800" dirty="0"/>
          </a:p>
          <a:p>
            <a:pPr lvl="1">
              <a:defRPr/>
            </a:pPr>
            <a:r>
              <a:rPr lang="pl-PL" sz="2400" b="1" dirty="0"/>
              <a:t>237 244,37 zł </a:t>
            </a:r>
            <a:r>
              <a:rPr lang="pl-PL" sz="2400" dirty="0"/>
              <a:t>(w tym </a:t>
            </a:r>
            <a:br>
              <a:rPr lang="pl-PL" sz="2400" dirty="0"/>
            </a:br>
            <a:r>
              <a:rPr lang="pl-PL" sz="2400" dirty="0"/>
              <a:t>151 276,22 zł z EFRROW)</a:t>
            </a:r>
          </a:p>
          <a:p>
            <a:pPr>
              <a:defRPr/>
            </a:pPr>
            <a:r>
              <a:rPr lang="pl-PL" sz="2800" dirty="0"/>
              <a:t>wypłacono </a:t>
            </a:r>
            <a:r>
              <a:rPr lang="pl-PL" sz="2800" b="1" dirty="0"/>
              <a:t>260 634,99 zł </a:t>
            </a:r>
            <a:r>
              <a:rPr lang="pl-PL" sz="2800" dirty="0"/>
              <a:t>(w tym 58 537,69 zł z EFRROW)</a:t>
            </a:r>
          </a:p>
          <a:p>
            <a:pPr>
              <a:defRPr/>
            </a:pPr>
            <a:endParaRPr lang="pl-PL" dirty="0"/>
          </a:p>
        </p:txBody>
      </p:sp>
      <p:graphicFrame>
        <p:nvGraphicFramePr>
          <p:cNvPr id="20484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80492"/>
              </p:ext>
            </p:extLst>
          </p:nvPr>
        </p:nvGraphicFramePr>
        <p:xfrm>
          <a:off x="5435600" y="1557338"/>
          <a:ext cx="32639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Arkusz" r:id="rId3" imgW="2485946" imgH="3276733" progId="Excel.Sheet.12">
                  <p:embed/>
                </p:oleObj>
              </mc:Choice>
              <mc:Fallback>
                <p:oleObj name="Arkusz" r:id="rId3" imgW="2485946" imgH="327673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557338"/>
                        <a:ext cx="3263900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6284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1255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l-PL" dirty="0"/>
              <a:t>Projekty współpracy (19.3)</a:t>
            </a:r>
            <a:br>
              <a:rPr lang="pl-PL" dirty="0"/>
            </a:br>
            <a:r>
              <a:rPr lang="pl-PL" sz="2200" dirty="0"/>
              <a:t>(wg stanu na 31.01.2018)</a:t>
            </a:r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557338"/>
            <a:ext cx="4176712" cy="478631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sz="2800" b="1" dirty="0"/>
              <a:t>51 </a:t>
            </a:r>
            <a:r>
              <a:rPr lang="pl-PL" sz="2800" dirty="0" err="1"/>
              <a:t>WoPP</a:t>
            </a:r>
            <a:endParaRPr lang="pl-PL" sz="2800" dirty="0"/>
          </a:p>
          <a:p>
            <a:pPr lvl="1">
              <a:defRPr/>
            </a:pPr>
            <a:r>
              <a:rPr lang="pl-PL" sz="2400" b="1" dirty="0"/>
              <a:t>13 882 995,22 zł</a:t>
            </a:r>
            <a:r>
              <a:rPr lang="pl-PL" sz="2400" dirty="0"/>
              <a:t> (w tym </a:t>
            </a:r>
            <a:br>
              <a:rPr lang="pl-PL" sz="2400" dirty="0"/>
            </a:br>
            <a:r>
              <a:rPr lang="pl-PL" sz="2400" dirty="0"/>
              <a:t>8 837 668,34 zł z EFRROW)</a:t>
            </a:r>
          </a:p>
          <a:p>
            <a:pPr>
              <a:defRPr/>
            </a:pPr>
            <a:r>
              <a:rPr lang="pl-PL" sz="2800" b="1" dirty="0"/>
              <a:t>25</a:t>
            </a:r>
            <a:r>
              <a:rPr lang="pl-PL" sz="2800" dirty="0"/>
              <a:t> umów</a:t>
            </a:r>
          </a:p>
          <a:p>
            <a:pPr lvl="1">
              <a:defRPr/>
            </a:pPr>
            <a:r>
              <a:rPr lang="pl-PL" sz="2400" b="1" dirty="0"/>
              <a:t>4 260 880,03 zł </a:t>
            </a:r>
            <a:r>
              <a:rPr lang="pl-PL" sz="2400" dirty="0"/>
              <a:t>(w tym </a:t>
            </a:r>
            <a:br>
              <a:rPr lang="pl-PL" sz="2400"/>
            </a:br>
            <a:r>
              <a:rPr lang="pl-PL" sz="2400"/>
              <a:t>2 711 197,93 zł </a:t>
            </a:r>
            <a:r>
              <a:rPr lang="pl-PL" sz="2400" dirty="0"/>
              <a:t>z EFRROW)</a:t>
            </a:r>
          </a:p>
          <a:p>
            <a:pPr>
              <a:defRPr/>
            </a:pPr>
            <a:r>
              <a:rPr lang="pl-PL" sz="2800" b="1" dirty="0"/>
              <a:t>8</a:t>
            </a:r>
            <a:r>
              <a:rPr lang="pl-PL" sz="2800" dirty="0"/>
              <a:t> </a:t>
            </a:r>
            <a:r>
              <a:rPr lang="pl-PL" sz="2800" dirty="0" err="1"/>
              <a:t>WoP</a:t>
            </a:r>
            <a:endParaRPr lang="pl-PL" sz="2800" dirty="0"/>
          </a:p>
          <a:p>
            <a:pPr lvl="1">
              <a:defRPr/>
            </a:pPr>
            <a:r>
              <a:rPr lang="pl-PL" sz="2400" dirty="0"/>
              <a:t>376 417,12 zł (w tym </a:t>
            </a:r>
            <a:br>
              <a:rPr lang="pl-PL" sz="2400" dirty="0"/>
            </a:br>
            <a:r>
              <a:rPr lang="pl-PL" sz="2400" dirty="0"/>
              <a:t>239 514,21 zł z EFRROW)</a:t>
            </a:r>
          </a:p>
          <a:p>
            <a:pPr>
              <a:defRPr/>
            </a:pPr>
            <a:r>
              <a:rPr lang="pl-PL" sz="2800" dirty="0"/>
              <a:t>wypłacono </a:t>
            </a:r>
            <a:r>
              <a:rPr lang="pl-PL" sz="2800" b="1" dirty="0"/>
              <a:t>1 069 014,83 zł </a:t>
            </a:r>
            <a:r>
              <a:rPr lang="pl-PL" sz="2800" dirty="0"/>
              <a:t>(w tym 28 060,51 zł z EFRROW)</a:t>
            </a:r>
          </a:p>
          <a:p>
            <a:pPr>
              <a:defRPr/>
            </a:pPr>
            <a:endParaRPr lang="pl-PL" dirty="0"/>
          </a:p>
        </p:txBody>
      </p:sp>
      <p:graphicFrame>
        <p:nvGraphicFramePr>
          <p:cNvPr id="20484" name="Obi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19734"/>
              </p:ext>
            </p:extLst>
          </p:nvPr>
        </p:nvGraphicFramePr>
        <p:xfrm>
          <a:off x="5435600" y="1557338"/>
          <a:ext cx="3263900" cy="429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name="Arkusz" r:id="rId3" imgW="2485946" imgH="3276733" progId="Excel.Sheet.12">
                  <p:embed/>
                </p:oleObj>
              </mc:Choice>
              <mc:Fallback>
                <p:oleObj name="Arkusz" r:id="rId3" imgW="2485946" imgH="327673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557338"/>
                        <a:ext cx="3263900" cy="429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4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1214438" y="71438"/>
            <a:ext cx="7858125" cy="155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l-PL" altLang="pl-PL" dirty="0"/>
              <a:t>Dynamika we wdrażaniu LSR (19.2) </a:t>
            </a:r>
            <a:br>
              <a:rPr lang="pl-PL" altLang="pl-PL" dirty="0"/>
            </a:br>
            <a:r>
              <a:rPr lang="pl-PL" altLang="pl-PL" sz="3300" dirty="0"/>
              <a:t>– liczba </a:t>
            </a:r>
            <a:r>
              <a:rPr lang="pl-PL" altLang="pl-PL" sz="3300" dirty="0" err="1"/>
              <a:t>WoPP</a:t>
            </a:r>
            <a:r>
              <a:rPr lang="pl-PL" altLang="pl-PL" sz="3300" dirty="0"/>
              <a:t> i umów (09.2016 r. – 01.2018 r.)</a:t>
            </a:r>
            <a:br>
              <a:rPr lang="pl-PL" altLang="pl-PL" sz="3300" dirty="0"/>
            </a:br>
            <a:endParaRPr lang="pl-PL" altLang="pl-PL" sz="3300" dirty="0"/>
          </a:p>
        </p:txBody>
      </p:sp>
      <p:sp>
        <p:nvSpPr>
          <p:cNvPr id="4" name="Symbol zastępczy zawartości 4"/>
          <p:cNvSpPr>
            <a:spLocks noGrp="1"/>
          </p:cNvSpPr>
          <p:nvPr>
            <p:ph idx="1"/>
          </p:nvPr>
        </p:nvSpPr>
        <p:spPr>
          <a:xfrm>
            <a:off x="1116013" y="1412775"/>
            <a:ext cx="7920037" cy="4859437"/>
          </a:xfrm>
        </p:spPr>
        <p:txBody>
          <a:bodyPr/>
          <a:lstStyle/>
          <a:p>
            <a:pPr>
              <a:defRPr/>
            </a:pPr>
            <a:endParaRPr lang="pl-PL" sz="2000" dirty="0"/>
          </a:p>
          <a:p>
            <a:pPr marL="0" indent="0">
              <a:buFontTx/>
              <a:buNone/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>
              <a:defRPr/>
            </a:pPr>
            <a:endParaRPr lang="pl-PL" sz="2000" dirty="0"/>
          </a:p>
          <a:p>
            <a:pPr marL="400050" lvl="1" indent="0">
              <a:buFontTx/>
              <a:buNone/>
              <a:defRPr/>
            </a:pPr>
            <a:endParaRPr lang="pl-PL" sz="1600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39657"/>
              </p:ext>
            </p:extLst>
          </p:nvPr>
        </p:nvGraphicFramePr>
        <p:xfrm>
          <a:off x="1331640" y="1340768"/>
          <a:ext cx="756084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641619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10527</TotalTime>
  <Words>1689</Words>
  <Application>Microsoft Office PowerPoint</Application>
  <PresentationFormat>Pokaz na ekranie (4:3)</PresentationFormat>
  <Paragraphs>325</Paragraphs>
  <Slides>32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Calibri</vt:lpstr>
      <vt:lpstr>Tahoma</vt:lpstr>
      <vt:lpstr>Wingdings</vt:lpstr>
      <vt:lpstr>Leader</vt:lpstr>
      <vt:lpstr>Arkusz</vt:lpstr>
      <vt:lpstr>Aktualny stan wdrożenia podejścia  LEADER/RLKS w Polsce</vt:lpstr>
      <vt:lpstr>Postęp w realizacji LSR</vt:lpstr>
      <vt:lpstr>Wdrażanie LSR (19.2) wg stanu na 18.02.2018</vt:lpstr>
      <vt:lpstr>Wdrażanie LSR (19.2)  – postęp w województwach (wg stanu na 31.01.2018)</vt:lpstr>
      <vt:lpstr>Wdrażanie LSR (19.2)  WoPP wg stanu na 31.01.2018 (potencjalny limit)</vt:lpstr>
      <vt:lpstr>Wdrażanie LSR (19.2) – projekty grantowe  (wg stanu na 31.01.2018)</vt:lpstr>
      <vt:lpstr>Wdrażanie LSR (19.2) – projekty własne LGD (wg stanu na 31.01.2018)</vt:lpstr>
      <vt:lpstr>Projekty współpracy (19.3) (wg stanu na 31.01.2018)</vt:lpstr>
      <vt:lpstr>Dynamika we wdrażaniu LSR (19.2)  – liczba WoPP i umów (09.2016 r. – 01.2018 r.) </vt:lpstr>
      <vt:lpstr>Dynamika we wdrażaniu LSR (19.2)  – postęp finansowy [zł](09.2016 r. – 01.2018 r.) </vt:lpstr>
      <vt:lpstr>Dynamika we wdrażaniu LSR (19.2)  – % udział w limicie dla 19.2 z umów ramowych </vt:lpstr>
      <vt:lpstr>Dynamika we wdrażaniu LSR (19.2)  – zrealizowane płatności dla 19.2, w tym płatności dla zakończonych operacji [zł] </vt:lpstr>
      <vt:lpstr>Poddziałanie 19.4 – koszty bieżące i aktywizacja (wg stanu na 31.01.2018)</vt:lpstr>
      <vt:lpstr>Projektowane zmiany legislacyjne</vt:lpstr>
      <vt:lpstr>Które akty prawne zmieniamy?</vt:lpstr>
      <vt:lpstr>Dlaczego zmieniamy przepisy prawne?</vt:lpstr>
      <vt:lpstr>Zmiana ustawy RLKS - cel</vt:lpstr>
      <vt:lpstr>Zmiana ustawy RLKS – zakres zmian /1/</vt:lpstr>
      <vt:lpstr>Zmiana ustawy RLKS – zakres zmian /2/</vt:lpstr>
      <vt:lpstr>Zmiana ustawy RLKS – zakres zmian /3/</vt:lpstr>
      <vt:lpstr>Zmiana ustawy RLKS – zakres zmian /4/</vt:lpstr>
      <vt:lpstr>Zmiana ustawy RLKS – zakres zmian /5/</vt:lpstr>
      <vt:lpstr>Zmiana rozporządzenia 19.2 - cel</vt:lpstr>
      <vt:lpstr>Zmiana rozporządzenia 19.2  – zakres zmian</vt:lpstr>
      <vt:lpstr>Zmiana rozporządzenia 19.2 – od kiedy? </vt:lpstr>
      <vt:lpstr>Zmiana rozporządzenia 19.3  – zakres zmian</vt:lpstr>
      <vt:lpstr>Zmiany w przepisach UE</vt:lpstr>
      <vt:lpstr>Zmiany w przepisach UE – zmiana rozporządzenia 809/2014 /1/</vt:lpstr>
      <vt:lpstr>Zmiany w przepisach UE – zmiana rozporządzenia 809/2014 /2/</vt:lpstr>
      <vt:lpstr>Zmiany w przepisach UE – zmiana rozporządzenia 809/2014 /3/</vt:lpstr>
      <vt:lpstr>Zmiany w przepisach UE – planowane zmiany rozporządzenia 1303/2014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05</cp:lastModifiedBy>
  <cp:revision>945</cp:revision>
  <cp:lastPrinted>2018-02-28T12:03:28Z</cp:lastPrinted>
  <dcterms:created xsi:type="dcterms:W3CDTF">2009-06-02T12:46:28Z</dcterms:created>
  <dcterms:modified xsi:type="dcterms:W3CDTF">2018-03-06T07:43:54Z</dcterms:modified>
</cp:coreProperties>
</file>