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7" r:id="rId1"/>
  </p:sldMasterIdLst>
  <p:notesMasterIdLst>
    <p:notesMasterId r:id="rId13"/>
  </p:notesMasterIdLst>
  <p:handoutMasterIdLst>
    <p:handoutMasterId r:id="rId14"/>
  </p:handoutMasterIdLst>
  <p:sldIdLst>
    <p:sldId id="296" r:id="rId2"/>
    <p:sldId id="654" r:id="rId3"/>
    <p:sldId id="638" r:id="rId4"/>
    <p:sldId id="631" r:id="rId5"/>
    <p:sldId id="632" r:id="rId6"/>
    <p:sldId id="655" r:id="rId7"/>
    <p:sldId id="639" r:id="rId8"/>
    <p:sldId id="642" r:id="rId9"/>
    <p:sldId id="637" r:id="rId10"/>
    <p:sldId id="649" r:id="rId11"/>
    <p:sldId id="646" r:id="rId12"/>
  </p:sldIdLst>
  <p:sldSz cx="9144000" cy="6858000" type="screen4x3"/>
  <p:notesSz cx="6735763" cy="98663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 C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CE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45528"/>
    <a:srgbClr val="336600"/>
    <a:srgbClr val="006600"/>
    <a:srgbClr val="9E3A38"/>
    <a:srgbClr val="666633"/>
    <a:srgbClr val="F1EBDB"/>
    <a:srgbClr val="79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41" autoAdjust="0"/>
    <p:restoredTop sz="91916" autoAdjust="0"/>
  </p:normalViewPr>
  <p:slideViewPr>
    <p:cSldViewPr showGuides="1">
      <p:cViewPr varScale="1">
        <p:scale>
          <a:sx n="105" d="100"/>
          <a:sy n="105" d="100"/>
        </p:scale>
        <p:origin x="170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1" d="100"/>
          <a:sy n="51" d="100"/>
        </p:scale>
        <p:origin x="-3006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t" anchorCtr="0" compatLnSpc="1">
            <a:prstTxWarp prst="textNoShape">
              <a:avLst/>
            </a:prstTxWarp>
          </a:bodyPr>
          <a:lstStyle>
            <a:lvl1pPr defTabSz="909829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731" y="0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t" anchorCtr="0" compatLnSpc="1">
            <a:prstTxWarp prst="textNoShape">
              <a:avLst/>
            </a:prstTxWarp>
          </a:bodyPr>
          <a:lstStyle>
            <a:lvl1pPr algn="r" defTabSz="909829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003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b" anchorCtr="0" compatLnSpc="1">
            <a:prstTxWarp prst="textNoShape">
              <a:avLst/>
            </a:prstTxWarp>
          </a:bodyPr>
          <a:lstStyle>
            <a:lvl1pPr defTabSz="909829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731" y="9372003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b" anchorCtr="0" compatLnSpc="1">
            <a:prstTxWarp prst="textNoShape">
              <a:avLst/>
            </a:prstTxWarp>
          </a:bodyPr>
          <a:lstStyle>
            <a:lvl1pPr algn="r" defTabSz="909829" eaLnBrk="0" hangingPunct="0">
              <a:lnSpc>
                <a:spcPct val="100000"/>
              </a:lnSpc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7C818CA3-37B3-4708-973B-7D0D3CDA76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20778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t" anchorCtr="0" compatLnSpc="1">
            <a:prstTxWarp prst="textNoShape">
              <a:avLst/>
            </a:prstTxWarp>
          </a:bodyPr>
          <a:lstStyle>
            <a:lvl1pPr defTabSz="909829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731" y="0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t" anchorCtr="0" compatLnSpc="1">
            <a:prstTxWarp prst="textNoShape">
              <a:avLst/>
            </a:prstTxWarp>
          </a:bodyPr>
          <a:lstStyle>
            <a:lvl1pPr algn="r" defTabSz="909829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32362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4782" y="4686001"/>
            <a:ext cx="5386200" cy="443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Kliknij, aby edytowaæ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Pi¹ty poziom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03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b" anchorCtr="0" compatLnSpc="1">
            <a:prstTxWarp prst="textNoShape">
              <a:avLst/>
            </a:prstTxWarp>
          </a:bodyPr>
          <a:lstStyle>
            <a:lvl1pPr defTabSz="909829">
              <a:lnSpc>
                <a:spcPct val="100000"/>
              </a:lnSpc>
              <a:spcBef>
                <a:spcPct val="0"/>
              </a:spcBef>
              <a:defRPr sz="1100"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731" y="9372003"/>
            <a:ext cx="2917526" cy="49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73" tIns="45786" rIns="91573" bIns="45786" numCol="1" anchor="b" anchorCtr="0" compatLnSpc="1">
            <a:prstTxWarp prst="textNoShape">
              <a:avLst/>
            </a:prstTxWarp>
          </a:bodyPr>
          <a:lstStyle>
            <a:lvl1pPr algn="r" defTabSz="909829">
              <a:lnSpc>
                <a:spcPct val="100000"/>
              </a:lnSpc>
              <a:spcBef>
                <a:spcPct val="0"/>
              </a:spcBef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02C5BD9E-F88B-423D-8731-4D69F70ED7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28691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291" name="Symbol zastępczy stopki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9169">
              <a:defRPr>
                <a:solidFill>
                  <a:schemeClr val="tx1"/>
                </a:solidFill>
                <a:latin typeface="Arial CE" pitchFamily="34" charset="0"/>
              </a:defRPr>
            </a:lvl1pPr>
            <a:lvl2pPr marL="711523" indent="-273663" defTabSz="909169">
              <a:defRPr>
                <a:solidFill>
                  <a:schemeClr val="tx1"/>
                </a:solidFill>
                <a:latin typeface="Arial CE" pitchFamily="34" charset="0"/>
              </a:defRPr>
            </a:lvl2pPr>
            <a:lvl3pPr marL="1094651" indent="-218930" defTabSz="909169">
              <a:defRPr>
                <a:solidFill>
                  <a:schemeClr val="tx1"/>
                </a:solidFill>
                <a:latin typeface="Arial CE" pitchFamily="34" charset="0"/>
              </a:defRPr>
            </a:lvl3pPr>
            <a:lvl4pPr marL="1532512" indent="-218930" defTabSz="909169">
              <a:defRPr>
                <a:solidFill>
                  <a:schemeClr val="tx1"/>
                </a:solidFill>
                <a:latin typeface="Arial CE" pitchFamily="34" charset="0"/>
              </a:defRPr>
            </a:lvl4pPr>
            <a:lvl5pPr marL="1970372" indent="-218930" defTabSz="909169">
              <a:defRPr>
                <a:solidFill>
                  <a:schemeClr val="tx1"/>
                </a:solidFill>
                <a:latin typeface="Arial CE" pitchFamily="34" charset="0"/>
              </a:defRPr>
            </a:lvl5pPr>
            <a:lvl6pPr marL="2408232" indent="-218930" defTabSz="9091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6pPr>
            <a:lvl7pPr marL="2846093" indent="-218930" defTabSz="9091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7pPr>
            <a:lvl8pPr marL="3283953" indent="-218930" defTabSz="9091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8pPr>
            <a:lvl9pPr marL="3721814" indent="-218930" defTabSz="909169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CE" pitchFamily="34" charset="0"/>
              </a:defRPr>
            </a:lvl9pPr>
          </a:lstStyle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6403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sek ze strony internetowej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58753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500" smtClean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r>
              <a:rPr lang="pl-PL" dirty="0"/>
              <a:t>Kliknij, aby edytować styl wzorca tytułu</a:t>
            </a:r>
          </a:p>
        </p:txBody>
      </p:sp>
      <p:sp>
        <p:nvSpPr>
          <p:cNvPr id="1577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smtClean="0">
                <a:solidFill>
                  <a:srgbClr val="345528"/>
                </a:solidFill>
                <a:latin typeface="Tahoma" pitchFamily="34" charset="0"/>
              </a:defRPr>
            </a:lvl1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017F3-2989-4A62-9553-28A4865BBE8A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0777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asek ze strony internetowej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58753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6741-2758-43A9-8469-F03528E7EAA8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08649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653536" cy="499496"/>
          </a:xfrm>
        </p:spPr>
        <p:txBody>
          <a:bodyPr/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5B9C-2F75-4D59-929A-9BDF98AA16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78017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 userDrawn="1"/>
        </p:nvSpPr>
        <p:spPr bwMode="auto">
          <a:xfrm>
            <a:off x="971550" y="333375"/>
            <a:ext cx="7653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A1E8C-8A3C-4BF3-9E47-E7B64D36E8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4091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 txBox="1">
            <a:spLocks/>
          </p:cNvSpPr>
          <p:nvPr userDrawn="1"/>
        </p:nvSpPr>
        <p:spPr bwMode="auto">
          <a:xfrm>
            <a:off x="971550" y="333375"/>
            <a:ext cx="7653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l-PL" dirty="0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105013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112213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F487-258C-4D86-AF50-8839F786E6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464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/>
          </p:cNvSpPr>
          <p:nvPr userDrawn="1"/>
        </p:nvSpPr>
        <p:spPr bwMode="auto">
          <a:xfrm>
            <a:off x="971550" y="333375"/>
            <a:ext cx="76533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pl-PL" dirty="0"/>
              <a:t>Kliknij, aby edytować styl</a:t>
            </a: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BBECF-8BF7-4F03-AF40-5AD5D17201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5978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stopki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677DB-10A9-4B09-A38D-D8F63EB52F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349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1000125"/>
            <a:ext cx="82296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90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lnSpc>
                <a:spcPct val="90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 CE" charset="-18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lnSpc>
                <a:spcPct val="90000"/>
              </a:lnSpc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Arial CE" charset="-18"/>
              </a:defRPr>
            </a:lvl1pPr>
          </a:lstStyle>
          <a:p>
            <a:pPr>
              <a:defRPr/>
            </a:pPr>
            <a:fld id="{15CFCB37-9910-4C86-A638-433B100A4F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1031" name="Picture 11" descr="pasek ze strony internetowej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25" cy="942975"/>
          </a:xfrm>
          <a:prstGeom prst="rect">
            <a:avLst/>
          </a:prstGeom>
          <a:solidFill>
            <a:srgbClr val="00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33375"/>
            <a:ext cx="58753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7504" y="2172462"/>
            <a:ext cx="9020878" cy="4424889"/>
          </a:xfrm>
        </p:spPr>
        <p:txBody>
          <a:bodyPr/>
          <a:lstStyle/>
          <a:p>
            <a:r>
              <a:rPr lang="pl-PL" sz="3600" b="1" dirty="0">
                <a:solidFill>
                  <a:srgbClr val="345528"/>
                </a:solidFill>
              </a:rPr>
              <a:t>Komunikat KE nt. WPR po 2020 r.</a:t>
            </a:r>
            <a:br>
              <a:rPr lang="pl-PL" sz="3600" b="1" dirty="0">
                <a:solidFill>
                  <a:srgbClr val="345528"/>
                </a:solidFill>
              </a:rPr>
            </a:br>
            <a:r>
              <a:rPr lang="pl-PL" sz="3600" b="1" dirty="0">
                <a:solidFill>
                  <a:srgbClr val="345528"/>
                </a:solidFill>
              </a:rPr>
              <a:t>„Przyszłość rolnictwa i produkcji żywności”</a:t>
            </a:r>
          </a:p>
          <a:p>
            <a:endParaRPr lang="pl-PL" sz="3600" b="1" dirty="0">
              <a:solidFill>
                <a:srgbClr val="345528"/>
              </a:solidFill>
            </a:endParaRPr>
          </a:p>
          <a:p>
            <a:pPr eaLnBrk="1" hangingPunct="1"/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Ministerstwo Rolnictwa i Rozwoju Wsi</a:t>
            </a:r>
          </a:p>
          <a:p>
            <a:pPr eaLnBrk="1" hangingPunct="1"/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endParaRPr lang="pl-PL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endParaRPr lang="pl-PL" sz="2000" dirty="0"/>
          </a:p>
          <a:p>
            <a:pPr eaLnBrk="1" hangingPunct="1"/>
            <a:endParaRPr lang="pl-PL" sz="1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8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pl-PL" sz="2000" b="1" dirty="0">
              <a:solidFill>
                <a:srgbClr val="345528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GB" sz="4000" dirty="0">
              <a:solidFill>
                <a:srgbClr val="345528"/>
              </a:solidFill>
              <a:latin typeface="Arial" charset="0"/>
              <a:cs typeface="Arial" charset="0"/>
            </a:endParaRPr>
          </a:p>
        </p:txBody>
      </p:sp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899592" y="2203918"/>
            <a:ext cx="7486650" cy="208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en-GB" sz="2800" b="1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Co dalej?</a:t>
            </a:r>
            <a:endParaRPr lang="en-AU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268760"/>
            <a:ext cx="8784976" cy="5001419"/>
          </a:xfrm>
        </p:spPr>
        <p:txBody>
          <a:bodyPr/>
          <a:lstStyle/>
          <a:p>
            <a:r>
              <a:rPr lang="pl-PL" sz="2400" dirty="0"/>
              <a:t>Przygotowanie stanowiska rządowego do Komunikatu (marzec 2018)</a:t>
            </a:r>
          </a:p>
          <a:p>
            <a:r>
              <a:rPr lang="pl-PL" sz="2400" dirty="0"/>
              <a:t>Debata polityczna i ekspercka nad Komunikatem</a:t>
            </a:r>
          </a:p>
          <a:p>
            <a:r>
              <a:rPr lang="pl-PL" sz="2400" dirty="0"/>
              <a:t>Propozycje budżetowe KE (maj 2018)</a:t>
            </a:r>
          </a:p>
          <a:p>
            <a:r>
              <a:rPr lang="pl-PL" sz="2400" dirty="0"/>
              <a:t>Projekty legislacyjne (maj 2018)</a:t>
            </a:r>
          </a:p>
          <a:p>
            <a:r>
              <a:rPr lang="pl-PL" sz="2400" dirty="0"/>
              <a:t>Stanowisko rządowe do projektów rozporządzeń UE (lipiec 2018?)</a:t>
            </a:r>
          </a:p>
          <a:p>
            <a:r>
              <a:rPr lang="pl-PL" sz="2400" dirty="0"/>
              <a:t>Prace nad szczegółami legislacyjnymi i negocjacje między: </a:t>
            </a:r>
            <a:br>
              <a:rPr lang="pl-PL" sz="2400" dirty="0"/>
            </a:br>
            <a:r>
              <a:rPr lang="pl-PL" sz="2400" dirty="0"/>
              <a:t>Radą, PE, KE</a:t>
            </a:r>
          </a:p>
          <a:p>
            <a:r>
              <a:rPr lang="pl-PL" sz="2400" dirty="0"/>
              <a:t>Przygotowanie krajowego planu strategicznego dla WPR w PL – 2019-2020</a:t>
            </a:r>
          </a:p>
          <a:p>
            <a:r>
              <a:rPr lang="pl-PL" sz="2400" dirty="0"/>
              <a:t>Negocjacje z KE ww. planu</a:t>
            </a:r>
          </a:p>
          <a:p>
            <a:r>
              <a:rPr lang="pl-PL" sz="2400" dirty="0"/>
              <a:t>Przygotowanie legislacji krajowej i instytucji</a:t>
            </a:r>
          </a:p>
          <a:p>
            <a:r>
              <a:rPr lang="pl-PL" sz="2400" dirty="0"/>
              <a:t>Wdrażanie Informowanie, etc.</a:t>
            </a:r>
            <a:endParaRPr lang="en-AU" sz="24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415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611560" y="2924944"/>
            <a:ext cx="7772400" cy="1470025"/>
          </a:xfrm>
        </p:spPr>
        <p:txBody>
          <a:bodyPr/>
          <a:lstStyle/>
          <a:p>
            <a:r>
              <a:rPr lang="pl-PL" dirty="0"/>
              <a:t>Dziękuję za uwagę!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02336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064896" cy="499496"/>
          </a:xfrm>
        </p:spPr>
        <p:txBody>
          <a:bodyPr/>
          <a:lstStyle/>
          <a:p>
            <a:r>
              <a:rPr lang="pl-PL" sz="3200" b="1" dirty="0"/>
              <a:t>Prace nad reformą WPR w MRiRW</a:t>
            </a:r>
            <a:endParaRPr lang="en-GB" sz="32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400600"/>
          </a:xfrm>
        </p:spPr>
        <p:txBody>
          <a:bodyPr/>
          <a:lstStyle/>
          <a:p>
            <a:pPr marL="176213" indent="-176213">
              <a:spcBef>
                <a:spcPts val="800"/>
              </a:spcBef>
            </a:pPr>
            <a:r>
              <a:rPr lang="pl-PL" sz="2400" dirty="0"/>
              <a:t>Kierunkowe stanowisko Rządu RP: </a:t>
            </a:r>
            <a:r>
              <a:rPr lang="pl-PL" sz="2400" b="1" dirty="0">
                <a:solidFill>
                  <a:srgbClr val="0070C0"/>
                </a:solidFill>
              </a:rPr>
              <a:t>Wspólna polityka rolna po 2020 r. – polskie priorytety</a:t>
            </a:r>
            <a:r>
              <a:rPr lang="pl-PL" sz="2400" dirty="0">
                <a:solidFill>
                  <a:srgbClr val="C00000"/>
                </a:solidFill>
              </a:rPr>
              <a:t>  </a:t>
            </a:r>
            <a:r>
              <a:rPr lang="pl-PL" sz="2400" dirty="0"/>
              <a:t>(maj 2017 r.)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Udział w dyskusji o budżecie UE i  </a:t>
            </a:r>
            <a:r>
              <a:rPr lang="pl-PL" sz="2400" b="1" dirty="0">
                <a:solidFill>
                  <a:srgbClr val="0070C0"/>
                </a:solidFill>
              </a:rPr>
              <a:t>europejskiej wartości dodanej WPR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/>
              <a:t>– w MRiRW przygotowano analizę na ten temat już w 2016 r.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Udział we wszystkich </a:t>
            </a:r>
            <a:r>
              <a:rPr lang="pl-PL" sz="2400" b="1" dirty="0">
                <a:solidFill>
                  <a:srgbClr val="0070C0"/>
                </a:solidFill>
              </a:rPr>
              <a:t>spotkaniach ministrów rolnictwa UE-28</a:t>
            </a:r>
            <a:r>
              <a:rPr lang="pl-PL" sz="2400" dirty="0">
                <a:solidFill>
                  <a:srgbClr val="FF0000"/>
                </a:solidFill>
              </a:rPr>
              <a:t> </a:t>
            </a:r>
            <a:r>
              <a:rPr lang="pl-PL" sz="2400" dirty="0"/>
              <a:t>poświęconych WPR po 2020 r.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Inicjowanie dyskusji i spotkań regionalnych w UE, m.in. w czasie</a:t>
            </a:r>
            <a:r>
              <a:rPr lang="pl-PL" sz="2400" b="1" dirty="0">
                <a:solidFill>
                  <a:srgbClr val="0070C0"/>
                </a:solidFill>
              </a:rPr>
              <a:t> prezydencji PL w Grupie Wyszehradzkiej</a:t>
            </a:r>
            <a:r>
              <a:rPr lang="pl-PL" sz="2400" dirty="0">
                <a:solidFill>
                  <a:srgbClr val="0070C0"/>
                </a:solidFill>
              </a:rPr>
              <a:t> </a:t>
            </a:r>
            <a:r>
              <a:rPr lang="pl-PL" sz="2400" dirty="0"/>
              <a:t>(październik 2016,</a:t>
            </a:r>
            <a:br>
              <a:rPr lang="pl-PL" sz="2400" dirty="0"/>
            </a:br>
            <a:r>
              <a:rPr lang="pl-PL" sz="2400" dirty="0"/>
              <a:t>czerwiec 2017 - </a:t>
            </a:r>
            <a:r>
              <a:rPr lang="pl-PL" sz="2400" b="1" dirty="0">
                <a:solidFill>
                  <a:srgbClr val="0070C0"/>
                </a:solidFill>
              </a:rPr>
              <a:t>Deklaracja GV4+3</a:t>
            </a:r>
            <a:r>
              <a:rPr lang="pl-PL" sz="2400" dirty="0"/>
              <a:t> dotycząca WPR po 2020)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b="1" dirty="0">
                <a:solidFill>
                  <a:srgbClr val="0070C0"/>
                </a:solidFill>
              </a:rPr>
              <a:t>Zachęcanie do udziału w publicznych konsultacjach KE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Powołanie </a:t>
            </a:r>
            <a:r>
              <a:rPr lang="pl-PL" sz="2400" b="1" dirty="0">
                <a:solidFill>
                  <a:srgbClr val="0070C0"/>
                </a:solidFill>
              </a:rPr>
              <a:t>zespołu eksperckiego</a:t>
            </a:r>
            <a:r>
              <a:rPr lang="pl-PL" sz="2400" b="1" dirty="0">
                <a:solidFill>
                  <a:schemeClr val="tx2"/>
                </a:solidFill>
              </a:rPr>
              <a:t> </a:t>
            </a:r>
            <a:r>
              <a:rPr lang="pl-PL" sz="2400" dirty="0"/>
              <a:t>ds. przyszłości WPR </a:t>
            </a:r>
          </a:p>
          <a:p>
            <a:pPr marL="176213" indent="-176213">
              <a:spcBef>
                <a:spcPts val="800"/>
              </a:spcBef>
            </a:pPr>
            <a:r>
              <a:rPr lang="pl-PL" sz="2400" dirty="0"/>
              <a:t>Ocena komunikatu i prace nad </a:t>
            </a:r>
            <a:r>
              <a:rPr lang="pl-PL" sz="2400" b="1" dirty="0">
                <a:solidFill>
                  <a:srgbClr val="0070C0"/>
                </a:solidFill>
              </a:rPr>
              <a:t>projektem stanowiska Rządu RP do dokumentu KE </a:t>
            </a:r>
            <a:r>
              <a:rPr lang="pl-PL" sz="2400" dirty="0"/>
              <a:t>(przełom 2017 i 2018)</a:t>
            </a:r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547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Kalendarz wydarzeń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61428" y="2563981"/>
            <a:ext cx="8975068" cy="3817348"/>
            <a:chOff x="61428" y="2606533"/>
            <a:chExt cx="10920671" cy="3972208"/>
          </a:xfrm>
        </p:grpSpPr>
        <p:grpSp>
          <p:nvGrpSpPr>
            <p:cNvPr id="6" name="Diagram 7"/>
            <p:cNvGrpSpPr/>
            <p:nvPr/>
          </p:nvGrpSpPr>
          <p:grpSpPr>
            <a:xfrm>
              <a:off x="61428" y="2606533"/>
              <a:ext cx="10920671" cy="3972208"/>
              <a:chOff x="61428" y="2606533"/>
              <a:chExt cx="10920671" cy="3972208"/>
            </a:xfrm>
          </p:grpSpPr>
          <p:sp>
            <p:nvSpPr>
              <p:cNvPr id="20" name="Prostokąt 19"/>
              <p:cNvSpPr/>
              <p:nvPr/>
            </p:nvSpPr>
            <p:spPr>
              <a:xfrm>
                <a:off x="1549048" y="2606533"/>
                <a:ext cx="9036493" cy="3972208"/>
              </a:xfrm>
              <a:prstGeom prst="rect">
                <a:avLst/>
              </a:prstGeom>
              <a:noFill/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21" name="Dowolny kształt 20"/>
              <p:cNvSpPr/>
              <p:nvPr/>
            </p:nvSpPr>
            <p:spPr>
              <a:xfrm>
                <a:off x="407368" y="3505452"/>
                <a:ext cx="10574731" cy="1123934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ss"/>
                  <a:gd name="f6" fmla="val 0"/>
                  <a:gd name="f7" fmla="val 50000"/>
                  <a:gd name="f8" fmla="+- 0 0 -360"/>
                  <a:gd name="f9" fmla="+- 0 0 -270"/>
                  <a:gd name="f10" fmla="+- 0 0 -180"/>
                  <a:gd name="f11" fmla="abs f3"/>
                  <a:gd name="f12" fmla="abs f4"/>
                  <a:gd name="f13" fmla="abs f5"/>
                  <a:gd name="f14" fmla="*/ f8 f0 1"/>
                  <a:gd name="f15" fmla="*/ f9 f0 1"/>
                  <a:gd name="f16" fmla="*/ f10 f0 1"/>
                  <a:gd name="f17" fmla="?: f11 f3 1"/>
                  <a:gd name="f18" fmla="?: f12 f4 1"/>
                  <a:gd name="f19" fmla="?: f13 f5 1"/>
                  <a:gd name="f20" fmla="*/ f14 1 f2"/>
                  <a:gd name="f21" fmla="*/ f15 1 f2"/>
                  <a:gd name="f22" fmla="*/ f16 1 f2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0 f1"/>
                  <a:gd name="f28" fmla="+- f21 0 f1"/>
                  <a:gd name="f29" fmla="+- f22 0 f1"/>
                  <a:gd name="f30" fmla="min f24 f23"/>
                  <a:gd name="f31" fmla="*/ f25 1 f19"/>
                  <a:gd name="f32" fmla="*/ f26 1 f19"/>
                  <a:gd name="f33" fmla="val f31"/>
                  <a:gd name="f34" fmla="val f32"/>
                  <a:gd name="f35" fmla="*/ f6 f30 1"/>
                  <a:gd name="f36" fmla="+- f34 0 f6"/>
                  <a:gd name="f37" fmla="+- f33 0 f6"/>
                  <a:gd name="f38" fmla="*/ f33 f30 1"/>
                  <a:gd name="f39" fmla="*/ f34 f30 1"/>
                  <a:gd name="f40" fmla="*/ f36 1 2"/>
                  <a:gd name="f41" fmla="min f37 f36"/>
                  <a:gd name="f42" fmla="*/ f36 f7 1"/>
                  <a:gd name="f43" fmla="+- f6 f40 0"/>
                  <a:gd name="f44" fmla="*/ f41 f7 1"/>
                  <a:gd name="f45" fmla="*/ f42 1 200000"/>
                  <a:gd name="f46" fmla="*/ f44 1 100000"/>
                  <a:gd name="f47" fmla="+- f43 0 f45"/>
                  <a:gd name="f48" fmla="+- f43 f45 0"/>
                  <a:gd name="f49" fmla="*/ f43 f30 1"/>
                  <a:gd name="f50" fmla="+- f33 0 f46"/>
                  <a:gd name="f51" fmla="*/ f45 f46 1"/>
                  <a:gd name="f52" fmla="*/ f47 f30 1"/>
                  <a:gd name="f53" fmla="*/ f48 f30 1"/>
                  <a:gd name="f54" fmla="*/ f51 1 f40"/>
                  <a:gd name="f55" fmla="*/ f50 f30 1"/>
                  <a:gd name="f56" fmla="+- f33 0 f54"/>
                  <a:gd name="f57" fmla="*/ f54 f30 1"/>
                  <a:gd name="f58" fmla="*/ f56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7">
                    <a:pos x="f55" y="f35"/>
                  </a:cxn>
                  <a:cxn ang="f28">
                    <a:pos x="f57" y="f49"/>
                  </a:cxn>
                  <a:cxn ang="f29">
                    <a:pos x="f55" y="f39"/>
                  </a:cxn>
                </a:cxnLst>
                <a:rect l="f57" t="f52" r="f58" b="f53"/>
                <a:pathLst>
                  <a:path>
                    <a:moveTo>
                      <a:pt x="f35" y="f52"/>
                    </a:moveTo>
                    <a:lnTo>
                      <a:pt x="f55" y="f52"/>
                    </a:lnTo>
                    <a:lnTo>
                      <a:pt x="f55" y="f35"/>
                    </a:lnTo>
                    <a:lnTo>
                      <a:pt x="f38" y="f49"/>
                    </a:lnTo>
                    <a:lnTo>
                      <a:pt x="f55" y="f39"/>
                    </a:lnTo>
                    <a:lnTo>
                      <a:pt x="f55" y="f53"/>
                    </a:lnTo>
                    <a:lnTo>
                      <a:pt x="f35" y="f53"/>
                    </a:lnTo>
                    <a:lnTo>
                      <a:pt x="f57" y="f49"/>
                    </a:lnTo>
                    <a:close/>
                  </a:path>
                </a:pathLst>
              </a:custGeom>
              <a:solidFill>
                <a:srgbClr val="D2DEEF"/>
              </a:solidFill>
              <a:ln>
                <a:noFill/>
                <a:prstDash val="solid"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22" name="Dowolny kształt 21"/>
              <p:cNvSpPr/>
              <p:nvPr/>
            </p:nvSpPr>
            <p:spPr>
              <a:xfrm>
                <a:off x="61428" y="3057070"/>
                <a:ext cx="1545566" cy="448117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165320"/>
                  <a:gd name="f7" fmla="val 343424"/>
                  <a:gd name="f8" fmla="+- 0 0 -90"/>
                  <a:gd name="f9" fmla="*/ f3 1 1165320"/>
                  <a:gd name="f10" fmla="*/ f4 1 343424"/>
                  <a:gd name="f11" fmla="+- f7 0 f5"/>
                  <a:gd name="f12" fmla="+- f6 0 f5"/>
                  <a:gd name="f13" fmla="*/ f8 f0 1"/>
                  <a:gd name="f14" fmla="*/ f12 1 1165320"/>
                  <a:gd name="f15" fmla="*/ f11 1 343424"/>
                  <a:gd name="f16" fmla="*/ 0 f12 1"/>
                  <a:gd name="f17" fmla="*/ 0 f11 1"/>
                  <a:gd name="f18" fmla="*/ 1165320 f12 1"/>
                  <a:gd name="f19" fmla="*/ 343424 f11 1"/>
                  <a:gd name="f20" fmla="*/ f13 1 f2"/>
                  <a:gd name="f21" fmla="*/ f16 1 1165320"/>
                  <a:gd name="f22" fmla="*/ f17 1 343424"/>
                  <a:gd name="f23" fmla="*/ f18 1 1165320"/>
                  <a:gd name="f24" fmla="*/ f19 1 343424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1165320" h="343424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5B9BD5"/>
              </a:solidFill>
              <a:ln w="12701">
                <a:solidFill>
                  <a:srgbClr val="41719C"/>
                </a:solidFill>
                <a:prstDash val="solid"/>
                <a:miter/>
              </a:ln>
            </p:spPr>
            <p:txBody>
              <a:bodyPr vert="horz" wrap="square" lIns="85340" tIns="85340" rIns="85340" bIns="85340" anchor="ctr" anchorCtr="1" compatLnSpc="1"/>
              <a:lstStyle/>
              <a:p>
                <a:pPr marL="0" marR="0" lvl="0" indent="0" algn="ctr" defTabSz="533396" rtl="0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pl-PL" sz="1400" b="1" i="0" u="none" strike="noStrike" kern="1200" cap="none" spc="0" baseline="0" dirty="0">
                    <a:solidFill>
                      <a:srgbClr val="FFFFFF"/>
                    </a:solidFill>
                    <a:uFillTx/>
                    <a:latin typeface="Calibri"/>
                  </a:rPr>
                  <a:t>Terminy WPR</a:t>
                </a:r>
              </a:p>
            </p:txBody>
          </p:sp>
          <p:sp>
            <p:nvSpPr>
              <p:cNvPr id="23" name="Dowolny kształt 22"/>
              <p:cNvSpPr/>
              <p:nvPr/>
            </p:nvSpPr>
            <p:spPr>
              <a:xfrm>
                <a:off x="171852" y="4568004"/>
                <a:ext cx="1204630" cy="421748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val 0"/>
                  <a:gd name="f6" fmla="val 1204634"/>
                  <a:gd name="f7" fmla="val 421745"/>
                  <a:gd name="f8" fmla="+- 0 0 -90"/>
                  <a:gd name="f9" fmla="*/ f3 1 1204634"/>
                  <a:gd name="f10" fmla="*/ f4 1 421745"/>
                  <a:gd name="f11" fmla="+- f7 0 f5"/>
                  <a:gd name="f12" fmla="+- f6 0 f5"/>
                  <a:gd name="f13" fmla="*/ f8 f0 1"/>
                  <a:gd name="f14" fmla="*/ f12 1 1204634"/>
                  <a:gd name="f15" fmla="*/ f11 1 421745"/>
                  <a:gd name="f16" fmla="*/ 0 f12 1"/>
                  <a:gd name="f17" fmla="*/ 0 f11 1"/>
                  <a:gd name="f18" fmla="*/ 1204634 f12 1"/>
                  <a:gd name="f19" fmla="*/ 421745 f11 1"/>
                  <a:gd name="f20" fmla="*/ f13 1 f2"/>
                  <a:gd name="f21" fmla="*/ f16 1 1204634"/>
                  <a:gd name="f22" fmla="*/ f17 1 421745"/>
                  <a:gd name="f23" fmla="*/ f18 1 1204634"/>
                  <a:gd name="f24" fmla="*/ f19 1 421745"/>
                  <a:gd name="f25" fmla="*/ f5 1 f14"/>
                  <a:gd name="f26" fmla="*/ f6 1 f14"/>
                  <a:gd name="f27" fmla="*/ f5 1 f15"/>
                  <a:gd name="f28" fmla="*/ f7 1 f15"/>
                  <a:gd name="f29" fmla="+- f20 0 f1"/>
                  <a:gd name="f30" fmla="*/ f21 1 f14"/>
                  <a:gd name="f31" fmla="*/ f22 1 f15"/>
                  <a:gd name="f32" fmla="*/ f23 1 f14"/>
                  <a:gd name="f33" fmla="*/ f24 1 f15"/>
                  <a:gd name="f34" fmla="*/ f25 f9 1"/>
                  <a:gd name="f35" fmla="*/ f26 f9 1"/>
                  <a:gd name="f36" fmla="*/ f28 f10 1"/>
                  <a:gd name="f37" fmla="*/ f27 f10 1"/>
                  <a:gd name="f38" fmla="*/ f30 f9 1"/>
                  <a:gd name="f39" fmla="*/ f31 f10 1"/>
                  <a:gd name="f40" fmla="*/ f32 f9 1"/>
                  <a:gd name="f41" fmla="*/ f33 f1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38" y="f39"/>
                  </a:cxn>
                  <a:cxn ang="f29">
                    <a:pos x="f40" y="f39"/>
                  </a:cxn>
                  <a:cxn ang="f29">
                    <a:pos x="f40" y="f41"/>
                  </a:cxn>
                  <a:cxn ang="f29">
                    <a:pos x="f38" y="f41"/>
                  </a:cxn>
                  <a:cxn ang="f29">
                    <a:pos x="f38" y="f39"/>
                  </a:cxn>
                </a:cxnLst>
                <a:rect l="f34" t="f37" r="f35" b="f36"/>
                <a:pathLst>
                  <a:path w="1204634" h="421745">
                    <a:moveTo>
                      <a:pt x="f5" y="f5"/>
                    </a:moveTo>
                    <a:lnTo>
                      <a:pt x="f6" y="f5"/>
                    </a:lnTo>
                    <a:lnTo>
                      <a:pt x="f6" y="f7"/>
                    </a:lnTo>
                    <a:lnTo>
                      <a:pt x="f5" y="f7"/>
                    </a:lnTo>
                    <a:lnTo>
                      <a:pt x="f5" y="f5"/>
                    </a:lnTo>
                    <a:close/>
                  </a:path>
                </a:pathLst>
              </a:custGeom>
              <a:solidFill>
                <a:srgbClr val="A5A5A5"/>
              </a:solidFill>
              <a:ln w="25402">
                <a:solidFill>
                  <a:srgbClr val="7C7C7C"/>
                </a:solidFill>
                <a:prstDash val="solid"/>
                <a:miter/>
              </a:ln>
            </p:spPr>
            <p:txBody>
              <a:bodyPr vert="horz" wrap="square" lIns="85340" tIns="85340" rIns="85340" bIns="85340" anchor="ctr" anchorCtr="1" compatLnSpc="1"/>
              <a:lstStyle/>
              <a:p>
                <a:pPr marL="0" marR="0" lvl="0" indent="0" algn="ctr" defTabSz="533396" rtl="0" fontAlgn="auto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50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r>
                  <a:rPr lang="pl-PL" sz="1400" b="1" i="0" u="none" strike="noStrike" kern="1200" cap="none" spc="0" baseline="0" dirty="0">
                    <a:solidFill>
                      <a:srgbClr val="000000"/>
                    </a:solidFill>
                    <a:uFillTx/>
                    <a:latin typeface="Calibri"/>
                  </a:rPr>
                  <a:t>Terminy WRF</a:t>
                </a:r>
              </a:p>
            </p:txBody>
          </p:sp>
          <p:sp>
            <p:nvSpPr>
              <p:cNvPr id="24" name="Dowolny kształt 23"/>
              <p:cNvSpPr/>
              <p:nvPr/>
            </p:nvSpPr>
            <p:spPr>
              <a:xfrm>
                <a:off x="1112047" y="3949623"/>
                <a:ext cx="229404" cy="229404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5B9BD5"/>
              </a:solidFill>
              <a:ln w="12701">
                <a:solidFill>
                  <a:srgbClr val="FFFFFF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  <p:sp>
            <p:nvSpPr>
              <p:cNvPr id="26" name="Dowolny kształt 25"/>
              <p:cNvSpPr/>
              <p:nvPr/>
            </p:nvSpPr>
            <p:spPr>
              <a:xfrm>
                <a:off x="2744335" y="3957440"/>
                <a:ext cx="229404" cy="229404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-360"/>
                  <a:gd name="f10" fmla="+- 0 0 -180"/>
                  <a:gd name="f11" fmla="abs f4"/>
                  <a:gd name="f12" fmla="abs f5"/>
                  <a:gd name="f13" fmla="abs f6"/>
                  <a:gd name="f14" fmla="+- 2700000 f2 0"/>
                  <a:gd name="f15" fmla="*/ f9 f1 1"/>
                  <a:gd name="f16" fmla="*/ f10 f1 1"/>
                  <a:gd name="f17" fmla="?: f11 f4 1"/>
                  <a:gd name="f18" fmla="?: f12 f5 1"/>
                  <a:gd name="f19" fmla="?: f13 f6 1"/>
                  <a:gd name="f20" fmla="+- f14 0 f2"/>
                  <a:gd name="f21" fmla="*/ f15 1 f3"/>
                  <a:gd name="f22" fmla="*/ f16 1 f3"/>
                  <a:gd name="f23" fmla="*/ f17 1 21600"/>
                  <a:gd name="f24" fmla="*/ f18 1 21600"/>
                  <a:gd name="f25" fmla="*/ 21600 f17 1"/>
                  <a:gd name="f26" fmla="*/ 21600 f18 1"/>
                  <a:gd name="f27" fmla="+- f20 f2 0"/>
                  <a:gd name="f28" fmla="+- f21 0 f2"/>
                  <a:gd name="f29" fmla="+- f22 0 f2"/>
                  <a:gd name="f30" fmla="min f24 f23"/>
                  <a:gd name="f31" fmla="*/ f25 1 f19"/>
                  <a:gd name="f32" fmla="*/ f26 1 f19"/>
                  <a:gd name="f33" fmla="*/ f27 f8 1"/>
                  <a:gd name="f34" fmla="val f31"/>
                  <a:gd name="f35" fmla="val f32"/>
                  <a:gd name="f36" fmla="*/ f33 1 f1"/>
                  <a:gd name="f37" fmla="*/ f7 f30 1"/>
                  <a:gd name="f38" fmla="+- f35 0 f7"/>
                  <a:gd name="f39" fmla="+- f34 0 f7"/>
                  <a:gd name="f40" fmla="+- 0 0 f36"/>
                  <a:gd name="f41" fmla="*/ f38 1 2"/>
                  <a:gd name="f42" fmla="*/ f39 1 2"/>
                  <a:gd name="f43" fmla="+- 0 0 f40"/>
                  <a:gd name="f44" fmla="+- f7 f41 0"/>
                  <a:gd name="f45" fmla="+- f7 f42 0"/>
                  <a:gd name="f46" fmla="*/ f43 f1 1"/>
                  <a:gd name="f47" fmla="*/ f42 f30 1"/>
                  <a:gd name="f48" fmla="*/ f41 f30 1"/>
                  <a:gd name="f49" fmla="*/ f46 1 f8"/>
                  <a:gd name="f50" fmla="*/ f44 f30 1"/>
                  <a:gd name="f51" fmla="+- f49 0 f2"/>
                  <a:gd name="f52" fmla="cos 1 f51"/>
                  <a:gd name="f53" fmla="sin 1 f51"/>
                  <a:gd name="f54" fmla="+- 0 0 f52"/>
                  <a:gd name="f55" fmla="+- 0 0 f53"/>
                  <a:gd name="f56" fmla="+- 0 0 f54"/>
                  <a:gd name="f57" fmla="+- 0 0 f55"/>
                  <a:gd name="f58" fmla="val f56"/>
                  <a:gd name="f59" fmla="val f57"/>
                  <a:gd name="f60" fmla="*/ f58 f42 1"/>
                  <a:gd name="f61" fmla="*/ f59 f41 1"/>
                  <a:gd name="f62" fmla="+- f45 0 f60"/>
                  <a:gd name="f63" fmla="+- f45 f60 0"/>
                  <a:gd name="f64" fmla="+- f44 0 f61"/>
                  <a:gd name="f65" fmla="+- f44 f61 0"/>
                  <a:gd name="f66" fmla="*/ f62 f30 1"/>
                  <a:gd name="f67" fmla="*/ f64 f30 1"/>
                  <a:gd name="f68" fmla="*/ f63 f30 1"/>
                  <a:gd name="f69" fmla="*/ f65 f30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8">
                    <a:pos x="f66" y="f67"/>
                  </a:cxn>
                  <a:cxn ang="f29">
                    <a:pos x="f66" y="f69"/>
                  </a:cxn>
                  <a:cxn ang="f29">
                    <a:pos x="f68" y="f69"/>
                  </a:cxn>
                  <a:cxn ang="f28">
                    <a:pos x="f68" y="f67"/>
                  </a:cxn>
                </a:cxnLst>
                <a:rect l="f66" t="f67" r="f68" b="f69"/>
                <a:pathLst>
                  <a:path>
                    <a:moveTo>
                      <a:pt x="f37" y="f50"/>
                    </a:moveTo>
                    <a:arcTo wR="f47" hR="f48" stAng="f1" swAng="f0"/>
                    <a:close/>
                  </a:path>
                </a:pathLst>
              </a:custGeom>
              <a:solidFill>
                <a:srgbClr val="5B9BD5"/>
              </a:solidFill>
              <a:ln w="12701">
                <a:solidFill>
                  <a:srgbClr val="FFFFFF"/>
                </a:solidFill>
                <a:prstDash val="solid"/>
                <a:miter/>
              </a:ln>
            </p:spPr>
            <p:txBody>
              <a:bodyPr vert="horz" wrap="square" lIns="0" tIns="0" rIns="0" bIns="0" anchor="t" anchorCtr="0" compatLnSpc="1"/>
              <a:lstStyle/>
              <a:p>
                <a:pPr marL="0" marR="0" lvl="0" indent="0" algn="l" defTabSz="914400" rtl="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  <a:defRPr sz="1800" b="0" i="0" u="none" strike="noStrike" kern="0" cap="none" spc="0" baseline="0">
                    <a:solidFill>
                      <a:srgbClr val="000000"/>
                    </a:solidFill>
                    <a:uFillTx/>
                  </a:defRPr>
                </a:pPr>
                <a:endParaRPr lang="pl-PL" sz="18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endParaRPr>
              </a:p>
            </p:txBody>
          </p:sp>
        </p:grpSp>
        <p:sp>
          <p:nvSpPr>
            <p:cNvPr id="7" name="Elipsa 12"/>
            <p:cNvSpPr/>
            <p:nvPr/>
          </p:nvSpPr>
          <p:spPr>
            <a:xfrm>
              <a:off x="4677187" y="3978745"/>
              <a:ext cx="229404" cy="22422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5B9BD5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8" name="Elipsa 13"/>
            <p:cNvSpPr/>
            <p:nvPr/>
          </p:nvSpPr>
          <p:spPr>
            <a:xfrm>
              <a:off x="6725165" y="3942010"/>
              <a:ext cx="229404" cy="22422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5B9BD5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pic>
          <p:nvPicPr>
            <p:cNvPr id="9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8488388" y="3947235"/>
              <a:ext cx="255583" cy="24981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" name="Elipsa 15"/>
            <p:cNvSpPr/>
            <p:nvPr/>
          </p:nvSpPr>
          <p:spPr>
            <a:xfrm>
              <a:off x="10297515" y="3942014"/>
              <a:ext cx="229404" cy="224220"/>
            </a:xfrm>
            <a:custGeom>
              <a:avLst/>
              <a:gdLst>
                <a:gd name="f0" fmla="val 21600000"/>
                <a:gd name="f1" fmla="val 10800000"/>
                <a:gd name="f2" fmla="val 5400000"/>
                <a:gd name="f3" fmla="val 180"/>
                <a:gd name="f4" fmla="val w"/>
                <a:gd name="f5" fmla="val h"/>
                <a:gd name="f6" fmla="val ss"/>
                <a:gd name="f7" fmla="val 0"/>
                <a:gd name="f8" fmla="*/ 5419351 1 1725033"/>
                <a:gd name="f9" fmla="+- 0 0 -360"/>
                <a:gd name="f10" fmla="+- 0 0 -180"/>
                <a:gd name="f11" fmla="abs f4"/>
                <a:gd name="f12" fmla="abs f5"/>
                <a:gd name="f13" fmla="abs f6"/>
                <a:gd name="f14" fmla="+- 2700000 f2 0"/>
                <a:gd name="f15" fmla="*/ f9 f1 1"/>
                <a:gd name="f16" fmla="*/ f10 f1 1"/>
                <a:gd name="f17" fmla="?: f11 f4 1"/>
                <a:gd name="f18" fmla="?: f12 f5 1"/>
                <a:gd name="f19" fmla="?: f13 f6 1"/>
                <a:gd name="f20" fmla="+- f14 0 f2"/>
                <a:gd name="f21" fmla="*/ f15 1 f3"/>
                <a:gd name="f22" fmla="*/ f16 1 f3"/>
                <a:gd name="f23" fmla="*/ f17 1 21600"/>
                <a:gd name="f24" fmla="*/ f18 1 21600"/>
                <a:gd name="f25" fmla="*/ 21600 f17 1"/>
                <a:gd name="f26" fmla="*/ 21600 f18 1"/>
                <a:gd name="f27" fmla="+- f20 f2 0"/>
                <a:gd name="f28" fmla="+- f21 0 f2"/>
                <a:gd name="f29" fmla="+- f22 0 f2"/>
                <a:gd name="f30" fmla="min f24 f23"/>
                <a:gd name="f31" fmla="*/ f25 1 f19"/>
                <a:gd name="f32" fmla="*/ f26 1 f19"/>
                <a:gd name="f33" fmla="*/ f27 f8 1"/>
                <a:gd name="f34" fmla="val f31"/>
                <a:gd name="f35" fmla="val f32"/>
                <a:gd name="f36" fmla="*/ f33 1 f1"/>
                <a:gd name="f37" fmla="*/ f7 f30 1"/>
                <a:gd name="f38" fmla="+- f35 0 f7"/>
                <a:gd name="f39" fmla="+- f34 0 f7"/>
                <a:gd name="f40" fmla="+- 0 0 f36"/>
                <a:gd name="f41" fmla="*/ f38 1 2"/>
                <a:gd name="f42" fmla="*/ f39 1 2"/>
                <a:gd name="f43" fmla="+- 0 0 f40"/>
                <a:gd name="f44" fmla="+- f7 f41 0"/>
                <a:gd name="f45" fmla="+- f7 f42 0"/>
                <a:gd name="f46" fmla="*/ f43 f1 1"/>
                <a:gd name="f47" fmla="*/ f42 f30 1"/>
                <a:gd name="f48" fmla="*/ f41 f30 1"/>
                <a:gd name="f49" fmla="*/ f46 1 f8"/>
                <a:gd name="f50" fmla="*/ f44 f30 1"/>
                <a:gd name="f51" fmla="+- f49 0 f2"/>
                <a:gd name="f52" fmla="cos 1 f51"/>
                <a:gd name="f53" fmla="sin 1 f51"/>
                <a:gd name="f54" fmla="+- 0 0 f52"/>
                <a:gd name="f55" fmla="+- 0 0 f53"/>
                <a:gd name="f56" fmla="+- 0 0 f54"/>
                <a:gd name="f57" fmla="+- 0 0 f55"/>
                <a:gd name="f58" fmla="val f56"/>
                <a:gd name="f59" fmla="val f57"/>
                <a:gd name="f60" fmla="*/ f58 f42 1"/>
                <a:gd name="f61" fmla="*/ f59 f41 1"/>
                <a:gd name="f62" fmla="+- f45 0 f60"/>
                <a:gd name="f63" fmla="+- f45 f60 0"/>
                <a:gd name="f64" fmla="+- f44 0 f61"/>
                <a:gd name="f65" fmla="+- f44 f61 0"/>
                <a:gd name="f66" fmla="*/ f62 f30 1"/>
                <a:gd name="f67" fmla="*/ f64 f30 1"/>
                <a:gd name="f68" fmla="*/ f63 f30 1"/>
                <a:gd name="f69" fmla="*/ f65 f3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8">
                  <a:pos x="f66" y="f67"/>
                </a:cxn>
                <a:cxn ang="f29">
                  <a:pos x="f66" y="f69"/>
                </a:cxn>
                <a:cxn ang="f29">
                  <a:pos x="f68" y="f69"/>
                </a:cxn>
                <a:cxn ang="f28">
                  <a:pos x="f68" y="f67"/>
                </a:cxn>
              </a:cxnLst>
              <a:rect l="f66" t="f67" r="f68" b="f69"/>
              <a:pathLst>
                <a:path>
                  <a:moveTo>
                    <a:pt x="f37" y="f50"/>
                  </a:moveTo>
                  <a:arcTo wR="f47" hR="f48" stAng="f1" swAng="f0"/>
                  <a:close/>
                </a:path>
              </a:pathLst>
            </a:custGeom>
            <a:solidFill>
              <a:srgbClr val="5B9BD5"/>
            </a:solidFill>
            <a:ln w="12701">
              <a:solidFill>
                <a:srgbClr val="FFFFFF"/>
              </a:solidFill>
              <a:prstDash val="solid"/>
              <a:miter/>
            </a:ln>
          </p:spPr>
          <p:txBody>
            <a:bodyPr vert="horz" wrap="square" lIns="0" tIns="0" rIns="0" bIns="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pl-PL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1826334" y="3900629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2017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3647728" y="3906188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2018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5540516" y="3892822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2019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7483786" y="3906187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2020</a:t>
              </a: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9168208" y="3914870"/>
              <a:ext cx="856660" cy="416341"/>
            </a:xfrm>
            <a:prstGeom prst="rect">
              <a:avLst/>
            </a:prstGeom>
            <a:noFill/>
            <a:ln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pl-PL" sz="20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2021</a:t>
              </a:r>
            </a:p>
          </p:txBody>
        </p:sp>
      </p:grpSp>
      <p:sp>
        <p:nvSpPr>
          <p:cNvPr id="27" name="Prostokąt 35"/>
          <p:cNvSpPr/>
          <p:nvPr/>
        </p:nvSpPr>
        <p:spPr>
          <a:xfrm>
            <a:off x="1780128" y="1700808"/>
            <a:ext cx="1421763" cy="111558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Listopad 2017 r. – </a:t>
            </a:r>
            <a:r>
              <a:rPr lang="pl-PL" sz="1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komunikat KE </a:t>
            </a:r>
            <a:r>
              <a:rPr lang="pl-PL" sz="1400" b="1" i="0" u="sng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nt. </a:t>
            </a:r>
            <a:r>
              <a:rPr lang="pl-PL" sz="1400" b="1" i="0" u="sng" strike="noStrike" kern="1200" cap="none" spc="0" baseline="0" dirty="0">
                <a:solidFill>
                  <a:srgbClr val="FFFF00"/>
                </a:solidFill>
                <a:uFillTx/>
                <a:latin typeface="Calibri"/>
              </a:rPr>
              <a:t>przyszłości WPR </a:t>
            </a:r>
            <a:endParaRPr lang="pl-PL" sz="14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8" name="Prostokąt 44"/>
          <p:cNvSpPr/>
          <p:nvPr/>
        </p:nvSpPr>
        <p:spPr>
          <a:xfrm>
            <a:off x="135750" y="1722644"/>
            <a:ext cx="1520736" cy="111558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0" cap="none" spc="0" baseline="0" dirty="0">
                <a:solidFill>
                  <a:srgbClr val="002060"/>
                </a:solidFill>
                <a:uFillTx/>
                <a:latin typeface="Calibri"/>
              </a:rPr>
              <a:t>Luty – maj 2017 r</a:t>
            </a:r>
            <a:r>
              <a:rPr lang="pl-PL" sz="1400" b="1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. – Konsultacje</a:t>
            </a:r>
            <a:r>
              <a:rPr lang="pl-PL" sz="1400" b="1" i="0" u="none" strike="noStrike" kern="0" cap="none" spc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pl-PL" sz="1400" b="1" i="0" u="none" strike="noStrike" kern="0" cap="none" spc="0" baseline="0" dirty="0">
                <a:solidFill>
                  <a:srgbClr val="FFFFFF"/>
                </a:solidFill>
                <a:uFillTx/>
                <a:latin typeface="Calibri"/>
              </a:rPr>
              <a:t>publiczne dot. przyszłości WPR</a:t>
            </a:r>
          </a:p>
        </p:txBody>
      </p:sp>
      <p:sp>
        <p:nvSpPr>
          <p:cNvPr id="29" name="Prostokąt 35"/>
          <p:cNvSpPr/>
          <p:nvPr/>
        </p:nvSpPr>
        <p:spPr>
          <a:xfrm>
            <a:off x="3325780" y="1700808"/>
            <a:ext cx="1776263" cy="1115589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1200" cap="none" spc="0" baseline="0" dirty="0">
                <a:solidFill>
                  <a:srgbClr val="002060"/>
                </a:solidFill>
                <a:uFillTx/>
                <a:latin typeface="Calibri"/>
              </a:rPr>
              <a:t>I połowa 2018 r. – </a:t>
            </a:r>
            <a:r>
              <a:rPr lang="pl-PL" sz="1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propozycje</a:t>
            </a:r>
            <a:r>
              <a:rPr lang="pl-PL" sz="1400" b="1" i="0" u="none" strike="noStrike" kern="1200" cap="none" spc="0" dirty="0">
                <a:solidFill>
                  <a:srgbClr val="FFFFFF"/>
                </a:solidFill>
                <a:uFillTx/>
                <a:latin typeface="Calibri"/>
              </a:rPr>
              <a:t> </a:t>
            </a:r>
            <a:r>
              <a:rPr lang="pl-PL" sz="1400" b="1" dirty="0">
                <a:solidFill>
                  <a:srgbClr val="FFFFFF"/>
                </a:solidFill>
                <a:latin typeface="Calibri"/>
              </a:rPr>
              <a:t>prawne </a:t>
            </a:r>
            <a:r>
              <a:rPr lang="pl-PL" sz="1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KE </a:t>
            </a:r>
            <a:r>
              <a:rPr lang="pl-PL" sz="1400" b="1" i="0" u="sng" strike="noStrike" kern="1200" cap="none" spc="0" baseline="0" dirty="0">
                <a:solidFill>
                  <a:srgbClr val="FFFFFF"/>
                </a:solidFill>
                <a:uFillTx/>
                <a:latin typeface="Calibri"/>
              </a:rPr>
              <a:t>nt. </a:t>
            </a:r>
            <a:r>
              <a:rPr lang="pl-PL" sz="1400" b="1" i="0" u="sng" strike="noStrike" kern="1200" cap="none" spc="0" baseline="0" dirty="0">
                <a:solidFill>
                  <a:srgbClr val="FFFF00"/>
                </a:solidFill>
                <a:uFillTx/>
                <a:latin typeface="Calibri"/>
              </a:rPr>
              <a:t>przyszłości WPR (projekty rozporządzeń)</a:t>
            </a:r>
            <a:endParaRPr lang="pl-PL" sz="14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0" name="Prostokąt 35"/>
          <p:cNvSpPr/>
          <p:nvPr/>
        </p:nvSpPr>
        <p:spPr>
          <a:xfrm>
            <a:off x="5190805" y="1722643"/>
            <a:ext cx="1949384" cy="1296143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dirty="0">
                <a:solidFill>
                  <a:srgbClr val="002060"/>
                </a:solidFill>
                <a:latin typeface="+mn-lt"/>
              </a:rPr>
              <a:t>Do końca 2018 r. – </a:t>
            </a:r>
            <a:r>
              <a:rPr lang="pl-PL" sz="1400" b="1" dirty="0">
                <a:solidFill>
                  <a:srgbClr val="FFFFFF"/>
                </a:solidFill>
                <a:latin typeface="+mn-lt"/>
              </a:rPr>
              <a:t>wstępne </a:t>
            </a:r>
            <a:r>
              <a:rPr lang="pl-PL" sz="1400" b="1" u="sng" dirty="0">
                <a:solidFill>
                  <a:srgbClr val="FFFFFF"/>
                </a:solidFill>
                <a:latin typeface="+mn-lt"/>
              </a:rPr>
              <a:t>sprawozdanie KE nt. </a:t>
            </a:r>
            <a:r>
              <a:rPr lang="pl-PL" sz="1400" b="1" u="sng" dirty="0">
                <a:solidFill>
                  <a:srgbClr val="FFFF00"/>
                </a:solidFill>
                <a:latin typeface="+mn-lt"/>
              </a:rPr>
              <a:t>skuteczności WPR </a:t>
            </a:r>
            <a:r>
              <a:rPr lang="pl-PL" sz="1400" b="1" dirty="0">
                <a:solidFill>
                  <a:srgbClr val="FFFFFF"/>
                </a:solidFill>
                <a:latin typeface="+mn-lt"/>
              </a:rPr>
              <a:t>(art. 110(5) R1306/2013)</a:t>
            </a:r>
          </a:p>
        </p:txBody>
      </p:sp>
      <p:sp>
        <p:nvSpPr>
          <p:cNvPr id="31" name="Objaśnienie liniowe 1 26"/>
          <p:cNvSpPr/>
          <p:nvPr/>
        </p:nvSpPr>
        <p:spPr>
          <a:xfrm>
            <a:off x="3030784" y="4448981"/>
            <a:ext cx="1338837" cy="1514811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+- 0 0 37584"/>
              <a:gd name="f5" fmla="+- 0 0 38893"/>
              <a:gd name="f6" fmla="+- 0 0 365"/>
              <a:gd name="f7" fmla="+- 0 0 294"/>
              <a:gd name="f8" fmla="abs f0"/>
              <a:gd name="f9" fmla="abs f1"/>
              <a:gd name="f10" fmla="abs f2"/>
              <a:gd name="f11" fmla="?: f8 f0 1"/>
              <a:gd name="f12" fmla="?: f9 f1 1"/>
              <a:gd name="f13" fmla="?: f10 f2 1"/>
              <a:gd name="f14" fmla="*/ f11 1 21600"/>
              <a:gd name="f15" fmla="*/ f12 1 21600"/>
              <a:gd name="f16" fmla="*/ 21600 f11 1"/>
              <a:gd name="f17" fmla="*/ 21600 f12 1"/>
              <a:gd name="f18" fmla="min f15 f14"/>
              <a:gd name="f19" fmla="*/ f16 1 f13"/>
              <a:gd name="f20" fmla="*/ f17 1 f13"/>
              <a:gd name="f21" fmla="val f19"/>
              <a:gd name="f22" fmla="val f20"/>
              <a:gd name="f23" fmla="*/ f3 f18 1"/>
              <a:gd name="f24" fmla="+- f22 0 f3"/>
              <a:gd name="f25" fmla="+- f21 0 f3"/>
              <a:gd name="f26" fmla="*/ f21 f18 1"/>
              <a:gd name="f27" fmla="*/ f22 f18 1"/>
              <a:gd name="f28" fmla="min f25 f24"/>
              <a:gd name="f29" fmla="*/ f28 1 21600"/>
              <a:gd name="f30" fmla="*/ f5 1 f29"/>
              <a:gd name="f31" fmla="*/ f4 1 f29"/>
              <a:gd name="f32" fmla="*/ f7 1 f29"/>
              <a:gd name="f33" fmla="*/ f6 1 f29"/>
              <a:gd name="f34" fmla="*/ f24 f31 1"/>
              <a:gd name="f35" fmla="*/ f25 f30 1"/>
              <a:gd name="f36" fmla="*/ f24 f33 1"/>
              <a:gd name="f37" fmla="*/ f25 f32 1"/>
              <a:gd name="f38" fmla="*/ f34 1 100000"/>
              <a:gd name="f39" fmla="*/ f35 1 100000"/>
              <a:gd name="f40" fmla="*/ f36 1 100000"/>
              <a:gd name="f41" fmla="*/ f37 1 100000"/>
              <a:gd name="f42" fmla="*/ f39 f18 1"/>
              <a:gd name="f43" fmla="*/ f38 f18 1"/>
              <a:gd name="f44" fmla="*/ f41 f18 1"/>
              <a:gd name="f45" fmla="*/ f40 f1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3" t="f23" r="f26" b="f27"/>
            <a:pathLst>
              <a:path>
                <a:moveTo>
                  <a:pt x="f23" y="f23"/>
                </a:moveTo>
                <a:lnTo>
                  <a:pt x="f26" y="f23"/>
                </a:lnTo>
                <a:lnTo>
                  <a:pt x="f26" y="f27"/>
                </a:lnTo>
                <a:lnTo>
                  <a:pt x="f23" y="f27"/>
                </a:lnTo>
                <a:close/>
              </a:path>
              <a:path fill="none">
                <a:moveTo>
                  <a:pt x="f42" y="f43"/>
                </a:moveTo>
                <a:lnTo>
                  <a:pt x="f44" y="f45"/>
                </a:lnTo>
              </a:path>
            </a:pathLst>
          </a:custGeom>
          <a:solidFill>
            <a:srgbClr val="A5A5A5"/>
          </a:solidFill>
          <a:ln w="12701">
            <a:solidFill>
              <a:srgbClr val="787878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Maj 2018 – komunikat w sprawie </a:t>
            </a:r>
            <a:r>
              <a:rPr lang="pl-PL" sz="14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wieloletnich ram finansowych </a:t>
            </a:r>
            <a:r>
              <a:rPr lang="pl-PL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2021-2027</a:t>
            </a:r>
          </a:p>
        </p:txBody>
      </p:sp>
      <p:cxnSp>
        <p:nvCxnSpPr>
          <p:cNvPr id="32" name="Łącznik prostoliniowy 42"/>
          <p:cNvCxnSpPr/>
          <p:nvPr/>
        </p:nvCxnSpPr>
        <p:spPr>
          <a:xfrm>
            <a:off x="983096" y="2725311"/>
            <a:ext cx="260617" cy="1337564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cxnSp>
        <p:nvCxnSpPr>
          <p:cNvPr id="33" name="Łącznik prostoliniowy 51"/>
          <p:cNvCxnSpPr/>
          <p:nvPr/>
        </p:nvCxnSpPr>
        <p:spPr>
          <a:xfrm flipH="1">
            <a:off x="2266354" y="2816397"/>
            <a:ext cx="287282" cy="1138735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cxnSp>
        <p:nvCxnSpPr>
          <p:cNvPr id="36" name="Łącznik prostoliniowy 51"/>
          <p:cNvCxnSpPr>
            <a:stCxn id="29" idx="2"/>
          </p:cNvCxnSpPr>
          <p:nvPr/>
        </p:nvCxnSpPr>
        <p:spPr>
          <a:xfrm flipH="1">
            <a:off x="3505652" y="2816397"/>
            <a:ext cx="708260" cy="1057097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39" name="Prostokąt 35"/>
          <p:cNvSpPr/>
          <p:nvPr/>
        </p:nvSpPr>
        <p:spPr>
          <a:xfrm>
            <a:off x="7264506" y="1718087"/>
            <a:ext cx="1737037" cy="1296143"/>
          </a:xfrm>
          <a:prstGeom prst="rect">
            <a:avLst/>
          </a:prstGeom>
          <a:solidFill>
            <a:srgbClr val="5B9BD5"/>
          </a:solidFill>
          <a:ln w="12701">
            <a:solidFill>
              <a:srgbClr val="41719C"/>
            </a:solidFill>
            <a:prstDash val="solid"/>
            <a:miter/>
          </a:ln>
        </p:spPr>
        <p:txBody>
          <a:bodyPr vert="horz" wrap="square" lIns="91440" tIns="45720" rIns="91440" bIns="45720" anchor="ctr" anchorCtr="0" compatLnSpc="1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pl-PL" sz="1400" b="1" dirty="0">
                <a:solidFill>
                  <a:srgbClr val="002060"/>
                </a:solidFill>
                <a:latin typeface="Calibri"/>
              </a:rPr>
              <a:t>Do końca 2021 r. </a:t>
            </a:r>
            <a:r>
              <a:rPr lang="pl-PL" sz="1400" b="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pl-PL" sz="1400" b="1" u="sng" dirty="0">
                <a:solidFill>
                  <a:srgbClr val="FFFFFF"/>
                </a:solidFill>
                <a:latin typeface="Calibri"/>
              </a:rPr>
              <a:t>sprawozdanie KE nt. skuteczności WPR  </a:t>
            </a:r>
            <a:r>
              <a:rPr lang="pl-PL" sz="1400" b="1" dirty="0">
                <a:solidFill>
                  <a:srgbClr val="FFFFFF"/>
                </a:solidFill>
                <a:latin typeface="Calibri"/>
              </a:rPr>
              <a:t>(art. 110(5) R1306/2013)</a:t>
            </a:r>
          </a:p>
        </p:txBody>
      </p:sp>
      <p:cxnSp>
        <p:nvCxnSpPr>
          <p:cNvPr id="43" name="Łącznik prostoliniowy 51"/>
          <p:cNvCxnSpPr>
            <a:stCxn id="30" idx="2"/>
          </p:cNvCxnSpPr>
          <p:nvPr/>
        </p:nvCxnSpPr>
        <p:spPr>
          <a:xfrm flipH="1">
            <a:off x="3737224" y="3018786"/>
            <a:ext cx="2428273" cy="100710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cxnSp>
        <p:nvCxnSpPr>
          <p:cNvPr id="45" name="Łącznik prostoliniowy 51"/>
          <p:cNvCxnSpPr/>
          <p:nvPr/>
        </p:nvCxnSpPr>
        <p:spPr>
          <a:xfrm>
            <a:off x="8154776" y="3013348"/>
            <a:ext cx="161640" cy="971746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</a:ln>
        </p:spPr>
      </p:cxnSp>
      <p:sp>
        <p:nvSpPr>
          <p:cNvPr id="3" name="Elipsa 2"/>
          <p:cNvSpPr/>
          <p:nvPr/>
        </p:nvSpPr>
        <p:spPr>
          <a:xfrm>
            <a:off x="1659297" y="1221335"/>
            <a:ext cx="1701523" cy="1797451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795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Rola i cele WPR wg Komisji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0" y="922287"/>
            <a:ext cx="9396096" cy="5799187"/>
          </a:xfrm>
        </p:spPr>
        <p:txBody>
          <a:bodyPr/>
          <a:lstStyle/>
          <a:p>
            <a:r>
              <a:rPr lang="pl-PL" sz="2800" dirty="0"/>
              <a:t>WPR jest ważną polityką UE, która ma </a:t>
            </a:r>
            <a:r>
              <a:rPr lang="pl-PL" sz="2800" b="1" dirty="0"/>
              <a:t>europejską wartość dodaną</a:t>
            </a:r>
            <a:r>
              <a:rPr lang="pl-PL" sz="2800" dirty="0"/>
              <a:t> i przynosi szereg korzyści obywatelom UE;</a:t>
            </a:r>
          </a:p>
          <a:p>
            <a:r>
              <a:rPr lang="pl-PL" sz="2800" b="1" dirty="0"/>
              <a:t>Dotychczasowe cele</a:t>
            </a:r>
            <a:r>
              <a:rPr lang="pl-PL" sz="2800" dirty="0"/>
              <a:t>, w tym cele traktatowe, są nadal aktualne;</a:t>
            </a:r>
          </a:p>
          <a:p>
            <a:r>
              <a:rPr lang="pl-PL" sz="2800" dirty="0"/>
              <a:t>WPR ma wnosić wkład w realizację </a:t>
            </a:r>
            <a:r>
              <a:rPr lang="pl-PL" sz="2800" b="1" dirty="0"/>
              <a:t>priorytetów </a:t>
            </a:r>
            <a:r>
              <a:rPr lang="pl-PL" sz="2800" b="1" dirty="0" err="1"/>
              <a:t>Junckera</a:t>
            </a:r>
            <a:r>
              <a:rPr lang="pl-PL" sz="2800" b="1" dirty="0"/>
              <a:t> </a:t>
            </a:r>
            <a:r>
              <a:rPr lang="pl-PL" sz="2800" dirty="0"/>
              <a:t>oraz </a:t>
            </a:r>
            <a:r>
              <a:rPr lang="pl-PL" sz="2800" b="1" dirty="0"/>
              <a:t>celów zrównoważonego rozwoju ONZ</a:t>
            </a:r>
            <a:r>
              <a:rPr lang="pl-PL" sz="2800" dirty="0"/>
              <a:t>;</a:t>
            </a:r>
          </a:p>
          <a:p>
            <a:r>
              <a:rPr lang="pl-PL" sz="2800" dirty="0"/>
              <a:t>Unijne rolnictwo musi zwiększyć swój wkład w osiąganie </a:t>
            </a:r>
            <a:r>
              <a:rPr lang="pl-PL" sz="2800" b="1" dirty="0"/>
              <a:t>celów środowiskowych </a:t>
            </a:r>
            <a:r>
              <a:rPr lang="pl-PL" sz="2800" dirty="0"/>
              <a:t>i </a:t>
            </a:r>
            <a:r>
              <a:rPr lang="pl-PL" sz="2800" b="1" dirty="0"/>
              <a:t>zobowiązań klimatycznych U</a:t>
            </a:r>
            <a:r>
              <a:rPr lang="pl-PL" sz="2800" dirty="0"/>
              <a:t>E</a:t>
            </a:r>
          </a:p>
          <a:p>
            <a:r>
              <a:rPr lang="pl-PL" sz="2800" dirty="0"/>
              <a:t>Główne cele przyszłej WPR: </a:t>
            </a:r>
          </a:p>
          <a:p>
            <a:pPr marL="631825" lvl="1" indent="-269875">
              <a:buFont typeface="Wingdings" panose="05000000000000000000" pitchFamily="2" charset="2"/>
              <a:buChar char="ü"/>
            </a:pPr>
            <a:r>
              <a:rPr lang="pl-PL" sz="2400" dirty="0"/>
              <a:t> wspieranie </a:t>
            </a:r>
            <a:r>
              <a:rPr lang="pl-PL" sz="2400" u="sng" dirty="0"/>
              <a:t>inteligentnego</a:t>
            </a:r>
            <a:r>
              <a:rPr lang="pl-PL" sz="2400" dirty="0"/>
              <a:t> i </a:t>
            </a:r>
            <a:r>
              <a:rPr lang="pl-PL" sz="2400" u="sng" dirty="0"/>
              <a:t>odpornego</a:t>
            </a:r>
            <a:r>
              <a:rPr lang="pl-PL" sz="2400" dirty="0"/>
              <a:t> sektora rolnictwa;</a:t>
            </a:r>
          </a:p>
          <a:p>
            <a:pPr marL="631825" lvl="1" indent="-269875">
              <a:buFont typeface="Wingdings" panose="05000000000000000000" pitchFamily="2" charset="2"/>
              <a:buChar char="ü"/>
            </a:pPr>
            <a:r>
              <a:rPr lang="pl-PL" sz="2400" dirty="0"/>
              <a:t> zwiększenie troski o </a:t>
            </a:r>
            <a:r>
              <a:rPr lang="pl-PL" sz="2400" u="sng" dirty="0"/>
              <a:t>środowisko</a:t>
            </a:r>
            <a:r>
              <a:rPr lang="pl-PL" sz="2400" dirty="0"/>
              <a:t> i intensyfikacja w dziedzinie </a:t>
            </a:r>
            <a:r>
              <a:rPr lang="pl-PL" sz="2400" u="sng" dirty="0"/>
              <a:t>klimatu;</a:t>
            </a:r>
          </a:p>
          <a:p>
            <a:pPr marL="631825" lvl="1" indent="-269875">
              <a:buFont typeface="Wingdings" panose="05000000000000000000" pitchFamily="2" charset="2"/>
              <a:buChar char="ü"/>
            </a:pPr>
            <a:r>
              <a:rPr lang="pl-PL" sz="2400" dirty="0"/>
              <a:t> wzmacnianie społeczno-gospodarczej struktury </a:t>
            </a:r>
            <a:r>
              <a:rPr lang="pl-PL" sz="2400" u="sng" dirty="0"/>
              <a:t>obszarów wiejskich</a:t>
            </a:r>
            <a:r>
              <a:rPr lang="pl-PL" sz="2000" dirty="0"/>
              <a:t>.</a:t>
            </a: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0812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Przyszłość rolnictwa wg Komisji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280920" cy="5677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758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Komunikat KE a LEADER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„oddolne,   realizowane   na   szczeblu   lokalnym podejście  LEADER okazało  się skutecznym sposobem budowania lokalnego potencjału,  a także wspierania włączenia społecznego, ograniczania ubóstwa i tworzenia miejsc pracy w lokalnej gospodarce. Aby w pełni  uruchomić  potencjał  obszarów  wiejskich,  należy  zapewnić  lepszą  synergię i koordynację działań z władzami samorządowymi i lokalnymi agencjami”.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1286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Nowy sposób zarządzania WPR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851827"/>
            <a:ext cx="8939336" cy="5001419"/>
          </a:xfrm>
        </p:spPr>
        <p:txBody>
          <a:bodyPr/>
          <a:lstStyle/>
          <a:p>
            <a:r>
              <a:rPr lang="pl-PL" dirty="0"/>
              <a:t>Utrzymanie dwóch filarów WPR;</a:t>
            </a:r>
          </a:p>
          <a:p>
            <a:r>
              <a:rPr lang="pl-PL" dirty="0"/>
              <a:t>Nowy model realizacji / wdrażania WPR </a:t>
            </a:r>
            <a:br>
              <a:rPr lang="pl-PL" dirty="0"/>
            </a:br>
            <a:r>
              <a:rPr lang="pl-PL" dirty="0"/>
              <a:t>(ang. </a:t>
            </a:r>
            <a:r>
              <a:rPr lang="pl-PL" i="1" dirty="0" err="1"/>
              <a:t>delivery</a:t>
            </a:r>
            <a:r>
              <a:rPr lang="pl-PL" i="1" dirty="0"/>
              <a:t> </a:t>
            </a:r>
            <a:r>
              <a:rPr lang="pl-PL" i="1" dirty="0" err="1"/>
              <a:t>mechanism</a:t>
            </a:r>
            <a:r>
              <a:rPr lang="pl-PL" dirty="0"/>
              <a:t>):</a:t>
            </a:r>
          </a:p>
          <a:p>
            <a:pPr lvl="1"/>
            <a:r>
              <a:rPr lang="pl-PL" u="sng" dirty="0"/>
              <a:t>krajowe plany strategiczne WPR </a:t>
            </a:r>
            <a:r>
              <a:rPr lang="pl-PL" dirty="0"/>
              <a:t>przygotowane przez  państwa członkowskie, które będzie akceptować KE</a:t>
            </a:r>
          </a:p>
          <a:p>
            <a:pPr lvl="1"/>
            <a:r>
              <a:rPr lang="pl-PL" dirty="0"/>
              <a:t>możliwość  uwzględnienia </a:t>
            </a:r>
            <a:r>
              <a:rPr lang="pl-PL" u="sng" dirty="0"/>
              <a:t>krajowych uwarunkowań</a:t>
            </a:r>
            <a:r>
              <a:rPr lang="pl-PL" dirty="0"/>
              <a:t>, </a:t>
            </a:r>
          </a:p>
          <a:p>
            <a:pPr lvl="1"/>
            <a:r>
              <a:rPr lang="pl-PL" dirty="0"/>
              <a:t>większa </a:t>
            </a:r>
            <a:r>
              <a:rPr lang="pl-PL" u="sng" dirty="0"/>
              <a:t>odpowiedzialność Państw </a:t>
            </a:r>
            <a:r>
              <a:rPr lang="pl-PL" dirty="0"/>
              <a:t>za realizację celów UE/WPR na poziomie beneficjenta;</a:t>
            </a:r>
          </a:p>
          <a:p>
            <a:pPr lvl="1"/>
            <a:r>
              <a:rPr lang="pl-PL" u="sng" dirty="0"/>
              <a:t>ukierunkowanie instrumentów na rezultaty </a:t>
            </a:r>
            <a:r>
              <a:rPr lang="pl-PL" dirty="0"/>
              <a:t>w zakresie realizacji celów UE (zorientowanie na rezultaty, monitoring, ocena, </a:t>
            </a:r>
            <a:r>
              <a:rPr lang="pl-PL" dirty="0" err="1"/>
              <a:t>etc</a:t>
            </a:r>
            <a:r>
              <a:rPr lang="pl-PL" dirty="0"/>
              <a:t>);</a:t>
            </a:r>
          </a:p>
          <a:p>
            <a:pPr lvl="1"/>
            <a:r>
              <a:rPr lang="pl-PL" dirty="0"/>
              <a:t>nowy model </a:t>
            </a:r>
            <a:r>
              <a:rPr lang="pl-PL" u="sng" dirty="0"/>
              <a:t>kontroli</a:t>
            </a:r>
            <a:r>
              <a:rPr lang="pl-PL" dirty="0"/>
              <a:t>, mniej </a:t>
            </a:r>
            <a:r>
              <a:rPr lang="pl-PL" u="sng" dirty="0"/>
              <a:t>biurokracji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01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8172400" cy="499496"/>
          </a:xfrm>
        </p:spPr>
        <p:txBody>
          <a:bodyPr/>
          <a:lstStyle/>
          <a:p>
            <a:r>
              <a:rPr lang="pl-PL" sz="3200" b="1" dirty="0"/>
              <a:t>Wspieranie rozwoju obszarów wiejskich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/>
          <a:lstStyle/>
          <a:p>
            <a:r>
              <a:rPr lang="pl-PL" sz="2400" dirty="0"/>
              <a:t>Nowe łańcuchy wartości obszarów wiejskich, takie jak: </a:t>
            </a:r>
            <a:br>
              <a:rPr lang="pl-PL" sz="2400" dirty="0"/>
            </a:br>
            <a:r>
              <a:rPr lang="pl-PL" sz="2400" dirty="0"/>
              <a:t>czysta energia, </a:t>
            </a:r>
            <a:r>
              <a:rPr lang="pl-PL" sz="2400" u="sng" dirty="0"/>
              <a:t>biogospodarka</a:t>
            </a:r>
            <a:r>
              <a:rPr lang="pl-PL" sz="2400" dirty="0"/>
              <a:t>, </a:t>
            </a:r>
            <a:r>
              <a:rPr lang="pl-PL" sz="2400" u="sng" dirty="0"/>
              <a:t>gospodarka o obiegu zamkniętym</a:t>
            </a:r>
            <a:r>
              <a:rPr lang="pl-PL" sz="2400" dirty="0"/>
              <a:t>, ekoturystyka) stwarzają duże możliwości wzrostu gospodarczego</a:t>
            </a:r>
            <a:br>
              <a:rPr lang="pl-PL" sz="2400" dirty="0"/>
            </a:br>
            <a:r>
              <a:rPr lang="pl-PL" sz="2400" dirty="0"/>
              <a:t> i zatrudnienia;</a:t>
            </a:r>
          </a:p>
          <a:p>
            <a:r>
              <a:rPr lang="pl-PL" sz="2400" dirty="0"/>
              <a:t>Rozwój w całej Unii tzw. inteligentnych wsi (ang. </a:t>
            </a:r>
            <a:r>
              <a:rPr lang="pl-PL" sz="2400" u="sng" dirty="0"/>
              <a:t>Smart </a:t>
            </a:r>
            <a:r>
              <a:rPr lang="pl-PL" sz="2400" u="sng" dirty="0" err="1"/>
              <a:t>Villages</a:t>
            </a:r>
            <a:r>
              <a:rPr lang="pl-PL" sz="2400" dirty="0"/>
              <a:t>) poprzez dostarczanie innowacyjnych narzędzi finansowych na potrzeby podnoszenia umiejętności oraz ulepszania usług</a:t>
            </a:r>
            <a:br>
              <a:rPr lang="pl-PL" sz="2400" dirty="0"/>
            </a:br>
            <a:r>
              <a:rPr lang="pl-PL" sz="2400" dirty="0"/>
              <a:t> i infrastruktury</a:t>
            </a:r>
          </a:p>
          <a:p>
            <a:r>
              <a:rPr lang="pl-PL" sz="2400" dirty="0"/>
              <a:t>Mechanizm </a:t>
            </a:r>
            <a:r>
              <a:rPr lang="pl-PL" sz="2400" u="sng" dirty="0"/>
              <a:t>weryfikowania wpływu </a:t>
            </a:r>
            <a:r>
              <a:rPr lang="pl-PL" sz="2400" dirty="0"/>
              <a:t>określonych rozwiązań na sytuację obszarów wiejskich (ang. </a:t>
            </a:r>
            <a:r>
              <a:rPr lang="pl-PL" sz="2400" i="1" dirty="0" err="1"/>
              <a:t>rural</a:t>
            </a:r>
            <a:r>
              <a:rPr lang="pl-PL" sz="2400" i="1" dirty="0"/>
              <a:t> </a:t>
            </a:r>
            <a:r>
              <a:rPr lang="pl-PL" sz="2400" i="1" dirty="0" err="1"/>
              <a:t>proofing</a:t>
            </a:r>
            <a:r>
              <a:rPr lang="pl-PL" sz="2400" dirty="0"/>
              <a:t>) – systematyczny przegląd strategii politycznych z perspektywy obszarów wiejskich.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847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Wstępna ogólna ocena Komunikatu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0934"/>
            <a:ext cx="8892480" cy="5001419"/>
          </a:xfrm>
        </p:spPr>
        <p:txBody>
          <a:bodyPr/>
          <a:lstStyle/>
          <a:p>
            <a:r>
              <a:rPr lang="pl-PL" dirty="0"/>
              <a:t>Komunikat zawiera kilka propozycji spójnych z polskim podejściem do WPR;</a:t>
            </a:r>
          </a:p>
          <a:p>
            <a:r>
              <a:rPr lang="pl-PL" dirty="0"/>
              <a:t>Niektóre zapisy budzą spore wątpliwości i pytania o szczegóły;</a:t>
            </a:r>
          </a:p>
          <a:p>
            <a:r>
              <a:rPr lang="pl-PL" dirty="0"/>
              <a:t>Podniesienie ambicji bez ustaleń co do budżetu</a:t>
            </a:r>
          </a:p>
          <a:p>
            <a:r>
              <a:rPr lang="pl-PL" dirty="0"/>
              <a:t>Raczej zwiększenie obciążeń dla administracji - uproszczenie może być (znowu) pozorne;</a:t>
            </a:r>
          </a:p>
          <a:p>
            <a:r>
              <a:rPr lang="pl-PL" dirty="0"/>
              <a:t>Uwzględnienie krajowych, regionalnych i lokalnych uwarunkowań w realizacji WPR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0E5B9C-2F75-4D59-929A-9BDF98AA16BB}" type="slidenum">
              <a:rPr lang="pl-PL" smtClean="0"/>
              <a:pPr>
                <a:defRPr/>
              </a:pPr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0583132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13609</TotalTime>
  <Words>501</Words>
  <Application>Microsoft Office PowerPoint</Application>
  <PresentationFormat>Pokaz na ekranie (4:3)</PresentationFormat>
  <Paragraphs>86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7" baseType="lpstr">
      <vt:lpstr>Arial</vt:lpstr>
      <vt:lpstr>Arial CE</vt:lpstr>
      <vt:lpstr>Calibri</vt:lpstr>
      <vt:lpstr>Tahoma</vt:lpstr>
      <vt:lpstr>Wingdings</vt:lpstr>
      <vt:lpstr>Motyw pakietu Office</vt:lpstr>
      <vt:lpstr>Prezentacja programu PowerPoint</vt:lpstr>
      <vt:lpstr>Prace nad reformą WPR w MRiRW</vt:lpstr>
      <vt:lpstr>Kalendarz wydarzeń</vt:lpstr>
      <vt:lpstr>Rola i cele WPR wg Komisji</vt:lpstr>
      <vt:lpstr>Przyszłość rolnictwa wg Komisji</vt:lpstr>
      <vt:lpstr>Komunikat KE a LEADER</vt:lpstr>
      <vt:lpstr>Nowy sposób zarządzania WPR</vt:lpstr>
      <vt:lpstr>Wspieranie rozwoju obszarów wiejskich</vt:lpstr>
      <vt:lpstr>Wstępna ogólna ocena Komunikatu </vt:lpstr>
      <vt:lpstr>Co dalej?</vt:lpstr>
      <vt:lpstr>Dziękuję za uwagę!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Patrycja Purgał-Wilińska</dc:creator>
  <cp:lastModifiedBy>05</cp:lastModifiedBy>
  <cp:revision>1116</cp:revision>
  <cp:lastPrinted>2017-10-17T12:13:53Z</cp:lastPrinted>
  <dcterms:created xsi:type="dcterms:W3CDTF">2004-06-02T09:09:28Z</dcterms:created>
  <dcterms:modified xsi:type="dcterms:W3CDTF">2018-03-06T07:42:15Z</dcterms:modified>
</cp:coreProperties>
</file>