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5" r:id="rId1"/>
  </p:sldMasterIdLst>
  <p:notesMasterIdLst>
    <p:notesMasterId r:id="rId19"/>
  </p:notesMasterIdLst>
  <p:handoutMasterIdLst>
    <p:handoutMasterId r:id="rId20"/>
  </p:handoutMasterIdLst>
  <p:sldIdLst>
    <p:sldId id="256" r:id="rId2"/>
    <p:sldId id="271" r:id="rId3"/>
    <p:sldId id="257" r:id="rId4"/>
    <p:sldId id="259" r:id="rId5"/>
    <p:sldId id="258" r:id="rId6"/>
    <p:sldId id="273" r:id="rId7"/>
    <p:sldId id="260" r:id="rId8"/>
    <p:sldId id="262" r:id="rId9"/>
    <p:sldId id="261" r:id="rId10"/>
    <p:sldId id="264" r:id="rId11"/>
    <p:sldId id="266" r:id="rId12"/>
    <p:sldId id="269" r:id="rId13"/>
    <p:sldId id="268" r:id="rId14"/>
    <p:sldId id="267" r:id="rId15"/>
    <p:sldId id="265" r:id="rId16"/>
    <p:sldId id="272" r:id="rId17"/>
    <p:sldId id="270" r:id="rId18"/>
  </p:sldIdLst>
  <p:sldSz cx="12192000" cy="6858000"/>
  <p:notesSz cx="6797675" cy="9926638"/>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7" d="100"/>
          <a:sy n="87" d="100"/>
        </p:scale>
        <p:origin x="72" y="91"/>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a:extLst>
              <a:ext uri="{FF2B5EF4-FFF2-40B4-BE49-F238E27FC236}">
                <a16:creationId xmlns:a16="http://schemas.microsoft.com/office/drawing/2014/main" id="{F869268F-AE15-4CA9-B3B1-5B41C6C5C003}"/>
              </a:ext>
            </a:extLst>
          </p:cNvPr>
          <p:cNvSpPr>
            <a:spLocks noGrp="1"/>
          </p:cNvSpPr>
          <p:nvPr>
            <p:ph type="hdr" sz="quarter"/>
          </p:nvPr>
        </p:nvSpPr>
        <p:spPr>
          <a:xfrm>
            <a:off x="1" y="0"/>
            <a:ext cx="2946189" cy="497923"/>
          </a:xfrm>
          <a:prstGeom prst="rect">
            <a:avLst/>
          </a:prstGeom>
        </p:spPr>
        <p:txBody>
          <a:bodyPr vert="horz" lIns="91568" tIns="45784" rIns="91568" bIns="45784" rtlCol="0"/>
          <a:lstStyle>
            <a:lvl1pPr algn="l">
              <a:defRPr sz="1200"/>
            </a:lvl1pPr>
          </a:lstStyle>
          <a:p>
            <a:endParaRPr lang="pl-PL"/>
          </a:p>
        </p:txBody>
      </p:sp>
      <p:sp>
        <p:nvSpPr>
          <p:cNvPr id="3" name="Symbol zastępczy daty 2">
            <a:extLst>
              <a:ext uri="{FF2B5EF4-FFF2-40B4-BE49-F238E27FC236}">
                <a16:creationId xmlns:a16="http://schemas.microsoft.com/office/drawing/2014/main" id="{608F99C4-36C0-4C05-A67E-395AEAB58020}"/>
              </a:ext>
            </a:extLst>
          </p:cNvPr>
          <p:cNvSpPr>
            <a:spLocks noGrp="1"/>
          </p:cNvSpPr>
          <p:nvPr>
            <p:ph type="dt" sz="quarter" idx="1"/>
          </p:nvPr>
        </p:nvSpPr>
        <p:spPr>
          <a:xfrm>
            <a:off x="3849899" y="0"/>
            <a:ext cx="2946189" cy="497923"/>
          </a:xfrm>
          <a:prstGeom prst="rect">
            <a:avLst/>
          </a:prstGeom>
        </p:spPr>
        <p:txBody>
          <a:bodyPr vert="horz" lIns="91568" tIns="45784" rIns="91568" bIns="45784" rtlCol="0"/>
          <a:lstStyle>
            <a:lvl1pPr algn="r">
              <a:defRPr sz="1200"/>
            </a:lvl1pPr>
          </a:lstStyle>
          <a:p>
            <a:fld id="{43E780AA-C75C-4F2C-803A-C22A960A6635}" type="datetimeFigureOut">
              <a:rPr lang="pl-PL" smtClean="0"/>
              <a:t>2018-03-07</a:t>
            </a:fld>
            <a:endParaRPr lang="pl-PL"/>
          </a:p>
        </p:txBody>
      </p:sp>
      <p:sp>
        <p:nvSpPr>
          <p:cNvPr id="4" name="Symbol zastępczy stopki 3">
            <a:extLst>
              <a:ext uri="{FF2B5EF4-FFF2-40B4-BE49-F238E27FC236}">
                <a16:creationId xmlns:a16="http://schemas.microsoft.com/office/drawing/2014/main" id="{4CF631C4-40A4-4232-B64C-434A648DE0EC}"/>
              </a:ext>
            </a:extLst>
          </p:cNvPr>
          <p:cNvSpPr>
            <a:spLocks noGrp="1"/>
          </p:cNvSpPr>
          <p:nvPr>
            <p:ph type="ftr" sz="quarter" idx="2"/>
          </p:nvPr>
        </p:nvSpPr>
        <p:spPr>
          <a:xfrm>
            <a:off x="1" y="9428716"/>
            <a:ext cx="2946189" cy="497922"/>
          </a:xfrm>
          <a:prstGeom prst="rect">
            <a:avLst/>
          </a:prstGeom>
        </p:spPr>
        <p:txBody>
          <a:bodyPr vert="horz" lIns="91568" tIns="45784" rIns="91568" bIns="45784" rtlCol="0" anchor="b"/>
          <a:lstStyle>
            <a:lvl1pPr algn="l">
              <a:defRPr sz="1200"/>
            </a:lvl1pPr>
          </a:lstStyle>
          <a:p>
            <a:endParaRPr lang="pl-PL"/>
          </a:p>
        </p:txBody>
      </p:sp>
      <p:sp>
        <p:nvSpPr>
          <p:cNvPr id="5" name="Symbol zastępczy numeru slajdu 4">
            <a:extLst>
              <a:ext uri="{FF2B5EF4-FFF2-40B4-BE49-F238E27FC236}">
                <a16:creationId xmlns:a16="http://schemas.microsoft.com/office/drawing/2014/main" id="{F3918F98-7B8D-4D25-9E0A-169F053970E4}"/>
              </a:ext>
            </a:extLst>
          </p:cNvPr>
          <p:cNvSpPr>
            <a:spLocks noGrp="1"/>
          </p:cNvSpPr>
          <p:nvPr>
            <p:ph type="sldNum" sz="quarter" idx="3"/>
          </p:nvPr>
        </p:nvSpPr>
        <p:spPr>
          <a:xfrm>
            <a:off x="3849899" y="9428716"/>
            <a:ext cx="2946189" cy="497922"/>
          </a:xfrm>
          <a:prstGeom prst="rect">
            <a:avLst/>
          </a:prstGeom>
        </p:spPr>
        <p:txBody>
          <a:bodyPr vert="horz" lIns="91568" tIns="45784" rIns="91568" bIns="45784" rtlCol="0" anchor="b"/>
          <a:lstStyle>
            <a:lvl1pPr algn="r">
              <a:defRPr sz="1200"/>
            </a:lvl1pPr>
          </a:lstStyle>
          <a:p>
            <a:fld id="{71AD4010-979E-41A9-B9ED-98C7047CAC1B}" type="slidenum">
              <a:rPr lang="pl-PL" smtClean="0"/>
              <a:t>‹#›</a:t>
            </a:fld>
            <a:endParaRPr lang="pl-PL"/>
          </a:p>
        </p:txBody>
      </p:sp>
    </p:spTree>
    <p:extLst>
      <p:ext uri="{BB962C8B-B14F-4D97-AF65-F5344CB8AC3E}">
        <p14:creationId xmlns:p14="http://schemas.microsoft.com/office/powerpoint/2010/main" val="4804875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86E6BB1D-1FEE-40BA-8175-DA1B67FA24EC}" type="datetimeFigureOut">
              <a:rPr lang="pl-PL" smtClean="0"/>
              <a:t>2018-03-07</a:t>
            </a:fld>
            <a:endParaRPr lang="pl-PL"/>
          </a:p>
        </p:txBody>
      </p:sp>
      <p:sp>
        <p:nvSpPr>
          <p:cNvPr id="4" name="Symbol zastępczy obrazu slajdu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02D09E63-DD52-4D5B-84D6-ED8DCE19EBC8}" type="slidenum">
              <a:rPr lang="pl-PL" smtClean="0"/>
              <a:t>‹#›</a:t>
            </a:fld>
            <a:endParaRPr lang="pl-PL"/>
          </a:p>
        </p:txBody>
      </p:sp>
    </p:spTree>
    <p:extLst>
      <p:ext uri="{BB962C8B-B14F-4D97-AF65-F5344CB8AC3E}">
        <p14:creationId xmlns:p14="http://schemas.microsoft.com/office/powerpoint/2010/main" val="1122808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914400" y="609601"/>
            <a:ext cx="10363200" cy="4267200"/>
          </a:xfrm>
        </p:spPr>
        <p:txBody>
          <a:bodyPr anchor="b">
            <a:noAutofit/>
          </a:bodyPr>
          <a:lstStyle>
            <a:lvl1pPr>
              <a:lnSpc>
                <a:spcPct val="100000"/>
              </a:lnSpc>
              <a:defRPr sz="8000"/>
            </a:lvl1pPr>
          </a:lstStyle>
          <a:p>
            <a:r>
              <a:rPr lang="pl-PL"/>
              <a:t>Kliknij, aby edytować styl</a:t>
            </a:r>
            <a:endParaRPr lang="en-US" dirty="0"/>
          </a:p>
        </p:txBody>
      </p:sp>
      <p:sp>
        <p:nvSpPr>
          <p:cNvPr id="3" name="Subtitle 2"/>
          <p:cNvSpPr>
            <a:spLocks noGrp="1"/>
          </p:cNvSpPr>
          <p:nvPr>
            <p:ph type="subTitle" idx="1"/>
          </p:nvPr>
        </p:nvSpPr>
        <p:spPr>
          <a:xfrm>
            <a:off x="1828800" y="4953000"/>
            <a:ext cx="85344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7" name="Date Placeholder 6"/>
          <p:cNvSpPr>
            <a:spLocks noGrp="1"/>
          </p:cNvSpPr>
          <p:nvPr>
            <p:ph type="dt" sz="half" idx="10"/>
          </p:nvPr>
        </p:nvSpPr>
        <p:spPr/>
        <p:txBody>
          <a:bodyPr/>
          <a:lstStyle/>
          <a:p>
            <a:fld id="{A740C3EE-B57F-4431-92A8-BE3944809CFA}" type="datetime1">
              <a:rPr lang="pl-PL" smtClean="0"/>
              <a:t>2018-03-07</a:t>
            </a:fld>
            <a:endParaRPr lang="pl-PL"/>
          </a:p>
        </p:txBody>
      </p:sp>
      <p:sp>
        <p:nvSpPr>
          <p:cNvPr id="8" name="Slide Number Placeholder 7"/>
          <p:cNvSpPr>
            <a:spLocks noGrp="1"/>
          </p:cNvSpPr>
          <p:nvPr>
            <p:ph type="sldNum" sz="quarter" idx="11"/>
          </p:nvPr>
        </p:nvSpPr>
        <p:spPr/>
        <p:txBody>
          <a:bodyPr/>
          <a:lstStyle/>
          <a:p>
            <a:fld id="{20776E7F-DF51-4FB5-AED4-A6CB77B7E4B2}" type="slidenum">
              <a:rPr lang="pl-PL" smtClean="0"/>
              <a:t>‹#›</a:t>
            </a:fld>
            <a:endParaRPr lang="pl-PL"/>
          </a:p>
        </p:txBody>
      </p:sp>
      <p:sp>
        <p:nvSpPr>
          <p:cNvPr id="9" name="Footer Placeholder 8"/>
          <p:cNvSpPr>
            <a:spLocks noGrp="1"/>
          </p:cNvSpPr>
          <p:nvPr>
            <p:ph type="ftr" sz="quarter" idx="12"/>
          </p:nvPr>
        </p:nvSpPr>
        <p:spPr/>
        <p:txBody>
          <a:bodyPr/>
          <a:lstStyle/>
          <a:p>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4A753613-BB78-4EE4-A682-CB516CA158CA}" type="datetime1">
              <a:rPr lang="pl-PL" smtClean="0"/>
              <a:t>2018-03-07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20776E7F-DF51-4FB5-AED4-A6CB77B7E4B2}"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E9256304-AC1A-4FF6-8504-25ECB77BAF69}" type="datetime1">
              <a:rPr lang="pl-PL" smtClean="0"/>
              <a:t>2018-03-07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20776E7F-DF51-4FB5-AED4-A6CB77B7E4B2}"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7825A83-591D-4B4C-BC92-27F908FF9538}" type="datetime1">
              <a:rPr lang="pl-PL" smtClean="0"/>
              <a:t>2018-03-07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20776E7F-DF51-4FB5-AED4-A6CB77B7E4B2}"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963084" y="1371601"/>
            <a:ext cx="103632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pl-PL"/>
              <a:t>Kliknij, aby edytować styl</a:t>
            </a:r>
            <a:endParaRPr lang="en-US" dirty="0"/>
          </a:p>
        </p:txBody>
      </p:sp>
      <p:sp>
        <p:nvSpPr>
          <p:cNvPr id="3" name="Text Placeholder 2"/>
          <p:cNvSpPr>
            <a:spLocks noGrp="1"/>
          </p:cNvSpPr>
          <p:nvPr>
            <p:ph type="body" idx="1"/>
          </p:nvPr>
        </p:nvSpPr>
        <p:spPr>
          <a:xfrm>
            <a:off x="963084" y="4068764"/>
            <a:ext cx="103632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877C8529-DDD8-4BB8-978C-72B6618D62BB}" type="datetime1">
              <a:rPr lang="pl-PL" smtClean="0"/>
              <a:t>2018-03-07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20776E7F-DF51-4FB5-AED4-A6CB77B7E4B2}" type="slidenum">
              <a:rPr lang="pl-PL" smtClean="0"/>
              <a:t>‹#›</a:t>
            </a:fld>
            <a:endParaRPr lang="pl-PL"/>
          </a:p>
        </p:txBody>
      </p:sp>
      <p:sp>
        <p:nvSpPr>
          <p:cNvPr id="7" name="Oval 6"/>
          <p:cNvSpPr/>
          <p:nvPr/>
        </p:nvSpPr>
        <p:spPr>
          <a:xfrm>
            <a:off x="5994400"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261100"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5728971"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51F62F77-CB97-48E9-B0BA-3F181578C73A}" type="datetime1">
              <a:rPr lang="pl-PL" smtClean="0"/>
              <a:t>2018-03-07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20776E7F-DF51-4FB5-AED4-A6CB77B7E4B2}" type="slidenum">
              <a:rPr lang="pl-PL" smtClean="0"/>
              <a:t>‹#›</a:t>
            </a:fld>
            <a:endParaRPr lang="pl-PL"/>
          </a:p>
        </p:txBody>
      </p:sp>
      <p:sp>
        <p:nvSpPr>
          <p:cNvPr id="9" name="Content Placeholder 8"/>
          <p:cNvSpPr>
            <a:spLocks noGrp="1"/>
          </p:cNvSpPr>
          <p:nvPr>
            <p:ph sz="quarter" idx="13"/>
          </p:nvPr>
        </p:nvSpPr>
        <p:spPr>
          <a:xfrm>
            <a:off x="487680" y="1600200"/>
            <a:ext cx="5388864" cy="452628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609600" y="1600200"/>
            <a:ext cx="5386917"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5" name="Text Placeholder 4"/>
          <p:cNvSpPr>
            <a:spLocks noGrp="1"/>
          </p:cNvSpPr>
          <p:nvPr>
            <p:ph type="body" sz="quarter" idx="3"/>
          </p:nvPr>
        </p:nvSpPr>
        <p:spPr>
          <a:xfrm>
            <a:off x="6197601" y="1600200"/>
            <a:ext cx="5389033"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7" name="Date Placeholder 6"/>
          <p:cNvSpPr>
            <a:spLocks noGrp="1"/>
          </p:cNvSpPr>
          <p:nvPr>
            <p:ph type="dt" sz="half" idx="10"/>
          </p:nvPr>
        </p:nvSpPr>
        <p:spPr/>
        <p:txBody>
          <a:bodyPr/>
          <a:lstStyle/>
          <a:p>
            <a:fld id="{6F01155E-2AAC-45BE-9D46-F7546734AB3F}" type="datetime1">
              <a:rPr lang="pl-PL" smtClean="0"/>
              <a:t>2018-03-07</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20776E7F-DF51-4FB5-AED4-A6CB77B7E4B2}" type="slidenum">
              <a:rPr lang="pl-PL" smtClean="0"/>
              <a:t>‹#›</a:t>
            </a:fld>
            <a:endParaRPr lang="pl-PL"/>
          </a:p>
        </p:txBody>
      </p:sp>
      <p:sp>
        <p:nvSpPr>
          <p:cNvPr id="11" name="Content Placeholder 10"/>
          <p:cNvSpPr>
            <a:spLocks noGrp="1"/>
          </p:cNvSpPr>
          <p:nvPr>
            <p:ph sz="quarter" idx="13"/>
          </p:nvPr>
        </p:nvSpPr>
        <p:spPr>
          <a:xfrm>
            <a:off x="609600" y="2212848"/>
            <a:ext cx="5388864" cy="391363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13" name="Content Placeholder 12"/>
          <p:cNvSpPr>
            <a:spLocks noGrp="1"/>
          </p:cNvSpPr>
          <p:nvPr>
            <p:ph sz="quarter" idx="14"/>
          </p:nvPr>
        </p:nvSpPr>
        <p:spPr>
          <a:xfrm>
            <a:off x="6230112" y="2212849"/>
            <a:ext cx="5388864" cy="3913187"/>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550E36A8-C50A-4011-A553-70FE4507A79A}" type="datetime1">
              <a:rPr lang="pl-PL" smtClean="0"/>
              <a:t>2018-03-07</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20776E7F-DF51-4FB5-AED4-A6CB77B7E4B2}"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46EEC0-6704-445F-9784-93F9C57F2008}" type="datetime1">
              <a:rPr lang="pl-PL" smtClean="0"/>
              <a:t>2018-03-07</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20776E7F-DF51-4FB5-AED4-A6CB77B7E4B2}"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7876117" y="266700"/>
            <a:ext cx="4011084"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pl-PL"/>
              <a:t>Kliknij, aby edytować styl</a:t>
            </a:r>
            <a:endParaRPr lang="en-US" dirty="0"/>
          </a:p>
        </p:txBody>
      </p:sp>
      <p:sp>
        <p:nvSpPr>
          <p:cNvPr id="3" name="Content Placeholder 2"/>
          <p:cNvSpPr>
            <a:spLocks noGrp="1"/>
          </p:cNvSpPr>
          <p:nvPr>
            <p:ph idx="1"/>
          </p:nvPr>
        </p:nvSpPr>
        <p:spPr>
          <a:xfrm>
            <a:off x="958850" y="273051"/>
            <a:ext cx="66611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7876117" y="2438401"/>
            <a:ext cx="4011084"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A2299258-7C30-4694-B84A-77199492A4C9}" type="datetime1">
              <a:rPr lang="pl-PL" smtClean="0"/>
              <a:t>2018-03-07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20776E7F-DF51-4FB5-AED4-A6CB77B7E4B2}" type="slidenum">
              <a:rPr lang="pl-PL" smtClean="0"/>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239435" y="228600"/>
            <a:ext cx="7615765" cy="895350"/>
          </a:xfrm>
        </p:spPr>
        <p:txBody>
          <a:bodyPr anchor="b"/>
          <a:lstStyle>
            <a:lvl1pPr algn="ctr">
              <a:lnSpc>
                <a:spcPct val="100000"/>
              </a:lnSpc>
              <a:defRPr sz="2800" b="0"/>
            </a:lvl1pPr>
          </a:lstStyle>
          <a:p>
            <a:r>
              <a:rPr lang="pl-PL"/>
              <a:t>Kliknij, aby edytować styl</a:t>
            </a:r>
            <a:endParaRPr lang="en-US" dirty="0"/>
          </a:p>
        </p:txBody>
      </p:sp>
      <p:sp>
        <p:nvSpPr>
          <p:cNvPr id="3" name="Picture Placeholder 2"/>
          <p:cNvSpPr>
            <a:spLocks noGrp="1"/>
          </p:cNvSpPr>
          <p:nvPr>
            <p:ph type="pic" idx="1"/>
          </p:nvPr>
        </p:nvSpPr>
        <p:spPr>
          <a:xfrm>
            <a:off x="2010835" y="1143000"/>
            <a:ext cx="8072965"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2239435" y="5810250"/>
            <a:ext cx="7615765"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714DFDE1-F6ED-4F56-8031-D063B8F971EC}" type="datetime1">
              <a:rPr lang="pl-PL" smtClean="0"/>
              <a:t>2018-03-07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20776E7F-DF51-4FB5-AED4-A6CB77B7E4B2}" type="slidenum">
              <a:rPr lang="pl-PL" smtClean="0"/>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0"/>
            <a:ext cx="10972800" cy="1600200"/>
          </a:xfrm>
          <a:prstGeom prst="rect">
            <a:avLst/>
          </a:prstGeom>
        </p:spPr>
        <p:txBody>
          <a:bodyPr vert="horz" lIns="91440" tIns="45720" rIns="91440" bIns="45720" rtlCol="0" anchor="b">
            <a:noAutofit/>
          </a:bodyPr>
          <a:lstStyle/>
          <a:p>
            <a:r>
              <a:rPr lang="pl-PL"/>
              <a:t>Kliknij, aby edytować styl</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8484463" y="6356351"/>
            <a:ext cx="2781300"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1E54763D-79DF-4489-8615-B6BFD5456793}" type="datetime1">
              <a:rPr lang="pl-PL" smtClean="0"/>
              <a:t>2018-03-07</a:t>
            </a:fld>
            <a:endParaRPr lang="pl-PL"/>
          </a:p>
        </p:txBody>
      </p:sp>
      <p:sp>
        <p:nvSpPr>
          <p:cNvPr id="5" name="Footer Placeholder 4"/>
          <p:cNvSpPr>
            <a:spLocks noGrp="1"/>
          </p:cNvSpPr>
          <p:nvPr>
            <p:ph type="ftr" sz="quarter" idx="3"/>
          </p:nvPr>
        </p:nvSpPr>
        <p:spPr>
          <a:xfrm>
            <a:off x="878887" y="6356351"/>
            <a:ext cx="3797300"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pl-PL"/>
          </a:p>
        </p:txBody>
      </p:sp>
      <p:sp>
        <p:nvSpPr>
          <p:cNvPr id="6" name="Slide Number Placeholder 5"/>
          <p:cNvSpPr>
            <a:spLocks noGrp="1"/>
          </p:cNvSpPr>
          <p:nvPr>
            <p:ph type="sldNum" sz="quarter" idx="4"/>
          </p:nvPr>
        </p:nvSpPr>
        <p:spPr>
          <a:xfrm>
            <a:off x="11391038" y="6356351"/>
            <a:ext cx="749300"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20776E7F-DF51-4FB5-AED4-A6CB77B7E4B2}" type="slidenum">
              <a:rPr lang="pl-PL" smtClean="0"/>
              <a:t>‹#›</a:t>
            </a:fld>
            <a:endParaRPr lang="pl-PL"/>
          </a:p>
        </p:txBody>
      </p:sp>
      <p:sp>
        <p:nvSpPr>
          <p:cNvPr id="7" name="Oval 6"/>
          <p:cNvSpPr/>
          <p:nvPr/>
        </p:nvSpPr>
        <p:spPr>
          <a:xfrm>
            <a:off x="11277014"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758826"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hf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14">
            <a:extLst>
              <a:ext uri="{FF2B5EF4-FFF2-40B4-BE49-F238E27FC236}">
                <a16:creationId xmlns:a16="http://schemas.microsoft.com/office/drawing/2014/main" id="{559AE206-7EBA-4D33-8BC9-9D8158553F0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Connector 16">
            <a:extLst>
              <a:ext uri="{FF2B5EF4-FFF2-40B4-BE49-F238E27FC236}">
                <a16:creationId xmlns:a16="http://schemas.microsoft.com/office/drawing/2014/main" id="{9E8E38ED-369A-44C2-B635-0BED0E48A6E8}"/>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00392" y="4525347"/>
            <a:ext cx="0" cy="173736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Oval 18">
            <a:extLst>
              <a:ext uri="{FF2B5EF4-FFF2-40B4-BE49-F238E27FC236}">
                <a16:creationId xmlns:a16="http://schemas.microsoft.com/office/drawing/2014/main" id="{B672F332-AF08-46C6-94F0-77684310D7B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95001" y="2466606"/>
            <a:ext cx="962395" cy="962395"/>
          </a:xfrm>
          <a:prstGeom prst="ellipse">
            <a:avLst/>
          </a:prstGeom>
          <a:solidFill>
            <a:srgbClr val="375E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34244EF8-D73A-40E1-BE73-D46E6B4B04E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5830" y="2327990"/>
            <a:ext cx="293695" cy="293695"/>
          </a:xfrm>
          <a:prstGeom prst="ellipse">
            <a:avLst/>
          </a:prstGeom>
          <a:solidFill>
            <a:srgbClr val="F6F9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6437D937-A7F1-4011-92B4-328E5BE1B166}"/>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8567" y="620480"/>
            <a:ext cx="2243800" cy="2243796"/>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Obraz 4" descr="Obraz zawierający wewnątrz, ściana&#10;&#10;Opis wygenerowany przy wysokim poziomie pewności">
            <a:extLst>
              <a:ext uri="{FF2B5EF4-FFF2-40B4-BE49-F238E27FC236}">
                <a16:creationId xmlns:a16="http://schemas.microsoft.com/office/drawing/2014/main" id="{1B56B077-7373-4EBE-96A9-77039481D53A}"/>
              </a:ext>
            </a:extLst>
          </p:cNvPr>
          <p:cNvPicPr>
            <a:picLocks noChangeAspect="1"/>
          </p:cNvPicPr>
          <p:nvPr/>
        </p:nvPicPr>
        <p:blipFill rotWithShape="1">
          <a:blip r:embed="rId2">
            <a:extLst>
              <a:ext uri="{28A0092B-C50C-407E-A947-70E740481C1C}">
                <a14:useLocalDpi xmlns:a14="http://schemas.microsoft.com/office/drawing/2010/main" val="0"/>
              </a:ext>
            </a:extLst>
          </a:blip>
          <a:srcRect t="4901" r="2" b="5368"/>
          <a:stretch/>
        </p:blipFill>
        <p:spPr>
          <a:xfrm>
            <a:off x="6492114" y="10"/>
            <a:ext cx="5699887" cy="4059234"/>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p:spPr>
      </p:pic>
      <p:sp>
        <p:nvSpPr>
          <p:cNvPr id="2" name="Tytuł 1">
            <a:extLst>
              <a:ext uri="{FF2B5EF4-FFF2-40B4-BE49-F238E27FC236}">
                <a16:creationId xmlns:a16="http://schemas.microsoft.com/office/drawing/2014/main" id="{61EDA2B3-830F-4895-AED2-A553E17816B1}"/>
              </a:ext>
            </a:extLst>
          </p:cNvPr>
          <p:cNvSpPr>
            <a:spLocks noGrp="1"/>
          </p:cNvSpPr>
          <p:nvPr>
            <p:ph type="ctrTitle"/>
          </p:nvPr>
        </p:nvSpPr>
        <p:spPr>
          <a:xfrm>
            <a:off x="642257" y="4525347"/>
            <a:ext cx="6939723" cy="1737360"/>
          </a:xfrm>
        </p:spPr>
        <p:txBody>
          <a:bodyPr anchor="ctr">
            <a:normAutofit/>
          </a:bodyPr>
          <a:lstStyle/>
          <a:p>
            <a:pPr algn="r"/>
            <a:r>
              <a:rPr lang="pl-PL" sz="3800" dirty="0"/>
              <a:t>Projekty grantowe w województwie śląskim</a:t>
            </a:r>
            <a:endParaRPr lang="pl-PL" sz="2000" dirty="0"/>
          </a:p>
        </p:txBody>
      </p:sp>
      <p:sp>
        <p:nvSpPr>
          <p:cNvPr id="3" name="Podtytuł 2">
            <a:extLst>
              <a:ext uri="{FF2B5EF4-FFF2-40B4-BE49-F238E27FC236}">
                <a16:creationId xmlns:a16="http://schemas.microsoft.com/office/drawing/2014/main" id="{023669B6-1120-43F0-8441-1E57FA7BA5D1}"/>
              </a:ext>
            </a:extLst>
          </p:cNvPr>
          <p:cNvSpPr>
            <a:spLocks noGrp="1"/>
          </p:cNvSpPr>
          <p:nvPr>
            <p:ph type="subTitle" idx="1"/>
          </p:nvPr>
        </p:nvSpPr>
        <p:spPr>
          <a:xfrm>
            <a:off x="8050761" y="4525347"/>
            <a:ext cx="3211288" cy="1737360"/>
          </a:xfrm>
        </p:spPr>
        <p:txBody>
          <a:bodyPr anchor="ctr">
            <a:normAutofit/>
          </a:bodyPr>
          <a:lstStyle/>
          <a:p>
            <a:pPr algn="l"/>
            <a:endParaRPr lang="pl-PL" sz="2200" dirty="0"/>
          </a:p>
          <a:p>
            <a:pPr algn="l"/>
            <a:endParaRPr lang="pl-PL" sz="2200" dirty="0"/>
          </a:p>
          <a:p>
            <a:pPr algn="l"/>
            <a:endParaRPr lang="pl-PL" sz="2200" dirty="0"/>
          </a:p>
          <a:p>
            <a:pPr algn="l"/>
            <a:r>
              <a:rPr lang="pl-PL" sz="2200" dirty="0"/>
              <a:t>Warszawa 6.03.2018 r.</a:t>
            </a:r>
          </a:p>
        </p:txBody>
      </p:sp>
    </p:spTree>
    <p:extLst>
      <p:ext uri="{BB962C8B-B14F-4D97-AF65-F5344CB8AC3E}">
        <p14:creationId xmlns:p14="http://schemas.microsoft.com/office/powerpoint/2010/main" val="18299083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4">
            <a:extLst>
              <a:ext uri="{FF2B5EF4-FFF2-40B4-BE49-F238E27FC236}">
                <a16:creationId xmlns:a16="http://schemas.microsoft.com/office/drawing/2014/main" id="{E05EAD5B-A77F-4DDF-BE1D-8203D9F16FF9}"/>
              </a:ext>
            </a:extLst>
          </p:cNvPr>
          <p:cNvSpPr>
            <a:spLocks noGrp="1"/>
          </p:cNvSpPr>
          <p:nvPr>
            <p:ph type="title"/>
          </p:nvPr>
        </p:nvSpPr>
        <p:spPr>
          <a:xfrm>
            <a:off x="609600" y="0"/>
            <a:ext cx="10972800" cy="1225118"/>
          </a:xfrm>
        </p:spPr>
        <p:txBody>
          <a:bodyPr>
            <a:normAutofit/>
          </a:bodyPr>
          <a:lstStyle/>
          <a:p>
            <a:pPr algn="ctr"/>
            <a:r>
              <a:rPr lang="pl-PL" sz="3600" dirty="0"/>
              <a:t>Projekty grantowe w województwie śląskim</a:t>
            </a:r>
          </a:p>
        </p:txBody>
      </p:sp>
      <p:sp>
        <p:nvSpPr>
          <p:cNvPr id="3" name="Symbol zastępczy zawartości 2">
            <a:extLst>
              <a:ext uri="{FF2B5EF4-FFF2-40B4-BE49-F238E27FC236}">
                <a16:creationId xmlns:a16="http://schemas.microsoft.com/office/drawing/2014/main" id="{287C148B-A78D-49DA-BDED-ADFDDAE2EC9B}"/>
              </a:ext>
            </a:extLst>
          </p:cNvPr>
          <p:cNvSpPr>
            <a:spLocks noGrp="1"/>
          </p:cNvSpPr>
          <p:nvPr>
            <p:ph idx="1"/>
          </p:nvPr>
        </p:nvSpPr>
        <p:spPr/>
        <p:txBody>
          <a:bodyPr/>
          <a:lstStyle/>
          <a:p>
            <a:pPr marL="0" indent="0">
              <a:buNone/>
            </a:pPr>
            <a:endParaRPr lang="pl-PL" dirty="0">
              <a:solidFill>
                <a:schemeClr val="tx1"/>
              </a:solidFill>
            </a:endParaRPr>
          </a:p>
          <a:p>
            <a:pPr marL="0" indent="0">
              <a:buNone/>
            </a:pPr>
            <a:r>
              <a:rPr lang="pl-PL" dirty="0">
                <a:solidFill>
                  <a:schemeClr val="tx1"/>
                </a:solidFill>
              </a:rPr>
              <a:t>Najczęściej realizowane zakresy tematyczne wg rozporządzenia: </a:t>
            </a:r>
          </a:p>
          <a:p>
            <a:pPr marL="0" indent="0">
              <a:buNone/>
            </a:pPr>
            <a:endParaRPr lang="pl-PL" dirty="0">
              <a:solidFill>
                <a:schemeClr val="tx1"/>
              </a:solidFill>
            </a:endParaRPr>
          </a:p>
          <a:p>
            <a:pPr>
              <a:spcBef>
                <a:spcPts val="600"/>
              </a:spcBef>
              <a:buFont typeface="Wingdings" panose="05000000000000000000" pitchFamily="2" charset="2"/>
              <a:buChar char="Ø"/>
            </a:pPr>
            <a:r>
              <a:rPr lang="pl-PL" dirty="0">
                <a:solidFill>
                  <a:schemeClr val="tx1"/>
                </a:solidFill>
              </a:rPr>
              <a:t>Wzmocnienie kapitału społecznego – 31</a:t>
            </a:r>
          </a:p>
          <a:p>
            <a:pPr>
              <a:spcBef>
                <a:spcPts val="600"/>
              </a:spcBef>
              <a:buFont typeface="Wingdings" panose="05000000000000000000" pitchFamily="2" charset="2"/>
              <a:buChar char="Ø"/>
            </a:pPr>
            <a:r>
              <a:rPr lang="pl-PL" dirty="0">
                <a:solidFill>
                  <a:schemeClr val="tx1"/>
                </a:solidFill>
              </a:rPr>
              <a:t>Dziedzictwo lokalne – 18</a:t>
            </a:r>
          </a:p>
          <a:p>
            <a:pPr>
              <a:spcBef>
                <a:spcPts val="600"/>
              </a:spcBef>
              <a:buFont typeface="Wingdings" panose="05000000000000000000" pitchFamily="2" charset="2"/>
              <a:buChar char="Ø"/>
            </a:pPr>
            <a:r>
              <a:rPr lang="pl-PL" dirty="0">
                <a:solidFill>
                  <a:schemeClr val="tx1"/>
                </a:solidFill>
              </a:rPr>
              <a:t>Promocja obszaru – 6</a:t>
            </a:r>
          </a:p>
          <a:p>
            <a:pPr>
              <a:spcBef>
                <a:spcPts val="600"/>
              </a:spcBef>
              <a:buFont typeface="Wingdings" panose="05000000000000000000" pitchFamily="2" charset="2"/>
              <a:buChar char="Ø"/>
            </a:pPr>
            <a:r>
              <a:rPr lang="pl-PL" dirty="0">
                <a:solidFill>
                  <a:schemeClr val="tx1"/>
                </a:solidFill>
              </a:rPr>
              <a:t>Infrastruktura - 4</a:t>
            </a:r>
          </a:p>
          <a:p>
            <a:pPr marL="0" indent="0">
              <a:buNone/>
            </a:pPr>
            <a:endParaRPr lang="pl-PL" dirty="0">
              <a:solidFill>
                <a:schemeClr val="tx1"/>
              </a:solidFill>
            </a:endParaRPr>
          </a:p>
        </p:txBody>
      </p:sp>
      <p:pic>
        <p:nvPicPr>
          <p:cNvPr id="5" name="Obraz 4" descr="Obraz zawierający clipart&#10;&#10;Opis wygenerowany przy bardzo wysokim poziomie pewności">
            <a:extLst>
              <a:ext uri="{FF2B5EF4-FFF2-40B4-BE49-F238E27FC236}">
                <a16:creationId xmlns:a16="http://schemas.microsoft.com/office/drawing/2014/main" id="{294C2830-E04A-4075-B864-C7F03227DD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96623" y="2729638"/>
            <a:ext cx="1552575" cy="2933700"/>
          </a:xfrm>
          <a:prstGeom prst="rect">
            <a:avLst/>
          </a:prstGeom>
        </p:spPr>
      </p:pic>
      <p:sp>
        <p:nvSpPr>
          <p:cNvPr id="6" name="Symbol zastępczy numeru slajdu 5">
            <a:extLst>
              <a:ext uri="{FF2B5EF4-FFF2-40B4-BE49-F238E27FC236}">
                <a16:creationId xmlns:a16="http://schemas.microsoft.com/office/drawing/2014/main" id="{E025B36E-C5F0-4A88-B013-9654975F366A}"/>
              </a:ext>
            </a:extLst>
          </p:cNvPr>
          <p:cNvSpPr>
            <a:spLocks noGrp="1"/>
          </p:cNvSpPr>
          <p:nvPr>
            <p:ph type="sldNum" sz="quarter" idx="12"/>
          </p:nvPr>
        </p:nvSpPr>
        <p:spPr/>
        <p:txBody>
          <a:bodyPr/>
          <a:lstStyle/>
          <a:p>
            <a:fld id="{20776E7F-DF51-4FB5-AED4-A6CB77B7E4B2}" type="slidenum">
              <a:rPr lang="pl-PL" smtClean="0"/>
              <a:t>10</a:t>
            </a:fld>
            <a:endParaRPr lang="pl-PL"/>
          </a:p>
        </p:txBody>
      </p:sp>
    </p:spTree>
    <p:extLst>
      <p:ext uri="{BB962C8B-B14F-4D97-AF65-F5344CB8AC3E}">
        <p14:creationId xmlns:p14="http://schemas.microsoft.com/office/powerpoint/2010/main" val="42690041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4">
            <a:extLst>
              <a:ext uri="{FF2B5EF4-FFF2-40B4-BE49-F238E27FC236}">
                <a16:creationId xmlns:a16="http://schemas.microsoft.com/office/drawing/2014/main" id="{7B9729CF-783F-47DB-83DF-2D909284DF3B}"/>
              </a:ext>
            </a:extLst>
          </p:cNvPr>
          <p:cNvSpPr>
            <a:spLocks noGrp="1"/>
          </p:cNvSpPr>
          <p:nvPr>
            <p:ph type="title"/>
          </p:nvPr>
        </p:nvSpPr>
        <p:spPr>
          <a:xfrm>
            <a:off x="838200" y="365125"/>
            <a:ext cx="10515600" cy="1131888"/>
          </a:xfrm>
        </p:spPr>
        <p:txBody>
          <a:bodyPr>
            <a:normAutofit/>
          </a:bodyPr>
          <a:lstStyle/>
          <a:p>
            <a:pPr algn="ctr"/>
            <a:r>
              <a:rPr lang="pl-PL" sz="3600" dirty="0"/>
              <a:t>Projekty grantowe w województwie śląskim</a:t>
            </a:r>
          </a:p>
        </p:txBody>
      </p:sp>
      <p:sp>
        <p:nvSpPr>
          <p:cNvPr id="3" name="Symbol zastępczy zawartości 2">
            <a:extLst>
              <a:ext uri="{FF2B5EF4-FFF2-40B4-BE49-F238E27FC236}">
                <a16:creationId xmlns:a16="http://schemas.microsoft.com/office/drawing/2014/main" id="{28AF0999-BCD1-4BB1-8AE0-7247121597BB}"/>
              </a:ext>
            </a:extLst>
          </p:cNvPr>
          <p:cNvSpPr>
            <a:spLocks noGrp="1"/>
          </p:cNvSpPr>
          <p:nvPr>
            <p:ph idx="1"/>
          </p:nvPr>
        </p:nvSpPr>
        <p:spPr>
          <a:xfrm>
            <a:off x="639192" y="1624614"/>
            <a:ext cx="10714608" cy="5059967"/>
          </a:xfrm>
        </p:spPr>
        <p:txBody>
          <a:bodyPr>
            <a:normAutofit/>
          </a:bodyPr>
          <a:lstStyle/>
          <a:p>
            <a:pPr marL="0" indent="0" algn="just">
              <a:buNone/>
            </a:pPr>
            <a:endParaRPr lang="pl-PL" dirty="0">
              <a:solidFill>
                <a:schemeClr val="tx1"/>
              </a:solidFill>
            </a:endParaRPr>
          </a:p>
          <a:p>
            <a:pPr marL="0" indent="0" algn="just">
              <a:buNone/>
            </a:pPr>
            <a:r>
              <a:rPr lang="pl-PL" dirty="0">
                <a:solidFill>
                  <a:schemeClr val="tx1"/>
                </a:solidFill>
              </a:rPr>
              <a:t>Problemy w realizacji projektów grantowych, które  zależą od działań LGD i na które LGD może mieć wpływ:</a:t>
            </a:r>
          </a:p>
          <a:p>
            <a:pPr marL="0" indent="0" algn="just">
              <a:buNone/>
            </a:pPr>
            <a:endParaRPr lang="pl-PL" dirty="0">
              <a:solidFill>
                <a:schemeClr val="tx1"/>
              </a:solidFill>
            </a:endParaRPr>
          </a:p>
          <a:p>
            <a:pPr lvl="1" algn="just">
              <a:buFont typeface="Wingdings" panose="05000000000000000000" pitchFamily="2" charset="2"/>
              <a:buChar char="Ø"/>
            </a:pPr>
            <a:r>
              <a:rPr lang="pl-PL" sz="2000" dirty="0">
                <a:solidFill>
                  <a:schemeClr val="tx1"/>
                </a:solidFill>
              </a:rPr>
              <a:t>Konieczność zabezpieczenia przez LGD środków na wypłatę grantów</a:t>
            </a:r>
          </a:p>
          <a:p>
            <a:pPr lvl="1" algn="just">
              <a:buFont typeface="Wingdings" panose="05000000000000000000" pitchFamily="2" charset="2"/>
              <a:buChar char="Ø"/>
            </a:pPr>
            <a:r>
              <a:rPr lang="pl-PL" sz="2000" dirty="0">
                <a:solidFill>
                  <a:schemeClr val="tx1"/>
                </a:solidFill>
              </a:rPr>
              <a:t>Konieczność zabezpieczenia środków na realizację zadania przez </a:t>
            </a:r>
            <a:r>
              <a:rPr lang="pl-PL" sz="2000" dirty="0" err="1">
                <a:solidFill>
                  <a:schemeClr val="tx1"/>
                </a:solidFill>
              </a:rPr>
              <a:t>Grantobiorcę</a:t>
            </a:r>
            <a:r>
              <a:rPr lang="pl-PL" sz="2000" dirty="0">
                <a:solidFill>
                  <a:schemeClr val="tx1"/>
                </a:solidFill>
              </a:rPr>
              <a:t> (zagrożenie: rezygnacja Grantobiorców z realizacji zadań)</a:t>
            </a:r>
          </a:p>
          <a:p>
            <a:pPr lvl="1" algn="just">
              <a:buFont typeface="Wingdings" panose="05000000000000000000" pitchFamily="2" charset="2"/>
              <a:buChar char="Ø"/>
            </a:pPr>
            <a:r>
              <a:rPr lang="pl-PL" sz="2000" dirty="0">
                <a:solidFill>
                  <a:schemeClr val="tx1"/>
                </a:solidFill>
              </a:rPr>
              <a:t>Mała liczba Grantobiorców (przyczyna: skomplikowane procedury, ograniczenie dostępu </a:t>
            </a:r>
            <a:r>
              <a:rPr lang="pl-PL" sz="2000" dirty="0" err="1">
                <a:solidFill>
                  <a:schemeClr val="tx1"/>
                </a:solidFill>
              </a:rPr>
              <a:t>jsfp</a:t>
            </a:r>
            <a:r>
              <a:rPr lang="pl-PL" sz="2000" dirty="0">
                <a:solidFill>
                  <a:schemeClr val="tx1"/>
                </a:solidFill>
              </a:rPr>
              <a:t> do projektów grantowych; zagrożenie: konieczność kilkukrotnego ogłaszania konkursów, brak listy rezerwowej)</a:t>
            </a:r>
          </a:p>
          <a:p>
            <a:pPr lvl="1" algn="just">
              <a:buFont typeface="Wingdings" panose="05000000000000000000" pitchFamily="2" charset="2"/>
              <a:buChar char="Ø"/>
            </a:pPr>
            <a:r>
              <a:rPr lang="pl-PL" sz="2000" dirty="0">
                <a:solidFill>
                  <a:schemeClr val="tx1"/>
                </a:solidFill>
              </a:rPr>
              <a:t>Liczba dokumentów do zapoznania się nieadekwatna do wartości grantów (średnio procedura wraz z załącznikami 100 stron)</a:t>
            </a:r>
          </a:p>
          <a:p>
            <a:pPr marL="457200" lvl="1" indent="0" algn="just">
              <a:buNone/>
            </a:pPr>
            <a:endParaRPr lang="pl-PL" dirty="0">
              <a:solidFill>
                <a:schemeClr val="tx1"/>
              </a:solidFill>
            </a:endParaRPr>
          </a:p>
          <a:p>
            <a:pPr marL="0" indent="0" algn="just">
              <a:buNone/>
            </a:pPr>
            <a:endParaRPr lang="pl-PL" dirty="0">
              <a:solidFill>
                <a:schemeClr val="tx1"/>
              </a:solidFill>
            </a:endParaRPr>
          </a:p>
          <a:p>
            <a:pPr marL="0" indent="0" algn="just">
              <a:buNone/>
            </a:pPr>
            <a:endParaRPr lang="pl-PL" dirty="0">
              <a:solidFill>
                <a:schemeClr val="tx1"/>
              </a:solidFill>
            </a:endParaRPr>
          </a:p>
          <a:p>
            <a:pPr marL="0" indent="0" algn="just">
              <a:buNone/>
            </a:pPr>
            <a:endParaRPr lang="pl-PL" dirty="0">
              <a:solidFill>
                <a:schemeClr val="tx1"/>
              </a:solidFill>
            </a:endParaRPr>
          </a:p>
        </p:txBody>
      </p:sp>
      <p:sp>
        <p:nvSpPr>
          <p:cNvPr id="2" name="Symbol zastępczy numeru slajdu 1">
            <a:extLst>
              <a:ext uri="{FF2B5EF4-FFF2-40B4-BE49-F238E27FC236}">
                <a16:creationId xmlns:a16="http://schemas.microsoft.com/office/drawing/2014/main" id="{8700895B-9F92-4633-8593-DB78116504B9}"/>
              </a:ext>
            </a:extLst>
          </p:cNvPr>
          <p:cNvSpPr>
            <a:spLocks noGrp="1"/>
          </p:cNvSpPr>
          <p:nvPr>
            <p:ph type="sldNum" sz="quarter" idx="12"/>
          </p:nvPr>
        </p:nvSpPr>
        <p:spPr/>
        <p:txBody>
          <a:bodyPr/>
          <a:lstStyle/>
          <a:p>
            <a:fld id="{20776E7F-DF51-4FB5-AED4-A6CB77B7E4B2}" type="slidenum">
              <a:rPr lang="pl-PL" smtClean="0"/>
              <a:t>11</a:t>
            </a:fld>
            <a:endParaRPr lang="pl-PL"/>
          </a:p>
        </p:txBody>
      </p:sp>
    </p:spTree>
    <p:extLst>
      <p:ext uri="{BB962C8B-B14F-4D97-AF65-F5344CB8AC3E}">
        <p14:creationId xmlns:p14="http://schemas.microsoft.com/office/powerpoint/2010/main" val="8898720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765BC3CB-564F-4814-9708-7237629F9658}"/>
              </a:ext>
            </a:extLst>
          </p:cNvPr>
          <p:cNvSpPr>
            <a:spLocks noGrp="1"/>
          </p:cNvSpPr>
          <p:nvPr>
            <p:ph idx="1"/>
          </p:nvPr>
        </p:nvSpPr>
        <p:spPr>
          <a:xfrm>
            <a:off x="838200" y="1452669"/>
            <a:ext cx="10515600" cy="4903681"/>
          </a:xfrm>
        </p:spPr>
        <p:txBody>
          <a:bodyPr>
            <a:normAutofit lnSpcReduction="10000"/>
          </a:bodyPr>
          <a:lstStyle/>
          <a:p>
            <a:pPr marL="0" indent="0" algn="just">
              <a:buNone/>
            </a:pPr>
            <a:r>
              <a:rPr lang="pl-PL" dirty="0">
                <a:solidFill>
                  <a:schemeClr val="tx1"/>
                </a:solidFill>
              </a:rPr>
              <a:t>Problemy w realizacji projektów grantowych wynikające z różnych źródeł:</a:t>
            </a:r>
          </a:p>
          <a:p>
            <a:pPr marL="0" indent="0" algn="just">
              <a:buNone/>
            </a:pPr>
            <a:endParaRPr lang="pl-PL" dirty="0">
              <a:solidFill>
                <a:schemeClr val="tx1"/>
              </a:solidFill>
            </a:endParaRPr>
          </a:p>
          <a:p>
            <a:pPr lvl="1" algn="just">
              <a:buFont typeface="Wingdings" panose="05000000000000000000" pitchFamily="2" charset="2"/>
              <a:buChar char="Ø"/>
            </a:pPr>
            <a:r>
              <a:rPr lang="pl-PL" sz="2000" dirty="0">
                <a:solidFill>
                  <a:schemeClr val="tx1"/>
                </a:solidFill>
              </a:rPr>
              <a:t>Trudność w zaplanowaniu i przewidywaniu wszystkich przypadków, zdarzeń, problemów na etapie pisania procedur, dotyczących przyznawania środków, kontroli, rozliczania (nie wiadomo czy UM wyrazi zgodę na zmianę zapewniającą naprawę sytuacji lub kontrolujący nie będą mieć zastrzeżeń do stosowania Procedury)</a:t>
            </a:r>
          </a:p>
          <a:p>
            <a:pPr lvl="1" algn="just">
              <a:buFont typeface="Wingdings" panose="05000000000000000000" pitchFamily="2" charset="2"/>
              <a:buChar char="Ø"/>
            </a:pPr>
            <a:r>
              <a:rPr lang="pl-PL" sz="2000" dirty="0">
                <a:solidFill>
                  <a:schemeClr val="tx1"/>
                </a:solidFill>
              </a:rPr>
              <a:t>Zabranie środków z projektów grantowych na protesty przedsiębiorców</a:t>
            </a:r>
          </a:p>
          <a:p>
            <a:pPr lvl="1" algn="just">
              <a:buFont typeface="Wingdings" panose="05000000000000000000" pitchFamily="2" charset="2"/>
              <a:buChar char="Ø"/>
            </a:pPr>
            <a:r>
              <a:rPr lang="pl-PL" sz="2000" dirty="0">
                <a:solidFill>
                  <a:schemeClr val="tx1"/>
                </a:solidFill>
              </a:rPr>
              <a:t>Brak jasnych, szybkich odpowiedzi UM na pojawiające się problemy spowodowane brakiem doświadczenia w realizacji projektów grantowych i brakiem „odgórnych” wytycznych</a:t>
            </a:r>
          </a:p>
          <a:p>
            <a:pPr lvl="1" algn="just">
              <a:buFont typeface="Wingdings" panose="05000000000000000000" pitchFamily="2" charset="2"/>
              <a:buChar char="Ø"/>
            </a:pPr>
            <a:r>
              <a:rPr lang="pl-PL" sz="2000" dirty="0">
                <a:solidFill>
                  <a:schemeClr val="tx1"/>
                </a:solidFill>
              </a:rPr>
              <a:t>Różne rozumienie „konieczności” poniesienia kosztu na poziomie LGD i UM - niebezpieczeństwo  niezatwierdzenia kosztu przez UM, które na etapie oceny Rady został zatwierdzony </a:t>
            </a:r>
          </a:p>
          <a:p>
            <a:pPr algn="just"/>
            <a:endParaRPr lang="pl-PL" dirty="0">
              <a:solidFill>
                <a:schemeClr val="tx1"/>
              </a:solidFill>
            </a:endParaRPr>
          </a:p>
          <a:p>
            <a:pPr algn="just"/>
            <a:endParaRPr lang="pl-PL" dirty="0">
              <a:solidFill>
                <a:schemeClr val="tx1"/>
              </a:solidFill>
            </a:endParaRPr>
          </a:p>
          <a:p>
            <a:pPr algn="just"/>
            <a:endParaRPr lang="pl-PL" dirty="0">
              <a:solidFill>
                <a:schemeClr val="tx1"/>
              </a:solidFill>
            </a:endParaRPr>
          </a:p>
        </p:txBody>
      </p:sp>
      <p:sp>
        <p:nvSpPr>
          <p:cNvPr id="7" name="Tytuł 4">
            <a:extLst>
              <a:ext uri="{FF2B5EF4-FFF2-40B4-BE49-F238E27FC236}">
                <a16:creationId xmlns:a16="http://schemas.microsoft.com/office/drawing/2014/main" id="{1AEE4053-1B5B-45D5-BD4C-A645EE18E9D2}"/>
              </a:ext>
            </a:extLst>
          </p:cNvPr>
          <p:cNvSpPr txBox="1">
            <a:spLocks/>
          </p:cNvSpPr>
          <p:nvPr/>
        </p:nvSpPr>
        <p:spPr>
          <a:xfrm>
            <a:off x="990600" y="286707"/>
            <a:ext cx="10515600" cy="92953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3600" dirty="0"/>
              <a:t>Projekty grantowe w województwie śląskim</a:t>
            </a:r>
          </a:p>
        </p:txBody>
      </p:sp>
      <p:sp>
        <p:nvSpPr>
          <p:cNvPr id="2" name="Symbol zastępczy numeru slajdu 1">
            <a:extLst>
              <a:ext uri="{FF2B5EF4-FFF2-40B4-BE49-F238E27FC236}">
                <a16:creationId xmlns:a16="http://schemas.microsoft.com/office/drawing/2014/main" id="{738BDC5B-9C39-43ED-B9CA-72FD0A424ABB}"/>
              </a:ext>
            </a:extLst>
          </p:cNvPr>
          <p:cNvSpPr>
            <a:spLocks noGrp="1"/>
          </p:cNvSpPr>
          <p:nvPr>
            <p:ph type="sldNum" sz="quarter" idx="12"/>
          </p:nvPr>
        </p:nvSpPr>
        <p:spPr/>
        <p:txBody>
          <a:bodyPr/>
          <a:lstStyle/>
          <a:p>
            <a:fld id="{20776E7F-DF51-4FB5-AED4-A6CB77B7E4B2}" type="slidenum">
              <a:rPr lang="pl-PL" smtClean="0"/>
              <a:t>12</a:t>
            </a:fld>
            <a:endParaRPr lang="pl-PL"/>
          </a:p>
        </p:txBody>
      </p:sp>
    </p:spTree>
    <p:extLst>
      <p:ext uri="{BB962C8B-B14F-4D97-AF65-F5344CB8AC3E}">
        <p14:creationId xmlns:p14="http://schemas.microsoft.com/office/powerpoint/2010/main" val="14273528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CCE935B6-1F5D-4291-960B-97CF747C259A}"/>
              </a:ext>
            </a:extLst>
          </p:cNvPr>
          <p:cNvSpPr>
            <a:spLocks noGrp="1"/>
          </p:cNvSpPr>
          <p:nvPr>
            <p:ph idx="1"/>
          </p:nvPr>
        </p:nvSpPr>
        <p:spPr>
          <a:xfrm>
            <a:off x="838200" y="1222180"/>
            <a:ext cx="10515600" cy="5354775"/>
          </a:xfrm>
        </p:spPr>
        <p:txBody>
          <a:bodyPr>
            <a:normAutofit lnSpcReduction="10000"/>
          </a:bodyPr>
          <a:lstStyle/>
          <a:p>
            <a:pPr marL="0" indent="0" algn="just">
              <a:buNone/>
            </a:pPr>
            <a:r>
              <a:rPr lang="pl-PL" dirty="0">
                <a:solidFill>
                  <a:schemeClr val="tx1"/>
                </a:solidFill>
              </a:rPr>
              <a:t>Problemy w realizacji projektów grantowych wynikające z uwarunkowań prawnych:</a:t>
            </a:r>
          </a:p>
          <a:p>
            <a:pPr marL="0" indent="0" algn="just">
              <a:buNone/>
            </a:pPr>
            <a:endParaRPr lang="pl-PL" dirty="0">
              <a:solidFill>
                <a:schemeClr val="tx1"/>
              </a:solidFill>
            </a:endParaRPr>
          </a:p>
          <a:p>
            <a:pPr lvl="1" algn="just">
              <a:buFont typeface="Wingdings" panose="05000000000000000000" pitchFamily="2" charset="2"/>
              <a:buChar char="Ø"/>
            </a:pPr>
            <a:r>
              <a:rPr lang="pl-PL" sz="2000" dirty="0">
                <a:solidFill>
                  <a:schemeClr val="tx1"/>
                </a:solidFill>
              </a:rPr>
              <a:t>Zagrożenie niezrealizowania projektu grantowego  pod kątem wykonania wskaźników (85%) czyli zależność LGD od każdego z wnioskodawców (podwójne ryzyko dla LGD - brak refundacji z UM i utrata płynności finansowej oraz obniżenie wartości LSR za jej niewykonanie)</a:t>
            </a:r>
          </a:p>
          <a:p>
            <a:pPr lvl="1" algn="just">
              <a:buFont typeface="Wingdings" panose="05000000000000000000" pitchFamily="2" charset="2"/>
              <a:buChar char="Ø"/>
            </a:pPr>
            <a:r>
              <a:rPr lang="pl-PL" sz="2000" dirty="0">
                <a:solidFill>
                  <a:schemeClr val="tx1"/>
                </a:solidFill>
              </a:rPr>
              <a:t>Zmiany w przepisach (opóźnienia w ogłaszaniu konkursów)</a:t>
            </a:r>
          </a:p>
          <a:p>
            <a:pPr lvl="1" algn="just">
              <a:buFont typeface="Wingdings" panose="05000000000000000000" pitchFamily="2" charset="2"/>
              <a:buChar char="Ø"/>
            </a:pPr>
            <a:r>
              <a:rPr lang="pl-PL" sz="2000" dirty="0">
                <a:solidFill>
                  <a:schemeClr val="tx1"/>
                </a:solidFill>
              </a:rPr>
              <a:t>Długi okres oceny wniosku w UM - 4 miesiące (rezygnacja z realizacji zadań, przekraczanie terminów wydarzeń niezależnych od </a:t>
            </a:r>
            <a:r>
              <a:rPr lang="pl-PL" sz="2000" dirty="0" err="1">
                <a:solidFill>
                  <a:schemeClr val="tx1"/>
                </a:solidFill>
              </a:rPr>
              <a:t>Grantobiorcy</a:t>
            </a:r>
            <a:r>
              <a:rPr lang="pl-PL" sz="2000" dirty="0">
                <a:solidFill>
                  <a:schemeClr val="tx1"/>
                </a:solidFill>
              </a:rPr>
              <a:t>) </a:t>
            </a:r>
          </a:p>
          <a:p>
            <a:pPr lvl="1" algn="just">
              <a:buFont typeface="Wingdings" panose="05000000000000000000" pitchFamily="2" charset="2"/>
              <a:buChar char="Ø"/>
            </a:pPr>
            <a:r>
              <a:rPr lang="pl-PL" sz="2000" dirty="0">
                <a:solidFill>
                  <a:schemeClr val="tx1"/>
                </a:solidFill>
              </a:rPr>
              <a:t>Brak możliwości sprawdzenia niektórych informacji, które mają kluczowe znaczenie dla prawidłowego wykonania projektu grantowego np. czy GOK prowadzi działalność gospodarczą </a:t>
            </a:r>
          </a:p>
          <a:p>
            <a:pPr lvl="1" algn="just">
              <a:buFont typeface="Wingdings" panose="05000000000000000000" pitchFamily="2" charset="2"/>
              <a:buChar char="Ø"/>
            </a:pPr>
            <a:r>
              <a:rPr lang="pl-PL" sz="2000" dirty="0">
                <a:solidFill>
                  <a:schemeClr val="tx1"/>
                </a:solidFill>
              </a:rPr>
              <a:t>Zbyt długi okres trwałości projektu grantowego - prawie 7 lat (w szczególności w stosunku do działań w zakresie rozwoju przedsiębiorczości, zważywszy iż są to działania niekomercyjne)</a:t>
            </a:r>
          </a:p>
          <a:p>
            <a:pPr algn="just"/>
            <a:endParaRPr lang="pl-PL" dirty="0">
              <a:solidFill>
                <a:schemeClr val="tx1"/>
              </a:solidFill>
            </a:endParaRPr>
          </a:p>
          <a:p>
            <a:pPr algn="just"/>
            <a:endParaRPr lang="pl-PL" dirty="0">
              <a:solidFill>
                <a:schemeClr val="tx1"/>
              </a:solidFill>
            </a:endParaRPr>
          </a:p>
          <a:p>
            <a:pPr algn="just"/>
            <a:endParaRPr lang="pl-PL" dirty="0">
              <a:solidFill>
                <a:schemeClr val="tx1"/>
              </a:solidFill>
            </a:endParaRPr>
          </a:p>
        </p:txBody>
      </p:sp>
      <p:sp>
        <p:nvSpPr>
          <p:cNvPr id="4" name="Tytuł 4">
            <a:extLst>
              <a:ext uri="{FF2B5EF4-FFF2-40B4-BE49-F238E27FC236}">
                <a16:creationId xmlns:a16="http://schemas.microsoft.com/office/drawing/2014/main" id="{F04BCFEB-6A6A-49D9-AE3B-DAEC9F84596F}"/>
              </a:ext>
            </a:extLst>
          </p:cNvPr>
          <p:cNvSpPr txBox="1">
            <a:spLocks/>
          </p:cNvSpPr>
          <p:nvPr/>
        </p:nvSpPr>
        <p:spPr>
          <a:xfrm>
            <a:off x="990600" y="281045"/>
            <a:ext cx="10515600" cy="77524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3600" dirty="0"/>
              <a:t>Projekty grantowe w województwie śląskim</a:t>
            </a:r>
          </a:p>
        </p:txBody>
      </p:sp>
      <p:sp>
        <p:nvSpPr>
          <p:cNvPr id="6" name="Symbol zastępczy numeru slajdu 5">
            <a:extLst>
              <a:ext uri="{FF2B5EF4-FFF2-40B4-BE49-F238E27FC236}">
                <a16:creationId xmlns:a16="http://schemas.microsoft.com/office/drawing/2014/main" id="{F1238A55-C89C-4A99-8CBB-09FAC966104D}"/>
              </a:ext>
            </a:extLst>
          </p:cNvPr>
          <p:cNvSpPr>
            <a:spLocks noGrp="1"/>
          </p:cNvSpPr>
          <p:nvPr>
            <p:ph type="sldNum" sz="quarter" idx="12"/>
          </p:nvPr>
        </p:nvSpPr>
        <p:spPr/>
        <p:txBody>
          <a:bodyPr/>
          <a:lstStyle/>
          <a:p>
            <a:fld id="{20776E7F-DF51-4FB5-AED4-A6CB77B7E4B2}" type="slidenum">
              <a:rPr lang="pl-PL" smtClean="0"/>
              <a:t>13</a:t>
            </a:fld>
            <a:endParaRPr lang="pl-PL"/>
          </a:p>
        </p:txBody>
      </p:sp>
    </p:spTree>
    <p:extLst>
      <p:ext uri="{BB962C8B-B14F-4D97-AF65-F5344CB8AC3E}">
        <p14:creationId xmlns:p14="http://schemas.microsoft.com/office/powerpoint/2010/main" val="32152552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4">
            <a:extLst>
              <a:ext uri="{FF2B5EF4-FFF2-40B4-BE49-F238E27FC236}">
                <a16:creationId xmlns:a16="http://schemas.microsoft.com/office/drawing/2014/main" id="{2DA26FDD-08C1-49D9-98E5-244F1DF7F3AD}"/>
              </a:ext>
            </a:extLst>
          </p:cNvPr>
          <p:cNvSpPr txBox="1">
            <a:spLocks noGrp="1"/>
          </p:cNvSpPr>
          <p:nvPr>
            <p:ph type="title"/>
          </p:nvPr>
        </p:nvSpPr>
        <p:spPr>
          <a:xfrm>
            <a:off x="609600" y="0"/>
            <a:ext cx="10972800" cy="114521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3600" dirty="0"/>
              <a:t>Projekty grantowe w województwie śląskim</a:t>
            </a:r>
          </a:p>
        </p:txBody>
      </p:sp>
      <p:sp>
        <p:nvSpPr>
          <p:cNvPr id="3" name="Symbol zastępczy zawartości 2">
            <a:extLst>
              <a:ext uri="{FF2B5EF4-FFF2-40B4-BE49-F238E27FC236}">
                <a16:creationId xmlns:a16="http://schemas.microsoft.com/office/drawing/2014/main" id="{57A4E5E1-5F19-4C16-95F3-F397BC6D1718}"/>
              </a:ext>
            </a:extLst>
          </p:cNvPr>
          <p:cNvSpPr>
            <a:spLocks noGrp="1"/>
          </p:cNvSpPr>
          <p:nvPr>
            <p:ph idx="1"/>
          </p:nvPr>
        </p:nvSpPr>
        <p:spPr>
          <a:xfrm>
            <a:off x="396536" y="1002890"/>
            <a:ext cx="10972800" cy="5548830"/>
          </a:xfrm>
        </p:spPr>
        <p:txBody>
          <a:bodyPr>
            <a:normAutofit/>
          </a:bodyPr>
          <a:lstStyle/>
          <a:p>
            <a:pPr marL="0" indent="0" algn="just">
              <a:buNone/>
            </a:pPr>
            <a:r>
              <a:rPr lang="pl-PL" dirty="0">
                <a:solidFill>
                  <a:schemeClr val="tx1"/>
                </a:solidFill>
              </a:rPr>
              <a:t>Problemy w realizacji projektów grantowych wynikające z uwarunkowań prawnych:</a:t>
            </a:r>
          </a:p>
          <a:p>
            <a:pPr marL="0" indent="0" algn="just">
              <a:buNone/>
            </a:pPr>
            <a:endParaRPr lang="pl-PL" dirty="0">
              <a:solidFill>
                <a:schemeClr val="tx1"/>
              </a:solidFill>
            </a:endParaRPr>
          </a:p>
          <a:p>
            <a:pPr lvl="1" algn="just">
              <a:buFont typeface="Wingdings" panose="05000000000000000000" pitchFamily="2" charset="2"/>
              <a:buChar char="Ø"/>
            </a:pPr>
            <a:r>
              <a:rPr lang="pl-PL" sz="2000" dirty="0">
                <a:solidFill>
                  <a:schemeClr val="tx1"/>
                </a:solidFill>
              </a:rPr>
              <a:t>Brak rozwiązań ułatwiających badanie racjonalności kosztów (np. tabeli z określeniem minimalnych i maksymalnych kwot na dany wydatek, kosztów pośrednich tj. obsługa księgowa, zakup katy do telefonu, zakup materiałów biurowych, opłaty bankowe, pocztowe)</a:t>
            </a:r>
          </a:p>
          <a:p>
            <a:pPr lvl="1" algn="just">
              <a:buFont typeface="Wingdings" panose="05000000000000000000" pitchFamily="2" charset="2"/>
              <a:buChar char="Ø"/>
            </a:pPr>
            <a:r>
              <a:rPr lang="pl-PL" sz="2000" dirty="0">
                <a:solidFill>
                  <a:schemeClr val="tx1"/>
                </a:solidFill>
              </a:rPr>
              <a:t>Brak jasnych wytycznych, przepisów w odniesieniu do różnych kwestii tj.:</a:t>
            </a:r>
          </a:p>
          <a:p>
            <a:pPr marL="1257300" lvl="3" indent="0" algn="just">
              <a:buNone/>
            </a:pPr>
            <a:r>
              <a:rPr lang="pl-PL" sz="2000" dirty="0">
                <a:solidFill>
                  <a:schemeClr val="tx1"/>
                </a:solidFill>
              </a:rPr>
              <a:t>- kto ponosi odpowiedzialność w zakresie ochrony danych osobowych: </a:t>
            </a:r>
            <a:r>
              <a:rPr lang="pl-PL" sz="2000" dirty="0" err="1">
                <a:solidFill>
                  <a:schemeClr val="tx1"/>
                </a:solidFill>
              </a:rPr>
              <a:t>Grantobiorca</a:t>
            </a:r>
            <a:r>
              <a:rPr lang="pl-PL" sz="2000" dirty="0">
                <a:solidFill>
                  <a:schemeClr val="tx1"/>
                </a:solidFill>
              </a:rPr>
              <a:t>, LGD czy ZWŚ</a:t>
            </a:r>
          </a:p>
          <a:p>
            <a:pPr lvl="3" indent="-342900" algn="just">
              <a:buFontTx/>
              <a:buChar char="-"/>
            </a:pPr>
            <a:r>
              <a:rPr lang="pl-PL" sz="2000" dirty="0">
                <a:solidFill>
                  <a:schemeClr val="tx1"/>
                </a:solidFill>
              </a:rPr>
              <a:t>jak prawidłowo przechowywać weksle Grantobiorców (generowanie dodatkowych kosztów)</a:t>
            </a:r>
          </a:p>
          <a:p>
            <a:pPr lvl="3" indent="-342900" algn="just">
              <a:buFontTx/>
              <a:buChar char="-"/>
            </a:pPr>
            <a:r>
              <a:rPr lang="pl-PL" sz="2000" dirty="0">
                <a:solidFill>
                  <a:schemeClr val="tx1"/>
                </a:solidFill>
              </a:rPr>
              <a:t>wprowadzanie zmian w Procedurze oceny i wyboru Grantobiorców (możliwość wprowadzania zmian od momentu zatwierdzenia przez ZWŚ, nie dotyczących już zrealizowanych i zakończonych etapów projektu grantowego)</a:t>
            </a:r>
          </a:p>
          <a:p>
            <a:pPr algn="just"/>
            <a:endParaRPr lang="pl-PL" dirty="0"/>
          </a:p>
          <a:p>
            <a:pPr algn="just"/>
            <a:endParaRPr lang="pl-PL" dirty="0"/>
          </a:p>
        </p:txBody>
      </p:sp>
      <p:sp>
        <p:nvSpPr>
          <p:cNvPr id="6" name="Symbol zastępczy numeru slajdu 5">
            <a:extLst>
              <a:ext uri="{FF2B5EF4-FFF2-40B4-BE49-F238E27FC236}">
                <a16:creationId xmlns:a16="http://schemas.microsoft.com/office/drawing/2014/main" id="{9729BC10-75CF-4824-913F-5D1BFCF5F175}"/>
              </a:ext>
            </a:extLst>
          </p:cNvPr>
          <p:cNvSpPr>
            <a:spLocks noGrp="1"/>
          </p:cNvSpPr>
          <p:nvPr>
            <p:ph type="sldNum" sz="quarter" idx="12"/>
          </p:nvPr>
        </p:nvSpPr>
        <p:spPr/>
        <p:txBody>
          <a:bodyPr/>
          <a:lstStyle/>
          <a:p>
            <a:fld id="{20776E7F-DF51-4FB5-AED4-A6CB77B7E4B2}" type="slidenum">
              <a:rPr lang="pl-PL" smtClean="0"/>
              <a:t>14</a:t>
            </a:fld>
            <a:endParaRPr lang="pl-PL"/>
          </a:p>
        </p:txBody>
      </p:sp>
    </p:spTree>
    <p:extLst>
      <p:ext uri="{BB962C8B-B14F-4D97-AF65-F5344CB8AC3E}">
        <p14:creationId xmlns:p14="http://schemas.microsoft.com/office/powerpoint/2010/main" val="33070648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4">
            <a:extLst>
              <a:ext uri="{FF2B5EF4-FFF2-40B4-BE49-F238E27FC236}">
                <a16:creationId xmlns:a16="http://schemas.microsoft.com/office/drawing/2014/main" id="{D704C80B-F7B8-47C8-B0D2-1F45F00EE034}"/>
              </a:ext>
            </a:extLst>
          </p:cNvPr>
          <p:cNvSpPr>
            <a:spLocks noGrp="1"/>
          </p:cNvSpPr>
          <p:nvPr>
            <p:ph type="title"/>
          </p:nvPr>
        </p:nvSpPr>
        <p:spPr>
          <a:xfrm>
            <a:off x="609600" y="0"/>
            <a:ext cx="10972800" cy="994299"/>
          </a:xfrm>
        </p:spPr>
        <p:txBody>
          <a:bodyPr>
            <a:normAutofit/>
          </a:bodyPr>
          <a:lstStyle/>
          <a:p>
            <a:pPr algn="ctr"/>
            <a:r>
              <a:rPr lang="pl-PL" sz="3600" dirty="0"/>
              <a:t>Projekty grantowe w województwie śląskim</a:t>
            </a:r>
          </a:p>
        </p:txBody>
      </p:sp>
      <p:sp>
        <p:nvSpPr>
          <p:cNvPr id="3" name="Symbol zastępczy zawartości 2">
            <a:extLst>
              <a:ext uri="{FF2B5EF4-FFF2-40B4-BE49-F238E27FC236}">
                <a16:creationId xmlns:a16="http://schemas.microsoft.com/office/drawing/2014/main" id="{C42A3A12-FA6D-4B8D-84EA-CAA6D396C547}"/>
              </a:ext>
            </a:extLst>
          </p:cNvPr>
          <p:cNvSpPr>
            <a:spLocks noGrp="1"/>
          </p:cNvSpPr>
          <p:nvPr>
            <p:ph idx="1"/>
          </p:nvPr>
        </p:nvSpPr>
        <p:spPr>
          <a:xfrm>
            <a:off x="609600" y="1136311"/>
            <a:ext cx="10972800" cy="5078027"/>
          </a:xfrm>
        </p:spPr>
        <p:txBody>
          <a:bodyPr>
            <a:normAutofit/>
          </a:bodyPr>
          <a:lstStyle/>
          <a:p>
            <a:pPr marL="0" indent="0" algn="just">
              <a:buNone/>
            </a:pPr>
            <a:r>
              <a:rPr lang="pl-PL" b="1" dirty="0">
                <a:solidFill>
                  <a:schemeClr val="tx1"/>
                </a:solidFill>
              </a:rPr>
              <a:t>Propozycje zmian usprawniających realizację projektów grantowych:</a:t>
            </a:r>
          </a:p>
          <a:p>
            <a:pPr marL="0" indent="0" algn="just">
              <a:buNone/>
            </a:pPr>
            <a:endParaRPr lang="pl-PL" b="1" dirty="0">
              <a:solidFill>
                <a:schemeClr val="tx1"/>
              </a:solidFill>
            </a:endParaRPr>
          </a:p>
          <a:p>
            <a:pPr algn="just">
              <a:buFont typeface="Wingdings" panose="05000000000000000000" pitchFamily="2" charset="2"/>
              <a:buChar char="v"/>
            </a:pPr>
            <a:r>
              <a:rPr lang="pl-PL" dirty="0">
                <a:solidFill>
                  <a:schemeClr val="tx1"/>
                </a:solidFill>
              </a:rPr>
              <a:t>Skrócenie czasu przyznania pomocy na projekt grantowy z 4 do 2 miesięcy</a:t>
            </a:r>
          </a:p>
          <a:p>
            <a:pPr algn="just">
              <a:buFont typeface="Wingdings" panose="05000000000000000000" pitchFamily="2" charset="2"/>
              <a:buChar char="v"/>
            </a:pPr>
            <a:r>
              <a:rPr lang="pl-PL" dirty="0">
                <a:solidFill>
                  <a:schemeClr val="tx1"/>
                </a:solidFill>
              </a:rPr>
              <a:t>Obniżenie w umowie przyznania pomocy na projekt grantowy wskaźników realizacji z 85% do 75%</a:t>
            </a:r>
          </a:p>
          <a:p>
            <a:pPr algn="just">
              <a:buFont typeface="Wingdings" panose="05000000000000000000" pitchFamily="2" charset="2"/>
              <a:buChar char="v"/>
            </a:pPr>
            <a:r>
              <a:rPr lang="pl-PL" dirty="0">
                <a:solidFill>
                  <a:schemeClr val="tx1"/>
                </a:solidFill>
              </a:rPr>
              <a:t>Ustalenie przez MRIRW maksymalnego pułapu dla kosztów, dla których nie wykonuje się rozeznania cenowego np. 1 000 zł lub ustalenie na poziomie LGD tabeli średnich cen rynkowych adekwatnych do zakresu danego projektu grantowego</a:t>
            </a:r>
          </a:p>
          <a:p>
            <a:pPr algn="just">
              <a:buFont typeface="Wingdings" panose="05000000000000000000" pitchFamily="2" charset="2"/>
              <a:buChar char="v"/>
            </a:pPr>
            <a:r>
              <a:rPr lang="pl-PL" dirty="0">
                <a:solidFill>
                  <a:schemeClr val="tx1"/>
                </a:solidFill>
              </a:rPr>
              <a:t>Wprowadzenie kosztów pośrednich np. 10% przyznanego grantu, bez konieczności ich uzasadniania</a:t>
            </a:r>
          </a:p>
          <a:p>
            <a:pPr marL="0" indent="0" algn="just">
              <a:buNone/>
            </a:pPr>
            <a:endParaRPr lang="pl-PL" dirty="0">
              <a:solidFill>
                <a:schemeClr val="tx1"/>
              </a:solidFill>
            </a:endParaRPr>
          </a:p>
        </p:txBody>
      </p:sp>
      <p:pic>
        <p:nvPicPr>
          <p:cNvPr id="7" name="Obraz 6" descr="Obraz zawierający waga, urządzenie&#10;&#10;Opis wygenerowany przy bardzo wysokim poziomie pewności">
            <a:extLst>
              <a:ext uri="{FF2B5EF4-FFF2-40B4-BE49-F238E27FC236}">
                <a16:creationId xmlns:a16="http://schemas.microsoft.com/office/drawing/2014/main" id="{BC6A39DA-B8A9-4B84-9C4B-6EF18A655BF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07677" y="5611791"/>
            <a:ext cx="1191827" cy="1186530"/>
          </a:xfrm>
          <a:prstGeom prst="rect">
            <a:avLst/>
          </a:prstGeom>
        </p:spPr>
      </p:pic>
      <p:sp>
        <p:nvSpPr>
          <p:cNvPr id="8" name="Symbol zastępczy numeru slajdu 7">
            <a:extLst>
              <a:ext uri="{FF2B5EF4-FFF2-40B4-BE49-F238E27FC236}">
                <a16:creationId xmlns:a16="http://schemas.microsoft.com/office/drawing/2014/main" id="{093377DA-2983-4718-9CA5-DC255D30CA47}"/>
              </a:ext>
            </a:extLst>
          </p:cNvPr>
          <p:cNvSpPr>
            <a:spLocks noGrp="1"/>
          </p:cNvSpPr>
          <p:nvPr>
            <p:ph type="sldNum" sz="quarter" idx="12"/>
          </p:nvPr>
        </p:nvSpPr>
        <p:spPr/>
        <p:txBody>
          <a:bodyPr/>
          <a:lstStyle/>
          <a:p>
            <a:fld id="{20776E7F-DF51-4FB5-AED4-A6CB77B7E4B2}" type="slidenum">
              <a:rPr lang="pl-PL" smtClean="0"/>
              <a:t>15</a:t>
            </a:fld>
            <a:endParaRPr lang="pl-PL"/>
          </a:p>
        </p:txBody>
      </p:sp>
    </p:spTree>
    <p:extLst>
      <p:ext uri="{BB962C8B-B14F-4D97-AF65-F5344CB8AC3E}">
        <p14:creationId xmlns:p14="http://schemas.microsoft.com/office/powerpoint/2010/main" val="40946130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4">
            <a:extLst>
              <a:ext uri="{FF2B5EF4-FFF2-40B4-BE49-F238E27FC236}">
                <a16:creationId xmlns:a16="http://schemas.microsoft.com/office/drawing/2014/main" id="{D704C80B-F7B8-47C8-B0D2-1F45F00EE034}"/>
              </a:ext>
            </a:extLst>
          </p:cNvPr>
          <p:cNvSpPr>
            <a:spLocks noGrp="1"/>
          </p:cNvSpPr>
          <p:nvPr>
            <p:ph type="title"/>
          </p:nvPr>
        </p:nvSpPr>
        <p:spPr>
          <a:xfrm>
            <a:off x="609600" y="0"/>
            <a:ext cx="10972800" cy="994299"/>
          </a:xfrm>
        </p:spPr>
        <p:txBody>
          <a:bodyPr>
            <a:normAutofit/>
          </a:bodyPr>
          <a:lstStyle/>
          <a:p>
            <a:pPr algn="ctr"/>
            <a:r>
              <a:rPr lang="pl-PL" sz="3600" dirty="0"/>
              <a:t>Projekty grantowe w województwie śląskim</a:t>
            </a:r>
          </a:p>
        </p:txBody>
      </p:sp>
      <p:sp>
        <p:nvSpPr>
          <p:cNvPr id="3" name="Symbol zastępczy zawartości 2">
            <a:extLst>
              <a:ext uri="{FF2B5EF4-FFF2-40B4-BE49-F238E27FC236}">
                <a16:creationId xmlns:a16="http://schemas.microsoft.com/office/drawing/2014/main" id="{C42A3A12-FA6D-4B8D-84EA-CAA6D396C547}"/>
              </a:ext>
            </a:extLst>
          </p:cNvPr>
          <p:cNvSpPr>
            <a:spLocks noGrp="1"/>
          </p:cNvSpPr>
          <p:nvPr>
            <p:ph idx="1"/>
          </p:nvPr>
        </p:nvSpPr>
        <p:spPr>
          <a:xfrm>
            <a:off x="609600" y="1171852"/>
            <a:ext cx="10972800" cy="5078027"/>
          </a:xfrm>
        </p:spPr>
        <p:txBody>
          <a:bodyPr>
            <a:normAutofit/>
          </a:bodyPr>
          <a:lstStyle/>
          <a:p>
            <a:pPr marL="0" indent="0" algn="just">
              <a:buNone/>
            </a:pPr>
            <a:r>
              <a:rPr lang="pl-PL" b="1" dirty="0">
                <a:solidFill>
                  <a:schemeClr val="tx1"/>
                </a:solidFill>
              </a:rPr>
              <a:t>Propozycje zmian usprawniających realizację projektów grantowych:</a:t>
            </a:r>
          </a:p>
          <a:p>
            <a:pPr marL="0" indent="0" algn="just">
              <a:buNone/>
            </a:pPr>
            <a:endParaRPr lang="pl-PL" b="1" dirty="0">
              <a:solidFill>
                <a:schemeClr val="tx1"/>
              </a:solidFill>
            </a:endParaRPr>
          </a:p>
          <a:p>
            <a:pPr algn="just">
              <a:buFont typeface="Wingdings" panose="05000000000000000000" pitchFamily="2" charset="2"/>
              <a:buChar char="v"/>
            </a:pPr>
            <a:r>
              <a:rPr lang="pl-PL" dirty="0">
                <a:solidFill>
                  <a:schemeClr val="tx1"/>
                </a:solidFill>
              </a:rPr>
              <a:t>Skrócenie okresu trwałości projektu grantowego do 3 lat</a:t>
            </a:r>
          </a:p>
          <a:p>
            <a:pPr algn="just">
              <a:buFont typeface="Wingdings" panose="05000000000000000000" pitchFamily="2" charset="2"/>
              <a:buChar char="v"/>
            </a:pPr>
            <a:r>
              <a:rPr lang="pl-PL" dirty="0">
                <a:solidFill>
                  <a:schemeClr val="tx1"/>
                </a:solidFill>
              </a:rPr>
              <a:t>Doprecyzowanie wytycznych w ogólnych kwestiach np. weksle, ochrona danych osobowych, zmiany w Procedurach </a:t>
            </a:r>
          </a:p>
          <a:p>
            <a:pPr algn="just">
              <a:buFont typeface="Wingdings" panose="05000000000000000000" pitchFamily="2" charset="2"/>
              <a:buChar char="v"/>
            </a:pPr>
            <a:r>
              <a:rPr lang="pl-PL" dirty="0">
                <a:solidFill>
                  <a:schemeClr val="tx1"/>
                </a:solidFill>
              </a:rPr>
              <a:t>Możliwość przesunięcia środków i wskaźników zaplanowanych na projekt grantowy z I na II kamień milowy i z II na III kamień milowy</a:t>
            </a:r>
          </a:p>
          <a:p>
            <a:pPr algn="just">
              <a:buFont typeface="Wingdings" panose="05000000000000000000" pitchFamily="2" charset="2"/>
              <a:buChar char="v"/>
            </a:pPr>
            <a:r>
              <a:rPr lang="pl-PL" dirty="0">
                <a:solidFill>
                  <a:schemeClr val="tx1"/>
                </a:solidFill>
              </a:rPr>
              <a:t>W uzasadnionych przypadkach np. po 2-krotnym ogłoszeniu konkursu i braku Grantobiorców, możliwość zmiany projektu grantowego na projekt konkursowy (z równoczesną zmianą wskaźników produktu)</a:t>
            </a:r>
          </a:p>
          <a:p>
            <a:pPr marL="0" indent="0" algn="just">
              <a:buNone/>
            </a:pPr>
            <a:endParaRPr lang="pl-PL" dirty="0">
              <a:solidFill>
                <a:schemeClr val="tx1"/>
              </a:solidFill>
            </a:endParaRPr>
          </a:p>
        </p:txBody>
      </p:sp>
      <p:sp>
        <p:nvSpPr>
          <p:cNvPr id="6" name="Symbol zastępczy numeru slajdu 5">
            <a:extLst>
              <a:ext uri="{FF2B5EF4-FFF2-40B4-BE49-F238E27FC236}">
                <a16:creationId xmlns:a16="http://schemas.microsoft.com/office/drawing/2014/main" id="{90855CFC-E4CE-4380-B479-46ABF32712D1}"/>
              </a:ext>
            </a:extLst>
          </p:cNvPr>
          <p:cNvSpPr>
            <a:spLocks noGrp="1"/>
          </p:cNvSpPr>
          <p:nvPr>
            <p:ph type="sldNum" sz="quarter" idx="12"/>
          </p:nvPr>
        </p:nvSpPr>
        <p:spPr/>
        <p:txBody>
          <a:bodyPr/>
          <a:lstStyle/>
          <a:p>
            <a:fld id="{20776E7F-DF51-4FB5-AED4-A6CB77B7E4B2}" type="slidenum">
              <a:rPr lang="pl-PL" smtClean="0"/>
              <a:t>16</a:t>
            </a:fld>
            <a:endParaRPr lang="pl-PL"/>
          </a:p>
        </p:txBody>
      </p:sp>
    </p:spTree>
    <p:extLst>
      <p:ext uri="{BB962C8B-B14F-4D97-AF65-F5344CB8AC3E}">
        <p14:creationId xmlns:p14="http://schemas.microsoft.com/office/powerpoint/2010/main" val="29771322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AF0FD998-C00B-48EB-B8DF-FCE093EAA691}"/>
              </a:ext>
            </a:extLst>
          </p:cNvPr>
          <p:cNvSpPr>
            <a:spLocks noGrp="1"/>
          </p:cNvSpPr>
          <p:nvPr>
            <p:ph idx="1"/>
          </p:nvPr>
        </p:nvSpPr>
        <p:spPr/>
        <p:txBody>
          <a:bodyPr>
            <a:normAutofit fontScale="92500" lnSpcReduction="10000"/>
          </a:bodyPr>
          <a:lstStyle/>
          <a:p>
            <a:pPr marL="0" indent="0" algn="r">
              <a:buNone/>
            </a:pPr>
            <a:endParaRPr lang="pl-PL" dirty="0"/>
          </a:p>
          <a:p>
            <a:pPr marL="0" indent="0" algn="r">
              <a:buNone/>
            </a:pPr>
            <a:endParaRPr lang="pl-PL" dirty="0"/>
          </a:p>
          <a:p>
            <a:pPr marL="0" indent="0" algn="r">
              <a:buNone/>
            </a:pPr>
            <a:endParaRPr lang="pl-PL" dirty="0"/>
          </a:p>
          <a:p>
            <a:pPr marL="0" indent="0" algn="r">
              <a:buNone/>
            </a:pPr>
            <a:endParaRPr lang="pl-PL" dirty="0"/>
          </a:p>
          <a:p>
            <a:pPr marL="0" indent="0" algn="r">
              <a:buNone/>
            </a:pPr>
            <a:endParaRPr lang="pl-PL" dirty="0"/>
          </a:p>
          <a:p>
            <a:pPr marL="0" indent="0" algn="r">
              <a:buNone/>
            </a:pPr>
            <a:endParaRPr lang="pl-PL" dirty="0"/>
          </a:p>
          <a:p>
            <a:pPr marL="0" indent="0" algn="r">
              <a:buNone/>
            </a:pPr>
            <a:endParaRPr lang="pl-PL" dirty="0"/>
          </a:p>
          <a:p>
            <a:pPr marL="0" indent="0" algn="r">
              <a:buNone/>
            </a:pPr>
            <a:r>
              <a:rPr lang="pl-PL" dirty="0"/>
              <a:t>Dziękuję za uwagę</a:t>
            </a:r>
          </a:p>
          <a:p>
            <a:pPr marL="0" indent="0" algn="r">
              <a:buNone/>
            </a:pPr>
            <a:r>
              <a:rPr lang="pl-PL" dirty="0"/>
              <a:t>Edyta </a:t>
            </a:r>
            <a:r>
              <a:rPr lang="pl-PL" dirty="0" err="1"/>
              <a:t>Bauć</a:t>
            </a:r>
            <a:endParaRPr lang="pl-PL" dirty="0"/>
          </a:p>
          <a:p>
            <a:pPr marL="0" indent="0" algn="r">
              <a:buNone/>
            </a:pPr>
            <a:r>
              <a:rPr lang="pl-PL" dirty="0"/>
              <a:t>Dyrektor biura Stowarzyszenia </a:t>
            </a:r>
          </a:p>
          <a:p>
            <a:pPr marL="0" indent="0" algn="r">
              <a:buNone/>
            </a:pPr>
            <a:r>
              <a:rPr lang="pl-PL" dirty="0"/>
              <a:t>„Razem na wyżyny”</a:t>
            </a:r>
          </a:p>
          <a:p>
            <a:pPr marL="0" indent="0" algn="r">
              <a:buNone/>
            </a:pPr>
            <a:r>
              <a:rPr lang="pl-PL" dirty="0"/>
              <a:t>Tel. 668 531 722</a:t>
            </a:r>
          </a:p>
          <a:p>
            <a:pPr marL="0" indent="0" algn="r">
              <a:buNone/>
            </a:pPr>
            <a:endParaRPr lang="pl-PL" dirty="0"/>
          </a:p>
          <a:p>
            <a:pPr marL="0" indent="0" algn="r">
              <a:buNone/>
            </a:pPr>
            <a:endParaRPr lang="pl-PL" dirty="0"/>
          </a:p>
          <a:p>
            <a:pPr marL="0" indent="0" algn="r">
              <a:buNone/>
            </a:pPr>
            <a:endParaRPr lang="pl-PL" dirty="0"/>
          </a:p>
          <a:p>
            <a:pPr marL="0" indent="0" algn="r">
              <a:buNone/>
            </a:pPr>
            <a:endParaRPr lang="pl-PL" dirty="0"/>
          </a:p>
          <a:p>
            <a:pPr marL="0" indent="0" algn="r">
              <a:buNone/>
            </a:pPr>
            <a:endParaRPr lang="pl-PL" dirty="0"/>
          </a:p>
        </p:txBody>
      </p:sp>
      <p:pic>
        <p:nvPicPr>
          <p:cNvPr id="5" name="Obraz 4" descr="Obraz zawierający osoba, wewnątrz, kobieta, siedzi&#10;&#10;Opis wygenerowany przy bardzo wysokim poziomie pewności">
            <a:extLst>
              <a:ext uri="{FF2B5EF4-FFF2-40B4-BE49-F238E27FC236}">
                <a16:creationId xmlns:a16="http://schemas.microsoft.com/office/drawing/2014/main" id="{E1C066F4-2053-483E-800F-D60389BC567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0149" y="870013"/>
            <a:ext cx="4535230" cy="203070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
        <p:nvSpPr>
          <p:cNvPr id="6" name="Symbol zastępczy numeru slajdu 5">
            <a:extLst>
              <a:ext uri="{FF2B5EF4-FFF2-40B4-BE49-F238E27FC236}">
                <a16:creationId xmlns:a16="http://schemas.microsoft.com/office/drawing/2014/main" id="{23040163-D9CD-4639-B7B5-094F50437D60}"/>
              </a:ext>
            </a:extLst>
          </p:cNvPr>
          <p:cNvSpPr>
            <a:spLocks noGrp="1"/>
          </p:cNvSpPr>
          <p:nvPr>
            <p:ph type="sldNum" sz="quarter" idx="12"/>
          </p:nvPr>
        </p:nvSpPr>
        <p:spPr/>
        <p:txBody>
          <a:bodyPr/>
          <a:lstStyle/>
          <a:p>
            <a:fld id="{20776E7F-DF51-4FB5-AED4-A6CB77B7E4B2}" type="slidenum">
              <a:rPr lang="pl-PL" smtClean="0"/>
              <a:t>17</a:t>
            </a:fld>
            <a:endParaRPr lang="pl-PL"/>
          </a:p>
        </p:txBody>
      </p:sp>
    </p:spTree>
    <p:extLst>
      <p:ext uri="{BB962C8B-B14F-4D97-AF65-F5344CB8AC3E}">
        <p14:creationId xmlns:p14="http://schemas.microsoft.com/office/powerpoint/2010/main" val="2372128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D8F1EBB6-719E-4A3A-BE0D-4E33D09EFB6F}"/>
              </a:ext>
            </a:extLst>
          </p:cNvPr>
          <p:cNvSpPr>
            <a:spLocks noGrp="1"/>
          </p:cNvSpPr>
          <p:nvPr>
            <p:ph idx="1"/>
          </p:nvPr>
        </p:nvSpPr>
        <p:spPr>
          <a:xfrm>
            <a:off x="609600" y="942466"/>
            <a:ext cx="10972800" cy="5247275"/>
          </a:xfrm>
        </p:spPr>
        <p:txBody>
          <a:bodyPr>
            <a:normAutofit lnSpcReduction="10000"/>
          </a:bodyPr>
          <a:lstStyle/>
          <a:p>
            <a:pPr marL="0" indent="0" algn="just">
              <a:buNone/>
            </a:pPr>
            <a:r>
              <a:rPr lang="pl-PL" b="1" dirty="0">
                <a:solidFill>
                  <a:schemeClr val="tx1"/>
                </a:solidFill>
              </a:rPr>
              <a:t>PLANY</a:t>
            </a:r>
          </a:p>
          <a:p>
            <a:pPr algn="just">
              <a:buFont typeface="Wingdings" panose="05000000000000000000" pitchFamily="2" charset="2"/>
              <a:buChar char="ü"/>
            </a:pPr>
            <a:r>
              <a:rPr lang="pl-PL" sz="2800" b="1" dirty="0">
                <a:solidFill>
                  <a:schemeClr val="tx1"/>
                </a:solidFill>
              </a:rPr>
              <a:t>Podstawa aktywizacji i budowania kapitału społecznego na obszarach wiejskich</a:t>
            </a:r>
          </a:p>
          <a:p>
            <a:pPr algn="just">
              <a:buFont typeface="Wingdings" panose="05000000000000000000" pitchFamily="2" charset="2"/>
              <a:buChar char="ü"/>
            </a:pPr>
            <a:r>
              <a:rPr lang="pl-PL" sz="2800" b="1" dirty="0">
                <a:solidFill>
                  <a:schemeClr val="tx1"/>
                </a:solidFill>
              </a:rPr>
              <a:t>Decyzyjność na poziomie LGD</a:t>
            </a:r>
          </a:p>
          <a:p>
            <a:pPr marL="0" indent="0" algn="just">
              <a:buNone/>
            </a:pPr>
            <a:endParaRPr lang="pl-PL" dirty="0">
              <a:solidFill>
                <a:schemeClr val="tx1"/>
              </a:solidFill>
            </a:endParaRPr>
          </a:p>
          <a:p>
            <a:pPr marL="0" indent="0" algn="just">
              <a:buNone/>
            </a:pPr>
            <a:endParaRPr lang="pl-PL" b="1" dirty="0">
              <a:solidFill>
                <a:schemeClr val="tx1"/>
              </a:solidFill>
            </a:endParaRPr>
          </a:p>
          <a:p>
            <a:pPr marL="0" indent="0" algn="just">
              <a:buNone/>
            </a:pPr>
            <a:r>
              <a:rPr lang="pl-PL" b="1" dirty="0">
                <a:solidFill>
                  <a:schemeClr val="tx1"/>
                </a:solidFill>
              </a:rPr>
              <a:t>RZECZYWISTOŚĆ</a:t>
            </a:r>
          </a:p>
          <a:p>
            <a:pPr algn="just">
              <a:buFont typeface="Wingdings" panose="05000000000000000000" pitchFamily="2" charset="2"/>
              <a:buChar char="ü"/>
            </a:pPr>
            <a:r>
              <a:rPr lang="pl-PL" dirty="0">
                <a:solidFill>
                  <a:schemeClr val="tx1"/>
                </a:solidFill>
              </a:rPr>
              <a:t>Mała liczba projektów grantowych w LSR-ach</a:t>
            </a:r>
          </a:p>
          <a:p>
            <a:pPr algn="just">
              <a:buFont typeface="Wingdings" panose="05000000000000000000" pitchFamily="2" charset="2"/>
              <a:buChar char="ü"/>
            </a:pPr>
            <a:r>
              <a:rPr lang="pl-PL" dirty="0">
                <a:solidFill>
                  <a:schemeClr val="tx1"/>
                </a:solidFill>
              </a:rPr>
              <a:t>Niski poziom wdrożenia środków na projekty grantowe w I kamieniu milowym, który dobiega końca</a:t>
            </a:r>
          </a:p>
          <a:p>
            <a:pPr algn="just">
              <a:buFont typeface="Wingdings" panose="05000000000000000000" pitchFamily="2" charset="2"/>
              <a:buChar char="ü"/>
            </a:pPr>
            <a:r>
              <a:rPr lang="pl-PL" dirty="0">
                <a:solidFill>
                  <a:schemeClr val="tx1"/>
                </a:solidFill>
              </a:rPr>
              <a:t>Ograniczona decyzyjność LGD w zatwierdzaniu kosztów ponoszonych przez </a:t>
            </a:r>
            <a:r>
              <a:rPr lang="pl-PL" dirty="0" err="1">
                <a:solidFill>
                  <a:schemeClr val="tx1"/>
                </a:solidFill>
              </a:rPr>
              <a:t>Grantobiorców</a:t>
            </a:r>
            <a:endParaRPr lang="pl-PL" dirty="0">
              <a:solidFill>
                <a:schemeClr val="tx1"/>
              </a:solidFill>
            </a:endParaRPr>
          </a:p>
        </p:txBody>
      </p:sp>
      <p:sp>
        <p:nvSpPr>
          <p:cNvPr id="6" name="Symbol zastępczy numeru slajdu 5">
            <a:extLst>
              <a:ext uri="{FF2B5EF4-FFF2-40B4-BE49-F238E27FC236}">
                <a16:creationId xmlns:a16="http://schemas.microsoft.com/office/drawing/2014/main" id="{4BA76E64-F76E-4469-A97F-C7BCE8974DA5}"/>
              </a:ext>
            </a:extLst>
          </p:cNvPr>
          <p:cNvSpPr>
            <a:spLocks noGrp="1"/>
          </p:cNvSpPr>
          <p:nvPr>
            <p:ph type="sldNum" sz="quarter" idx="12"/>
          </p:nvPr>
        </p:nvSpPr>
        <p:spPr/>
        <p:txBody>
          <a:bodyPr/>
          <a:lstStyle/>
          <a:p>
            <a:fld id="{20776E7F-DF51-4FB5-AED4-A6CB77B7E4B2}" type="slidenum">
              <a:rPr lang="pl-PL" smtClean="0"/>
              <a:t>2</a:t>
            </a:fld>
            <a:endParaRPr lang="pl-PL"/>
          </a:p>
        </p:txBody>
      </p:sp>
    </p:spTree>
    <p:extLst>
      <p:ext uri="{BB962C8B-B14F-4D97-AF65-F5344CB8AC3E}">
        <p14:creationId xmlns:p14="http://schemas.microsoft.com/office/powerpoint/2010/main" val="4062772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7E04533-3822-4AF0-8EE3-9331158FDE4F}"/>
              </a:ext>
            </a:extLst>
          </p:cNvPr>
          <p:cNvSpPr>
            <a:spLocks noGrp="1"/>
          </p:cNvSpPr>
          <p:nvPr>
            <p:ph type="title"/>
          </p:nvPr>
        </p:nvSpPr>
        <p:spPr/>
        <p:txBody>
          <a:bodyPr/>
          <a:lstStyle/>
          <a:p>
            <a:pPr algn="ctr"/>
            <a:r>
              <a:rPr lang="pl-PL" dirty="0"/>
              <a:t> </a:t>
            </a:r>
          </a:p>
        </p:txBody>
      </p:sp>
      <p:sp>
        <p:nvSpPr>
          <p:cNvPr id="3" name="Symbol zastępczy zawartości 2">
            <a:extLst>
              <a:ext uri="{FF2B5EF4-FFF2-40B4-BE49-F238E27FC236}">
                <a16:creationId xmlns:a16="http://schemas.microsoft.com/office/drawing/2014/main" id="{4874AE8F-9722-4667-91A8-8A16E436F9D2}"/>
              </a:ext>
            </a:extLst>
          </p:cNvPr>
          <p:cNvSpPr>
            <a:spLocks noGrp="1"/>
          </p:cNvSpPr>
          <p:nvPr>
            <p:ph idx="1"/>
          </p:nvPr>
        </p:nvSpPr>
        <p:spPr>
          <a:xfrm>
            <a:off x="609600" y="1752600"/>
            <a:ext cx="10972800" cy="4525963"/>
          </a:xfrm>
        </p:spPr>
        <p:txBody>
          <a:bodyPr/>
          <a:lstStyle/>
          <a:p>
            <a:pPr marL="0" indent="0">
              <a:buNone/>
            </a:pPr>
            <a:r>
              <a:rPr lang="pl-PL" dirty="0">
                <a:solidFill>
                  <a:schemeClr val="tx1"/>
                </a:solidFill>
              </a:rPr>
              <a:t>Województwo śląskie - 14 Lokalnych Grup Działania</a:t>
            </a:r>
          </a:p>
          <a:p>
            <a:pPr marL="0" indent="0">
              <a:buNone/>
            </a:pPr>
            <a:r>
              <a:rPr lang="pl-PL" dirty="0">
                <a:solidFill>
                  <a:schemeClr val="tx1"/>
                </a:solidFill>
              </a:rPr>
              <a:t>Łączna kwota na realizację 14 LSR  - 133 903 380 zł</a:t>
            </a:r>
          </a:p>
          <a:p>
            <a:pPr marL="0" indent="0">
              <a:buNone/>
            </a:pPr>
            <a:endParaRPr lang="pl-PL" dirty="0">
              <a:solidFill>
                <a:schemeClr val="tx1"/>
              </a:solidFill>
            </a:endParaRPr>
          </a:p>
          <a:p>
            <a:pPr marL="0" indent="0">
              <a:buNone/>
            </a:pPr>
            <a:r>
              <a:rPr lang="pl-PL" dirty="0">
                <a:solidFill>
                  <a:schemeClr val="tx1"/>
                </a:solidFill>
              </a:rPr>
              <a:t>Łączna liczba zaplanowanych projektów współpracy - </a:t>
            </a:r>
            <a:r>
              <a:rPr lang="pl-PL" b="1" dirty="0">
                <a:solidFill>
                  <a:schemeClr val="tx1"/>
                </a:solidFill>
              </a:rPr>
              <a:t>60</a:t>
            </a:r>
          </a:p>
          <a:p>
            <a:pPr marL="0" indent="0">
              <a:buNone/>
            </a:pPr>
            <a:r>
              <a:rPr lang="pl-PL" dirty="0">
                <a:solidFill>
                  <a:schemeClr val="tx1"/>
                </a:solidFill>
              </a:rPr>
              <a:t>Kwota łączna na realizację projektów grantowych  - </a:t>
            </a:r>
            <a:r>
              <a:rPr lang="pl-PL" b="1" dirty="0">
                <a:solidFill>
                  <a:schemeClr val="tx1"/>
                </a:solidFill>
              </a:rPr>
              <a:t>10 470 779 </a:t>
            </a:r>
            <a:r>
              <a:rPr lang="pl-PL" dirty="0">
                <a:solidFill>
                  <a:schemeClr val="tx1"/>
                </a:solidFill>
              </a:rPr>
              <a:t>zł</a:t>
            </a:r>
          </a:p>
          <a:p>
            <a:pPr marL="0" indent="0">
              <a:buNone/>
            </a:pPr>
            <a:r>
              <a:rPr lang="pl-PL" dirty="0">
                <a:solidFill>
                  <a:schemeClr val="tx1"/>
                </a:solidFill>
              </a:rPr>
              <a:t>Wartość projektów grantowych w całej kwocie przeznaczonej na realizację LSR w województwie śląskim - </a:t>
            </a:r>
            <a:r>
              <a:rPr lang="pl-PL" b="1" dirty="0">
                <a:solidFill>
                  <a:schemeClr val="tx1"/>
                </a:solidFill>
              </a:rPr>
              <a:t>7,82</a:t>
            </a:r>
            <a:r>
              <a:rPr lang="pl-PL" dirty="0">
                <a:solidFill>
                  <a:schemeClr val="tx1"/>
                </a:solidFill>
              </a:rPr>
              <a:t> %</a:t>
            </a:r>
          </a:p>
        </p:txBody>
      </p:sp>
      <p:sp>
        <p:nvSpPr>
          <p:cNvPr id="6" name="Tytuł 4">
            <a:extLst>
              <a:ext uri="{FF2B5EF4-FFF2-40B4-BE49-F238E27FC236}">
                <a16:creationId xmlns:a16="http://schemas.microsoft.com/office/drawing/2014/main" id="{63023639-6A93-499B-A758-2D618F7ED4F6}"/>
              </a:ext>
            </a:extLst>
          </p:cNvPr>
          <p:cNvSpPr txBox="1">
            <a:spLocks/>
          </p:cNvSpPr>
          <p:nvPr/>
        </p:nvSpPr>
        <p:spPr>
          <a:xfrm>
            <a:off x="762000" y="152400"/>
            <a:ext cx="10972800" cy="1197006"/>
          </a:xfrm>
          <a:prstGeom prst="rect">
            <a:avLst/>
          </a:prstGeom>
        </p:spPr>
        <p:txBody>
          <a:bodyPr vert="horz" lIns="91440" tIns="45720" rIns="91440" bIns="45720" rtlCol="0" anchor="b">
            <a:norm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pl-PL" sz="3600"/>
              <a:t>Projekty grantowe w województwie śląskim</a:t>
            </a:r>
            <a:endParaRPr lang="pl-PL" sz="3600" dirty="0"/>
          </a:p>
        </p:txBody>
      </p:sp>
      <p:sp>
        <p:nvSpPr>
          <p:cNvPr id="7" name="Symbol zastępczy numeru slajdu 6">
            <a:extLst>
              <a:ext uri="{FF2B5EF4-FFF2-40B4-BE49-F238E27FC236}">
                <a16:creationId xmlns:a16="http://schemas.microsoft.com/office/drawing/2014/main" id="{B35756C2-F3B7-4BBF-8643-49C412058280}"/>
              </a:ext>
            </a:extLst>
          </p:cNvPr>
          <p:cNvSpPr>
            <a:spLocks noGrp="1"/>
          </p:cNvSpPr>
          <p:nvPr>
            <p:ph type="sldNum" sz="quarter" idx="12"/>
          </p:nvPr>
        </p:nvSpPr>
        <p:spPr/>
        <p:txBody>
          <a:bodyPr/>
          <a:lstStyle/>
          <a:p>
            <a:fld id="{20776E7F-DF51-4FB5-AED4-A6CB77B7E4B2}" type="slidenum">
              <a:rPr lang="pl-PL" smtClean="0"/>
              <a:t>3</a:t>
            </a:fld>
            <a:endParaRPr lang="pl-PL"/>
          </a:p>
        </p:txBody>
      </p:sp>
    </p:spTree>
    <p:extLst>
      <p:ext uri="{BB962C8B-B14F-4D97-AF65-F5344CB8AC3E}">
        <p14:creationId xmlns:p14="http://schemas.microsoft.com/office/powerpoint/2010/main" val="3248589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a:extLst>
              <a:ext uri="{FF2B5EF4-FFF2-40B4-BE49-F238E27FC236}">
                <a16:creationId xmlns:a16="http://schemas.microsoft.com/office/drawing/2014/main" id="{0B734081-43BE-4C2F-B958-52139E18DFD5}"/>
              </a:ext>
            </a:extLst>
          </p:cNvPr>
          <p:cNvGraphicFramePr>
            <a:graphicFrameLocks noGrp="1"/>
          </p:cNvGraphicFramePr>
          <p:nvPr>
            <p:ph idx="1"/>
            <p:extLst>
              <p:ext uri="{D42A27DB-BD31-4B8C-83A1-F6EECF244321}">
                <p14:modId xmlns:p14="http://schemas.microsoft.com/office/powerpoint/2010/main" val="275288279"/>
              </p:ext>
            </p:extLst>
          </p:nvPr>
        </p:nvGraphicFramePr>
        <p:xfrm>
          <a:off x="467468" y="152400"/>
          <a:ext cx="10747898" cy="6553200"/>
        </p:xfrm>
        <a:graphic>
          <a:graphicData uri="http://schemas.openxmlformats.org/drawingml/2006/table">
            <a:tbl>
              <a:tblPr firstRow="1" bandRow="1">
                <a:tableStyleId>{5C22544A-7EE6-4342-B048-85BDC9FD1C3A}</a:tableStyleId>
              </a:tblPr>
              <a:tblGrid>
                <a:gridCol w="4586796">
                  <a:extLst>
                    <a:ext uri="{9D8B030D-6E8A-4147-A177-3AD203B41FA5}">
                      <a16:colId xmlns:a16="http://schemas.microsoft.com/office/drawing/2014/main" val="1094457822"/>
                    </a:ext>
                  </a:extLst>
                </a:gridCol>
                <a:gridCol w="3540681">
                  <a:extLst>
                    <a:ext uri="{9D8B030D-6E8A-4147-A177-3AD203B41FA5}">
                      <a16:colId xmlns:a16="http://schemas.microsoft.com/office/drawing/2014/main" val="1382971661"/>
                    </a:ext>
                  </a:extLst>
                </a:gridCol>
                <a:gridCol w="2620421">
                  <a:extLst>
                    <a:ext uri="{9D8B030D-6E8A-4147-A177-3AD203B41FA5}">
                      <a16:colId xmlns:a16="http://schemas.microsoft.com/office/drawing/2014/main" val="1768946286"/>
                    </a:ext>
                  </a:extLst>
                </a:gridCol>
              </a:tblGrid>
              <a:tr h="370840">
                <a:tc>
                  <a:txBody>
                    <a:bodyPr/>
                    <a:lstStyle/>
                    <a:p>
                      <a:pPr algn="ctr"/>
                      <a:r>
                        <a:rPr lang="pl-PL" sz="1600" dirty="0"/>
                        <a:t> LGD</a:t>
                      </a:r>
                    </a:p>
                  </a:txBody>
                  <a:tcPr/>
                </a:tc>
                <a:tc>
                  <a:txBody>
                    <a:bodyPr/>
                    <a:lstStyle/>
                    <a:p>
                      <a:pPr algn="ctr"/>
                      <a:r>
                        <a:rPr lang="pl-PL" sz="1600" dirty="0"/>
                        <a:t>Liczba zaplanowanych projektów grantowych </a:t>
                      </a:r>
                    </a:p>
                  </a:txBody>
                  <a:tcPr/>
                </a:tc>
                <a:tc>
                  <a:txBody>
                    <a:bodyPr/>
                    <a:lstStyle/>
                    <a:p>
                      <a:pPr algn="ctr"/>
                      <a:r>
                        <a:rPr lang="pl-PL" sz="1600" dirty="0"/>
                        <a:t>Procentowy udział projektów grantowych w całym budżecie LSR</a:t>
                      </a:r>
                    </a:p>
                  </a:txBody>
                  <a:tcPr/>
                </a:tc>
                <a:extLst>
                  <a:ext uri="{0D108BD9-81ED-4DB2-BD59-A6C34878D82A}">
                    <a16:rowId xmlns:a16="http://schemas.microsoft.com/office/drawing/2014/main" val="614508484"/>
                  </a:ext>
                </a:extLst>
              </a:tr>
              <a:tr h="370840">
                <a:tc>
                  <a:txBody>
                    <a:bodyPr/>
                    <a:lstStyle/>
                    <a:p>
                      <a:r>
                        <a:rPr lang="pl-PL" dirty="0"/>
                        <a:t>LGD „Żywiecki Raj” powyżej 100 tys. mieszkańców</a:t>
                      </a:r>
                    </a:p>
                  </a:txBody>
                  <a:tcPr/>
                </a:tc>
                <a:tc>
                  <a:txBody>
                    <a:bodyPr/>
                    <a:lstStyle/>
                    <a:p>
                      <a:pPr algn="ctr"/>
                      <a:r>
                        <a:rPr lang="pl-PL" dirty="0"/>
                        <a:t>8</a:t>
                      </a:r>
                    </a:p>
                  </a:txBody>
                  <a:tcPr/>
                </a:tc>
                <a:tc>
                  <a:txBody>
                    <a:bodyPr/>
                    <a:lstStyle/>
                    <a:p>
                      <a:pPr algn="ctr"/>
                      <a:r>
                        <a:rPr lang="pl-PL" dirty="0"/>
                        <a:t>16,54</a:t>
                      </a:r>
                    </a:p>
                  </a:txBody>
                  <a:tcPr/>
                </a:tc>
                <a:extLst>
                  <a:ext uri="{0D108BD9-81ED-4DB2-BD59-A6C34878D82A}">
                    <a16:rowId xmlns:a16="http://schemas.microsoft.com/office/drawing/2014/main" val="3895389726"/>
                  </a:ext>
                </a:extLst>
              </a:tr>
              <a:tr h="370840">
                <a:tc>
                  <a:txBody>
                    <a:bodyPr/>
                    <a:lstStyle/>
                    <a:p>
                      <a:r>
                        <a:rPr lang="pl-PL" dirty="0"/>
                        <a:t>LGD „Razem na wyżyny”</a:t>
                      </a:r>
                    </a:p>
                  </a:txBody>
                  <a:tcPr/>
                </a:tc>
                <a:tc>
                  <a:txBody>
                    <a:bodyPr/>
                    <a:lstStyle/>
                    <a:p>
                      <a:pPr algn="ctr"/>
                      <a:r>
                        <a:rPr lang="pl-PL" dirty="0"/>
                        <a:t>4</a:t>
                      </a:r>
                    </a:p>
                  </a:txBody>
                  <a:tcPr/>
                </a:tc>
                <a:tc>
                  <a:txBody>
                    <a:bodyPr/>
                    <a:lstStyle/>
                    <a:p>
                      <a:pPr algn="ctr"/>
                      <a:r>
                        <a:rPr lang="pl-PL" dirty="0"/>
                        <a:t>15,04</a:t>
                      </a:r>
                    </a:p>
                  </a:txBody>
                  <a:tcPr/>
                </a:tc>
                <a:extLst>
                  <a:ext uri="{0D108BD9-81ED-4DB2-BD59-A6C34878D82A}">
                    <a16:rowId xmlns:a16="http://schemas.microsoft.com/office/drawing/2014/main" val="3332231115"/>
                  </a:ext>
                </a:extLst>
              </a:tr>
              <a:tr h="370840">
                <a:tc>
                  <a:txBody>
                    <a:bodyPr/>
                    <a:lstStyle/>
                    <a:p>
                      <a:r>
                        <a:rPr lang="pl-PL" dirty="0"/>
                        <a:t>LGD „Ziemia bielska” powyżej 100 tys. mieszkańców</a:t>
                      </a:r>
                    </a:p>
                  </a:txBody>
                  <a:tcPr/>
                </a:tc>
                <a:tc>
                  <a:txBody>
                    <a:bodyPr/>
                    <a:lstStyle/>
                    <a:p>
                      <a:pPr algn="ctr"/>
                      <a:r>
                        <a:rPr lang="pl-PL" dirty="0"/>
                        <a:t>6</a:t>
                      </a:r>
                    </a:p>
                  </a:txBody>
                  <a:tcPr/>
                </a:tc>
                <a:tc>
                  <a:txBody>
                    <a:bodyPr/>
                    <a:lstStyle/>
                    <a:p>
                      <a:pPr algn="ctr"/>
                      <a:r>
                        <a:rPr lang="pl-PL" dirty="0"/>
                        <a:t>9,80</a:t>
                      </a:r>
                    </a:p>
                  </a:txBody>
                  <a:tcPr/>
                </a:tc>
                <a:extLst>
                  <a:ext uri="{0D108BD9-81ED-4DB2-BD59-A6C34878D82A}">
                    <a16:rowId xmlns:a16="http://schemas.microsoft.com/office/drawing/2014/main" val="647327264"/>
                  </a:ext>
                </a:extLst>
              </a:tr>
              <a:tr h="370840">
                <a:tc>
                  <a:txBody>
                    <a:bodyPr/>
                    <a:lstStyle/>
                    <a:p>
                      <a:r>
                        <a:rPr lang="pl-PL" dirty="0"/>
                        <a:t>LGD „Morawskie wrota”</a:t>
                      </a:r>
                    </a:p>
                  </a:txBody>
                  <a:tcPr/>
                </a:tc>
                <a:tc>
                  <a:txBody>
                    <a:bodyPr/>
                    <a:lstStyle/>
                    <a:p>
                      <a:pPr algn="ctr"/>
                      <a:r>
                        <a:rPr lang="pl-PL" dirty="0"/>
                        <a:t>8</a:t>
                      </a:r>
                    </a:p>
                  </a:txBody>
                  <a:tcPr/>
                </a:tc>
                <a:tc>
                  <a:txBody>
                    <a:bodyPr/>
                    <a:lstStyle/>
                    <a:p>
                      <a:pPr algn="ctr"/>
                      <a:r>
                        <a:rPr lang="pl-PL" dirty="0"/>
                        <a:t>9,28</a:t>
                      </a:r>
                    </a:p>
                  </a:txBody>
                  <a:tcPr/>
                </a:tc>
                <a:extLst>
                  <a:ext uri="{0D108BD9-81ED-4DB2-BD59-A6C34878D82A}">
                    <a16:rowId xmlns:a16="http://schemas.microsoft.com/office/drawing/2014/main" val="950289456"/>
                  </a:ext>
                </a:extLst>
              </a:tr>
              <a:tr h="370840">
                <a:tc>
                  <a:txBody>
                    <a:bodyPr/>
                    <a:lstStyle/>
                    <a:p>
                      <a:r>
                        <a:rPr lang="pl-PL" dirty="0"/>
                        <a:t>LGD </a:t>
                      </a:r>
                    </a:p>
                  </a:txBody>
                  <a:tcPr/>
                </a:tc>
                <a:tc>
                  <a:txBody>
                    <a:bodyPr/>
                    <a:lstStyle/>
                    <a:p>
                      <a:pPr algn="ctr"/>
                      <a:r>
                        <a:rPr lang="pl-PL" dirty="0"/>
                        <a:t>4</a:t>
                      </a:r>
                    </a:p>
                  </a:txBody>
                  <a:tcPr/>
                </a:tc>
                <a:tc>
                  <a:txBody>
                    <a:bodyPr/>
                    <a:lstStyle/>
                    <a:p>
                      <a:pPr algn="ctr"/>
                      <a:r>
                        <a:rPr lang="pl-PL" dirty="0"/>
                        <a:t>7,65</a:t>
                      </a:r>
                    </a:p>
                  </a:txBody>
                  <a:tcPr/>
                </a:tc>
                <a:extLst>
                  <a:ext uri="{0D108BD9-81ED-4DB2-BD59-A6C34878D82A}">
                    <a16:rowId xmlns:a16="http://schemas.microsoft.com/office/drawing/2014/main" val="2297707249"/>
                  </a:ext>
                </a:extLst>
              </a:tr>
              <a:tr h="370840">
                <a:tc>
                  <a:txBody>
                    <a:bodyPr/>
                    <a:lstStyle/>
                    <a:p>
                      <a:r>
                        <a:rPr lang="pl-PL" dirty="0"/>
                        <a:t>LGD</a:t>
                      </a:r>
                    </a:p>
                  </a:txBody>
                  <a:tcPr/>
                </a:tc>
                <a:tc>
                  <a:txBody>
                    <a:bodyPr/>
                    <a:lstStyle/>
                    <a:p>
                      <a:pPr algn="ctr"/>
                      <a:r>
                        <a:rPr lang="pl-PL" dirty="0"/>
                        <a:t>2</a:t>
                      </a:r>
                    </a:p>
                  </a:txBody>
                  <a:tcPr/>
                </a:tc>
                <a:tc>
                  <a:txBody>
                    <a:bodyPr/>
                    <a:lstStyle/>
                    <a:p>
                      <a:pPr algn="ctr"/>
                      <a:r>
                        <a:rPr lang="pl-PL" dirty="0"/>
                        <a:t>7,42</a:t>
                      </a:r>
                    </a:p>
                  </a:txBody>
                  <a:tcPr/>
                </a:tc>
                <a:extLst>
                  <a:ext uri="{0D108BD9-81ED-4DB2-BD59-A6C34878D82A}">
                    <a16:rowId xmlns:a16="http://schemas.microsoft.com/office/drawing/2014/main" val="3553548197"/>
                  </a:ext>
                </a:extLst>
              </a:tr>
              <a:tr h="370840">
                <a:tc>
                  <a:txBody>
                    <a:bodyPr/>
                    <a:lstStyle/>
                    <a:p>
                      <a:r>
                        <a:rPr lang="pl-PL" dirty="0"/>
                        <a:t>LGD</a:t>
                      </a:r>
                    </a:p>
                  </a:txBody>
                  <a:tcPr/>
                </a:tc>
                <a:tc>
                  <a:txBody>
                    <a:bodyPr/>
                    <a:lstStyle/>
                    <a:p>
                      <a:pPr algn="ctr"/>
                      <a:r>
                        <a:rPr lang="pl-PL" dirty="0"/>
                        <a:t>4</a:t>
                      </a:r>
                    </a:p>
                  </a:txBody>
                  <a:tcPr/>
                </a:tc>
                <a:tc>
                  <a:txBody>
                    <a:bodyPr/>
                    <a:lstStyle/>
                    <a:p>
                      <a:pPr algn="ctr"/>
                      <a:r>
                        <a:rPr lang="pl-PL" dirty="0"/>
                        <a:t>6,71</a:t>
                      </a:r>
                    </a:p>
                  </a:txBody>
                  <a:tcPr/>
                </a:tc>
                <a:extLst>
                  <a:ext uri="{0D108BD9-81ED-4DB2-BD59-A6C34878D82A}">
                    <a16:rowId xmlns:a16="http://schemas.microsoft.com/office/drawing/2014/main" val="1432454611"/>
                  </a:ext>
                </a:extLst>
              </a:tr>
              <a:tr h="370840">
                <a:tc>
                  <a:txBody>
                    <a:bodyPr/>
                    <a:lstStyle/>
                    <a:p>
                      <a:r>
                        <a:rPr lang="pl-PL" dirty="0"/>
                        <a:t>LGD</a:t>
                      </a:r>
                    </a:p>
                  </a:txBody>
                  <a:tcPr/>
                </a:tc>
                <a:tc>
                  <a:txBody>
                    <a:bodyPr/>
                    <a:lstStyle/>
                    <a:p>
                      <a:pPr algn="ctr"/>
                      <a:r>
                        <a:rPr lang="pl-PL" dirty="0"/>
                        <a:t>7</a:t>
                      </a:r>
                    </a:p>
                  </a:txBody>
                  <a:tcPr/>
                </a:tc>
                <a:tc>
                  <a:txBody>
                    <a:bodyPr/>
                    <a:lstStyle/>
                    <a:p>
                      <a:pPr algn="ctr"/>
                      <a:r>
                        <a:rPr lang="pl-PL" dirty="0"/>
                        <a:t>5,53</a:t>
                      </a:r>
                    </a:p>
                  </a:txBody>
                  <a:tcPr/>
                </a:tc>
                <a:extLst>
                  <a:ext uri="{0D108BD9-81ED-4DB2-BD59-A6C34878D82A}">
                    <a16:rowId xmlns:a16="http://schemas.microsoft.com/office/drawing/2014/main" val="2933978228"/>
                  </a:ext>
                </a:extLst>
              </a:tr>
              <a:tr h="370840">
                <a:tc>
                  <a:txBody>
                    <a:bodyPr/>
                    <a:lstStyle/>
                    <a:p>
                      <a:r>
                        <a:rPr lang="pl-PL" dirty="0"/>
                        <a:t>LGD</a:t>
                      </a:r>
                    </a:p>
                  </a:txBody>
                  <a:tcPr/>
                </a:tc>
                <a:tc>
                  <a:txBody>
                    <a:bodyPr/>
                    <a:lstStyle/>
                    <a:p>
                      <a:pPr algn="ctr"/>
                      <a:r>
                        <a:rPr lang="pl-PL" dirty="0"/>
                        <a:t>4</a:t>
                      </a:r>
                    </a:p>
                  </a:txBody>
                  <a:tcPr/>
                </a:tc>
                <a:tc>
                  <a:txBody>
                    <a:bodyPr/>
                    <a:lstStyle/>
                    <a:p>
                      <a:pPr algn="ctr"/>
                      <a:r>
                        <a:rPr lang="pl-PL" dirty="0"/>
                        <a:t>5,00</a:t>
                      </a:r>
                    </a:p>
                  </a:txBody>
                  <a:tcPr/>
                </a:tc>
                <a:extLst>
                  <a:ext uri="{0D108BD9-81ED-4DB2-BD59-A6C34878D82A}">
                    <a16:rowId xmlns:a16="http://schemas.microsoft.com/office/drawing/2014/main" val="3425164259"/>
                  </a:ext>
                </a:extLst>
              </a:tr>
              <a:tr h="370840">
                <a:tc>
                  <a:txBody>
                    <a:bodyPr/>
                    <a:lstStyle/>
                    <a:p>
                      <a:r>
                        <a:rPr lang="pl-PL" dirty="0"/>
                        <a:t>LGD</a:t>
                      </a:r>
                    </a:p>
                  </a:txBody>
                  <a:tcPr/>
                </a:tc>
                <a:tc>
                  <a:txBody>
                    <a:bodyPr/>
                    <a:lstStyle/>
                    <a:p>
                      <a:pPr algn="ctr"/>
                      <a:r>
                        <a:rPr lang="pl-PL" dirty="0"/>
                        <a:t>2</a:t>
                      </a:r>
                    </a:p>
                  </a:txBody>
                  <a:tcPr/>
                </a:tc>
                <a:tc>
                  <a:txBody>
                    <a:bodyPr/>
                    <a:lstStyle/>
                    <a:p>
                      <a:pPr algn="ctr"/>
                      <a:r>
                        <a:rPr lang="pl-PL" dirty="0"/>
                        <a:t>4,74</a:t>
                      </a:r>
                    </a:p>
                  </a:txBody>
                  <a:tcPr/>
                </a:tc>
                <a:extLst>
                  <a:ext uri="{0D108BD9-81ED-4DB2-BD59-A6C34878D82A}">
                    <a16:rowId xmlns:a16="http://schemas.microsoft.com/office/drawing/2014/main" val="194597045"/>
                  </a:ext>
                </a:extLst>
              </a:tr>
              <a:tr h="370840">
                <a:tc>
                  <a:txBody>
                    <a:bodyPr/>
                    <a:lstStyle/>
                    <a:p>
                      <a:r>
                        <a:rPr lang="pl-PL" dirty="0"/>
                        <a:t>LGD powyżej 100 tys. mieszkańców</a:t>
                      </a:r>
                    </a:p>
                  </a:txBody>
                  <a:tcPr/>
                </a:tc>
                <a:tc>
                  <a:txBody>
                    <a:bodyPr/>
                    <a:lstStyle/>
                    <a:p>
                      <a:pPr algn="ctr"/>
                      <a:r>
                        <a:rPr lang="pl-PL" dirty="0"/>
                        <a:t>4</a:t>
                      </a:r>
                    </a:p>
                  </a:txBody>
                  <a:tcPr/>
                </a:tc>
                <a:tc>
                  <a:txBody>
                    <a:bodyPr/>
                    <a:lstStyle/>
                    <a:p>
                      <a:pPr algn="ctr"/>
                      <a:r>
                        <a:rPr lang="pl-PL" dirty="0"/>
                        <a:t>4,86</a:t>
                      </a:r>
                    </a:p>
                  </a:txBody>
                  <a:tcPr/>
                </a:tc>
                <a:extLst>
                  <a:ext uri="{0D108BD9-81ED-4DB2-BD59-A6C34878D82A}">
                    <a16:rowId xmlns:a16="http://schemas.microsoft.com/office/drawing/2014/main" val="1893347304"/>
                  </a:ext>
                </a:extLst>
              </a:tr>
              <a:tr h="370840">
                <a:tc>
                  <a:txBody>
                    <a:bodyPr/>
                    <a:lstStyle/>
                    <a:p>
                      <a:r>
                        <a:rPr lang="pl-PL" dirty="0"/>
                        <a:t>LGD powyżej 100 tys. mieszkańców</a:t>
                      </a:r>
                    </a:p>
                  </a:txBody>
                  <a:tcPr/>
                </a:tc>
                <a:tc>
                  <a:txBody>
                    <a:bodyPr/>
                    <a:lstStyle/>
                    <a:p>
                      <a:pPr algn="ctr"/>
                      <a:r>
                        <a:rPr lang="pl-PL" dirty="0"/>
                        <a:t>3</a:t>
                      </a:r>
                    </a:p>
                  </a:txBody>
                  <a:tcPr/>
                </a:tc>
                <a:tc>
                  <a:txBody>
                    <a:bodyPr/>
                    <a:lstStyle/>
                    <a:p>
                      <a:pPr algn="ctr"/>
                      <a:r>
                        <a:rPr lang="pl-PL" dirty="0"/>
                        <a:t>4,67</a:t>
                      </a:r>
                    </a:p>
                  </a:txBody>
                  <a:tcPr/>
                </a:tc>
                <a:extLst>
                  <a:ext uri="{0D108BD9-81ED-4DB2-BD59-A6C34878D82A}">
                    <a16:rowId xmlns:a16="http://schemas.microsoft.com/office/drawing/2014/main" val="1813054864"/>
                  </a:ext>
                </a:extLst>
              </a:tr>
              <a:tr h="370840">
                <a:tc>
                  <a:txBody>
                    <a:bodyPr/>
                    <a:lstStyle/>
                    <a:p>
                      <a:r>
                        <a:rPr lang="pl-PL" dirty="0"/>
                        <a:t>LGD</a:t>
                      </a:r>
                    </a:p>
                  </a:txBody>
                  <a:tcPr/>
                </a:tc>
                <a:tc>
                  <a:txBody>
                    <a:bodyPr/>
                    <a:lstStyle/>
                    <a:p>
                      <a:pPr algn="ctr"/>
                      <a:r>
                        <a:rPr lang="pl-PL" dirty="0"/>
                        <a:t>2</a:t>
                      </a:r>
                    </a:p>
                  </a:txBody>
                  <a:tcPr/>
                </a:tc>
                <a:tc>
                  <a:txBody>
                    <a:bodyPr/>
                    <a:lstStyle/>
                    <a:p>
                      <a:pPr algn="ctr"/>
                      <a:r>
                        <a:rPr lang="pl-PL" dirty="0"/>
                        <a:t>4,44</a:t>
                      </a:r>
                    </a:p>
                  </a:txBody>
                  <a:tcPr/>
                </a:tc>
                <a:extLst>
                  <a:ext uri="{0D108BD9-81ED-4DB2-BD59-A6C34878D82A}">
                    <a16:rowId xmlns:a16="http://schemas.microsoft.com/office/drawing/2014/main" val="3511295252"/>
                  </a:ext>
                </a:extLst>
              </a:tr>
              <a:tr h="370840">
                <a:tc>
                  <a:txBody>
                    <a:bodyPr/>
                    <a:lstStyle/>
                    <a:p>
                      <a:r>
                        <a:rPr lang="pl-PL" dirty="0"/>
                        <a:t>LGD powyżej 100 tys. mieszkańców</a:t>
                      </a:r>
                    </a:p>
                  </a:txBody>
                  <a:tcPr/>
                </a:tc>
                <a:tc>
                  <a:txBody>
                    <a:bodyPr/>
                    <a:lstStyle/>
                    <a:p>
                      <a:pPr algn="ctr"/>
                      <a:r>
                        <a:rPr lang="pl-PL" dirty="0"/>
                        <a:t>2</a:t>
                      </a:r>
                    </a:p>
                  </a:txBody>
                  <a:tcPr/>
                </a:tc>
                <a:tc>
                  <a:txBody>
                    <a:bodyPr/>
                    <a:lstStyle/>
                    <a:p>
                      <a:pPr algn="ctr"/>
                      <a:r>
                        <a:rPr lang="pl-PL" dirty="0"/>
                        <a:t>3,75</a:t>
                      </a:r>
                    </a:p>
                  </a:txBody>
                  <a:tcPr/>
                </a:tc>
                <a:extLst>
                  <a:ext uri="{0D108BD9-81ED-4DB2-BD59-A6C34878D82A}">
                    <a16:rowId xmlns:a16="http://schemas.microsoft.com/office/drawing/2014/main" val="3035678554"/>
                  </a:ext>
                </a:extLst>
              </a:tr>
            </a:tbl>
          </a:graphicData>
        </a:graphic>
      </p:graphicFrame>
      <p:sp>
        <p:nvSpPr>
          <p:cNvPr id="3" name="Symbol zastępczy numeru slajdu 2">
            <a:extLst>
              <a:ext uri="{FF2B5EF4-FFF2-40B4-BE49-F238E27FC236}">
                <a16:creationId xmlns:a16="http://schemas.microsoft.com/office/drawing/2014/main" id="{34B001CF-9BBD-4F18-8471-8D34A0DFEFB8}"/>
              </a:ext>
            </a:extLst>
          </p:cNvPr>
          <p:cNvSpPr>
            <a:spLocks noGrp="1"/>
          </p:cNvSpPr>
          <p:nvPr>
            <p:ph type="sldNum" sz="quarter" idx="12"/>
          </p:nvPr>
        </p:nvSpPr>
        <p:spPr/>
        <p:txBody>
          <a:bodyPr/>
          <a:lstStyle/>
          <a:p>
            <a:fld id="{20776E7F-DF51-4FB5-AED4-A6CB77B7E4B2}" type="slidenum">
              <a:rPr lang="pl-PL" smtClean="0"/>
              <a:t>4</a:t>
            </a:fld>
            <a:endParaRPr lang="pl-PL"/>
          </a:p>
        </p:txBody>
      </p:sp>
    </p:spTree>
    <p:extLst>
      <p:ext uri="{BB962C8B-B14F-4D97-AF65-F5344CB8AC3E}">
        <p14:creationId xmlns:p14="http://schemas.microsoft.com/office/powerpoint/2010/main" val="5775729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id="{8824C467-E392-48D5-B394-54DE69C6C1C0}"/>
              </a:ext>
            </a:extLst>
          </p:cNvPr>
          <p:cNvSpPr>
            <a:spLocks noGrp="1"/>
          </p:cNvSpPr>
          <p:nvPr>
            <p:ph type="title"/>
          </p:nvPr>
        </p:nvSpPr>
        <p:spPr>
          <a:xfrm>
            <a:off x="838200" y="116552"/>
            <a:ext cx="10515600" cy="833687"/>
          </a:xfrm>
        </p:spPr>
        <p:txBody>
          <a:bodyPr>
            <a:normAutofit/>
          </a:bodyPr>
          <a:lstStyle/>
          <a:p>
            <a:pPr algn="ctr"/>
            <a:r>
              <a:rPr lang="pl-PL" sz="3600" dirty="0"/>
              <a:t>Projekty grantowe w województwie śląskim</a:t>
            </a:r>
          </a:p>
        </p:txBody>
      </p:sp>
      <p:graphicFrame>
        <p:nvGraphicFramePr>
          <p:cNvPr id="4" name="Symbol zastępczy zawartości 3">
            <a:extLst>
              <a:ext uri="{FF2B5EF4-FFF2-40B4-BE49-F238E27FC236}">
                <a16:creationId xmlns:a16="http://schemas.microsoft.com/office/drawing/2014/main" id="{60D5AC71-55D7-4FB7-93F7-330C07EF327E}"/>
              </a:ext>
            </a:extLst>
          </p:cNvPr>
          <p:cNvGraphicFramePr>
            <a:graphicFrameLocks noGrp="1"/>
          </p:cNvGraphicFramePr>
          <p:nvPr>
            <p:ph sz="half" idx="2"/>
            <p:extLst>
              <p:ext uri="{D42A27DB-BD31-4B8C-83A1-F6EECF244321}">
                <p14:modId xmlns:p14="http://schemas.microsoft.com/office/powerpoint/2010/main" val="2656563963"/>
              </p:ext>
            </p:extLst>
          </p:nvPr>
        </p:nvGraphicFramePr>
        <p:xfrm>
          <a:off x="617481" y="1084646"/>
          <a:ext cx="5180818" cy="2894268"/>
        </p:xfrm>
        <a:graphic>
          <a:graphicData uri="http://schemas.openxmlformats.org/drawingml/2006/table">
            <a:tbl>
              <a:tblPr firstRow="1" bandRow="1">
                <a:tableStyleId>{5C22544A-7EE6-4342-B048-85BDC9FD1C3A}</a:tableStyleId>
              </a:tblPr>
              <a:tblGrid>
                <a:gridCol w="2590409">
                  <a:extLst>
                    <a:ext uri="{9D8B030D-6E8A-4147-A177-3AD203B41FA5}">
                      <a16:colId xmlns:a16="http://schemas.microsoft.com/office/drawing/2014/main" val="2235138760"/>
                    </a:ext>
                  </a:extLst>
                </a:gridCol>
                <a:gridCol w="2590409">
                  <a:extLst>
                    <a:ext uri="{9D8B030D-6E8A-4147-A177-3AD203B41FA5}">
                      <a16:colId xmlns:a16="http://schemas.microsoft.com/office/drawing/2014/main" val="1809732469"/>
                    </a:ext>
                  </a:extLst>
                </a:gridCol>
              </a:tblGrid>
              <a:tr h="955896">
                <a:tc>
                  <a:txBody>
                    <a:bodyPr/>
                    <a:lstStyle/>
                    <a:p>
                      <a:pPr algn="ctr"/>
                      <a:r>
                        <a:rPr lang="pl-PL" dirty="0"/>
                        <a:t>Liczba zaplanowanych w LSR-ach projektów grantowych</a:t>
                      </a:r>
                    </a:p>
                  </a:txBody>
                  <a:tcPr marL="112627" marR="112627"/>
                </a:tc>
                <a:tc>
                  <a:txBody>
                    <a:bodyPr/>
                    <a:lstStyle/>
                    <a:p>
                      <a:pPr algn="ctr"/>
                      <a:r>
                        <a:rPr lang="pl-PL" dirty="0"/>
                        <a:t>Liczba  LGD  realizujących dana liczbę  projektów grantowych</a:t>
                      </a:r>
                    </a:p>
                  </a:txBody>
                  <a:tcPr marL="112627" marR="112627"/>
                </a:tc>
                <a:extLst>
                  <a:ext uri="{0D108BD9-81ED-4DB2-BD59-A6C34878D82A}">
                    <a16:rowId xmlns:a16="http://schemas.microsoft.com/office/drawing/2014/main" val="3172232325"/>
                  </a:ext>
                </a:extLst>
              </a:tr>
              <a:tr h="426387">
                <a:tc>
                  <a:txBody>
                    <a:bodyPr/>
                    <a:lstStyle/>
                    <a:p>
                      <a:pPr algn="ctr"/>
                      <a:r>
                        <a:rPr lang="pl-PL" dirty="0"/>
                        <a:t>2</a:t>
                      </a:r>
                    </a:p>
                  </a:txBody>
                  <a:tcPr marL="112627" marR="112627"/>
                </a:tc>
                <a:tc>
                  <a:txBody>
                    <a:bodyPr/>
                    <a:lstStyle/>
                    <a:p>
                      <a:pPr algn="ctr"/>
                      <a:r>
                        <a:rPr lang="pl-PL" dirty="0"/>
                        <a:t>4 LGD</a:t>
                      </a:r>
                    </a:p>
                  </a:txBody>
                  <a:tcPr marL="112627" marR="112627"/>
                </a:tc>
                <a:extLst>
                  <a:ext uri="{0D108BD9-81ED-4DB2-BD59-A6C34878D82A}">
                    <a16:rowId xmlns:a16="http://schemas.microsoft.com/office/drawing/2014/main" val="1992219411"/>
                  </a:ext>
                </a:extLst>
              </a:tr>
              <a:tr h="426387">
                <a:tc>
                  <a:txBody>
                    <a:bodyPr/>
                    <a:lstStyle/>
                    <a:p>
                      <a:pPr algn="ctr"/>
                      <a:r>
                        <a:rPr lang="pl-PL" dirty="0"/>
                        <a:t>3-4</a:t>
                      </a:r>
                    </a:p>
                  </a:txBody>
                  <a:tcPr marL="112627" marR="112627"/>
                </a:tc>
                <a:tc>
                  <a:txBody>
                    <a:bodyPr/>
                    <a:lstStyle/>
                    <a:p>
                      <a:pPr algn="ctr"/>
                      <a:r>
                        <a:rPr lang="pl-PL" dirty="0"/>
                        <a:t>6 LGD</a:t>
                      </a:r>
                    </a:p>
                  </a:txBody>
                  <a:tcPr marL="112627" marR="112627"/>
                </a:tc>
                <a:extLst>
                  <a:ext uri="{0D108BD9-81ED-4DB2-BD59-A6C34878D82A}">
                    <a16:rowId xmlns:a16="http://schemas.microsoft.com/office/drawing/2014/main" val="1714059371"/>
                  </a:ext>
                </a:extLst>
              </a:tr>
              <a:tr h="426387">
                <a:tc>
                  <a:txBody>
                    <a:bodyPr/>
                    <a:lstStyle/>
                    <a:p>
                      <a:pPr algn="ctr"/>
                      <a:r>
                        <a:rPr lang="pl-PL" dirty="0"/>
                        <a:t>6</a:t>
                      </a:r>
                    </a:p>
                  </a:txBody>
                  <a:tcPr marL="112627" marR="112627"/>
                </a:tc>
                <a:tc>
                  <a:txBody>
                    <a:bodyPr/>
                    <a:lstStyle/>
                    <a:p>
                      <a:pPr algn="ctr"/>
                      <a:r>
                        <a:rPr lang="pl-PL" dirty="0"/>
                        <a:t>1 LGD</a:t>
                      </a:r>
                    </a:p>
                  </a:txBody>
                  <a:tcPr marL="112627" marR="112627"/>
                </a:tc>
                <a:extLst>
                  <a:ext uri="{0D108BD9-81ED-4DB2-BD59-A6C34878D82A}">
                    <a16:rowId xmlns:a16="http://schemas.microsoft.com/office/drawing/2014/main" val="2485690717"/>
                  </a:ext>
                </a:extLst>
              </a:tr>
              <a:tr h="426387">
                <a:tc>
                  <a:txBody>
                    <a:bodyPr/>
                    <a:lstStyle/>
                    <a:p>
                      <a:pPr algn="ctr"/>
                      <a:r>
                        <a:rPr lang="pl-PL" dirty="0"/>
                        <a:t>7-8</a:t>
                      </a:r>
                    </a:p>
                  </a:txBody>
                  <a:tcPr marL="112627" marR="112627"/>
                </a:tc>
                <a:tc>
                  <a:txBody>
                    <a:bodyPr/>
                    <a:lstStyle/>
                    <a:p>
                      <a:pPr algn="ctr"/>
                      <a:r>
                        <a:rPr lang="pl-PL" dirty="0"/>
                        <a:t>3 LGD</a:t>
                      </a:r>
                    </a:p>
                  </a:txBody>
                  <a:tcPr marL="112627" marR="112627"/>
                </a:tc>
                <a:extLst>
                  <a:ext uri="{0D108BD9-81ED-4DB2-BD59-A6C34878D82A}">
                    <a16:rowId xmlns:a16="http://schemas.microsoft.com/office/drawing/2014/main" val="3084889322"/>
                  </a:ext>
                </a:extLst>
              </a:tr>
            </a:tbl>
          </a:graphicData>
        </a:graphic>
      </p:graphicFrame>
      <p:graphicFrame>
        <p:nvGraphicFramePr>
          <p:cNvPr id="8" name="Symbol zastępczy zawartości 7">
            <a:extLst>
              <a:ext uri="{FF2B5EF4-FFF2-40B4-BE49-F238E27FC236}">
                <a16:creationId xmlns:a16="http://schemas.microsoft.com/office/drawing/2014/main" id="{52681145-AB75-49DA-8C03-F55561DFBF0D}"/>
              </a:ext>
            </a:extLst>
          </p:cNvPr>
          <p:cNvGraphicFramePr>
            <a:graphicFrameLocks noGrp="1"/>
          </p:cNvGraphicFramePr>
          <p:nvPr>
            <p:ph sz="quarter" idx="13"/>
            <p:extLst>
              <p:ext uri="{D42A27DB-BD31-4B8C-83A1-F6EECF244321}">
                <p14:modId xmlns:p14="http://schemas.microsoft.com/office/powerpoint/2010/main" val="966993208"/>
              </p:ext>
            </p:extLst>
          </p:nvPr>
        </p:nvGraphicFramePr>
        <p:xfrm>
          <a:off x="617480" y="4113321"/>
          <a:ext cx="5180819" cy="2617066"/>
        </p:xfrm>
        <a:graphic>
          <a:graphicData uri="http://schemas.openxmlformats.org/drawingml/2006/table">
            <a:tbl>
              <a:tblPr firstRow="1" bandRow="1">
                <a:tableStyleId>{5C22544A-7EE6-4342-B048-85BDC9FD1C3A}</a:tableStyleId>
              </a:tblPr>
              <a:tblGrid>
                <a:gridCol w="2656660">
                  <a:extLst>
                    <a:ext uri="{9D8B030D-6E8A-4147-A177-3AD203B41FA5}">
                      <a16:colId xmlns:a16="http://schemas.microsoft.com/office/drawing/2014/main" val="1368244491"/>
                    </a:ext>
                  </a:extLst>
                </a:gridCol>
                <a:gridCol w="2524159">
                  <a:extLst>
                    <a:ext uri="{9D8B030D-6E8A-4147-A177-3AD203B41FA5}">
                      <a16:colId xmlns:a16="http://schemas.microsoft.com/office/drawing/2014/main" val="105905963"/>
                    </a:ext>
                  </a:extLst>
                </a:gridCol>
              </a:tblGrid>
              <a:tr h="894115">
                <a:tc>
                  <a:txBody>
                    <a:bodyPr/>
                    <a:lstStyle/>
                    <a:p>
                      <a:pPr algn="ctr"/>
                      <a:r>
                        <a:rPr lang="pl-PL" dirty="0"/>
                        <a:t>Wartość zaplanowanych w LSR projektów grantowych</a:t>
                      </a:r>
                    </a:p>
                  </a:txBody>
                  <a:tcPr marL="112627" marR="11262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dirty="0"/>
                        <a:t>Liczba projektów grantowych w LSR-ach</a:t>
                      </a:r>
                    </a:p>
                  </a:txBody>
                  <a:tcPr marL="112627" marR="112627"/>
                </a:tc>
                <a:extLst>
                  <a:ext uri="{0D108BD9-81ED-4DB2-BD59-A6C34878D82A}">
                    <a16:rowId xmlns:a16="http://schemas.microsoft.com/office/drawing/2014/main" val="2236722342"/>
                  </a:ext>
                </a:extLst>
              </a:tr>
              <a:tr h="531293">
                <a:tc>
                  <a:txBody>
                    <a:bodyPr/>
                    <a:lstStyle/>
                    <a:p>
                      <a:pPr algn="ctr"/>
                      <a:r>
                        <a:rPr lang="pl-PL" dirty="0"/>
                        <a:t>do 100 tys.</a:t>
                      </a:r>
                    </a:p>
                  </a:txBody>
                  <a:tcPr/>
                </a:tc>
                <a:tc>
                  <a:txBody>
                    <a:bodyPr/>
                    <a:lstStyle/>
                    <a:p>
                      <a:pPr algn="ctr"/>
                      <a:r>
                        <a:rPr lang="pl-PL" dirty="0"/>
                        <a:t>22</a:t>
                      </a:r>
                    </a:p>
                  </a:txBody>
                  <a:tcPr/>
                </a:tc>
                <a:extLst>
                  <a:ext uri="{0D108BD9-81ED-4DB2-BD59-A6C34878D82A}">
                    <a16:rowId xmlns:a16="http://schemas.microsoft.com/office/drawing/2014/main" val="611811335"/>
                  </a:ext>
                </a:extLst>
              </a:tr>
              <a:tr h="627757">
                <a:tc>
                  <a:txBody>
                    <a:bodyPr/>
                    <a:lstStyle/>
                    <a:p>
                      <a:pPr algn="ctr"/>
                      <a:r>
                        <a:rPr lang="pl-PL" dirty="0"/>
                        <a:t>powyżej 100 tys.  do 200 tys.</a:t>
                      </a:r>
                    </a:p>
                  </a:txBody>
                  <a:tcPr/>
                </a:tc>
                <a:tc>
                  <a:txBody>
                    <a:bodyPr/>
                    <a:lstStyle/>
                    <a:p>
                      <a:pPr algn="ctr"/>
                      <a:r>
                        <a:rPr lang="pl-PL" dirty="0"/>
                        <a:t>17</a:t>
                      </a:r>
                    </a:p>
                  </a:txBody>
                  <a:tcPr/>
                </a:tc>
                <a:extLst>
                  <a:ext uri="{0D108BD9-81ED-4DB2-BD59-A6C34878D82A}">
                    <a16:rowId xmlns:a16="http://schemas.microsoft.com/office/drawing/2014/main" val="3104008118"/>
                  </a:ext>
                </a:extLst>
              </a:tr>
              <a:tr h="531293">
                <a:tc>
                  <a:txBody>
                    <a:bodyPr/>
                    <a:lstStyle/>
                    <a:p>
                      <a:pPr algn="ctr"/>
                      <a:r>
                        <a:rPr lang="pl-PL" dirty="0"/>
                        <a:t>powyżej 200 tys.</a:t>
                      </a:r>
                    </a:p>
                  </a:txBody>
                  <a:tcPr/>
                </a:tc>
                <a:tc>
                  <a:txBody>
                    <a:bodyPr/>
                    <a:lstStyle/>
                    <a:p>
                      <a:pPr algn="ctr"/>
                      <a:r>
                        <a:rPr lang="pl-PL" dirty="0"/>
                        <a:t>21</a:t>
                      </a:r>
                    </a:p>
                  </a:txBody>
                  <a:tcPr/>
                </a:tc>
                <a:extLst>
                  <a:ext uri="{0D108BD9-81ED-4DB2-BD59-A6C34878D82A}">
                    <a16:rowId xmlns:a16="http://schemas.microsoft.com/office/drawing/2014/main" val="739047331"/>
                  </a:ext>
                </a:extLst>
              </a:tr>
            </a:tbl>
          </a:graphicData>
        </a:graphic>
      </p:graphicFrame>
      <p:graphicFrame>
        <p:nvGraphicFramePr>
          <p:cNvPr id="2" name="Tabela 1">
            <a:extLst>
              <a:ext uri="{FF2B5EF4-FFF2-40B4-BE49-F238E27FC236}">
                <a16:creationId xmlns:a16="http://schemas.microsoft.com/office/drawing/2014/main" id="{898B2980-5623-40BB-B3D8-0BE8644E3799}"/>
              </a:ext>
            </a:extLst>
          </p:cNvPr>
          <p:cNvGraphicFramePr>
            <a:graphicFrameLocks noGrp="1"/>
          </p:cNvGraphicFramePr>
          <p:nvPr>
            <p:extLst>
              <p:ext uri="{D42A27DB-BD31-4B8C-83A1-F6EECF244321}">
                <p14:modId xmlns:p14="http://schemas.microsoft.com/office/powerpoint/2010/main" val="549975093"/>
              </p:ext>
            </p:extLst>
          </p:nvPr>
        </p:nvGraphicFramePr>
        <p:xfrm>
          <a:off x="6316717" y="1084646"/>
          <a:ext cx="5257802" cy="3316728"/>
        </p:xfrm>
        <a:graphic>
          <a:graphicData uri="http://schemas.openxmlformats.org/drawingml/2006/table">
            <a:tbl>
              <a:tblPr firstRow="1" bandRow="1">
                <a:tableStyleId>{5C22544A-7EE6-4342-B048-85BDC9FD1C3A}</a:tableStyleId>
              </a:tblPr>
              <a:tblGrid>
                <a:gridCol w="3156055">
                  <a:extLst>
                    <a:ext uri="{9D8B030D-6E8A-4147-A177-3AD203B41FA5}">
                      <a16:colId xmlns:a16="http://schemas.microsoft.com/office/drawing/2014/main" val="772469661"/>
                    </a:ext>
                  </a:extLst>
                </a:gridCol>
                <a:gridCol w="2101747">
                  <a:extLst>
                    <a:ext uri="{9D8B030D-6E8A-4147-A177-3AD203B41FA5}">
                      <a16:colId xmlns:a16="http://schemas.microsoft.com/office/drawing/2014/main" val="2462661144"/>
                    </a:ext>
                  </a:extLst>
                </a:gridCol>
              </a:tblGrid>
              <a:tr h="673839">
                <a:tc>
                  <a:txBody>
                    <a:bodyPr/>
                    <a:lstStyle/>
                    <a:p>
                      <a:pPr algn="ctr"/>
                      <a:r>
                        <a:rPr lang="pl-PL" dirty="0"/>
                        <a:t>Wysokość grantów  (oszacowana względem wskaźnika produktu)</a:t>
                      </a:r>
                    </a:p>
                  </a:txBody>
                  <a:tcPr/>
                </a:tc>
                <a:tc>
                  <a:txBody>
                    <a:bodyPr/>
                    <a:lstStyle/>
                    <a:p>
                      <a:pPr algn="ctr"/>
                      <a:r>
                        <a:rPr lang="pl-PL" dirty="0"/>
                        <a:t>Liczba projektów grantowych</a:t>
                      </a:r>
                    </a:p>
                  </a:txBody>
                  <a:tcPr/>
                </a:tc>
                <a:extLst>
                  <a:ext uri="{0D108BD9-81ED-4DB2-BD59-A6C34878D82A}">
                    <a16:rowId xmlns:a16="http://schemas.microsoft.com/office/drawing/2014/main" val="1132554054"/>
                  </a:ext>
                </a:extLst>
              </a:tr>
              <a:tr h="4003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dirty="0"/>
                        <a:t>do 10 tys.  zł</a:t>
                      </a:r>
                    </a:p>
                  </a:txBody>
                  <a:tcPr/>
                </a:tc>
                <a:tc>
                  <a:txBody>
                    <a:bodyPr/>
                    <a:lstStyle/>
                    <a:p>
                      <a:r>
                        <a:rPr lang="pl-PL" dirty="0"/>
                        <a:t>15</a:t>
                      </a:r>
                    </a:p>
                  </a:txBody>
                  <a:tcPr/>
                </a:tc>
                <a:extLst>
                  <a:ext uri="{0D108BD9-81ED-4DB2-BD59-A6C34878D82A}">
                    <a16:rowId xmlns:a16="http://schemas.microsoft.com/office/drawing/2014/main" val="277206536"/>
                  </a:ext>
                </a:extLst>
              </a:tr>
              <a:tr h="4003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dirty="0"/>
                        <a:t>powyżej 10 do 20 tys.  zł</a:t>
                      </a:r>
                    </a:p>
                  </a:txBody>
                  <a:tcPr/>
                </a:tc>
                <a:tc>
                  <a:txBody>
                    <a:bodyPr/>
                    <a:lstStyle/>
                    <a:p>
                      <a:r>
                        <a:rPr lang="pl-PL" dirty="0"/>
                        <a:t>19</a:t>
                      </a:r>
                    </a:p>
                  </a:txBody>
                  <a:tcPr/>
                </a:tc>
                <a:extLst>
                  <a:ext uri="{0D108BD9-81ED-4DB2-BD59-A6C34878D82A}">
                    <a16:rowId xmlns:a16="http://schemas.microsoft.com/office/drawing/2014/main" val="4169537908"/>
                  </a:ext>
                </a:extLst>
              </a:tr>
              <a:tr h="4003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dirty="0"/>
                        <a:t>powyżej 20 tys. do 30 tys. zł</a:t>
                      </a:r>
                    </a:p>
                  </a:txBody>
                  <a:tcPr/>
                </a:tc>
                <a:tc>
                  <a:txBody>
                    <a:bodyPr/>
                    <a:lstStyle/>
                    <a:p>
                      <a:r>
                        <a:rPr lang="pl-PL" dirty="0"/>
                        <a:t>13</a:t>
                      </a:r>
                    </a:p>
                  </a:txBody>
                  <a:tcPr/>
                </a:tc>
                <a:extLst>
                  <a:ext uri="{0D108BD9-81ED-4DB2-BD59-A6C34878D82A}">
                    <a16:rowId xmlns:a16="http://schemas.microsoft.com/office/drawing/2014/main" val="3832768060"/>
                  </a:ext>
                </a:extLst>
              </a:tr>
              <a:tr h="4003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dirty="0"/>
                        <a:t>powyżej 30 do 40 tys.  zł</a:t>
                      </a:r>
                    </a:p>
                  </a:txBody>
                  <a:tcPr/>
                </a:tc>
                <a:tc>
                  <a:txBody>
                    <a:bodyPr/>
                    <a:lstStyle/>
                    <a:p>
                      <a:r>
                        <a:rPr lang="pl-PL" dirty="0"/>
                        <a:t>4</a:t>
                      </a:r>
                    </a:p>
                  </a:txBody>
                  <a:tcPr/>
                </a:tc>
                <a:extLst>
                  <a:ext uri="{0D108BD9-81ED-4DB2-BD59-A6C34878D82A}">
                    <a16:rowId xmlns:a16="http://schemas.microsoft.com/office/drawing/2014/main" val="3095182797"/>
                  </a:ext>
                </a:extLst>
              </a:tr>
              <a:tr h="4003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dirty="0"/>
                        <a:t>50 tys. zł</a:t>
                      </a:r>
                    </a:p>
                  </a:txBody>
                  <a:tcPr/>
                </a:tc>
                <a:tc>
                  <a:txBody>
                    <a:bodyPr/>
                    <a:lstStyle/>
                    <a:p>
                      <a:r>
                        <a:rPr lang="pl-PL" dirty="0"/>
                        <a:t>1</a:t>
                      </a:r>
                    </a:p>
                  </a:txBody>
                  <a:tcPr/>
                </a:tc>
                <a:extLst>
                  <a:ext uri="{0D108BD9-81ED-4DB2-BD59-A6C34878D82A}">
                    <a16:rowId xmlns:a16="http://schemas.microsoft.com/office/drawing/2014/main" val="1596164609"/>
                  </a:ext>
                </a:extLst>
              </a:tr>
              <a:tr h="4003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dirty="0"/>
                        <a:t>Nie określona kwota</a:t>
                      </a:r>
                    </a:p>
                  </a:txBody>
                  <a:tcPr/>
                </a:tc>
                <a:tc>
                  <a:txBody>
                    <a:bodyPr/>
                    <a:lstStyle/>
                    <a:p>
                      <a:r>
                        <a:rPr lang="pl-PL" dirty="0"/>
                        <a:t>8</a:t>
                      </a:r>
                    </a:p>
                  </a:txBody>
                  <a:tcPr/>
                </a:tc>
                <a:extLst>
                  <a:ext uri="{0D108BD9-81ED-4DB2-BD59-A6C34878D82A}">
                    <a16:rowId xmlns:a16="http://schemas.microsoft.com/office/drawing/2014/main" val="773787267"/>
                  </a:ext>
                </a:extLst>
              </a:tr>
            </a:tbl>
          </a:graphicData>
        </a:graphic>
      </p:graphicFrame>
      <p:sp>
        <p:nvSpPr>
          <p:cNvPr id="3" name="Symbol zastępczy numeru slajdu 2">
            <a:extLst>
              <a:ext uri="{FF2B5EF4-FFF2-40B4-BE49-F238E27FC236}">
                <a16:creationId xmlns:a16="http://schemas.microsoft.com/office/drawing/2014/main" id="{A61152B1-0898-40DE-BD7A-7F07E1EC5A88}"/>
              </a:ext>
            </a:extLst>
          </p:cNvPr>
          <p:cNvSpPr>
            <a:spLocks noGrp="1"/>
          </p:cNvSpPr>
          <p:nvPr>
            <p:ph type="sldNum" sz="quarter" idx="12"/>
          </p:nvPr>
        </p:nvSpPr>
        <p:spPr/>
        <p:txBody>
          <a:bodyPr/>
          <a:lstStyle/>
          <a:p>
            <a:fld id="{20776E7F-DF51-4FB5-AED4-A6CB77B7E4B2}" type="slidenum">
              <a:rPr lang="pl-PL" smtClean="0"/>
              <a:t>5</a:t>
            </a:fld>
            <a:endParaRPr lang="pl-PL"/>
          </a:p>
        </p:txBody>
      </p:sp>
    </p:spTree>
    <p:extLst>
      <p:ext uri="{BB962C8B-B14F-4D97-AF65-F5344CB8AC3E}">
        <p14:creationId xmlns:p14="http://schemas.microsoft.com/office/powerpoint/2010/main" val="8174120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id="{6F41D044-23A1-49C6-B037-58FE10FA433E}"/>
              </a:ext>
            </a:extLst>
          </p:cNvPr>
          <p:cNvSpPr>
            <a:spLocks noGrp="1"/>
          </p:cNvSpPr>
          <p:nvPr>
            <p:ph type="title"/>
          </p:nvPr>
        </p:nvSpPr>
        <p:spPr>
          <a:xfrm>
            <a:off x="838200" y="0"/>
            <a:ext cx="10515600" cy="1325563"/>
          </a:xfrm>
        </p:spPr>
        <p:txBody>
          <a:bodyPr>
            <a:normAutofit/>
          </a:bodyPr>
          <a:lstStyle/>
          <a:p>
            <a:pPr algn="ctr"/>
            <a:r>
              <a:rPr lang="pl-PL" sz="3600" dirty="0"/>
              <a:t>Projekty grantowe w województwie śląskim</a:t>
            </a:r>
          </a:p>
        </p:txBody>
      </p:sp>
      <p:graphicFrame>
        <p:nvGraphicFramePr>
          <p:cNvPr id="4" name="Symbol zastępczy zawartości 3">
            <a:extLst>
              <a:ext uri="{FF2B5EF4-FFF2-40B4-BE49-F238E27FC236}">
                <a16:creationId xmlns:a16="http://schemas.microsoft.com/office/drawing/2014/main" id="{72E85625-6369-4DA5-B1AF-5E9215132B04}"/>
              </a:ext>
            </a:extLst>
          </p:cNvPr>
          <p:cNvGraphicFramePr>
            <a:graphicFrameLocks noGrp="1"/>
          </p:cNvGraphicFramePr>
          <p:nvPr>
            <p:ph sz="half" idx="2"/>
            <p:extLst/>
          </p:nvPr>
        </p:nvGraphicFramePr>
        <p:xfrm>
          <a:off x="3380509" y="1215725"/>
          <a:ext cx="5430982" cy="3108960"/>
        </p:xfrm>
        <a:graphic>
          <a:graphicData uri="http://schemas.openxmlformats.org/drawingml/2006/table">
            <a:tbl>
              <a:tblPr firstRow="1" bandRow="1">
                <a:tableStyleId>{5C22544A-7EE6-4342-B048-85BDC9FD1C3A}</a:tableStyleId>
              </a:tblPr>
              <a:tblGrid>
                <a:gridCol w="3302792">
                  <a:extLst>
                    <a:ext uri="{9D8B030D-6E8A-4147-A177-3AD203B41FA5}">
                      <a16:colId xmlns:a16="http://schemas.microsoft.com/office/drawing/2014/main" val="1239245747"/>
                    </a:ext>
                  </a:extLst>
                </a:gridCol>
                <a:gridCol w="2128190">
                  <a:extLst>
                    <a:ext uri="{9D8B030D-6E8A-4147-A177-3AD203B41FA5}">
                      <a16:colId xmlns:a16="http://schemas.microsoft.com/office/drawing/2014/main" val="3450964405"/>
                    </a:ext>
                  </a:extLst>
                </a:gridCol>
              </a:tblGrid>
              <a:tr h="268071">
                <a:tc>
                  <a:txBody>
                    <a:bodyPr/>
                    <a:lstStyle/>
                    <a:p>
                      <a:pPr algn="ctr"/>
                      <a:r>
                        <a:rPr lang="pl-PL" dirty="0"/>
                        <a:t>Okres realizacji projektów grantowych</a:t>
                      </a:r>
                    </a:p>
                  </a:txBody>
                  <a:tcPr marL="60991" marR="60991"/>
                </a:tc>
                <a:tc>
                  <a:txBody>
                    <a:bodyPr/>
                    <a:lstStyle/>
                    <a:p>
                      <a:pPr algn="ctr"/>
                      <a:r>
                        <a:rPr lang="pl-PL" dirty="0"/>
                        <a:t>Liczba zaplanowanych projektów grantowych</a:t>
                      </a:r>
                    </a:p>
                  </a:txBody>
                  <a:tcPr marL="60991" marR="60991"/>
                </a:tc>
                <a:extLst>
                  <a:ext uri="{0D108BD9-81ED-4DB2-BD59-A6C34878D82A}">
                    <a16:rowId xmlns:a16="http://schemas.microsoft.com/office/drawing/2014/main" val="679724595"/>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dirty="0"/>
                        <a:t>I kamień milowy</a:t>
                      </a:r>
                    </a:p>
                    <a:p>
                      <a:pPr marL="0" marR="0" lvl="0" indent="0" algn="ctr" defTabSz="914400" rtl="0" eaLnBrk="1" fontAlgn="auto" latinLnBrk="0" hangingPunct="1">
                        <a:lnSpc>
                          <a:spcPct val="100000"/>
                        </a:lnSpc>
                        <a:spcBef>
                          <a:spcPts val="0"/>
                        </a:spcBef>
                        <a:spcAft>
                          <a:spcPts val="0"/>
                        </a:spcAft>
                        <a:buClrTx/>
                        <a:buSzTx/>
                        <a:buFontTx/>
                        <a:buNone/>
                        <a:tabLst/>
                        <a:defRPr/>
                      </a:pPr>
                      <a:r>
                        <a:rPr lang="pl-PL" dirty="0"/>
                        <a:t>2016-2018</a:t>
                      </a:r>
                    </a:p>
                  </a:txBody>
                  <a:tcPr marL="60991" marR="60991"/>
                </a:tc>
                <a:tc>
                  <a:txBody>
                    <a:bodyPr/>
                    <a:lstStyle/>
                    <a:p>
                      <a:pPr algn="ctr"/>
                      <a:r>
                        <a:rPr lang="pl-PL" dirty="0"/>
                        <a:t>18</a:t>
                      </a:r>
                    </a:p>
                  </a:txBody>
                  <a:tcPr marL="60991" marR="60991"/>
                </a:tc>
                <a:extLst>
                  <a:ext uri="{0D108BD9-81ED-4DB2-BD59-A6C34878D82A}">
                    <a16:rowId xmlns:a16="http://schemas.microsoft.com/office/drawing/2014/main" val="906386201"/>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dirty="0"/>
                        <a:t>II kamień milowy</a:t>
                      </a:r>
                    </a:p>
                    <a:p>
                      <a:pPr algn="ctr"/>
                      <a:r>
                        <a:rPr lang="pl-PL" dirty="0"/>
                        <a:t>2019-2021</a:t>
                      </a:r>
                    </a:p>
                  </a:txBody>
                  <a:tcPr marL="60991" marR="60991"/>
                </a:tc>
                <a:tc>
                  <a:txBody>
                    <a:bodyPr/>
                    <a:lstStyle/>
                    <a:p>
                      <a:pPr algn="ctr"/>
                      <a:r>
                        <a:rPr lang="pl-PL" dirty="0"/>
                        <a:t>38</a:t>
                      </a:r>
                    </a:p>
                  </a:txBody>
                  <a:tcPr marL="60991" marR="60991"/>
                </a:tc>
                <a:extLst>
                  <a:ext uri="{0D108BD9-81ED-4DB2-BD59-A6C34878D82A}">
                    <a16:rowId xmlns:a16="http://schemas.microsoft.com/office/drawing/2014/main" val="3516518289"/>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dirty="0"/>
                        <a:t>III kamień milowy</a:t>
                      </a:r>
                    </a:p>
                    <a:p>
                      <a:pPr algn="ctr"/>
                      <a:r>
                        <a:rPr lang="pl-PL" dirty="0"/>
                        <a:t>2022-2023</a:t>
                      </a:r>
                    </a:p>
                  </a:txBody>
                  <a:tcPr marL="60991" marR="60991"/>
                </a:tc>
                <a:tc>
                  <a:txBody>
                    <a:bodyPr/>
                    <a:lstStyle/>
                    <a:p>
                      <a:pPr algn="ctr"/>
                      <a:r>
                        <a:rPr lang="pl-PL" dirty="0"/>
                        <a:t>4</a:t>
                      </a:r>
                    </a:p>
                  </a:txBody>
                  <a:tcPr marL="60991" marR="60991"/>
                </a:tc>
                <a:extLst>
                  <a:ext uri="{0D108BD9-81ED-4DB2-BD59-A6C34878D82A}">
                    <a16:rowId xmlns:a16="http://schemas.microsoft.com/office/drawing/2014/main" val="1481013657"/>
                  </a:ext>
                </a:extLst>
              </a:tr>
            </a:tbl>
          </a:graphicData>
        </a:graphic>
      </p:graphicFrame>
      <p:graphicFrame>
        <p:nvGraphicFramePr>
          <p:cNvPr id="11" name="Symbol zastępczy zawartości 10">
            <a:extLst>
              <a:ext uri="{FF2B5EF4-FFF2-40B4-BE49-F238E27FC236}">
                <a16:creationId xmlns:a16="http://schemas.microsoft.com/office/drawing/2014/main" id="{37D6DDEB-D9C7-4584-B2F0-6AD317A22E3A}"/>
              </a:ext>
            </a:extLst>
          </p:cNvPr>
          <p:cNvGraphicFramePr>
            <a:graphicFrameLocks noGrp="1"/>
          </p:cNvGraphicFramePr>
          <p:nvPr>
            <p:ph sz="quarter" idx="4"/>
            <p:extLst/>
          </p:nvPr>
        </p:nvGraphicFramePr>
        <p:xfrm>
          <a:off x="1624684" y="4492610"/>
          <a:ext cx="8942632" cy="2095600"/>
        </p:xfrm>
        <a:graphic>
          <a:graphicData uri="http://schemas.openxmlformats.org/drawingml/2006/table">
            <a:tbl>
              <a:tblPr firstRow="1" bandRow="1">
                <a:tableStyleId>{5C22544A-7EE6-4342-B048-85BDC9FD1C3A}</a:tableStyleId>
              </a:tblPr>
              <a:tblGrid>
                <a:gridCol w="2980877">
                  <a:extLst>
                    <a:ext uri="{9D8B030D-6E8A-4147-A177-3AD203B41FA5}">
                      <a16:colId xmlns:a16="http://schemas.microsoft.com/office/drawing/2014/main" val="838064886"/>
                    </a:ext>
                  </a:extLst>
                </a:gridCol>
                <a:gridCol w="3389118">
                  <a:extLst>
                    <a:ext uri="{9D8B030D-6E8A-4147-A177-3AD203B41FA5}">
                      <a16:colId xmlns:a16="http://schemas.microsoft.com/office/drawing/2014/main" val="336685096"/>
                    </a:ext>
                  </a:extLst>
                </a:gridCol>
                <a:gridCol w="2572637">
                  <a:extLst>
                    <a:ext uri="{9D8B030D-6E8A-4147-A177-3AD203B41FA5}">
                      <a16:colId xmlns:a16="http://schemas.microsoft.com/office/drawing/2014/main" val="4186207303"/>
                    </a:ext>
                  </a:extLst>
                </a:gridCol>
              </a:tblGrid>
              <a:tr h="680574">
                <a:tc gridSpan="3">
                  <a:txBody>
                    <a:bodyPr/>
                    <a:lstStyle/>
                    <a:p>
                      <a:pPr algn="ctr"/>
                      <a:r>
                        <a:rPr lang="pl-PL" dirty="0"/>
                        <a:t>Stan wdrażania projektów grantowych w I kamieniu milowym</a:t>
                      </a:r>
                    </a:p>
                  </a:txBody>
                  <a:tcPr/>
                </a:tc>
                <a:tc hMerge="1">
                  <a:txBody>
                    <a:bodyPr/>
                    <a:lstStyle/>
                    <a:p>
                      <a:endParaRPr lang="pl-PL" dirty="0"/>
                    </a:p>
                  </a:txBody>
                  <a:tcPr/>
                </a:tc>
                <a:tc hMerge="1">
                  <a:txBody>
                    <a:bodyPr/>
                    <a:lstStyle/>
                    <a:p>
                      <a:endParaRPr lang="pl-PL" dirty="0"/>
                    </a:p>
                  </a:txBody>
                  <a:tcPr/>
                </a:tc>
                <a:extLst>
                  <a:ext uri="{0D108BD9-81ED-4DB2-BD59-A6C34878D82A}">
                    <a16:rowId xmlns:a16="http://schemas.microsoft.com/office/drawing/2014/main" val="3182889260"/>
                  </a:ext>
                </a:extLst>
              </a:tr>
              <a:tr h="1020725">
                <a:tc>
                  <a:txBody>
                    <a:bodyPr/>
                    <a:lstStyle/>
                    <a:p>
                      <a:r>
                        <a:rPr lang="pl-PL" dirty="0"/>
                        <a:t>Liczba podpisanych umów przyznania pomocy na projekt grantowy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1800" b="0" i="0" u="none" strike="noStrike" kern="1200" cap="none" spc="0" normalizeH="0" baseline="0" noProof="0" dirty="0">
                          <a:ln>
                            <a:noFill/>
                          </a:ln>
                          <a:solidFill>
                            <a:prstClr val="black"/>
                          </a:solidFill>
                          <a:effectLst/>
                          <a:uLnTx/>
                          <a:uFillTx/>
                          <a:latin typeface="Calibri" panose="020F0502020204030204"/>
                          <a:ea typeface="+mn-ea"/>
                          <a:cs typeface="+mn-cs"/>
                        </a:rPr>
                        <a:t>Liczba złożonych do UM wniosków przyznania pomocy na projekt grantowy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1800" b="0" i="0" u="none" strike="noStrike" kern="1200" cap="none" spc="0" normalizeH="0" baseline="0" noProof="0" dirty="0">
                          <a:ln>
                            <a:noFill/>
                          </a:ln>
                          <a:solidFill>
                            <a:prstClr val="black"/>
                          </a:solidFill>
                          <a:effectLst/>
                          <a:uLnTx/>
                          <a:uFillTx/>
                          <a:latin typeface="Calibri" panose="020F0502020204030204"/>
                          <a:ea typeface="+mn-ea"/>
                          <a:cs typeface="+mn-cs"/>
                        </a:rPr>
                        <a:t>Liczba ogłoszonych konkursów/oceny w LGD</a:t>
                      </a:r>
                    </a:p>
                  </a:txBody>
                  <a:tcPr/>
                </a:tc>
                <a:extLst>
                  <a:ext uri="{0D108BD9-81ED-4DB2-BD59-A6C34878D82A}">
                    <a16:rowId xmlns:a16="http://schemas.microsoft.com/office/drawing/2014/main" val="2356419910"/>
                  </a:ext>
                </a:extLst>
              </a:tr>
              <a:tr h="394301">
                <a:tc>
                  <a:txBody>
                    <a:bodyPr/>
                    <a:lstStyle/>
                    <a:p>
                      <a:pPr algn="ctr"/>
                      <a:r>
                        <a:rPr lang="pl-PL" dirty="0"/>
                        <a:t>0</a:t>
                      </a:r>
                    </a:p>
                  </a:txBody>
                  <a:tcPr/>
                </a:tc>
                <a:tc>
                  <a:txBody>
                    <a:bodyPr/>
                    <a:lstStyle/>
                    <a:p>
                      <a:pPr algn="ctr"/>
                      <a:r>
                        <a:rPr lang="pl-PL" dirty="0"/>
                        <a:t>7</a:t>
                      </a:r>
                    </a:p>
                  </a:txBody>
                  <a:tcPr/>
                </a:tc>
                <a:tc>
                  <a:txBody>
                    <a:bodyPr/>
                    <a:lstStyle/>
                    <a:p>
                      <a:pPr algn="ctr"/>
                      <a:r>
                        <a:rPr lang="pl-PL" dirty="0"/>
                        <a:t>3</a:t>
                      </a:r>
                    </a:p>
                  </a:txBody>
                  <a:tcPr/>
                </a:tc>
                <a:extLst>
                  <a:ext uri="{0D108BD9-81ED-4DB2-BD59-A6C34878D82A}">
                    <a16:rowId xmlns:a16="http://schemas.microsoft.com/office/drawing/2014/main" val="4127966940"/>
                  </a:ext>
                </a:extLst>
              </a:tr>
            </a:tbl>
          </a:graphicData>
        </a:graphic>
      </p:graphicFrame>
    </p:spTree>
    <p:extLst>
      <p:ext uri="{BB962C8B-B14F-4D97-AF65-F5344CB8AC3E}">
        <p14:creationId xmlns:p14="http://schemas.microsoft.com/office/powerpoint/2010/main" val="4831958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4">
            <a:extLst>
              <a:ext uri="{FF2B5EF4-FFF2-40B4-BE49-F238E27FC236}">
                <a16:creationId xmlns:a16="http://schemas.microsoft.com/office/drawing/2014/main" id="{79EF5077-A1C1-4158-9FC8-36A17F056FDA}"/>
              </a:ext>
            </a:extLst>
          </p:cNvPr>
          <p:cNvSpPr>
            <a:spLocks noGrp="1"/>
          </p:cNvSpPr>
          <p:nvPr>
            <p:ph type="title"/>
          </p:nvPr>
        </p:nvSpPr>
        <p:spPr/>
        <p:txBody>
          <a:bodyPr>
            <a:normAutofit/>
          </a:bodyPr>
          <a:lstStyle/>
          <a:p>
            <a:pPr algn="ctr"/>
            <a:r>
              <a:rPr lang="pl-PL" sz="3600" dirty="0"/>
              <a:t>Projekty grantowe w województwie śląskim</a:t>
            </a:r>
          </a:p>
        </p:txBody>
      </p:sp>
      <p:sp>
        <p:nvSpPr>
          <p:cNvPr id="8" name="Symbol zastępczy zawartości 7">
            <a:extLst>
              <a:ext uri="{FF2B5EF4-FFF2-40B4-BE49-F238E27FC236}">
                <a16:creationId xmlns:a16="http://schemas.microsoft.com/office/drawing/2014/main" id="{4D86226A-1FB9-4F9A-80CA-30203C6E0BAB}"/>
              </a:ext>
            </a:extLst>
          </p:cNvPr>
          <p:cNvSpPr>
            <a:spLocks noGrp="1"/>
          </p:cNvSpPr>
          <p:nvPr>
            <p:ph idx="1"/>
          </p:nvPr>
        </p:nvSpPr>
        <p:spPr>
          <a:xfrm>
            <a:off x="838200" y="1690688"/>
            <a:ext cx="10515600" cy="4351338"/>
          </a:xfrm>
        </p:spPr>
        <p:txBody>
          <a:bodyPr>
            <a:normAutofit/>
          </a:bodyPr>
          <a:lstStyle/>
          <a:p>
            <a:pPr marL="0" indent="0" algn="just">
              <a:buNone/>
            </a:pPr>
            <a:endParaRPr lang="pl-PL" dirty="0">
              <a:solidFill>
                <a:schemeClr val="tx1"/>
              </a:solidFill>
            </a:endParaRPr>
          </a:p>
          <a:p>
            <a:pPr marL="0" indent="0" algn="just">
              <a:buNone/>
            </a:pPr>
            <a:r>
              <a:rPr lang="pl-PL" dirty="0">
                <a:solidFill>
                  <a:schemeClr val="tx1"/>
                </a:solidFill>
              </a:rPr>
              <a:t>63% projektów grantowych ma wartość powyżej 200 000 zł </a:t>
            </a:r>
          </a:p>
          <a:p>
            <a:pPr marL="0" indent="0" algn="just">
              <a:buNone/>
            </a:pPr>
            <a:endParaRPr lang="pl-PL" dirty="0">
              <a:solidFill>
                <a:schemeClr val="tx1"/>
              </a:solidFill>
            </a:endParaRPr>
          </a:p>
          <a:p>
            <a:pPr marL="0" indent="0" algn="just">
              <a:buNone/>
            </a:pPr>
            <a:r>
              <a:rPr lang="pl-PL" dirty="0">
                <a:solidFill>
                  <a:schemeClr val="tx1"/>
                </a:solidFill>
              </a:rPr>
              <a:t>5 LGD-ów realizuje projekty grantowe w wartości od 50 do 130 tys. zł – w sumie 23 projekty grantowe o wartości 1 528 092 zł</a:t>
            </a:r>
          </a:p>
          <a:p>
            <a:pPr marL="0" indent="0" algn="just">
              <a:buNone/>
            </a:pPr>
            <a:endParaRPr lang="pl-PL" dirty="0">
              <a:solidFill>
                <a:schemeClr val="tx1"/>
              </a:solidFill>
            </a:endParaRPr>
          </a:p>
          <a:p>
            <a:pPr marL="0" indent="0" algn="just">
              <a:buNone/>
            </a:pPr>
            <a:r>
              <a:rPr lang="pl-PL" dirty="0">
                <a:solidFill>
                  <a:schemeClr val="tx1"/>
                </a:solidFill>
              </a:rPr>
              <a:t>5 LGD-ów realizuje projekty grantowe o wartości 300 tys. zł, w sumie 13 projektów grantowych o wartości 3 900 000 zł, w tym jedna LGD 7 projektów</a:t>
            </a:r>
          </a:p>
          <a:p>
            <a:pPr marL="0" indent="0" algn="just">
              <a:buNone/>
            </a:pPr>
            <a:endParaRPr lang="pl-PL" dirty="0">
              <a:solidFill>
                <a:schemeClr val="tx1"/>
              </a:solidFill>
            </a:endParaRPr>
          </a:p>
        </p:txBody>
      </p:sp>
      <p:sp>
        <p:nvSpPr>
          <p:cNvPr id="2" name="Symbol zastępczy numeru slajdu 1">
            <a:extLst>
              <a:ext uri="{FF2B5EF4-FFF2-40B4-BE49-F238E27FC236}">
                <a16:creationId xmlns:a16="http://schemas.microsoft.com/office/drawing/2014/main" id="{88632A15-73BC-4746-94C7-1E09A5FA0A57}"/>
              </a:ext>
            </a:extLst>
          </p:cNvPr>
          <p:cNvSpPr>
            <a:spLocks noGrp="1"/>
          </p:cNvSpPr>
          <p:nvPr>
            <p:ph type="sldNum" sz="quarter" idx="12"/>
          </p:nvPr>
        </p:nvSpPr>
        <p:spPr/>
        <p:txBody>
          <a:bodyPr/>
          <a:lstStyle/>
          <a:p>
            <a:fld id="{20776E7F-DF51-4FB5-AED4-A6CB77B7E4B2}" type="slidenum">
              <a:rPr lang="pl-PL" smtClean="0"/>
              <a:t>7</a:t>
            </a:fld>
            <a:endParaRPr lang="pl-PL"/>
          </a:p>
        </p:txBody>
      </p:sp>
    </p:spTree>
    <p:extLst>
      <p:ext uri="{BB962C8B-B14F-4D97-AF65-F5344CB8AC3E}">
        <p14:creationId xmlns:p14="http://schemas.microsoft.com/office/powerpoint/2010/main" val="3455042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4">
            <a:extLst>
              <a:ext uri="{FF2B5EF4-FFF2-40B4-BE49-F238E27FC236}">
                <a16:creationId xmlns:a16="http://schemas.microsoft.com/office/drawing/2014/main" id="{7425DECC-3B05-434C-8405-804DB66C23B0}"/>
              </a:ext>
            </a:extLst>
          </p:cNvPr>
          <p:cNvSpPr>
            <a:spLocks noGrp="1"/>
          </p:cNvSpPr>
          <p:nvPr>
            <p:ph type="title"/>
          </p:nvPr>
        </p:nvSpPr>
        <p:spPr/>
        <p:txBody>
          <a:bodyPr>
            <a:normAutofit/>
          </a:bodyPr>
          <a:lstStyle/>
          <a:p>
            <a:pPr algn="ctr"/>
            <a:r>
              <a:rPr lang="pl-PL" sz="3600" dirty="0"/>
              <a:t>Projekty grantowe w województwie śląskim</a:t>
            </a:r>
          </a:p>
        </p:txBody>
      </p:sp>
      <p:sp>
        <p:nvSpPr>
          <p:cNvPr id="8" name="Symbol zastępczy zawartości 7">
            <a:extLst>
              <a:ext uri="{FF2B5EF4-FFF2-40B4-BE49-F238E27FC236}">
                <a16:creationId xmlns:a16="http://schemas.microsoft.com/office/drawing/2014/main" id="{E4901478-E184-4AA8-92D9-C987078253CD}"/>
              </a:ext>
            </a:extLst>
          </p:cNvPr>
          <p:cNvSpPr>
            <a:spLocks noGrp="1"/>
          </p:cNvSpPr>
          <p:nvPr>
            <p:ph idx="1"/>
          </p:nvPr>
        </p:nvSpPr>
        <p:spPr>
          <a:xfrm>
            <a:off x="838200" y="1825625"/>
            <a:ext cx="10515600" cy="4667250"/>
          </a:xfrm>
        </p:spPr>
        <p:txBody>
          <a:bodyPr>
            <a:normAutofit/>
          </a:bodyPr>
          <a:lstStyle/>
          <a:p>
            <a:pPr marL="0" indent="0">
              <a:buNone/>
            </a:pPr>
            <a:r>
              <a:rPr lang="pl-PL" dirty="0">
                <a:solidFill>
                  <a:schemeClr val="tx1"/>
                </a:solidFill>
              </a:rPr>
              <a:t>„+” małych wartościowo projektów grantowych</a:t>
            </a:r>
          </a:p>
          <a:p>
            <a:pPr lvl="1">
              <a:buFont typeface="Wingdings" panose="05000000000000000000" pitchFamily="2" charset="2"/>
              <a:buChar char="Ø"/>
            </a:pPr>
            <a:r>
              <a:rPr lang="pl-PL" sz="1800" dirty="0">
                <a:solidFill>
                  <a:schemeClr val="tx1"/>
                </a:solidFill>
              </a:rPr>
              <a:t>mniejsze ryzyko utraty płynności finansowej w przypadku problemów z projektem grantowym</a:t>
            </a:r>
          </a:p>
          <a:p>
            <a:pPr lvl="1">
              <a:buFont typeface="Wingdings" panose="05000000000000000000" pitchFamily="2" charset="2"/>
              <a:buChar char="Ø"/>
            </a:pPr>
            <a:r>
              <a:rPr lang="pl-PL" sz="1800" dirty="0">
                <a:solidFill>
                  <a:schemeClr val="tx1"/>
                </a:solidFill>
              </a:rPr>
              <a:t>łatwiej znaleźć wystarczającą liczbę </a:t>
            </a:r>
            <a:r>
              <a:rPr lang="pl-PL" sz="1800" dirty="0" err="1">
                <a:solidFill>
                  <a:schemeClr val="tx1"/>
                </a:solidFill>
              </a:rPr>
              <a:t>Grantobiorców</a:t>
            </a:r>
            <a:r>
              <a:rPr lang="pl-PL" sz="1800" dirty="0">
                <a:solidFill>
                  <a:schemeClr val="tx1"/>
                </a:solidFill>
              </a:rPr>
              <a:t> dla zrealizowania założonych wskaźników</a:t>
            </a:r>
          </a:p>
          <a:p>
            <a:pPr marL="457200" lvl="1" indent="0">
              <a:buNone/>
            </a:pPr>
            <a:endParaRPr lang="pl-PL" dirty="0">
              <a:solidFill>
                <a:schemeClr val="tx1"/>
              </a:solidFill>
            </a:endParaRPr>
          </a:p>
          <a:p>
            <a:pPr marL="0" indent="0">
              <a:buNone/>
            </a:pPr>
            <a:r>
              <a:rPr lang="pl-PL" dirty="0">
                <a:solidFill>
                  <a:schemeClr val="tx1"/>
                </a:solidFill>
              </a:rPr>
              <a:t>„-” małych wartościowo projektów grantowych</a:t>
            </a:r>
          </a:p>
          <a:p>
            <a:pPr lvl="1">
              <a:buFont typeface="Wingdings" panose="05000000000000000000" pitchFamily="2" charset="2"/>
              <a:buChar char="Ø"/>
            </a:pPr>
            <a:r>
              <a:rPr lang="pl-PL" sz="1800" dirty="0">
                <a:solidFill>
                  <a:schemeClr val="tx1"/>
                </a:solidFill>
              </a:rPr>
              <a:t>mała wartość operacji, a czas uruchomienia zadań i praca nad oceną i wyborem wniosków, a potem zatwierdzeniem projektu w UM praktycznie taki sam jak w przypadku dużych projektów grantowych</a:t>
            </a:r>
          </a:p>
          <a:p>
            <a:pPr>
              <a:buFontTx/>
              <a:buChar char="-"/>
            </a:pPr>
            <a:endParaRPr lang="pl-PL" dirty="0">
              <a:solidFill>
                <a:schemeClr val="tx1"/>
              </a:solidFill>
            </a:endParaRPr>
          </a:p>
        </p:txBody>
      </p:sp>
      <p:pic>
        <p:nvPicPr>
          <p:cNvPr id="3" name="Obraz 2">
            <a:extLst>
              <a:ext uri="{FF2B5EF4-FFF2-40B4-BE49-F238E27FC236}">
                <a16:creationId xmlns:a16="http://schemas.microsoft.com/office/drawing/2014/main" id="{86E1AB36-8F96-41C7-AACA-F72E6E0E63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57302" y="4850406"/>
            <a:ext cx="2324947" cy="1743711"/>
          </a:xfrm>
          <a:prstGeom prst="rect">
            <a:avLst/>
          </a:prstGeom>
        </p:spPr>
      </p:pic>
      <p:sp>
        <p:nvSpPr>
          <p:cNvPr id="5" name="Symbol zastępczy numeru slajdu 4">
            <a:extLst>
              <a:ext uri="{FF2B5EF4-FFF2-40B4-BE49-F238E27FC236}">
                <a16:creationId xmlns:a16="http://schemas.microsoft.com/office/drawing/2014/main" id="{41B86C07-5ADB-4FB7-AAE6-FF1204AD9C6D}"/>
              </a:ext>
            </a:extLst>
          </p:cNvPr>
          <p:cNvSpPr>
            <a:spLocks noGrp="1"/>
          </p:cNvSpPr>
          <p:nvPr>
            <p:ph type="sldNum" sz="quarter" idx="12"/>
          </p:nvPr>
        </p:nvSpPr>
        <p:spPr/>
        <p:txBody>
          <a:bodyPr/>
          <a:lstStyle/>
          <a:p>
            <a:fld id="{20776E7F-DF51-4FB5-AED4-A6CB77B7E4B2}" type="slidenum">
              <a:rPr lang="pl-PL" smtClean="0"/>
              <a:t>8</a:t>
            </a:fld>
            <a:endParaRPr lang="pl-PL"/>
          </a:p>
        </p:txBody>
      </p:sp>
    </p:spTree>
    <p:extLst>
      <p:ext uri="{BB962C8B-B14F-4D97-AF65-F5344CB8AC3E}">
        <p14:creationId xmlns:p14="http://schemas.microsoft.com/office/powerpoint/2010/main" val="4094633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id="{6F41D044-23A1-49C6-B037-58FE10FA433E}"/>
              </a:ext>
            </a:extLst>
          </p:cNvPr>
          <p:cNvSpPr>
            <a:spLocks noGrp="1"/>
          </p:cNvSpPr>
          <p:nvPr>
            <p:ph type="title"/>
          </p:nvPr>
        </p:nvSpPr>
        <p:spPr>
          <a:xfrm>
            <a:off x="838200" y="3"/>
            <a:ext cx="10515600" cy="967664"/>
          </a:xfrm>
        </p:spPr>
        <p:txBody>
          <a:bodyPr>
            <a:normAutofit/>
          </a:bodyPr>
          <a:lstStyle/>
          <a:p>
            <a:pPr algn="ctr"/>
            <a:r>
              <a:rPr lang="pl-PL" sz="3600" dirty="0"/>
              <a:t>Projekty grantowe w województwie śląskim</a:t>
            </a:r>
          </a:p>
        </p:txBody>
      </p:sp>
      <p:graphicFrame>
        <p:nvGraphicFramePr>
          <p:cNvPr id="4" name="Symbol zastępczy zawartości 3">
            <a:extLst>
              <a:ext uri="{FF2B5EF4-FFF2-40B4-BE49-F238E27FC236}">
                <a16:creationId xmlns:a16="http://schemas.microsoft.com/office/drawing/2014/main" id="{72E85625-6369-4DA5-B1AF-5E9215132B04}"/>
              </a:ext>
            </a:extLst>
          </p:cNvPr>
          <p:cNvGraphicFramePr>
            <a:graphicFrameLocks noGrp="1"/>
          </p:cNvGraphicFramePr>
          <p:nvPr>
            <p:ph sz="quarter" idx="13"/>
            <p:extLst>
              <p:ext uri="{D42A27DB-BD31-4B8C-83A1-F6EECF244321}">
                <p14:modId xmlns:p14="http://schemas.microsoft.com/office/powerpoint/2010/main" val="3954150270"/>
              </p:ext>
            </p:extLst>
          </p:nvPr>
        </p:nvGraphicFramePr>
        <p:xfrm>
          <a:off x="1624684" y="1215725"/>
          <a:ext cx="5430983" cy="3108960"/>
        </p:xfrm>
        <a:graphic>
          <a:graphicData uri="http://schemas.openxmlformats.org/drawingml/2006/table">
            <a:tbl>
              <a:tblPr firstRow="1" bandRow="1">
                <a:tableStyleId>{5C22544A-7EE6-4342-B048-85BDC9FD1C3A}</a:tableStyleId>
              </a:tblPr>
              <a:tblGrid>
                <a:gridCol w="3302792">
                  <a:extLst>
                    <a:ext uri="{9D8B030D-6E8A-4147-A177-3AD203B41FA5}">
                      <a16:colId xmlns:a16="http://schemas.microsoft.com/office/drawing/2014/main" val="1239245747"/>
                    </a:ext>
                  </a:extLst>
                </a:gridCol>
                <a:gridCol w="2128191">
                  <a:extLst>
                    <a:ext uri="{9D8B030D-6E8A-4147-A177-3AD203B41FA5}">
                      <a16:colId xmlns:a16="http://schemas.microsoft.com/office/drawing/2014/main" val="3450964405"/>
                    </a:ext>
                  </a:extLst>
                </a:gridCol>
              </a:tblGrid>
              <a:tr h="268071">
                <a:tc>
                  <a:txBody>
                    <a:bodyPr/>
                    <a:lstStyle/>
                    <a:p>
                      <a:pPr algn="ctr"/>
                      <a:r>
                        <a:rPr lang="pl-PL" dirty="0"/>
                        <a:t>Okres realizacji projektów grantowych</a:t>
                      </a:r>
                    </a:p>
                  </a:txBody>
                  <a:tcPr marL="60991" marR="60991"/>
                </a:tc>
                <a:tc>
                  <a:txBody>
                    <a:bodyPr/>
                    <a:lstStyle/>
                    <a:p>
                      <a:pPr algn="ctr"/>
                      <a:r>
                        <a:rPr lang="pl-PL" dirty="0"/>
                        <a:t>Liczba zaplanowanych projektów grantowych</a:t>
                      </a:r>
                    </a:p>
                  </a:txBody>
                  <a:tcPr marL="60991" marR="60991"/>
                </a:tc>
                <a:extLst>
                  <a:ext uri="{0D108BD9-81ED-4DB2-BD59-A6C34878D82A}">
                    <a16:rowId xmlns:a16="http://schemas.microsoft.com/office/drawing/2014/main" val="679724595"/>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dirty="0"/>
                        <a:t>I kamień milowy</a:t>
                      </a:r>
                    </a:p>
                    <a:p>
                      <a:pPr marL="0" marR="0" lvl="0" indent="0" algn="ctr" defTabSz="914400" rtl="0" eaLnBrk="1" fontAlgn="auto" latinLnBrk="0" hangingPunct="1">
                        <a:lnSpc>
                          <a:spcPct val="100000"/>
                        </a:lnSpc>
                        <a:spcBef>
                          <a:spcPts val="0"/>
                        </a:spcBef>
                        <a:spcAft>
                          <a:spcPts val="0"/>
                        </a:spcAft>
                        <a:buClrTx/>
                        <a:buSzTx/>
                        <a:buFontTx/>
                        <a:buNone/>
                        <a:tabLst/>
                        <a:defRPr/>
                      </a:pPr>
                      <a:r>
                        <a:rPr lang="pl-PL" dirty="0"/>
                        <a:t>2016-2018</a:t>
                      </a:r>
                    </a:p>
                  </a:txBody>
                  <a:tcPr marL="60991" marR="60991"/>
                </a:tc>
                <a:tc>
                  <a:txBody>
                    <a:bodyPr/>
                    <a:lstStyle/>
                    <a:p>
                      <a:pPr algn="ctr"/>
                      <a:r>
                        <a:rPr lang="pl-PL" dirty="0"/>
                        <a:t>18</a:t>
                      </a:r>
                    </a:p>
                  </a:txBody>
                  <a:tcPr marL="60991" marR="60991"/>
                </a:tc>
                <a:extLst>
                  <a:ext uri="{0D108BD9-81ED-4DB2-BD59-A6C34878D82A}">
                    <a16:rowId xmlns:a16="http://schemas.microsoft.com/office/drawing/2014/main" val="906386201"/>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dirty="0"/>
                        <a:t>II kamień milowy</a:t>
                      </a:r>
                    </a:p>
                    <a:p>
                      <a:pPr algn="ctr"/>
                      <a:r>
                        <a:rPr lang="pl-PL" dirty="0"/>
                        <a:t>2019-2021</a:t>
                      </a:r>
                    </a:p>
                  </a:txBody>
                  <a:tcPr marL="60991" marR="60991"/>
                </a:tc>
                <a:tc>
                  <a:txBody>
                    <a:bodyPr/>
                    <a:lstStyle/>
                    <a:p>
                      <a:pPr algn="ctr"/>
                      <a:r>
                        <a:rPr lang="pl-PL" dirty="0"/>
                        <a:t>38</a:t>
                      </a:r>
                    </a:p>
                  </a:txBody>
                  <a:tcPr marL="60991" marR="60991"/>
                </a:tc>
                <a:extLst>
                  <a:ext uri="{0D108BD9-81ED-4DB2-BD59-A6C34878D82A}">
                    <a16:rowId xmlns:a16="http://schemas.microsoft.com/office/drawing/2014/main" val="3516518289"/>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dirty="0"/>
                        <a:t>III kamień milowy</a:t>
                      </a:r>
                    </a:p>
                    <a:p>
                      <a:pPr algn="ctr"/>
                      <a:r>
                        <a:rPr lang="pl-PL" dirty="0"/>
                        <a:t>2022-2023</a:t>
                      </a:r>
                    </a:p>
                  </a:txBody>
                  <a:tcPr marL="60991" marR="60991"/>
                </a:tc>
                <a:tc>
                  <a:txBody>
                    <a:bodyPr/>
                    <a:lstStyle/>
                    <a:p>
                      <a:pPr algn="ctr"/>
                      <a:r>
                        <a:rPr lang="pl-PL" dirty="0"/>
                        <a:t>4</a:t>
                      </a:r>
                    </a:p>
                  </a:txBody>
                  <a:tcPr marL="60991" marR="60991"/>
                </a:tc>
                <a:extLst>
                  <a:ext uri="{0D108BD9-81ED-4DB2-BD59-A6C34878D82A}">
                    <a16:rowId xmlns:a16="http://schemas.microsoft.com/office/drawing/2014/main" val="1481013657"/>
                  </a:ext>
                </a:extLst>
              </a:tr>
            </a:tbl>
          </a:graphicData>
        </a:graphic>
      </p:graphicFrame>
      <p:graphicFrame>
        <p:nvGraphicFramePr>
          <p:cNvPr id="11" name="Symbol zastępczy zawartości 10">
            <a:extLst>
              <a:ext uri="{FF2B5EF4-FFF2-40B4-BE49-F238E27FC236}">
                <a16:creationId xmlns:a16="http://schemas.microsoft.com/office/drawing/2014/main" id="{37D6DDEB-D9C7-4584-B2F0-6AD317A22E3A}"/>
              </a:ext>
            </a:extLst>
          </p:cNvPr>
          <p:cNvGraphicFramePr>
            <a:graphicFrameLocks noGrp="1"/>
          </p:cNvGraphicFramePr>
          <p:nvPr>
            <p:ph sz="quarter" idx="14"/>
            <p:extLst>
              <p:ext uri="{D42A27DB-BD31-4B8C-83A1-F6EECF244321}">
                <p14:modId xmlns:p14="http://schemas.microsoft.com/office/powerpoint/2010/main" val="3838821218"/>
              </p:ext>
            </p:extLst>
          </p:nvPr>
        </p:nvGraphicFramePr>
        <p:xfrm>
          <a:off x="1624684" y="4492610"/>
          <a:ext cx="8942633" cy="2095600"/>
        </p:xfrm>
        <a:graphic>
          <a:graphicData uri="http://schemas.openxmlformats.org/drawingml/2006/table">
            <a:tbl>
              <a:tblPr firstRow="1" bandRow="1">
                <a:tableStyleId>{5C22544A-7EE6-4342-B048-85BDC9FD1C3A}</a:tableStyleId>
              </a:tblPr>
              <a:tblGrid>
                <a:gridCol w="2980877">
                  <a:extLst>
                    <a:ext uri="{9D8B030D-6E8A-4147-A177-3AD203B41FA5}">
                      <a16:colId xmlns:a16="http://schemas.microsoft.com/office/drawing/2014/main" val="838064886"/>
                    </a:ext>
                  </a:extLst>
                </a:gridCol>
                <a:gridCol w="3389119">
                  <a:extLst>
                    <a:ext uri="{9D8B030D-6E8A-4147-A177-3AD203B41FA5}">
                      <a16:colId xmlns:a16="http://schemas.microsoft.com/office/drawing/2014/main" val="336685096"/>
                    </a:ext>
                  </a:extLst>
                </a:gridCol>
                <a:gridCol w="2572637">
                  <a:extLst>
                    <a:ext uri="{9D8B030D-6E8A-4147-A177-3AD203B41FA5}">
                      <a16:colId xmlns:a16="http://schemas.microsoft.com/office/drawing/2014/main" val="4186207303"/>
                    </a:ext>
                  </a:extLst>
                </a:gridCol>
              </a:tblGrid>
              <a:tr h="680574">
                <a:tc gridSpan="3">
                  <a:txBody>
                    <a:bodyPr/>
                    <a:lstStyle/>
                    <a:p>
                      <a:pPr algn="ctr"/>
                      <a:r>
                        <a:rPr lang="pl-PL" dirty="0"/>
                        <a:t>Stan wdrażania projektów grantowych w I kamieniu milowym</a:t>
                      </a:r>
                    </a:p>
                  </a:txBody>
                  <a:tcPr/>
                </a:tc>
                <a:tc hMerge="1">
                  <a:txBody>
                    <a:bodyPr/>
                    <a:lstStyle/>
                    <a:p>
                      <a:endParaRPr lang="pl-PL" dirty="0"/>
                    </a:p>
                  </a:txBody>
                  <a:tcPr/>
                </a:tc>
                <a:tc hMerge="1">
                  <a:txBody>
                    <a:bodyPr/>
                    <a:lstStyle/>
                    <a:p>
                      <a:endParaRPr lang="pl-PL" dirty="0"/>
                    </a:p>
                  </a:txBody>
                  <a:tcPr/>
                </a:tc>
                <a:extLst>
                  <a:ext uri="{0D108BD9-81ED-4DB2-BD59-A6C34878D82A}">
                    <a16:rowId xmlns:a16="http://schemas.microsoft.com/office/drawing/2014/main" val="3182889260"/>
                  </a:ext>
                </a:extLst>
              </a:tr>
              <a:tr h="1020725">
                <a:tc>
                  <a:txBody>
                    <a:bodyPr/>
                    <a:lstStyle/>
                    <a:p>
                      <a:r>
                        <a:rPr lang="pl-PL" dirty="0"/>
                        <a:t>Liczba podpisanych umów przyznania pomocy na projekt grantowy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1800" b="0" i="0" u="none" strike="noStrike" kern="1200" cap="none" spc="0" normalizeH="0" baseline="0" noProof="0" dirty="0">
                          <a:ln>
                            <a:noFill/>
                          </a:ln>
                          <a:solidFill>
                            <a:prstClr val="black"/>
                          </a:solidFill>
                          <a:effectLst/>
                          <a:uLnTx/>
                          <a:uFillTx/>
                          <a:latin typeface="Calibri" panose="020F0502020204030204"/>
                          <a:ea typeface="+mn-ea"/>
                          <a:cs typeface="+mn-cs"/>
                        </a:rPr>
                        <a:t>Liczba złożonych do UM wniosków przyznania pomocy na projekt grantowy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1800" b="0" i="0" u="none" strike="noStrike" kern="1200" cap="none" spc="0" normalizeH="0" baseline="0" noProof="0" dirty="0">
                          <a:ln>
                            <a:noFill/>
                          </a:ln>
                          <a:solidFill>
                            <a:prstClr val="black"/>
                          </a:solidFill>
                          <a:effectLst/>
                          <a:uLnTx/>
                          <a:uFillTx/>
                          <a:latin typeface="Calibri" panose="020F0502020204030204"/>
                          <a:ea typeface="+mn-ea"/>
                          <a:cs typeface="+mn-cs"/>
                        </a:rPr>
                        <a:t>Liczba ogłoszonych konkursów/oceny w LGD</a:t>
                      </a:r>
                    </a:p>
                  </a:txBody>
                  <a:tcPr/>
                </a:tc>
                <a:extLst>
                  <a:ext uri="{0D108BD9-81ED-4DB2-BD59-A6C34878D82A}">
                    <a16:rowId xmlns:a16="http://schemas.microsoft.com/office/drawing/2014/main" val="2356419910"/>
                  </a:ext>
                </a:extLst>
              </a:tr>
              <a:tr h="394301">
                <a:tc>
                  <a:txBody>
                    <a:bodyPr/>
                    <a:lstStyle/>
                    <a:p>
                      <a:pPr algn="ctr"/>
                      <a:r>
                        <a:rPr lang="pl-PL" dirty="0"/>
                        <a:t>0</a:t>
                      </a:r>
                    </a:p>
                  </a:txBody>
                  <a:tcPr/>
                </a:tc>
                <a:tc>
                  <a:txBody>
                    <a:bodyPr/>
                    <a:lstStyle/>
                    <a:p>
                      <a:pPr algn="ctr"/>
                      <a:r>
                        <a:rPr lang="pl-PL" dirty="0"/>
                        <a:t>7</a:t>
                      </a:r>
                    </a:p>
                  </a:txBody>
                  <a:tcPr/>
                </a:tc>
                <a:tc>
                  <a:txBody>
                    <a:bodyPr/>
                    <a:lstStyle/>
                    <a:p>
                      <a:pPr algn="ctr"/>
                      <a:r>
                        <a:rPr lang="pl-PL" dirty="0"/>
                        <a:t>3</a:t>
                      </a:r>
                    </a:p>
                  </a:txBody>
                  <a:tcPr/>
                </a:tc>
                <a:extLst>
                  <a:ext uri="{0D108BD9-81ED-4DB2-BD59-A6C34878D82A}">
                    <a16:rowId xmlns:a16="http://schemas.microsoft.com/office/drawing/2014/main" val="4127966940"/>
                  </a:ext>
                </a:extLst>
              </a:tr>
            </a:tbl>
          </a:graphicData>
        </a:graphic>
      </p:graphicFrame>
      <p:pic>
        <p:nvPicPr>
          <p:cNvPr id="3" name="Obraz 2">
            <a:extLst>
              <a:ext uri="{FF2B5EF4-FFF2-40B4-BE49-F238E27FC236}">
                <a16:creationId xmlns:a16="http://schemas.microsoft.com/office/drawing/2014/main" id="{31CE0D42-C1FF-4E16-A941-7AFCC23ACF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59660" y="1842532"/>
            <a:ext cx="2143125" cy="2143125"/>
          </a:xfrm>
          <a:prstGeom prst="rect">
            <a:avLst/>
          </a:prstGeom>
        </p:spPr>
      </p:pic>
      <p:sp>
        <p:nvSpPr>
          <p:cNvPr id="6" name="Symbol zastępczy numeru slajdu 5">
            <a:extLst>
              <a:ext uri="{FF2B5EF4-FFF2-40B4-BE49-F238E27FC236}">
                <a16:creationId xmlns:a16="http://schemas.microsoft.com/office/drawing/2014/main" id="{5ABC152B-A1DC-4890-A4F7-E29F2FB42239}"/>
              </a:ext>
            </a:extLst>
          </p:cNvPr>
          <p:cNvSpPr>
            <a:spLocks noGrp="1"/>
          </p:cNvSpPr>
          <p:nvPr>
            <p:ph type="sldNum" sz="quarter" idx="12"/>
          </p:nvPr>
        </p:nvSpPr>
        <p:spPr/>
        <p:txBody>
          <a:bodyPr/>
          <a:lstStyle/>
          <a:p>
            <a:fld id="{20776E7F-DF51-4FB5-AED4-A6CB77B7E4B2}" type="slidenum">
              <a:rPr lang="pl-PL" smtClean="0"/>
              <a:t>9</a:t>
            </a:fld>
            <a:endParaRPr lang="pl-PL"/>
          </a:p>
        </p:txBody>
      </p:sp>
    </p:spTree>
    <p:extLst>
      <p:ext uri="{BB962C8B-B14F-4D97-AF65-F5344CB8AC3E}">
        <p14:creationId xmlns:p14="http://schemas.microsoft.com/office/powerpoint/2010/main" val="2568292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ierownictwo">
  <a:themeElements>
    <a:clrScheme name="Kształt fali">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Kierownictw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Kierownictw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Executive</Template>
  <TotalTime>460</TotalTime>
  <Words>1291</Words>
  <Application>Microsoft Office PowerPoint</Application>
  <PresentationFormat>Panoramiczny</PresentationFormat>
  <Paragraphs>239</Paragraphs>
  <Slides>17</Slides>
  <Notes>0</Notes>
  <HiddenSlides>1</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17</vt:i4>
      </vt:variant>
    </vt:vector>
  </HeadingPairs>
  <TitlesOfParts>
    <vt:vector size="24" baseType="lpstr">
      <vt:lpstr>Arial</vt:lpstr>
      <vt:lpstr>Calibri</vt:lpstr>
      <vt:lpstr>Century Gothic</vt:lpstr>
      <vt:lpstr>Courier New</vt:lpstr>
      <vt:lpstr>Palatino Linotype</vt:lpstr>
      <vt:lpstr>Wingdings</vt:lpstr>
      <vt:lpstr>Kierownictwo</vt:lpstr>
      <vt:lpstr>Projekty grantowe w województwie śląskim</vt:lpstr>
      <vt:lpstr>Prezentacja programu PowerPoint</vt:lpstr>
      <vt:lpstr> </vt:lpstr>
      <vt:lpstr>Prezentacja programu PowerPoint</vt:lpstr>
      <vt:lpstr>Projekty grantowe w województwie śląskim</vt:lpstr>
      <vt:lpstr>Projekty grantowe w województwie śląskim</vt:lpstr>
      <vt:lpstr>Projekty grantowe w województwie śląskim</vt:lpstr>
      <vt:lpstr>Projekty grantowe w województwie śląskim</vt:lpstr>
      <vt:lpstr>Projekty grantowe w województwie śląskim</vt:lpstr>
      <vt:lpstr>Projekty grantowe w województwie śląskim</vt:lpstr>
      <vt:lpstr>Projekty grantowe w województwie śląskim</vt:lpstr>
      <vt:lpstr>Prezentacja programu PowerPoint</vt:lpstr>
      <vt:lpstr>Prezentacja programu PowerPoint</vt:lpstr>
      <vt:lpstr>Projekty grantowe w województwie śląskim</vt:lpstr>
      <vt:lpstr>Projekty grantowe w województwie śląskim</vt:lpstr>
      <vt:lpstr>Projekty grantowe w województwie śląskim</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Projekty grantowe w województwie śląskim</dc:title>
  <dc:creator>Stowarzyszenie "Razem na wyżyny"</dc:creator>
  <cp:lastModifiedBy>Stowarzyszenie "Razem na wyżyny"</cp:lastModifiedBy>
  <cp:revision>57</cp:revision>
  <cp:lastPrinted>2018-03-05T17:40:18Z</cp:lastPrinted>
  <dcterms:created xsi:type="dcterms:W3CDTF">2018-03-05T08:02:59Z</dcterms:created>
  <dcterms:modified xsi:type="dcterms:W3CDTF">2018-03-07T08:19:38Z</dcterms:modified>
</cp:coreProperties>
</file>