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4" r:id="rId2"/>
  </p:sldMasterIdLst>
  <p:notesMasterIdLst>
    <p:notesMasterId r:id="rId23"/>
  </p:notesMasterIdLst>
  <p:handoutMasterIdLst>
    <p:handoutMasterId r:id="rId24"/>
  </p:handoutMasterIdLst>
  <p:sldIdLst>
    <p:sldId id="256" r:id="rId3"/>
    <p:sldId id="400" r:id="rId4"/>
    <p:sldId id="392" r:id="rId5"/>
    <p:sldId id="408" r:id="rId6"/>
    <p:sldId id="409" r:id="rId7"/>
    <p:sldId id="394" r:id="rId8"/>
    <p:sldId id="407" r:id="rId9"/>
    <p:sldId id="410" r:id="rId10"/>
    <p:sldId id="411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384" r:id="rId22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9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0326" autoAdjust="0"/>
  </p:normalViewPr>
  <p:slideViewPr>
    <p:cSldViewPr>
      <p:cViewPr varScale="1">
        <p:scale>
          <a:sx n="80" d="100"/>
          <a:sy n="80" d="100"/>
        </p:scale>
        <p:origin x="25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44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A24D7507-583D-4919-980D-2A8E948461B7}" type="datetimeFigureOut">
              <a:rPr lang="pl-PL" smtClean="0"/>
              <a:pPr/>
              <a:t>06.03.2018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89B1126F-9B44-4782-868D-67B1FA547A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368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D48D0DEE-C7B9-488B-9648-E4DF1B3C68D2}" type="datetimeFigureOut">
              <a:rPr lang="pl-PL" smtClean="0"/>
              <a:pPr/>
              <a:t>06.03.2018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2" tIns="46136" rIns="92272" bIns="4613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21941"/>
            <a:ext cx="5447030" cy="4473416"/>
          </a:xfrm>
          <a:prstGeom prst="rect">
            <a:avLst/>
          </a:prstGeom>
        </p:spPr>
        <p:txBody>
          <a:bodyPr vert="horz" lIns="92272" tIns="46136" rIns="92272" bIns="46136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F55EC7D5-F440-4243-9316-9C64217F2DB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82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28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2721">
              <a:defRPr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C4E3-5E40-4D49-B1D1-67EC8651EB0A}" type="slidenum">
              <a:rPr lang="pl-PL" smtClean="0">
                <a:solidFill>
                  <a:prstClr val="black"/>
                </a:solidFill>
              </a:rPr>
              <a:pPr/>
              <a:t>20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34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721">
              <a:defRPr/>
            </a:pPr>
            <a:endParaRPr lang="pl-P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b="0" dirty="0">
              <a:latin typeface="+mn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2721">
              <a:defRPr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2721">
              <a:defRPr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2721"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3E203F-7D82-4FDB-A8CC-29CA6149292C}" type="datetime1">
              <a:rPr lang="pl-PL" smtClean="0"/>
              <a:t>06.03.2018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E7E-92B4-4C79-BC73-3E5E99957C76}" type="datetime1">
              <a:rPr lang="pl-PL" smtClean="0"/>
              <a:t>06.03.2018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CE59A8-9990-4A8D-8A8E-D56D297721F6}" type="datetime1">
              <a:rPr lang="pl-PL" smtClean="0"/>
              <a:t>06.03.2018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AD1CEE-0B5A-4177-9DD4-41400E338B5B}" type="datetime1">
              <a:rPr lang="pl-PL" smtClean="0"/>
              <a:t>06.03.2018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EBDDC3"/>
              </a:solidFill>
            </a:endParaRP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A3868-AB84-4368-8174-77A2CFABE503}" type="slidenum">
              <a:rPr lang="pl-PL" smtClean="0">
                <a:solidFill>
                  <a:srgbClr val="EBDDC3"/>
                </a:solidFill>
              </a:rPr>
              <a:pPr/>
              <a:t>‹#›</a:t>
            </a:fld>
            <a:endParaRPr lang="pl-PL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58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3C58-4DF3-4B13-890E-DD7A564D0D0C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9636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DE45-21CF-4E1B-9D58-ADF6B4BA37FA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77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266D6B-2B6D-4A63-B167-3B7FB986B1E3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>
              <a:solidFill>
                <a:srgbClr val="0084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72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5F1528-1204-4FC5-8053-81C53DDD508A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48231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30F2-F577-450A-ADB1-C9D5E8B61383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630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28B-E62E-4F5A-BF57-3858866CBC44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A3868-AB84-4368-8174-77A2CFABE503}" type="slidenum">
              <a:rPr lang="pl-PL" smtClean="0">
                <a:solidFill>
                  <a:srgbClr val="00843C"/>
                </a:solidFill>
              </a:rPr>
              <a:pPr/>
              <a:t>‹#›</a:t>
            </a:fld>
            <a:endParaRPr lang="pl-PL">
              <a:solidFill>
                <a:srgbClr val="0084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14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84A-A436-4B56-A16A-3EA56D934AAE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728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1F12-7815-45DD-9D2E-F84C9C6EE007}" type="datetime1">
              <a:rPr lang="pl-PL" smtClean="0"/>
              <a:t>06.03.2018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0C37F1B-CC8F-4586-894D-9B04484465D9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4019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3380-5F8E-486E-913E-26DBD2730BAA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013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6D3CAD-5B5B-4820-9AAB-12E141359E4C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640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D55E-3818-44C1-A5F2-3BA9DB06F45E}" type="datetime1">
              <a:rPr lang="pl-PL" smtClean="0"/>
              <a:t>06.03.2018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8EDBE1-6AF1-4C86-B5D7-9B2471A8ACC4}" type="datetime1">
              <a:rPr lang="pl-PL" smtClean="0"/>
              <a:t>06.03.2018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2B5C0B-1617-448C-A643-0FA0D05B45D8}" type="datetime1">
              <a:rPr lang="pl-PL" smtClean="0"/>
              <a:t>06.03.2018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6248-4C86-46E9-B551-45ADF3F6EE50}" type="datetime1">
              <a:rPr lang="pl-PL" smtClean="0"/>
              <a:t>06.03.2018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F54C-944B-474E-91E5-11B82E1581E3}" type="datetime1">
              <a:rPr lang="pl-PL" smtClean="0"/>
              <a:t>06.03.2018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F37A-99B9-4D0E-BCB8-7AE557CD5AAE}" type="datetime1">
              <a:rPr lang="pl-PL" smtClean="0"/>
              <a:t>06.03.2018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7BD8E0-81BF-4F05-9556-3782996AA853}" type="datetime1">
              <a:rPr lang="pl-PL" smtClean="0"/>
              <a:t>06.03.2018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68024E-A736-49B7-8331-641E8C8F5ED5}" type="datetime1">
              <a:rPr lang="pl-PL" smtClean="0"/>
              <a:t>06.03.2018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E51910-1E39-4165-BE6B-C10F42F96E11}" type="datetime1">
              <a:rPr lang="pl-PL" smtClean="0">
                <a:solidFill>
                  <a:srgbClr val="00843C"/>
                </a:solidFill>
              </a:rPr>
              <a:t>06.03.2018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74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ytuł 22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8277200" cy="3456384"/>
          </a:xfrm>
        </p:spPr>
        <p:txBody>
          <a:bodyPr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br>
              <a:rPr lang="pl-PL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konkurencyjności wydatków</a:t>
            </a:r>
            <a:b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</a:t>
            </a:r>
            <a:b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 Rozwoju Obszarów Wiejskich </a:t>
            </a:r>
            <a:b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lata 2014–2020</a:t>
            </a:r>
            <a:b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najważniejsze zmiany od 21 lutego 2018 r.</a:t>
            </a:r>
            <a:br>
              <a:rPr lang="pl-PL" sz="24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Obszarów Wiejskich</a:t>
            </a:r>
            <a:br>
              <a:rPr lang="pl-PL" sz="14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4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pl-PL" sz="14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Podtytuł 23"/>
          <p:cNvSpPr>
            <a:spLocks noGrp="1"/>
          </p:cNvSpPr>
          <p:nvPr>
            <p:ph type="subTitle" idx="1"/>
          </p:nvPr>
        </p:nvSpPr>
        <p:spPr>
          <a:xfrm>
            <a:off x="2487960" y="6165304"/>
            <a:ext cx="6656040" cy="475307"/>
          </a:xfrm>
        </p:spPr>
        <p:txBody>
          <a:bodyPr>
            <a:normAutofit fontScale="40000" lnSpcReduction="20000"/>
          </a:bodyPr>
          <a:lstStyle/>
          <a:p>
            <a:endParaRPr lang="pl-PL" b="1" dirty="0">
              <a:latin typeface="Georgia" pitchFamily="18" charset="0"/>
            </a:endParaRPr>
          </a:p>
          <a:p>
            <a:r>
              <a:rPr lang="pl-PL" sz="3400" b="1" dirty="0">
                <a:latin typeface="Georgia" pitchFamily="18" charset="0"/>
              </a:rPr>
              <a:t>Ministerstwo Rolnictwa i Rozwoju Wsi</a:t>
            </a:r>
            <a:endParaRPr lang="pl-PL" dirty="0"/>
          </a:p>
        </p:txBody>
      </p:sp>
      <p:pic>
        <p:nvPicPr>
          <p:cNvPr id="27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przepisy rozporządzenia nie wynikające wprost ze zmiany ustawy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brak obowiązku obligatoryjnego przedłużenia terminu składania ofert w przypadku zmiany zapytania ofertowego (obowiązek taki zaistnieje tylko przy zmianie istotnej)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brak minimalnego terminu, o jaki należy przedłużyć termin składania ofert (dotychczas obowiązek przedłużenia terminu o co najmniej 3/7 dni)</a:t>
            </a:r>
          </a:p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536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przepisy rozporządzenia nie wynikające wprost ze zmiany ustawy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doprecyzowanie przepisu: w toku badania i oceny ofert beneficjent może żądać od wykonawców wyjaśnień dotyczących treści złożonych ofert (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niedopuszczalne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jest prowadzenie negocjacji dotyczących złożonej oferty oraz dokonywanie jakiejkolwiek zmiany w jej treści)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wykaz ofert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dodatkowy element protokołu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5995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przepisy rozporządzenia nie wynikające wprost ze zmiany ustawy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uwzględnienie możliwości udzielenia zamówienia publicznego w częściach (w przypadku, gdy zamawiający udziela zamówienia publicznego w częściach i niezgodność dotyczy jednego postępowania – zmniejszenie jest obliczane w odniesieniu do kwoty kosztów poniesionych w ramach tego postępowania, a nie całego zamówienia publicznego)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sumowania zmniejszeń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obliczonych metodą dyferencyjną i wskaźnikową (do wszystkich stwierdzonych niezgodności stosuje się zmniejszenie z tytułu niezgodności, skutkującej zmniejszeniem o najwyższej wartości)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808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przepisy rozporządzenia nie wynikające wprost ze zmiany ustawy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Nowość - oferty dodatkowe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Beneficjent obowiązkowo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wzywa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wykonawców, którzy złożyli oferty o takiej samej najniższej cenie lub o takim samym najniższym koszcie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do złożenia ofert dodatkowych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w zakresie dotyczącym ceny lub kosztu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689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Przepisy przejściowe – ustawa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100" u="sng" dirty="0">
                <a:latin typeface="Arial" panose="020B0604020202020204" pitchFamily="34" charset="0"/>
                <a:cs typeface="Arial" panose="020B0604020202020204" pitchFamily="34" charset="0"/>
              </a:rPr>
              <a:t>zamówienia publiczne:</a:t>
            </a:r>
          </a:p>
          <a:p>
            <a:pPr lvl="0" algn="just"/>
            <a:endParaRPr lang="pl-PL" sz="2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zmienione przepisy stosuje się także do postępowań wszczętych i niezakończonych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wyłączenie stosowania zasady konkurencyjności w przypadku każdego dobrowolnego zastosowania konkurencyjnych trybów udzielania zamówienia publicznego; postępowania „dobrowolne” oceniane pod kątem zgodności z ustawą </a:t>
            </a:r>
            <a:r>
              <a:rPr lang="pl-PL" sz="2100" dirty="0" err="1">
                <a:latin typeface="Arial" panose="020B0604020202020204" pitchFamily="34" charset="0"/>
                <a:cs typeface="Arial" panose="020B0604020202020204" pitchFamily="34" charset="0"/>
              </a:rPr>
              <a:t>Pzp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zmiana korzystna dla beneficjentów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403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Przepisy przejściowe – ustawa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00609" y="2251139"/>
            <a:ext cx="7591887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100" u="sng" dirty="0">
                <a:latin typeface="Arial" panose="020B0604020202020204" pitchFamily="34" charset="0"/>
                <a:cs typeface="Arial" panose="020B0604020202020204" pitchFamily="34" charset="0"/>
              </a:rPr>
              <a:t>postępowania w sprawie konkurencyjnego wyboru wykonawcy:</a:t>
            </a:r>
          </a:p>
          <a:p>
            <a:pPr lvl="0" algn="just"/>
            <a:endParaRPr lang="pl-PL" sz="2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decyduje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moment zamieszczenia zapytania ofertowego na portalu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ogłoszeń ARiMR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udostępnienie zapytania ofertowego na portalu ogłoszeń przed 21 lutego 2018 r. i przed tym dniem nie została zawarta umowa z wybranym wykonawcą – stosuje się przepisy ustawy w brzmieniu dotychczasowym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ma znaczenia moment zawarcia z beneficjentem umowy o przyznaniu pomocy</a:t>
            </a:r>
            <a:endParaRPr lang="pl-PL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95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Zakończenie postępowania bez wyboru wykonawcy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sz="2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WAŻNE: przepisy (zarówno dotychczas jak i obecnie obowiązujące)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umożliwiają zakończenie postępowania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 sprawie wyboru przez beneficjenta wykonawcy danego zadania ujętego w zestawieniu rzeczowo-finansowym operacji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bez wyboru żadnej z ofert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postępowanie musi zostać powtórzone zgodnie z przepisami obowiązującymi w momencie ponownego wszczęcia postępowania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216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Przepisy przejściowe - rozporządzenie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przepisy wynikające wprost ze zmienionych przepisów ustawy obowiązują zgodnie z przepisem przejściowym do ustawy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regulacje wprowadzane rozporządzeniem znane podmiotom co do zasady powtarzają rozwiązania zawarte w poprzednim rozporządzeniu - mogą być zatem stosowane przez beneficjentów, którzy rozpoczęli postępowanie przed dniem wejścia w życie tego rozporządzenia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155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Przepisy przejściowe - rozporządzenie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nowe przepisy są dla beneficjentów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korzystne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lub nie nakładają na nich obowiązków niemożliwych do zrealizowania na dowolnym etapie trwania postępowania w sprawie wyboru wykonawcy danego zadania ujętego w zestawieniu rzeczowo-finansowym operacji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wyjątek –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§ 3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oferty dodatkowe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 – nie będzie miał zastosowania do postępowań wszczętych i niezakończonych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262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Przepisy przejściowe - rozporządzenie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nowy obowiązek wezwania do złożenia ofert dodatkowych - ze względu na etap, na którym znajdują się postępowania może być to niemożliwe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sankcja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w przypadku zaniechania wezwania do złożenia ofert dodatkowych  - nie powinna być stosowana w przypadku beneficjentów, którzy rozpoczęli postępowania na podstawie dotychczas obowiązujących przepisów rozporządzenia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51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Podstawy prawne</a:t>
            </a:r>
          </a:p>
        </p:txBody>
      </p:sp>
      <p:sp>
        <p:nvSpPr>
          <p:cNvPr id="3" name="Prostokąt 2"/>
          <p:cNvSpPr/>
          <p:nvPr/>
        </p:nvSpPr>
        <p:spPr>
          <a:xfrm>
            <a:off x="889032" y="2419286"/>
            <a:ext cx="75918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art. 43a ustawy z dnia 20 lutego 2015 r. o wspieraniu rozwoju obszarów wiejskich z udziałem środków Europejskiego Funduszu Rolnego na rzecz Rozwoju Obszarów Wiejskich </a:t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ramach Programu Rozwoju Obszarów Wiejskich na lata 2014–2020 (Dz. U. z 2017 r. poz. 562, z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 zm.)</a:t>
            </a:r>
          </a:p>
          <a:p>
            <a:pPr algn="just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Rolnictwa i Rozwoju Wsi z dnia</a:t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lutego 2018 r.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sprawie wyboru wykonawców zadań ujętych w zestawieniu rzeczowo-finansowym operacji oraz warunków dokonywania zmniejszeń kwot pomocy oraz pomocy technicznej (Dz. U. poz. 396)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518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ytuł 22"/>
          <p:cNvSpPr>
            <a:spLocks noGrp="1"/>
          </p:cNvSpPr>
          <p:nvPr>
            <p:ph type="ctrTitle"/>
          </p:nvPr>
        </p:nvSpPr>
        <p:spPr>
          <a:xfrm>
            <a:off x="2339752" y="3645024"/>
            <a:ext cx="6477000" cy="936104"/>
          </a:xfrm>
        </p:spPr>
        <p:txBody>
          <a:bodyPr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pl-PL" sz="2000" b="1" cap="sm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Dziękuję za uwagę</a:t>
            </a:r>
          </a:p>
        </p:txBody>
      </p:sp>
      <p:sp>
        <p:nvSpPr>
          <p:cNvPr id="24" name="Podtytuł 23"/>
          <p:cNvSpPr>
            <a:spLocks noGrp="1"/>
          </p:cNvSpPr>
          <p:nvPr>
            <p:ph type="subTitle" idx="1"/>
          </p:nvPr>
        </p:nvSpPr>
        <p:spPr>
          <a:xfrm>
            <a:off x="2487960" y="6165304"/>
            <a:ext cx="6656040" cy="475307"/>
          </a:xfrm>
        </p:spPr>
        <p:txBody>
          <a:bodyPr>
            <a:normAutofit fontScale="40000" lnSpcReduction="20000"/>
          </a:bodyPr>
          <a:lstStyle/>
          <a:p>
            <a:endParaRPr lang="pl-PL" b="1" dirty="0">
              <a:latin typeface="Georgia" pitchFamily="18" charset="0"/>
            </a:endParaRPr>
          </a:p>
          <a:p>
            <a:r>
              <a:rPr lang="pl-PL" sz="3400" b="1" dirty="0">
                <a:latin typeface="Georgia" pitchFamily="18" charset="0"/>
              </a:rPr>
              <a:t>                        Ministerstwo Rolnictwa i Rozwoju Wsi</a:t>
            </a:r>
            <a:endParaRPr lang="pl-PL" dirty="0"/>
          </a:p>
        </p:txBody>
      </p:sp>
      <p:pic>
        <p:nvPicPr>
          <p:cNvPr id="27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32656"/>
            <a:ext cx="1188131" cy="792088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>
                <a:solidFill>
                  <a:srgbClr val="EBDDC3"/>
                </a:solidFill>
              </a:rPr>
              <a:pPr/>
              <a:t>20</a:t>
            </a:fld>
            <a:endParaRPr lang="pl-PL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Wyłączenie stosowania zasad konkurencyjności:</a:t>
            </a:r>
          </a:p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5 ustawy)</a:t>
            </a:r>
            <a:endParaRPr lang="pl-P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35815" y="2780928"/>
            <a:ext cx="75918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zadania o wartości poniżej </a:t>
            </a:r>
            <a:r>
              <a:rPr lang="pl-P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30 000 euro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każde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dobrowolne zastosowanie przepisów o zamówieniach publicznych – przetarg nieograniczony albo przetarg ograniczony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25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Najkorzystniejsza oferta</a:t>
            </a:r>
          </a:p>
          <a:p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3 ustawy)</a:t>
            </a:r>
          </a:p>
        </p:txBody>
      </p:sp>
      <p:sp>
        <p:nvSpPr>
          <p:cNvPr id="3" name="Prostokąt 2"/>
          <p:cNvSpPr/>
          <p:nvPr/>
        </p:nvSpPr>
        <p:spPr>
          <a:xfrm>
            <a:off x="860577" y="3212976"/>
            <a:ext cx="75918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/>
              <a:t>w zapytaniu ofertowym możliwe jest teraz określenie </a:t>
            </a:r>
            <a:r>
              <a:rPr lang="pl-PL" sz="3600" b="1" dirty="0">
                <a:solidFill>
                  <a:srgbClr val="FF0000"/>
                </a:solidFill>
              </a:rPr>
              <a:t>jednego kryterium </a:t>
            </a:r>
            <a:r>
              <a:rPr lang="pl-PL" sz="3600" dirty="0"/>
              <a:t>oceny ofert – cena lub koszt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98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Termin ustalania wartości zadania</a:t>
            </a:r>
          </a:p>
          <a:p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5a ustawy)</a:t>
            </a:r>
          </a:p>
        </p:txBody>
      </p:sp>
      <p:sp>
        <p:nvSpPr>
          <p:cNvPr id="3" name="Prostokąt 2"/>
          <p:cNvSpPr/>
          <p:nvPr/>
        </p:nvSpPr>
        <p:spPr>
          <a:xfrm>
            <a:off x="935815" y="2780928"/>
            <a:ext cx="75918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/>
              <a:t>Ustalenie wartości zadania ujętego w zestawieniu rzeczowo-finansowym operacji – nie wcześniej niż</a:t>
            </a:r>
          </a:p>
          <a:p>
            <a:pPr algn="just"/>
            <a:r>
              <a:rPr lang="pl-PL" sz="2800" b="1" dirty="0"/>
              <a:t>3 miesiące / 6 miesięcy </a:t>
            </a:r>
            <a:r>
              <a:rPr lang="pl-PL" sz="2800" dirty="0"/>
              <a:t>(roboty budowlane)</a:t>
            </a:r>
          </a:p>
          <a:p>
            <a:pPr algn="just"/>
            <a:r>
              <a:rPr lang="pl-PL" sz="2800" dirty="0"/>
              <a:t> </a:t>
            </a:r>
            <a:r>
              <a:rPr lang="pl-PL" sz="2800" u="sng" dirty="0"/>
              <a:t>przed dniem udostępnienia </a:t>
            </a:r>
            <a:r>
              <a:rPr lang="pl-PL" sz="2800" dirty="0"/>
              <a:t>zapytania ofertowego albo – gdy nie udostępniono zapytania ofertowego – </a:t>
            </a:r>
            <a:r>
              <a:rPr lang="pl-PL" sz="2800" u="sng" dirty="0"/>
              <a:t>przed dniem zawarcia umowy </a:t>
            </a:r>
            <a:r>
              <a:rPr lang="pl-PL" sz="2800" dirty="0"/>
              <a:t>z wykonawcą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88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Brak możliwości wyboru najkorzystniejszej oferty </a:t>
            </a:r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5c ustawy)</a:t>
            </a: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 przypadku gdy:</a:t>
            </a:r>
          </a:p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nie została złożona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żadna oferta / oferta dodatkowa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złożono oferty dodatkowe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o takiej samej najniższej cenie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lub o takim samym najniższym koszcie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wszystkie oferty zostały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odrzucone</a:t>
            </a:r>
          </a:p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Beneficjent </a:t>
            </a:r>
            <a:r>
              <a:rPr lang="pl-PL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może zawrzeć umowę na wykonanie tego zadania z wybranym wykonawcą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niepowiązanym osobowo lub kapitałowo.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88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Uchylanie się wykonawcy od zawarcia umowy</a:t>
            </a:r>
          </a:p>
          <a:p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5d ustawy)</a:t>
            </a:r>
          </a:p>
        </p:txBody>
      </p:sp>
      <p:sp>
        <p:nvSpPr>
          <p:cNvPr id="3" name="Prostokąt 2"/>
          <p:cNvSpPr/>
          <p:nvPr/>
        </p:nvSpPr>
        <p:spPr>
          <a:xfrm>
            <a:off x="900609" y="2780928"/>
            <a:ext cx="75918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Uchylanie się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przez wykonawcę od zawarcia umowy – beneficjent może zawrzeć umowę z wykonawcą, którego oferta była kolejną najkorzystniejszą spośród pozostałych ofert,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bez przeprowadzania ponownego postępowania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461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rozporządzenie</a:t>
            </a:r>
          </a:p>
          <a:p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6 ustawy)</a:t>
            </a:r>
            <a:endParaRPr lang="pl-PL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00609" y="2780928"/>
            <a:ext cx="75918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Zmiana delegacji do wydania rozporządzenia – 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21 lutego 2018 r. </a:t>
            </a: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utraciło moc obowiązującą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dotychczasowe rozporządzenie Ministra Rolnictwa i Rozwoju Wsi z dnia 13 stycznia 2017 r. w sprawie szczegółowych warunków i trybu konkurencyjnego wyboru wykonawców zadań ujętych w zestawieniu rzeczowo-finansowym operacji i warunków dokonywania zmniejszeń kwot pomocy oraz pomocy technicznej (Dz. U. poz. 106)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10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rozporządzenie</a:t>
            </a:r>
          </a:p>
          <a:p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6 ustawy)</a:t>
            </a:r>
            <a:endParaRPr lang="pl-PL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00609" y="2780928"/>
            <a:ext cx="75803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Konieczne wydanie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nowego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rozporządzenia, dostosowanego do zmian przepisów ustawy PROW 2014–2020.</a:t>
            </a:r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Rozporządzenie uwzględnia także uwagi i wnioski beneficjentów oraz agencji płatniczej i podmiotów wdrażających wynikające z doświadczeń w stosowaniu przepisów dotychczasowych.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33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Niestandardowy 9">
      <a:dk1>
        <a:sysClr val="windowText" lastClr="000000"/>
      </a:dk1>
      <a:lt1>
        <a:srgbClr val="44884F"/>
      </a:lt1>
      <a:dk2>
        <a:srgbClr val="00843C"/>
      </a:dk2>
      <a:lt2>
        <a:srgbClr val="EBDDC3"/>
      </a:lt2>
      <a:accent1>
        <a:srgbClr val="44884F"/>
      </a:accent1>
      <a:accent2>
        <a:srgbClr val="44884F"/>
      </a:accent2>
      <a:accent3>
        <a:srgbClr val="A5AB81"/>
      </a:accent3>
      <a:accent4>
        <a:srgbClr val="00B050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Średni">
  <a:themeElements>
    <a:clrScheme name="Niestandardowy 9">
      <a:dk1>
        <a:sysClr val="windowText" lastClr="000000"/>
      </a:dk1>
      <a:lt1>
        <a:srgbClr val="44884F"/>
      </a:lt1>
      <a:dk2>
        <a:srgbClr val="00843C"/>
      </a:dk2>
      <a:lt2>
        <a:srgbClr val="EBDDC3"/>
      </a:lt2>
      <a:accent1>
        <a:srgbClr val="44884F"/>
      </a:accent1>
      <a:accent2>
        <a:srgbClr val="44884F"/>
      </a:accent2>
      <a:accent3>
        <a:srgbClr val="A5AB81"/>
      </a:accent3>
      <a:accent4>
        <a:srgbClr val="00B050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5006</TotalTime>
  <Words>976</Words>
  <Application>Microsoft Office PowerPoint</Application>
  <PresentationFormat>Pokaz na ekranie (4:3)</PresentationFormat>
  <Paragraphs>155</Paragraphs>
  <Slides>20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30" baseType="lpstr">
      <vt:lpstr>Antique Olive</vt:lpstr>
      <vt:lpstr>Arial</vt:lpstr>
      <vt:lpstr>Calibri</vt:lpstr>
      <vt:lpstr>Georgia</vt:lpstr>
      <vt:lpstr>Times New Roman</vt:lpstr>
      <vt:lpstr>Tw Cen MT</vt:lpstr>
      <vt:lpstr>Wingdings</vt:lpstr>
      <vt:lpstr>Wingdings 2</vt:lpstr>
      <vt:lpstr>Średni</vt:lpstr>
      <vt:lpstr>1_Średni</vt:lpstr>
      <vt:lpstr>  Zasady konkurencyjności wydatków w ramach Programu Rozwoju Obszarów Wiejskich  na lata 2014–2020  najważniejsze zmiany od 21 lutego 2018 r.    Departament Rozwoju Obszarów Wiejskich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Company>Ministerstwo Rolnictwa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pscian</dc:creator>
  <cp:lastModifiedBy>05</cp:lastModifiedBy>
  <cp:revision>814</cp:revision>
  <cp:lastPrinted>2018-03-02T11:05:30Z</cp:lastPrinted>
  <dcterms:created xsi:type="dcterms:W3CDTF">2015-04-28T10:36:03Z</dcterms:created>
  <dcterms:modified xsi:type="dcterms:W3CDTF">2018-03-06T07:43:26Z</dcterms:modified>
</cp:coreProperties>
</file>