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51" r:id="rId2"/>
    <p:sldId id="567" r:id="rId3"/>
    <p:sldId id="572" r:id="rId4"/>
    <p:sldId id="573" r:id="rId5"/>
    <p:sldId id="574" r:id="rId6"/>
    <p:sldId id="576" r:id="rId7"/>
    <p:sldId id="575" r:id="rId8"/>
    <p:sldId id="577" r:id="rId9"/>
    <p:sldId id="569" r:id="rId10"/>
  </p:sldIdLst>
  <p:sldSz cx="9144000" cy="6858000" type="screen4x3"/>
  <p:notesSz cx="6797675" cy="987425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0066"/>
    <a:srgbClr val="FF3300"/>
    <a:srgbClr val="00FF00"/>
    <a:srgbClr val="000066"/>
    <a:srgbClr val="663300"/>
    <a:srgbClr val="99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01" autoAdjust="0"/>
    <p:restoredTop sz="94660"/>
  </p:normalViewPr>
  <p:slideViewPr>
    <p:cSldViewPr>
      <p:cViewPr varScale="1">
        <p:scale>
          <a:sx n="108" d="100"/>
          <a:sy n="108" d="100"/>
        </p:scale>
        <p:origin x="165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4813" cy="4942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31" tIns="45766" rIns="91531" bIns="45766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8" y="0"/>
            <a:ext cx="2944813" cy="4942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31" tIns="45766" rIns="91531" bIns="45766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378407"/>
            <a:ext cx="2944813" cy="4942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31" tIns="45766" rIns="91531" bIns="45766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8" y="9378407"/>
            <a:ext cx="2944813" cy="4942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31" tIns="45766" rIns="91531" bIns="45766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87FD218C-5888-472B-ACA8-4450680EAB0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2281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4813" cy="4942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31" tIns="45766" rIns="91531" bIns="45766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8" y="0"/>
            <a:ext cx="2944813" cy="4942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31" tIns="45766" rIns="91531" bIns="45766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41363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89994"/>
            <a:ext cx="5438775" cy="444364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31" tIns="45766" rIns="91531" bIns="457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378407"/>
            <a:ext cx="2944813" cy="4942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31" tIns="45766" rIns="91531" bIns="45766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8" y="9378407"/>
            <a:ext cx="2944813" cy="4942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31" tIns="45766" rIns="91531" bIns="45766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A4456E7B-E2B0-4A60-98A9-AA82C4EAA3B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94460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5491C3E-C319-4CF4-B447-96696FEFD491}" type="slidenum">
              <a:rPr lang="pl-PL" altLang="pl-PL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pl-PL" altLang="pl-PL">
              <a:latin typeface="Arial" charset="0"/>
            </a:endParaRPr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2950"/>
            <a:ext cx="4935537" cy="3700463"/>
          </a:xfrm>
          <a:solidFill>
            <a:srgbClr val="FFFFFF"/>
          </a:solidFill>
          <a:ln/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689244"/>
            <a:ext cx="5440363" cy="44429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05906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5491C3E-C319-4CF4-B447-96696FEFD491}" type="slidenum">
              <a:rPr lang="pl-PL" altLang="pl-PL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pl-PL" altLang="pl-PL">
              <a:latin typeface="Arial" charset="0"/>
            </a:endParaRPr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2950"/>
            <a:ext cx="4935537" cy="3700463"/>
          </a:xfrm>
          <a:solidFill>
            <a:srgbClr val="FFFFFF"/>
          </a:solidFill>
          <a:ln/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689244"/>
            <a:ext cx="5440363" cy="44429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9861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5491C3E-C319-4CF4-B447-96696FEFD491}" type="slidenum">
              <a:rPr lang="pl-PL" altLang="pl-PL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pl-PL" altLang="pl-PL">
              <a:latin typeface="Arial" charset="0"/>
            </a:endParaRPr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2950"/>
            <a:ext cx="4935537" cy="3700463"/>
          </a:xfrm>
          <a:solidFill>
            <a:srgbClr val="FFFFFF"/>
          </a:solidFill>
          <a:ln/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689244"/>
            <a:ext cx="5440363" cy="44429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04247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5491C3E-C319-4CF4-B447-96696FEFD491}" type="slidenum">
              <a:rPr lang="pl-PL" altLang="pl-PL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pl-PL" altLang="pl-PL">
              <a:latin typeface="Arial" charset="0"/>
            </a:endParaRPr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2950"/>
            <a:ext cx="4935537" cy="3700463"/>
          </a:xfrm>
          <a:solidFill>
            <a:srgbClr val="FFFFFF"/>
          </a:solidFill>
          <a:ln/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689244"/>
            <a:ext cx="5440363" cy="44429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38330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5491C3E-C319-4CF4-B447-96696FEFD491}" type="slidenum">
              <a:rPr lang="pl-PL" altLang="pl-PL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pl-PL" altLang="pl-PL">
              <a:latin typeface="Arial" charset="0"/>
            </a:endParaRPr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2950"/>
            <a:ext cx="4935537" cy="3700463"/>
          </a:xfrm>
          <a:solidFill>
            <a:srgbClr val="FFFFFF"/>
          </a:solidFill>
          <a:ln/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689244"/>
            <a:ext cx="5440363" cy="44429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78529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5491C3E-C319-4CF4-B447-96696FEFD491}" type="slidenum">
              <a:rPr lang="pl-PL" altLang="pl-PL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pl-PL" altLang="pl-PL">
              <a:latin typeface="Arial" charset="0"/>
            </a:endParaRPr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2950"/>
            <a:ext cx="4935537" cy="3700463"/>
          </a:xfrm>
          <a:solidFill>
            <a:srgbClr val="FFFFFF"/>
          </a:solidFill>
          <a:ln/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689244"/>
            <a:ext cx="5440363" cy="44429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563040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31975" algn="l"/>
                <a:tab pos="2749550" algn="l"/>
                <a:tab pos="3667125" algn="l"/>
                <a:tab pos="4584700" algn="l"/>
                <a:tab pos="5502275" algn="l"/>
                <a:tab pos="6419850" algn="l"/>
                <a:tab pos="7337425" algn="l"/>
                <a:tab pos="8255000" algn="l"/>
                <a:tab pos="9172575" algn="l"/>
                <a:tab pos="100885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5491C3E-C319-4CF4-B447-96696FEFD491}" type="slidenum">
              <a:rPr lang="pl-PL" altLang="pl-PL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pl-PL" altLang="pl-PL">
              <a:latin typeface="Arial" charset="0"/>
            </a:endParaRPr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2950"/>
            <a:ext cx="4935537" cy="3700463"/>
          </a:xfrm>
          <a:solidFill>
            <a:srgbClr val="FFFFFF"/>
          </a:solidFill>
          <a:ln/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689244"/>
            <a:ext cx="5440363" cy="44429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43087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4C3D8-D2C9-4619-AA06-C81CD79BF8B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3B19F-7004-4A18-BF17-93117CA31F0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31330-D8E4-47B6-8165-4B92CD9F546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094F2-583D-465C-993D-E10E5F9F535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2B40F-D05F-4E97-8AF2-1E8A9E26C02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86F86-2FCE-4FC1-89BB-486403E9FDA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81589-782A-4A26-8B70-65FB508769B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F7F21-B83A-4D4D-B7AC-08236265B46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14DB1-B911-41D7-A7E6-D19042F29F9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6ED09-1E89-4798-B412-773374DA630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E35B9-0241-472D-9DEE-D71CACDE8E8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8D229-45C6-41E8-AE78-002EB1A43E3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BDA02054-DE5D-4E79-8260-1BE973A6A88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cover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9.png"/><Relationship Id="rId4" Type="http://schemas.openxmlformats.org/officeDocument/2006/relationships/image" Target="../media/image5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9.png"/><Relationship Id="rId4" Type="http://schemas.openxmlformats.org/officeDocument/2006/relationships/image" Target="../media/image5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9.png"/><Relationship Id="rId4" Type="http://schemas.openxmlformats.org/officeDocument/2006/relationships/image" Target="../media/image5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9.png"/><Relationship Id="rId4" Type="http://schemas.openxmlformats.org/officeDocument/2006/relationships/image" Target="../media/image5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9.png"/><Relationship Id="rId4" Type="http://schemas.openxmlformats.org/officeDocument/2006/relationships/image" Target="../media/image5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9.png"/><Relationship Id="rId4" Type="http://schemas.openxmlformats.org/officeDocument/2006/relationships/image" Target="../media/image5.pn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9.png"/><Relationship Id="rId4" Type="http://schemas.openxmlformats.org/officeDocument/2006/relationships/image" Target="../media/image5.png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Grp="1" noChangeAspect="1"/>
          </p:cNvGraphicFramePr>
          <p:nvPr>
            <p:ph/>
          </p:nvPr>
        </p:nvGraphicFramePr>
        <p:xfrm>
          <a:off x="228600" y="6172200"/>
          <a:ext cx="685800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r:id="rId3" imgW="2882160" imgH="1937160" progId="">
                  <p:embed/>
                </p:oleObj>
              </mc:Choice>
              <mc:Fallback>
                <p:oleObj r:id="rId3" imgW="2882160" imgH="1937160" progId="">
                  <p:embed/>
                  <p:pic>
                    <p:nvPicPr>
                      <p:cNvPr id="0" name="Picture 2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6172200"/>
                        <a:ext cx="685800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Obraz 3" descr="logo PROW 2007-2013 z tłem mniejsz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24800" y="6127750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533400" y="2786063"/>
            <a:ext cx="815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l-PL" altLang="pl-PL" sz="140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304800" y="3032125"/>
            <a:ext cx="853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l-PL" altLang="pl-PL" sz="1800"/>
          </a:p>
        </p:txBody>
      </p:sp>
      <p:sp>
        <p:nvSpPr>
          <p:cNvPr id="1033" name="Text Box 10"/>
          <p:cNvSpPr txBox="1">
            <a:spLocks noChangeArrowheads="1"/>
          </p:cNvSpPr>
          <p:nvPr/>
        </p:nvSpPr>
        <p:spPr bwMode="auto">
          <a:xfrm>
            <a:off x="2286000" y="2590800"/>
            <a:ext cx="3886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pl-PL" altLang="pl-PL" sz="1600"/>
              <a:t>	</a:t>
            </a:r>
            <a:r>
              <a:rPr lang="pl-PL" altLang="pl-PL" sz="3200" i="1"/>
              <a:t>Dziękuję za uwagę</a:t>
            </a:r>
          </a:p>
        </p:txBody>
      </p:sp>
      <p:pic>
        <p:nvPicPr>
          <p:cNvPr id="1034" name="Picture 8" descr="Wave_Nature_by_Benjigarner"/>
          <p:cNvPicPr>
            <a:picLocks noChangeAspect="1" noChangeArrowheads="1"/>
          </p:cNvPicPr>
          <p:nvPr/>
        </p:nvPicPr>
        <p:blipFill>
          <a:blip r:embed="rId6" cstate="print"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Text Box 12"/>
          <p:cNvSpPr txBox="1">
            <a:spLocks noChangeArrowheads="1"/>
          </p:cNvSpPr>
          <p:nvPr/>
        </p:nvSpPr>
        <p:spPr bwMode="auto">
          <a:xfrm>
            <a:off x="533400" y="609600"/>
            <a:ext cx="80010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l-PL" altLang="pl-PL" sz="2400" dirty="0">
              <a:solidFill>
                <a:srgbClr val="FF0000"/>
              </a:solidFill>
            </a:endParaRPr>
          </a:p>
          <a:p>
            <a:pPr algn="ctr"/>
            <a:r>
              <a:rPr lang="pl-PL" altLang="pl-PL" sz="4000" dirty="0">
                <a:solidFill>
                  <a:srgbClr val="FFC000"/>
                </a:solidFill>
              </a:rPr>
              <a:t> </a:t>
            </a:r>
            <a:r>
              <a:rPr lang="pl-PL" altLang="pl-PL" sz="4000" dirty="0">
                <a:solidFill>
                  <a:srgbClr val="FFFF00"/>
                </a:solidFill>
              </a:rPr>
              <a:t>Grupa Tematyczna ds. podejścia LEADER</a:t>
            </a:r>
          </a:p>
          <a:p>
            <a:pPr algn="ctr"/>
            <a:endParaRPr lang="pl-PL" altLang="pl-PL" sz="2400" dirty="0">
              <a:solidFill>
                <a:srgbClr val="FFFF00"/>
              </a:solidFill>
            </a:endParaRPr>
          </a:p>
          <a:p>
            <a:pPr algn="ctr"/>
            <a:r>
              <a:rPr lang="pl-PL" altLang="pl-PL" sz="2400" dirty="0"/>
              <a:t>Zmiany legislacyjne dotyczące pomocy technicznej (KSOW) oraz istotne zmiany w dokumentacji konkursowej (3/2019)</a:t>
            </a:r>
          </a:p>
          <a:p>
            <a:pPr algn="ctr"/>
            <a:endParaRPr lang="pl-PL" altLang="pl-PL" sz="2400" dirty="0"/>
          </a:p>
          <a:p>
            <a:pPr algn="ctr"/>
            <a:endParaRPr lang="pl-PL" altLang="pl-PL" sz="1800" dirty="0"/>
          </a:p>
          <a:p>
            <a:pPr algn="ctr"/>
            <a:endParaRPr lang="pl-PL" altLang="pl-PL" sz="1800" dirty="0"/>
          </a:p>
          <a:p>
            <a:pPr algn="ctr"/>
            <a:endParaRPr lang="pl-PL" altLang="pl-PL" sz="1800" dirty="0"/>
          </a:p>
          <a:p>
            <a:pPr algn="ctr"/>
            <a:endParaRPr lang="pl-PL" altLang="pl-PL" sz="2800" dirty="0"/>
          </a:p>
          <a:p>
            <a:pPr algn="ctr"/>
            <a:r>
              <a:rPr lang="pl-PL" altLang="pl-PL" sz="2400" dirty="0">
                <a:solidFill>
                  <a:srgbClr val="FFFF00"/>
                </a:solidFill>
              </a:rPr>
              <a:t>Warszawa, 26 listopada 2018 r.</a:t>
            </a: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3502" y="6338021"/>
            <a:ext cx="8260796" cy="475529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300" y="5729288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1465263" y="6400800"/>
            <a:ext cx="25146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5257800" y="6400800"/>
            <a:ext cx="19812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533400" y="2786063"/>
            <a:ext cx="815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304800" y="3032125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2286000" y="2590800"/>
            <a:ext cx="3886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2900" indent="-341313" eaLnBrk="0" hangingPunct="0">
              <a:spcBef>
                <a:spcPts val="800"/>
              </a:spcBef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2000"/>
              </a:spcBef>
              <a:buClrTx/>
              <a:buFontTx/>
              <a:buNone/>
            </a:pPr>
            <a:r>
              <a:rPr lang="pl-PL" altLang="pl-PL" sz="1600" b="0">
                <a:latin typeface="Arial Narrow" pitchFamily="32" charset="0"/>
              </a:rPr>
              <a:t>	</a:t>
            </a:r>
            <a:r>
              <a:rPr lang="pl-PL" altLang="pl-PL" b="0" i="1">
                <a:latin typeface="Arial Narrow" pitchFamily="32" charset="0"/>
              </a:rPr>
              <a:t>Dziękuję za uwagę</a:t>
            </a:r>
          </a:p>
        </p:txBody>
      </p:sp>
      <p:pic>
        <p:nvPicPr>
          <p:cNvPr id="11272" name="Picture 7"/>
          <p:cNvPicPr>
            <a:picLocks noChangeAspect="1" noChangeArrowheads="1"/>
          </p:cNvPicPr>
          <p:nvPr/>
        </p:nvPicPr>
        <p:blipFill>
          <a:blip r:embed="rId5">
            <a:lum brigh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273" name="Text Box 8"/>
          <p:cNvSpPr txBox="1">
            <a:spLocks noChangeArrowheads="1"/>
          </p:cNvSpPr>
          <p:nvPr/>
        </p:nvSpPr>
        <p:spPr bwMode="auto">
          <a:xfrm>
            <a:off x="533400" y="609600"/>
            <a:ext cx="8001000" cy="481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00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4000" b="0">
                <a:solidFill>
                  <a:srgbClr val="FFC000"/>
                </a:solidFill>
                <a:latin typeface="Arial Narrow" pitchFamily="32" charset="0"/>
              </a:rPr>
              <a:t> </a:t>
            </a:r>
            <a:r>
              <a:rPr lang="pl-PL" altLang="pl-PL" sz="4000" b="0">
                <a:solidFill>
                  <a:srgbClr val="FFFF00"/>
                </a:solidFill>
                <a:latin typeface="Arial Narrow" pitchFamily="32" charset="0"/>
              </a:rPr>
              <a:t>Pomoc Techniczna PROW 2014 – 2020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40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2600" b="0">
                <a:latin typeface="Arial Narrow" pitchFamily="32" charset="0"/>
              </a:rPr>
              <a:t>Spotkanie z Urzędami Marszałkowskimi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2400" b="0">
                <a:solidFill>
                  <a:srgbClr val="FFFF00"/>
                </a:solidFill>
                <a:latin typeface="Arial Narrow" pitchFamily="32" charset="0"/>
              </a:rPr>
              <a:t>Warszawa, dn. 11 kwietnia 2016 r.</a:t>
            </a:r>
          </a:p>
        </p:txBody>
      </p:sp>
      <p:pic>
        <p:nvPicPr>
          <p:cNvPr id="11274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00" y="5729288"/>
            <a:ext cx="10160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aphicFrame>
        <p:nvGraphicFramePr>
          <p:cNvPr id="12298" name="Group 10"/>
          <p:cNvGraphicFramePr>
            <a:graphicFrameLocks noGrp="1"/>
          </p:cNvGraphicFramePr>
          <p:nvPr/>
        </p:nvGraphicFramePr>
        <p:xfrm>
          <a:off x="0" y="6594475"/>
          <a:ext cx="1296988" cy="277813"/>
        </p:xfrm>
        <a:graphic>
          <a:graphicData uri="http://schemas.openxmlformats.org/drawingml/2006/table">
            <a:tbl>
              <a:tblPr/>
              <a:tblGrid>
                <a:gridCol w="1296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78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l-PL" sz="3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Times New Roman" pitchFamily="16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l-PL" sz="3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17640" marR="1764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277" name="Object 12"/>
          <p:cNvGraphicFramePr>
            <a:graphicFrameLocks noChangeAspect="1"/>
          </p:cNvGraphicFramePr>
          <p:nvPr/>
        </p:nvGraphicFramePr>
        <p:xfrm>
          <a:off x="228600" y="5749925"/>
          <a:ext cx="8763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74" r:id="rId7" imgW="2882160" imgH="1937160" progId="">
                  <p:embed/>
                </p:oleObj>
              </mc:Choice>
              <mc:Fallback>
                <p:oleObj r:id="rId7" imgW="2882160" imgH="19371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749925"/>
                        <a:ext cx="8763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78" name="Picture 1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6356350"/>
            <a:ext cx="8261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1279" name="Picture 14"/>
          <p:cNvPicPr>
            <a:picLocks noChangeAspect="1" noChangeArrowheads="1"/>
          </p:cNvPicPr>
          <p:nvPr/>
        </p:nvPicPr>
        <p:blipFill>
          <a:blip r:embed="rId10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280" name="Text Box 15"/>
          <p:cNvSpPr txBox="1">
            <a:spLocks noChangeArrowheads="1"/>
          </p:cNvSpPr>
          <p:nvPr/>
        </p:nvSpPr>
        <p:spPr bwMode="auto">
          <a:xfrm>
            <a:off x="457200" y="274638"/>
            <a:ext cx="8229600" cy="578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11281" name="Text Box 16"/>
          <p:cNvSpPr txBox="1">
            <a:spLocks noChangeArrowheads="1"/>
          </p:cNvSpPr>
          <p:nvPr/>
        </p:nvSpPr>
        <p:spPr bwMode="auto">
          <a:xfrm>
            <a:off x="419100" y="289327"/>
            <a:ext cx="8267700" cy="5239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spcBef>
                <a:spcPct val="0"/>
              </a:spcBef>
              <a:buFont typeface="Times New Roman" pitchFamily="16" charset="0"/>
              <a:buNone/>
            </a:pPr>
            <a:endParaRPr lang="pl-PL" altLang="pl-PL" sz="1600" b="0">
              <a:cs typeface="Times New Roman" pitchFamily="16" charset="0"/>
            </a:endParaRPr>
          </a:p>
          <a:p>
            <a:pPr algn="just" eaLnBrk="1" hangingPunct="1">
              <a:spcBef>
                <a:spcPts val="400"/>
              </a:spcBef>
              <a:buClrTx/>
              <a:buFontTx/>
              <a:buNone/>
            </a:pPr>
            <a:endParaRPr lang="pl-PL" altLang="pl-PL" sz="1600" b="0"/>
          </a:p>
          <a:p>
            <a:pPr algn="just" eaLnBrk="1" hangingPunct="1">
              <a:spcBef>
                <a:spcPts val="300"/>
              </a:spcBef>
              <a:buClrTx/>
              <a:buFontTx/>
              <a:buNone/>
            </a:pPr>
            <a:endParaRPr lang="pl-PL" altLang="pl-PL" sz="1200" b="0"/>
          </a:p>
          <a:p>
            <a:pPr algn="just" eaLnBrk="1" hangingPunct="1">
              <a:spcBef>
                <a:spcPts val="300"/>
              </a:spcBef>
              <a:buClrTx/>
              <a:buFontTx/>
              <a:buNone/>
            </a:pPr>
            <a:endParaRPr lang="pl-PL" altLang="pl-PL" sz="1200" b="0"/>
          </a:p>
        </p:txBody>
      </p:sp>
      <p:sp>
        <p:nvSpPr>
          <p:cNvPr id="11282" name="Tytuł 1"/>
          <p:cNvSpPr>
            <a:spLocks noGrp="1"/>
          </p:cNvSpPr>
          <p:nvPr>
            <p:ph type="title"/>
          </p:nvPr>
        </p:nvSpPr>
        <p:spPr>
          <a:xfrm>
            <a:off x="441325" y="274638"/>
            <a:ext cx="8228013" cy="1141412"/>
          </a:xfrm>
        </p:spPr>
        <p:txBody>
          <a:bodyPr/>
          <a:lstStyle/>
          <a:p>
            <a:br>
              <a:rPr lang="pl-PL" altLang="pl-PL" sz="1800" b="1" dirty="0">
                <a:solidFill>
                  <a:srgbClr val="FF0000"/>
                </a:solidFill>
              </a:rPr>
            </a:br>
            <a:endParaRPr lang="pl-PL" altLang="pl-PL" sz="1800" dirty="0"/>
          </a:p>
        </p:txBody>
      </p:sp>
      <p:sp>
        <p:nvSpPr>
          <p:cNvPr id="11283" name="Symbol zastępczy zawartości 2"/>
          <p:cNvSpPr>
            <a:spLocks noGrp="1"/>
          </p:cNvSpPr>
          <p:nvPr>
            <p:ph idx="1"/>
          </p:nvPr>
        </p:nvSpPr>
        <p:spPr>
          <a:xfrm>
            <a:off x="419100" y="121959"/>
            <a:ext cx="8566150" cy="5514975"/>
          </a:xfrm>
        </p:spPr>
        <p:txBody>
          <a:bodyPr/>
          <a:lstStyle/>
          <a:p>
            <a:pPr marL="0" indent="0" algn="ctr">
              <a:buFont typeface="Times New Roman" pitchFamily="16" charset="0"/>
              <a:buNone/>
            </a:pPr>
            <a:r>
              <a:rPr lang="pl-PL" altLang="pl-PL" sz="2400" b="1" dirty="0"/>
              <a:t>Zmiany legislacyjne</a:t>
            </a:r>
          </a:p>
          <a:p>
            <a:pPr marL="0" indent="0" algn="ctr">
              <a:buFont typeface="Times New Roman" pitchFamily="16" charset="0"/>
              <a:buNone/>
            </a:pPr>
            <a:endParaRPr lang="pl-PL" altLang="pl-PL" sz="2400" b="1" dirty="0"/>
          </a:p>
          <a:p>
            <a:pPr marL="0" lv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pl-PL" altLang="pl-PL" sz="2000" kern="1200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Zmiana</a:t>
            </a:r>
            <a:r>
              <a:rPr lang="pl-PL" altLang="pl-PL" sz="2000" i="1" kern="1200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art. 57c, 57d, 57g ustawy </a:t>
            </a:r>
            <a:r>
              <a:rPr lang="pl-PL" altLang="pl-PL" sz="2000" i="1" kern="1200" dirty="0">
                <a:solidFill>
                  <a:srgbClr val="000000"/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z dnia 20 lutego 2015 r. o wspieraniu rozwoju obszarów wiejskich z udziałem środków Europejskiego Funduszu Rolnego na rzecz Rozwoju Obszarów Wiejskich w ramach Programu Rozwoju Obszarów Wiejskich na lata 2014–2020.</a:t>
            </a:r>
          </a:p>
          <a:p>
            <a:pPr marL="0" lv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pl-PL" sz="2000" dirty="0"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Przekazanie całego procesu dotyczącego oceny i wyboru operacji partnerów KSOW (składanych na poziomie krajowym) oraz oceny wniosków o refundację i wypłaty środków partnerom KSOW do jednostki centralnej KSOW.</a:t>
            </a:r>
          </a:p>
          <a:p>
            <a:pPr marL="0" lv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pl-PL" altLang="pl-PL" sz="2000" kern="1200" dirty="0">
                <a:solidFill>
                  <a:srgbClr val="000000"/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Po zmianie przepisów JC KSOW będzie odpowiadać dodatkowo za:</a:t>
            </a:r>
          </a:p>
          <a:p>
            <a:pPr lvl="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altLang="pl-PL" sz="2000" kern="1200" dirty="0">
                <a:solidFill>
                  <a:srgbClr val="000000"/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wybór operacji partnerów KSOW,</a:t>
            </a:r>
          </a:p>
          <a:p>
            <a:pPr lvl="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altLang="pl-PL" sz="2000" kern="1200" dirty="0">
                <a:solidFill>
                  <a:srgbClr val="000000"/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wypłatę środków finansowych partnerom KSOW,</a:t>
            </a:r>
          </a:p>
          <a:p>
            <a:pPr lvl="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altLang="pl-PL" sz="2000" kern="1200" dirty="0">
                <a:solidFill>
                  <a:srgbClr val="000000"/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odzyskiwanie od partnerów KSOW środków w przypadku stwierdzenia nieprawidłowości w ich wydatkowaniu.</a:t>
            </a:r>
          </a:p>
          <a:p>
            <a:pPr marL="0" indent="0" algn="just">
              <a:buFont typeface="Times New Roman" pitchFamily="16" charset="0"/>
              <a:buNone/>
            </a:pPr>
            <a:endParaRPr lang="pl-PL" altLang="pl-PL" sz="2400" b="1" dirty="0"/>
          </a:p>
          <a:p>
            <a:pPr marL="0" indent="0" algn="ctr">
              <a:buFont typeface="Times New Roman" pitchFamily="16" charset="0"/>
              <a:buNone/>
            </a:pPr>
            <a:endParaRPr lang="pl-PL" alt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5723662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300" y="5729288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1465263" y="6400800"/>
            <a:ext cx="25146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5257800" y="6400800"/>
            <a:ext cx="19812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533400" y="2786063"/>
            <a:ext cx="815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304800" y="3032125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2286000" y="2590800"/>
            <a:ext cx="3886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2900" indent="-341313" eaLnBrk="0" hangingPunct="0">
              <a:spcBef>
                <a:spcPts val="800"/>
              </a:spcBef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2000"/>
              </a:spcBef>
              <a:buClrTx/>
              <a:buFontTx/>
              <a:buNone/>
            </a:pPr>
            <a:r>
              <a:rPr lang="pl-PL" altLang="pl-PL" sz="1600" b="0">
                <a:latin typeface="Arial Narrow" pitchFamily="32" charset="0"/>
              </a:rPr>
              <a:t>	</a:t>
            </a:r>
            <a:r>
              <a:rPr lang="pl-PL" altLang="pl-PL" b="0" i="1">
                <a:latin typeface="Arial Narrow" pitchFamily="32" charset="0"/>
              </a:rPr>
              <a:t>Dziękuję za uwagę</a:t>
            </a:r>
          </a:p>
        </p:txBody>
      </p:sp>
      <p:pic>
        <p:nvPicPr>
          <p:cNvPr id="11272" name="Picture 7"/>
          <p:cNvPicPr>
            <a:picLocks noChangeAspect="1" noChangeArrowheads="1"/>
          </p:cNvPicPr>
          <p:nvPr/>
        </p:nvPicPr>
        <p:blipFill>
          <a:blip r:embed="rId5">
            <a:lum brigh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273" name="Text Box 8"/>
          <p:cNvSpPr txBox="1">
            <a:spLocks noChangeArrowheads="1"/>
          </p:cNvSpPr>
          <p:nvPr/>
        </p:nvSpPr>
        <p:spPr bwMode="auto">
          <a:xfrm>
            <a:off x="533400" y="609600"/>
            <a:ext cx="8001000" cy="481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00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4000" b="0">
                <a:solidFill>
                  <a:srgbClr val="FFC000"/>
                </a:solidFill>
                <a:latin typeface="Arial Narrow" pitchFamily="32" charset="0"/>
              </a:rPr>
              <a:t> </a:t>
            </a:r>
            <a:r>
              <a:rPr lang="pl-PL" altLang="pl-PL" sz="4000" b="0">
                <a:solidFill>
                  <a:srgbClr val="FFFF00"/>
                </a:solidFill>
                <a:latin typeface="Arial Narrow" pitchFamily="32" charset="0"/>
              </a:rPr>
              <a:t>Pomoc Techniczna PROW 2014 – 2020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40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2600" b="0">
                <a:latin typeface="Arial Narrow" pitchFamily="32" charset="0"/>
              </a:rPr>
              <a:t>Spotkanie z Urzędami Marszałkowskimi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2400" b="0">
                <a:solidFill>
                  <a:srgbClr val="FFFF00"/>
                </a:solidFill>
                <a:latin typeface="Arial Narrow" pitchFamily="32" charset="0"/>
              </a:rPr>
              <a:t>Warszawa, dn. 11 kwietnia 2016 r.</a:t>
            </a:r>
          </a:p>
        </p:txBody>
      </p:sp>
      <p:pic>
        <p:nvPicPr>
          <p:cNvPr id="11274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00" y="5729288"/>
            <a:ext cx="10160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aphicFrame>
        <p:nvGraphicFramePr>
          <p:cNvPr id="12298" name="Group 10"/>
          <p:cNvGraphicFramePr>
            <a:graphicFrameLocks noGrp="1"/>
          </p:cNvGraphicFramePr>
          <p:nvPr/>
        </p:nvGraphicFramePr>
        <p:xfrm>
          <a:off x="0" y="6594475"/>
          <a:ext cx="1296988" cy="277813"/>
        </p:xfrm>
        <a:graphic>
          <a:graphicData uri="http://schemas.openxmlformats.org/drawingml/2006/table">
            <a:tbl>
              <a:tblPr/>
              <a:tblGrid>
                <a:gridCol w="1296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78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l-PL" sz="3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Times New Roman" pitchFamily="16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l-PL" sz="3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17640" marR="1764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277" name="Object 12"/>
          <p:cNvGraphicFramePr>
            <a:graphicFrameLocks noChangeAspect="1"/>
          </p:cNvGraphicFramePr>
          <p:nvPr/>
        </p:nvGraphicFramePr>
        <p:xfrm>
          <a:off x="228600" y="5749925"/>
          <a:ext cx="8763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47" r:id="rId7" imgW="2882160" imgH="1937160" progId="">
                  <p:embed/>
                </p:oleObj>
              </mc:Choice>
              <mc:Fallback>
                <p:oleObj r:id="rId7" imgW="2882160" imgH="19371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749925"/>
                        <a:ext cx="8763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78" name="Picture 1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6356350"/>
            <a:ext cx="8261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1279" name="Picture 14"/>
          <p:cNvPicPr>
            <a:picLocks noChangeAspect="1" noChangeArrowheads="1"/>
          </p:cNvPicPr>
          <p:nvPr/>
        </p:nvPicPr>
        <p:blipFill>
          <a:blip r:embed="rId10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280" name="Text Box 15"/>
          <p:cNvSpPr txBox="1">
            <a:spLocks noChangeArrowheads="1"/>
          </p:cNvSpPr>
          <p:nvPr/>
        </p:nvSpPr>
        <p:spPr bwMode="auto">
          <a:xfrm>
            <a:off x="457200" y="274638"/>
            <a:ext cx="8229600" cy="578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11281" name="Text Box 16"/>
          <p:cNvSpPr txBox="1">
            <a:spLocks noChangeArrowheads="1"/>
          </p:cNvSpPr>
          <p:nvPr/>
        </p:nvSpPr>
        <p:spPr bwMode="auto">
          <a:xfrm>
            <a:off x="419100" y="289327"/>
            <a:ext cx="8267700" cy="5239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spcBef>
                <a:spcPct val="0"/>
              </a:spcBef>
              <a:buFont typeface="Times New Roman" pitchFamily="16" charset="0"/>
              <a:buNone/>
            </a:pPr>
            <a:endParaRPr lang="pl-PL" altLang="pl-PL" sz="1600" b="0">
              <a:cs typeface="Times New Roman" pitchFamily="16" charset="0"/>
            </a:endParaRPr>
          </a:p>
          <a:p>
            <a:pPr algn="just" eaLnBrk="1" hangingPunct="1">
              <a:spcBef>
                <a:spcPts val="400"/>
              </a:spcBef>
              <a:buClrTx/>
              <a:buFontTx/>
              <a:buNone/>
            </a:pPr>
            <a:endParaRPr lang="pl-PL" altLang="pl-PL" sz="1600" b="0"/>
          </a:p>
          <a:p>
            <a:pPr algn="just" eaLnBrk="1" hangingPunct="1">
              <a:spcBef>
                <a:spcPts val="300"/>
              </a:spcBef>
              <a:buClrTx/>
              <a:buFontTx/>
              <a:buNone/>
            </a:pPr>
            <a:endParaRPr lang="pl-PL" altLang="pl-PL" sz="1200" b="0"/>
          </a:p>
          <a:p>
            <a:pPr algn="just" eaLnBrk="1" hangingPunct="1">
              <a:spcBef>
                <a:spcPts val="300"/>
              </a:spcBef>
              <a:buClrTx/>
              <a:buFontTx/>
              <a:buNone/>
            </a:pPr>
            <a:endParaRPr lang="pl-PL" altLang="pl-PL" sz="1200" b="0"/>
          </a:p>
        </p:txBody>
      </p:sp>
      <p:sp>
        <p:nvSpPr>
          <p:cNvPr id="11282" name="Tytuł 1"/>
          <p:cNvSpPr>
            <a:spLocks noGrp="1"/>
          </p:cNvSpPr>
          <p:nvPr>
            <p:ph type="title"/>
          </p:nvPr>
        </p:nvSpPr>
        <p:spPr>
          <a:xfrm>
            <a:off x="441325" y="274638"/>
            <a:ext cx="8228013" cy="1141412"/>
          </a:xfrm>
        </p:spPr>
        <p:txBody>
          <a:bodyPr/>
          <a:lstStyle/>
          <a:p>
            <a:br>
              <a:rPr lang="pl-PL" altLang="pl-PL" sz="1800" b="1" dirty="0">
                <a:solidFill>
                  <a:srgbClr val="FF0000"/>
                </a:solidFill>
              </a:rPr>
            </a:br>
            <a:endParaRPr lang="pl-PL" altLang="pl-PL" sz="1800" dirty="0"/>
          </a:p>
        </p:txBody>
      </p:sp>
      <p:sp>
        <p:nvSpPr>
          <p:cNvPr id="11283" name="Symbol zastępczy zawartości 2"/>
          <p:cNvSpPr>
            <a:spLocks noGrp="1"/>
          </p:cNvSpPr>
          <p:nvPr>
            <p:ph idx="1"/>
          </p:nvPr>
        </p:nvSpPr>
        <p:spPr>
          <a:xfrm>
            <a:off x="419100" y="121959"/>
            <a:ext cx="8566150" cy="5514975"/>
          </a:xfrm>
        </p:spPr>
        <p:txBody>
          <a:bodyPr/>
          <a:lstStyle/>
          <a:p>
            <a:pPr marL="0" indent="0" algn="ctr">
              <a:buFont typeface="Times New Roman" pitchFamily="16" charset="0"/>
              <a:buNone/>
            </a:pPr>
            <a:r>
              <a:rPr lang="pl-PL" altLang="pl-PL" sz="2400" b="1" dirty="0"/>
              <a:t>Zmiany legislacyjne cd.</a:t>
            </a:r>
          </a:p>
          <a:p>
            <a:pPr marL="0" indent="0" algn="ctr">
              <a:buFont typeface="Times New Roman" pitchFamily="16" charset="0"/>
              <a:buNone/>
            </a:pPr>
            <a:endParaRPr lang="pl-PL" altLang="pl-PL" sz="2400" b="1" dirty="0"/>
          </a:p>
          <a:p>
            <a:pPr marL="0" lv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pl-PL" altLang="pl-PL" sz="2000" kern="1200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Zmiana</a:t>
            </a:r>
            <a:r>
              <a:rPr lang="pl-PL" altLang="pl-PL" sz="2000" i="1" kern="1200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ustawy o ROW </a:t>
            </a:r>
            <a:r>
              <a:rPr lang="pl-PL" sz="2000" dirty="0">
                <a:latin typeface="Times" panose="02020603050405020304" pitchFamily="18" charset="0"/>
                <a:ea typeface="Times New Roman" panose="02020603050405020304" pitchFamily="18" charset="0"/>
              </a:rPr>
              <a:t>ma na celu w szczególności skrócenie i uproszczenie procesu wyboru operacji złożonych w drodze konkursu przez partnerów Krajowej Sieci Obszarów Wiejskich (KSOW) do jednostki centralnej oraz wypłaty tym partnerom środków finansowych z tytułu realizacji tych operacji.</a:t>
            </a:r>
          </a:p>
          <a:p>
            <a:pPr marL="0" lvl="0" indent="0">
              <a:spcBef>
                <a:spcPct val="0"/>
              </a:spcBef>
              <a:spcAft>
                <a:spcPts val="600"/>
              </a:spcAft>
              <a:buNone/>
            </a:pPr>
            <a:endParaRPr lang="pl-PL" altLang="pl-PL" sz="2000" b="1" dirty="0">
              <a:latin typeface="Times" panose="02020603050405020304" pitchFamily="18" charset="0"/>
            </a:endParaRPr>
          </a:p>
          <a:p>
            <a:pPr marL="0" lv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pl-PL" altLang="pl-PL" sz="2000" dirty="0">
                <a:latin typeface="Times" panose="02020603050405020304" pitchFamily="18" charset="0"/>
                <a:cs typeface="Times" panose="02020603050405020304" pitchFamily="18" charset="0"/>
              </a:rPr>
              <a:t>Stan prac – projekt ustawy w Sejmie.</a:t>
            </a:r>
          </a:p>
          <a:p>
            <a:pPr marL="0" lvl="0" indent="0">
              <a:spcBef>
                <a:spcPct val="0"/>
              </a:spcBef>
              <a:spcAft>
                <a:spcPts val="600"/>
              </a:spcAft>
              <a:buNone/>
            </a:pPr>
            <a:endParaRPr lang="pl-PL" altLang="pl-PL" sz="20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0" lv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pl-PL" altLang="pl-PL" sz="2000" dirty="0">
                <a:latin typeface="Times" panose="02020603050405020304" pitchFamily="18" charset="0"/>
                <a:cs typeface="Times" panose="02020603050405020304" pitchFamily="18" charset="0"/>
              </a:rPr>
              <a:t>Planowany termin wejścia w życie przełom 2018/2019 roku.</a:t>
            </a:r>
          </a:p>
          <a:p>
            <a:pPr marL="0" lvl="0" indent="0">
              <a:spcBef>
                <a:spcPct val="0"/>
              </a:spcBef>
              <a:spcAft>
                <a:spcPts val="600"/>
              </a:spcAft>
              <a:buNone/>
            </a:pPr>
            <a:endParaRPr lang="pl-PL" altLang="pl-PL" sz="20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0" lv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pl-PL" altLang="pl-PL" sz="2000" dirty="0">
                <a:latin typeface="Times" panose="02020603050405020304" pitchFamily="18" charset="0"/>
                <a:cs typeface="Times" panose="02020603050405020304" pitchFamily="18" charset="0"/>
              </a:rPr>
              <a:t>[Przeniesienie zadań z IZ (</a:t>
            </a:r>
            <a:r>
              <a:rPr lang="pl-PL" altLang="pl-PL" sz="2000" dirty="0" err="1">
                <a:latin typeface="Times" panose="02020603050405020304" pitchFamily="18" charset="0"/>
                <a:cs typeface="Times" panose="02020603050405020304" pitchFamily="18" charset="0"/>
              </a:rPr>
              <a:t>MRiRW</a:t>
            </a:r>
            <a:r>
              <a:rPr lang="pl-PL" altLang="pl-PL" sz="2000" dirty="0">
                <a:latin typeface="Times" panose="02020603050405020304" pitchFamily="18" charset="0"/>
                <a:cs typeface="Times" panose="02020603050405020304" pitchFamily="18" charset="0"/>
              </a:rPr>
              <a:t>) do JC KSOW (CDR w Brwinowie) skutkować będzie zmianą rozporządzenia o limitach – przeniesienie części limitu środków z </a:t>
            </a:r>
            <a:r>
              <a:rPr lang="pl-PL" altLang="pl-PL" sz="2000" dirty="0" err="1">
                <a:latin typeface="Times" panose="02020603050405020304" pitchFamily="18" charset="0"/>
                <a:cs typeface="Times" panose="02020603050405020304" pitchFamily="18" charset="0"/>
              </a:rPr>
              <a:t>MRiRW</a:t>
            </a:r>
            <a:r>
              <a:rPr lang="pl-PL" altLang="pl-PL" sz="2000" dirty="0">
                <a:latin typeface="Times" panose="02020603050405020304" pitchFamily="18" charset="0"/>
                <a:cs typeface="Times" panose="02020603050405020304" pitchFamily="18" charset="0"/>
              </a:rPr>
              <a:t> do CDR w Brwinowie]</a:t>
            </a:r>
            <a:endParaRPr lang="pl-PL" altLang="pl-PL" sz="24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0" indent="0" algn="ctr">
              <a:buFont typeface="Times New Roman" pitchFamily="16" charset="0"/>
              <a:buNone/>
            </a:pPr>
            <a:endParaRPr lang="pl-PL" alt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7872746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300" y="5729288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1465263" y="6400800"/>
            <a:ext cx="25146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5257800" y="6400800"/>
            <a:ext cx="19812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533400" y="2786063"/>
            <a:ext cx="815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304800" y="3032125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2286000" y="2590800"/>
            <a:ext cx="3886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2900" indent="-341313" eaLnBrk="0" hangingPunct="0">
              <a:spcBef>
                <a:spcPts val="800"/>
              </a:spcBef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2000"/>
              </a:spcBef>
              <a:buClrTx/>
              <a:buFontTx/>
              <a:buNone/>
            </a:pPr>
            <a:r>
              <a:rPr lang="pl-PL" altLang="pl-PL" sz="1600" b="0">
                <a:latin typeface="Arial Narrow" pitchFamily="32" charset="0"/>
              </a:rPr>
              <a:t>	</a:t>
            </a:r>
            <a:r>
              <a:rPr lang="pl-PL" altLang="pl-PL" b="0" i="1">
                <a:latin typeface="Arial Narrow" pitchFamily="32" charset="0"/>
              </a:rPr>
              <a:t>Dziękuję za uwagę</a:t>
            </a:r>
          </a:p>
        </p:txBody>
      </p:sp>
      <p:pic>
        <p:nvPicPr>
          <p:cNvPr id="11272" name="Picture 7"/>
          <p:cNvPicPr>
            <a:picLocks noChangeAspect="1" noChangeArrowheads="1"/>
          </p:cNvPicPr>
          <p:nvPr/>
        </p:nvPicPr>
        <p:blipFill>
          <a:blip r:embed="rId5">
            <a:lum brigh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273" name="Text Box 8"/>
          <p:cNvSpPr txBox="1">
            <a:spLocks noChangeArrowheads="1"/>
          </p:cNvSpPr>
          <p:nvPr/>
        </p:nvSpPr>
        <p:spPr bwMode="auto">
          <a:xfrm>
            <a:off x="533400" y="609600"/>
            <a:ext cx="8001000" cy="481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00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4000" b="0">
                <a:solidFill>
                  <a:srgbClr val="FFC000"/>
                </a:solidFill>
                <a:latin typeface="Arial Narrow" pitchFamily="32" charset="0"/>
              </a:rPr>
              <a:t> </a:t>
            </a:r>
            <a:r>
              <a:rPr lang="pl-PL" altLang="pl-PL" sz="4000" b="0">
                <a:solidFill>
                  <a:srgbClr val="FFFF00"/>
                </a:solidFill>
                <a:latin typeface="Arial Narrow" pitchFamily="32" charset="0"/>
              </a:rPr>
              <a:t>Pomoc Techniczna PROW 2014 – 2020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40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2600" b="0">
                <a:latin typeface="Arial Narrow" pitchFamily="32" charset="0"/>
              </a:rPr>
              <a:t>Spotkanie z Urzędami Marszałkowskimi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2400" b="0">
                <a:solidFill>
                  <a:srgbClr val="FFFF00"/>
                </a:solidFill>
                <a:latin typeface="Arial Narrow" pitchFamily="32" charset="0"/>
              </a:rPr>
              <a:t>Warszawa, dn. 11 kwietnia 2016 r.</a:t>
            </a:r>
          </a:p>
        </p:txBody>
      </p:sp>
      <p:pic>
        <p:nvPicPr>
          <p:cNvPr id="11274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00" y="5729288"/>
            <a:ext cx="10160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aphicFrame>
        <p:nvGraphicFramePr>
          <p:cNvPr id="12298" name="Group 10"/>
          <p:cNvGraphicFramePr>
            <a:graphicFrameLocks noGrp="1"/>
          </p:cNvGraphicFramePr>
          <p:nvPr/>
        </p:nvGraphicFramePr>
        <p:xfrm>
          <a:off x="0" y="6594475"/>
          <a:ext cx="1296988" cy="277813"/>
        </p:xfrm>
        <a:graphic>
          <a:graphicData uri="http://schemas.openxmlformats.org/drawingml/2006/table">
            <a:tbl>
              <a:tblPr/>
              <a:tblGrid>
                <a:gridCol w="1296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78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l-PL" sz="3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Times New Roman" pitchFamily="16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l-PL" sz="3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17640" marR="1764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277" name="Object 12"/>
          <p:cNvGraphicFramePr>
            <a:graphicFrameLocks noChangeAspect="1"/>
          </p:cNvGraphicFramePr>
          <p:nvPr/>
        </p:nvGraphicFramePr>
        <p:xfrm>
          <a:off x="228600" y="5749925"/>
          <a:ext cx="8763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70" r:id="rId7" imgW="2882160" imgH="1937160" progId="">
                  <p:embed/>
                </p:oleObj>
              </mc:Choice>
              <mc:Fallback>
                <p:oleObj r:id="rId7" imgW="2882160" imgH="19371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749925"/>
                        <a:ext cx="8763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78" name="Picture 1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6356350"/>
            <a:ext cx="8261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1279" name="Picture 14"/>
          <p:cNvPicPr>
            <a:picLocks noChangeAspect="1" noChangeArrowheads="1"/>
          </p:cNvPicPr>
          <p:nvPr/>
        </p:nvPicPr>
        <p:blipFill>
          <a:blip r:embed="rId10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280" name="Text Box 15"/>
          <p:cNvSpPr txBox="1">
            <a:spLocks noChangeArrowheads="1"/>
          </p:cNvSpPr>
          <p:nvPr/>
        </p:nvSpPr>
        <p:spPr bwMode="auto">
          <a:xfrm>
            <a:off x="457200" y="274638"/>
            <a:ext cx="8229600" cy="578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11281" name="Text Box 16"/>
          <p:cNvSpPr txBox="1">
            <a:spLocks noChangeArrowheads="1"/>
          </p:cNvSpPr>
          <p:nvPr/>
        </p:nvSpPr>
        <p:spPr bwMode="auto">
          <a:xfrm>
            <a:off x="419100" y="289327"/>
            <a:ext cx="8267700" cy="5239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spcBef>
                <a:spcPct val="0"/>
              </a:spcBef>
              <a:buFont typeface="Times New Roman" pitchFamily="16" charset="0"/>
              <a:buNone/>
            </a:pPr>
            <a:endParaRPr lang="pl-PL" altLang="pl-PL" sz="1600" b="0">
              <a:cs typeface="Times New Roman" pitchFamily="16" charset="0"/>
            </a:endParaRPr>
          </a:p>
          <a:p>
            <a:pPr algn="just" eaLnBrk="1" hangingPunct="1">
              <a:spcBef>
                <a:spcPts val="400"/>
              </a:spcBef>
              <a:buClrTx/>
              <a:buFontTx/>
              <a:buNone/>
            </a:pPr>
            <a:endParaRPr lang="pl-PL" altLang="pl-PL" sz="1600" b="0"/>
          </a:p>
          <a:p>
            <a:pPr algn="just" eaLnBrk="1" hangingPunct="1">
              <a:spcBef>
                <a:spcPts val="300"/>
              </a:spcBef>
              <a:buClrTx/>
              <a:buFontTx/>
              <a:buNone/>
            </a:pPr>
            <a:endParaRPr lang="pl-PL" altLang="pl-PL" sz="1200" b="0"/>
          </a:p>
          <a:p>
            <a:pPr algn="just" eaLnBrk="1" hangingPunct="1">
              <a:spcBef>
                <a:spcPts val="300"/>
              </a:spcBef>
              <a:buClrTx/>
              <a:buFontTx/>
              <a:buNone/>
            </a:pPr>
            <a:endParaRPr lang="pl-PL" altLang="pl-PL" sz="1200" b="0"/>
          </a:p>
        </p:txBody>
      </p:sp>
      <p:sp>
        <p:nvSpPr>
          <p:cNvPr id="11282" name="Tytuł 1"/>
          <p:cNvSpPr>
            <a:spLocks noGrp="1"/>
          </p:cNvSpPr>
          <p:nvPr>
            <p:ph type="title"/>
          </p:nvPr>
        </p:nvSpPr>
        <p:spPr>
          <a:xfrm>
            <a:off x="441325" y="274638"/>
            <a:ext cx="8228013" cy="1141412"/>
          </a:xfrm>
        </p:spPr>
        <p:txBody>
          <a:bodyPr/>
          <a:lstStyle/>
          <a:p>
            <a:br>
              <a:rPr lang="pl-PL" altLang="pl-PL" sz="1800" b="1" dirty="0">
                <a:solidFill>
                  <a:srgbClr val="FF0000"/>
                </a:solidFill>
              </a:rPr>
            </a:br>
            <a:endParaRPr lang="pl-PL" altLang="pl-PL" sz="1800" dirty="0"/>
          </a:p>
        </p:txBody>
      </p:sp>
      <p:sp>
        <p:nvSpPr>
          <p:cNvPr id="11283" name="Symbol zastępczy zawartości 2"/>
          <p:cNvSpPr>
            <a:spLocks noGrp="1"/>
          </p:cNvSpPr>
          <p:nvPr>
            <p:ph idx="1"/>
          </p:nvPr>
        </p:nvSpPr>
        <p:spPr>
          <a:xfrm>
            <a:off x="419100" y="121959"/>
            <a:ext cx="8566150" cy="5514975"/>
          </a:xfrm>
        </p:spPr>
        <p:txBody>
          <a:bodyPr/>
          <a:lstStyle/>
          <a:p>
            <a:pPr marL="0" indent="0" algn="ctr">
              <a:buFont typeface="Times New Roman" pitchFamily="16" charset="0"/>
              <a:buNone/>
            </a:pPr>
            <a:r>
              <a:rPr lang="pl-PL" altLang="pl-PL" sz="2400" b="1" dirty="0"/>
              <a:t>Zmiany legislacyjne cd.</a:t>
            </a:r>
          </a:p>
          <a:p>
            <a:pPr marL="0" indent="0" algn="ctr">
              <a:buFont typeface="Times New Roman" pitchFamily="16" charset="0"/>
              <a:buNone/>
            </a:pPr>
            <a:endParaRPr lang="pl-PL" altLang="pl-PL" sz="2400" b="1" dirty="0"/>
          </a:p>
          <a:p>
            <a:pPr marL="0" lvl="0" indent="0" algn="just">
              <a:spcBef>
                <a:spcPct val="0"/>
              </a:spcBef>
              <a:spcAft>
                <a:spcPts val="600"/>
              </a:spcAft>
              <a:buNone/>
            </a:pPr>
            <a:r>
              <a:rPr lang="pl-PL" altLang="pl-PL" sz="2000" kern="1200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Zmiana</a:t>
            </a:r>
            <a:r>
              <a:rPr lang="pl-PL" altLang="pl-PL" sz="2000" i="1" kern="1200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§ 3 ust. 8 i 8a </a:t>
            </a:r>
            <a:r>
              <a:rPr lang="pl-PL" altLang="pl-PL" sz="2000" i="1" kern="1200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rozporządzenia Ministra Rolnictwa i Rozwoju Wsi z dnia 20 września 2016 r. w sprawie szczegółowych warunków i trybu przyznawania oraz wypłaty pomocy technicznej w ramach Programu Rozwoju Obszarów Wiejskich na lata 2014 – 2020.</a:t>
            </a:r>
          </a:p>
          <a:p>
            <a:pPr marL="0" lvl="0" indent="0" algn="just">
              <a:spcBef>
                <a:spcPct val="0"/>
              </a:spcBef>
              <a:spcAft>
                <a:spcPts val="600"/>
              </a:spcAft>
              <a:buNone/>
            </a:pPr>
            <a:r>
              <a:rPr lang="pl-PL" sz="2000" dirty="0"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Po zmianie rozporządzenia koszty podróży służbowych pracownika </a:t>
            </a:r>
            <a:r>
              <a:rPr lang="pl-PL" sz="2000" b="1" dirty="0"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podmiotu uprawnionego </a:t>
            </a:r>
            <a:r>
              <a:rPr lang="pl-PL" sz="2000" dirty="0"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(zmiana nie dotyczy operacji partnerów KSOW) będą kwalifikowalne w części, w jakiej dotyczą realizacji zadań kwalifikowalnych, mimo niespełnienia warunku </a:t>
            </a:r>
            <a:r>
              <a:rPr lang="pl-PL" sz="2000" dirty="0">
                <a:latin typeface="Times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zaangażowanie czasu pracy w realizację zadań kwalifikowalnych w danym miesiącu na poziomie min. 50%</a:t>
            </a:r>
            <a:r>
              <a:rPr lang="pl-PL" sz="2000" dirty="0"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.</a:t>
            </a:r>
          </a:p>
          <a:p>
            <a:pPr marL="0" lvl="0" indent="0" algn="just">
              <a:spcBef>
                <a:spcPct val="0"/>
              </a:spcBef>
              <a:spcAft>
                <a:spcPts val="600"/>
              </a:spcAft>
              <a:buNone/>
            </a:pPr>
            <a:r>
              <a:rPr lang="pl-PL" altLang="pl-PL" sz="2000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Stan prac – skierowano projekt rozporządzenia do RCL celem zwolnienia z Komisji Prawniczej.</a:t>
            </a:r>
          </a:p>
          <a:p>
            <a:pPr marL="0" lvl="0" indent="0" algn="just">
              <a:spcBef>
                <a:spcPct val="0"/>
              </a:spcBef>
              <a:spcAft>
                <a:spcPts val="600"/>
              </a:spcAft>
              <a:buNone/>
            </a:pPr>
            <a:r>
              <a:rPr lang="pl-PL" altLang="pl-PL" sz="2000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Planowany termin wejścia w życie do końca 2018 roku.</a:t>
            </a:r>
            <a:endParaRPr lang="pl-PL" altLang="pl-PL" sz="2400" dirty="0">
              <a:solidFill>
                <a:srgbClr val="00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0" lvl="0" indent="0" algn="just">
              <a:spcBef>
                <a:spcPct val="0"/>
              </a:spcBef>
              <a:spcAft>
                <a:spcPts val="600"/>
              </a:spcAft>
              <a:buNone/>
            </a:pPr>
            <a:endParaRPr lang="pl-PL" altLang="pl-PL" sz="2000" b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697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300" y="5729288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1465263" y="6400800"/>
            <a:ext cx="25146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5257800" y="6400800"/>
            <a:ext cx="19812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533400" y="2786063"/>
            <a:ext cx="815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304800" y="3032125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2286000" y="2590800"/>
            <a:ext cx="3886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2900" indent="-341313" eaLnBrk="0" hangingPunct="0">
              <a:spcBef>
                <a:spcPts val="800"/>
              </a:spcBef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2000"/>
              </a:spcBef>
              <a:buClrTx/>
              <a:buFontTx/>
              <a:buNone/>
            </a:pPr>
            <a:r>
              <a:rPr lang="pl-PL" altLang="pl-PL" sz="1600" b="0">
                <a:latin typeface="Arial Narrow" pitchFamily="32" charset="0"/>
              </a:rPr>
              <a:t>	</a:t>
            </a:r>
            <a:r>
              <a:rPr lang="pl-PL" altLang="pl-PL" b="0" i="1">
                <a:latin typeface="Arial Narrow" pitchFamily="32" charset="0"/>
              </a:rPr>
              <a:t>Dziękuję za uwagę</a:t>
            </a:r>
          </a:p>
        </p:txBody>
      </p:sp>
      <p:pic>
        <p:nvPicPr>
          <p:cNvPr id="11272" name="Picture 7"/>
          <p:cNvPicPr>
            <a:picLocks noChangeAspect="1" noChangeArrowheads="1"/>
          </p:cNvPicPr>
          <p:nvPr/>
        </p:nvPicPr>
        <p:blipFill>
          <a:blip r:embed="rId5">
            <a:lum brigh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273" name="Text Box 8"/>
          <p:cNvSpPr txBox="1">
            <a:spLocks noChangeArrowheads="1"/>
          </p:cNvSpPr>
          <p:nvPr/>
        </p:nvSpPr>
        <p:spPr bwMode="auto">
          <a:xfrm>
            <a:off x="533400" y="609600"/>
            <a:ext cx="8001000" cy="481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00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4000" b="0">
                <a:solidFill>
                  <a:srgbClr val="FFC000"/>
                </a:solidFill>
                <a:latin typeface="Arial Narrow" pitchFamily="32" charset="0"/>
              </a:rPr>
              <a:t> </a:t>
            </a:r>
            <a:r>
              <a:rPr lang="pl-PL" altLang="pl-PL" sz="4000" b="0">
                <a:solidFill>
                  <a:srgbClr val="FFFF00"/>
                </a:solidFill>
                <a:latin typeface="Arial Narrow" pitchFamily="32" charset="0"/>
              </a:rPr>
              <a:t>Pomoc Techniczna PROW 2014 – 2020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40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2600" b="0">
                <a:latin typeface="Arial Narrow" pitchFamily="32" charset="0"/>
              </a:rPr>
              <a:t>Spotkanie z Urzędami Marszałkowskimi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2400" b="0">
                <a:solidFill>
                  <a:srgbClr val="FFFF00"/>
                </a:solidFill>
                <a:latin typeface="Arial Narrow" pitchFamily="32" charset="0"/>
              </a:rPr>
              <a:t>Warszawa, dn. 11 kwietnia 2016 r.</a:t>
            </a:r>
          </a:p>
        </p:txBody>
      </p:sp>
      <p:pic>
        <p:nvPicPr>
          <p:cNvPr id="11274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00" y="5729288"/>
            <a:ext cx="10160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aphicFrame>
        <p:nvGraphicFramePr>
          <p:cNvPr id="12298" name="Group 10"/>
          <p:cNvGraphicFramePr>
            <a:graphicFrameLocks noGrp="1"/>
          </p:cNvGraphicFramePr>
          <p:nvPr/>
        </p:nvGraphicFramePr>
        <p:xfrm>
          <a:off x="0" y="6594475"/>
          <a:ext cx="1296988" cy="277813"/>
        </p:xfrm>
        <a:graphic>
          <a:graphicData uri="http://schemas.openxmlformats.org/drawingml/2006/table">
            <a:tbl>
              <a:tblPr/>
              <a:tblGrid>
                <a:gridCol w="1296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78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l-PL" sz="3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Times New Roman" pitchFamily="16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l-PL" sz="3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17640" marR="1764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277" name="Object 12"/>
          <p:cNvGraphicFramePr>
            <a:graphicFrameLocks noChangeAspect="1"/>
          </p:cNvGraphicFramePr>
          <p:nvPr/>
        </p:nvGraphicFramePr>
        <p:xfrm>
          <a:off x="228600" y="5749925"/>
          <a:ext cx="8763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91" r:id="rId7" imgW="2882160" imgH="1937160" progId="">
                  <p:embed/>
                </p:oleObj>
              </mc:Choice>
              <mc:Fallback>
                <p:oleObj r:id="rId7" imgW="2882160" imgH="19371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749925"/>
                        <a:ext cx="8763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78" name="Picture 1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6356350"/>
            <a:ext cx="8261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1279" name="Picture 14"/>
          <p:cNvPicPr>
            <a:picLocks noChangeAspect="1" noChangeArrowheads="1"/>
          </p:cNvPicPr>
          <p:nvPr/>
        </p:nvPicPr>
        <p:blipFill>
          <a:blip r:embed="rId10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280" name="Text Box 15"/>
          <p:cNvSpPr txBox="1">
            <a:spLocks noChangeArrowheads="1"/>
          </p:cNvSpPr>
          <p:nvPr/>
        </p:nvSpPr>
        <p:spPr bwMode="auto">
          <a:xfrm>
            <a:off x="457200" y="274638"/>
            <a:ext cx="8229600" cy="578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11281" name="Text Box 16"/>
          <p:cNvSpPr txBox="1">
            <a:spLocks noChangeArrowheads="1"/>
          </p:cNvSpPr>
          <p:nvPr/>
        </p:nvSpPr>
        <p:spPr bwMode="auto">
          <a:xfrm>
            <a:off x="419100" y="289327"/>
            <a:ext cx="8267700" cy="5239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spcBef>
                <a:spcPct val="0"/>
              </a:spcBef>
              <a:buFont typeface="Times New Roman" pitchFamily="16" charset="0"/>
              <a:buNone/>
            </a:pPr>
            <a:endParaRPr lang="pl-PL" altLang="pl-PL" sz="1600" b="0">
              <a:cs typeface="Times New Roman" pitchFamily="16" charset="0"/>
            </a:endParaRPr>
          </a:p>
          <a:p>
            <a:pPr algn="just" eaLnBrk="1" hangingPunct="1">
              <a:spcBef>
                <a:spcPts val="400"/>
              </a:spcBef>
              <a:buClrTx/>
              <a:buFontTx/>
              <a:buNone/>
            </a:pPr>
            <a:endParaRPr lang="pl-PL" altLang="pl-PL" sz="1600" b="0"/>
          </a:p>
          <a:p>
            <a:pPr algn="just" eaLnBrk="1" hangingPunct="1">
              <a:spcBef>
                <a:spcPts val="300"/>
              </a:spcBef>
              <a:buClrTx/>
              <a:buFontTx/>
              <a:buNone/>
            </a:pPr>
            <a:endParaRPr lang="pl-PL" altLang="pl-PL" sz="1200" b="0"/>
          </a:p>
          <a:p>
            <a:pPr algn="just" eaLnBrk="1" hangingPunct="1">
              <a:spcBef>
                <a:spcPts val="300"/>
              </a:spcBef>
              <a:buClrTx/>
              <a:buFontTx/>
              <a:buNone/>
            </a:pPr>
            <a:endParaRPr lang="pl-PL" altLang="pl-PL" sz="1200" b="0"/>
          </a:p>
        </p:txBody>
      </p:sp>
      <p:sp>
        <p:nvSpPr>
          <p:cNvPr id="11282" name="Tytuł 1"/>
          <p:cNvSpPr>
            <a:spLocks noGrp="1"/>
          </p:cNvSpPr>
          <p:nvPr>
            <p:ph type="title"/>
          </p:nvPr>
        </p:nvSpPr>
        <p:spPr>
          <a:xfrm>
            <a:off x="441325" y="274638"/>
            <a:ext cx="8228013" cy="1141412"/>
          </a:xfrm>
        </p:spPr>
        <p:txBody>
          <a:bodyPr/>
          <a:lstStyle/>
          <a:p>
            <a:br>
              <a:rPr lang="pl-PL" altLang="pl-PL" sz="1800" b="1" dirty="0">
                <a:solidFill>
                  <a:srgbClr val="FF0000"/>
                </a:solidFill>
              </a:rPr>
            </a:br>
            <a:endParaRPr lang="pl-PL" altLang="pl-PL" sz="1800" dirty="0"/>
          </a:p>
        </p:txBody>
      </p:sp>
      <p:sp>
        <p:nvSpPr>
          <p:cNvPr id="11283" name="Symbol zastępczy zawartości 2"/>
          <p:cNvSpPr>
            <a:spLocks noGrp="1"/>
          </p:cNvSpPr>
          <p:nvPr>
            <p:ph idx="1"/>
          </p:nvPr>
        </p:nvSpPr>
        <p:spPr>
          <a:xfrm>
            <a:off x="419100" y="121959"/>
            <a:ext cx="8566150" cy="5514975"/>
          </a:xfrm>
        </p:spPr>
        <p:txBody>
          <a:bodyPr/>
          <a:lstStyle/>
          <a:p>
            <a:pPr marL="0" indent="0" algn="ctr">
              <a:buFont typeface="Times New Roman" pitchFamily="16" charset="0"/>
              <a:buNone/>
            </a:pPr>
            <a:r>
              <a:rPr lang="pl-PL" altLang="pl-PL" sz="2400" b="1" dirty="0"/>
              <a:t>Istotne zmiany w dokumentacji konkursowej dla partnerów KSOW – konkurs nr 3/2019</a:t>
            </a:r>
          </a:p>
          <a:p>
            <a:pPr marL="0" indent="0" algn="ctr">
              <a:buFont typeface="Times New Roman" pitchFamily="16" charset="0"/>
              <a:buNone/>
            </a:pPr>
            <a:endParaRPr lang="pl-PL" altLang="pl-PL" sz="2400" b="1" dirty="0"/>
          </a:p>
          <a:p>
            <a:pPr lvl="0" algn="just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altLang="pl-PL" sz="2000" dirty="0">
                <a:latin typeface="Times" panose="02020603050405020304" pitchFamily="18" charset="0"/>
                <a:cs typeface="Times" panose="02020603050405020304" pitchFamily="18" charset="0"/>
              </a:rPr>
              <a:t>Możliwość realizacji przez partnerów KSOW operacji i ich rozliczania w dwóch etapach.</a:t>
            </a:r>
          </a:p>
          <a:p>
            <a:pPr lvl="0" algn="just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altLang="pl-PL" sz="2000" dirty="0">
                <a:latin typeface="Times" panose="02020603050405020304" pitchFamily="18" charset="0"/>
                <a:cs typeface="Times" panose="02020603050405020304" pitchFamily="18" charset="0"/>
              </a:rPr>
              <a:t>Ograniczenie liczby (</a:t>
            </a:r>
            <a:r>
              <a:rPr lang="pl-PL" altLang="pl-PL" sz="2000" b="1" dirty="0">
                <a:latin typeface="Times" panose="02020603050405020304" pitchFamily="18" charset="0"/>
                <a:cs typeface="Times" panose="02020603050405020304" pitchFamily="18" charset="0"/>
              </a:rPr>
              <a:t>do 4</a:t>
            </a:r>
            <a:r>
              <a:rPr lang="pl-PL" altLang="pl-PL" sz="2000" dirty="0">
                <a:latin typeface="Times" panose="02020603050405020304" pitchFamily="18" charset="0"/>
                <a:cs typeface="Times" panose="02020603050405020304" pitchFamily="18" charset="0"/>
              </a:rPr>
              <a:t>) tematów, które mogą być  wskazane w jednej operacji, za które otrzymuje się punkty na etapie oceny kryteriów wyboru operacji.</a:t>
            </a:r>
          </a:p>
          <a:p>
            <a:pPr lvl="0" algn="just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altLang="pl-PL" sz="2000" dirty="0">
                <a:latin typeface="Times" panose="02020603050405020304" pitchFamily="18" charset="0"/>
                <a:cs typeface="Times" panose="02020603050405020304" pitchFamily="18" charset="0"/>
              </a:rPr>
              <a:t>Dopuszczenie sumowania wkładów własnych zadeklarowanych przez partnera KSOW (wnioskodawcę) oraz dodatkowych partnerów - gdy ww. wkład stanowi co najmniej 10% kosztów operacji, operacja uzyskuje 2 pkt na etapie oceny kryteriów wyboru operacji.</a:t>
            </a:r>
          </a:p>
          <a:p>
            <a:pPr lvl="0" algn="just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altLang="pl-PL" sz="2000" dirty="0">
                <a:latin typeface="Times" panose="02020603050405020304" pitchFamily="18" charset="0"/>
                <a:cs typeface="Times" panose="02020603050405020304" pitchFamily="18" charset="0"/>
              </a:rPr>
              <a:t>Rozszerzono obszar realizacji operacji na poziomie województwa z 1 do 3 województw.</a:t>
            </a:r>
          </a:p>
          <a:p>
            <a:pPr lvl="0" algn="just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pl-PL" altLang="pl-PL" sz="20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5300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300" y="5729288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1465263" y="6400800"/>
            <a:ext cx="25146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5257800" y="6400800"/>
            <a:ext cx="19812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533400" y="2786063"/>
            <a:ext cx="815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304800" y="3032125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2286000" y="2590800"/>
            <a:ext cx="3886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2900" indent="-341313" eaLnBrk="0" hangingPunct="0">
              <a:spcBef>
                <a:spcPts val="800"/>
              </a:spcBef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2000"/>
              </a:spcBef>
              <a:buClrTx/>
              <a:buFontTx/>
              <a:buNone/>
            </a:pPr>
            <a:r>
              <a:rPr lang="pl-PL" altLang="pl-PL" sz="1600" b="0">
                <a:latin typeface="Arial Narrow" pitchFamily="32" charset="0"/>
              </a:rPr>
              <a:t>	</a:t>
            </a:r>
            <a:r>
              <a:rPr lang="pl-PL" altLang="pl-PL" b="0" i="1">
                <a:latin typeface="Arial Narrow" pitchFamily="32" charset="0"/>
              </a:rPr>
              <a:t>Dziękuję za uwagę</a:t>
            </a:r>
          </a:p>
        </p:txBody>
      </p:sp>
      <p:pic>
        <p:nvPicPr>
          <p:cNvPr id="11272" name="Picture 7"/>
          <p:cNvPicPr>
            <a:picLocks noChangeAspect="1" noChangeArrowheads="1"/>
          </p:cNvPicPr>
          <p:nvPr/>
        </p:nvPicPr>
        <p:blipFill>
          <a:blip r:embed="rId5">
            <a:lum brigh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273" name="Text Box 8"/>
          <p:cNvSpPr txBox="1">
            <a:spLocks noChangeArrowheads="1"/>
          </p:cNvSpPr>
          <p:nvPr/>
        </p:nvSpPr>
        <p:spPr bwMode="auto">
          <a:xfrm>
            <a:off x="533400" y="609600"/>
            <a:ext cx="8001000" cy="481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00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4000" b="0">
                <a:solidFill>
                  <a:srgbClr val="FFC000"/>
                </a:solidFill>
                <a:latin typeface="Arial Narrow" pitchFamily="32" charset="0"/>
              </a:rPr>
              <a:t> </a:t>
            </a:r>
            <a:r>
              <a:rPr lang="pl-PL" altLang="pl-PL" sz="4000" b="0">
                <a:solidFill>
                  <a:srgbClr val="FFFF00"/>
                </a:solidFill>
                <a:latin typeface="Arial Narrow" pitchFamily="32" charset="0"/>
              </a:rPr>
              <a:t>Pomoc Techniczna PROW 2014 – 2020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40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2600" b="0">
                <a:latin typeface="Arial Narrow" pitchFamily="32" charset="0"/>
              </a:rPr>
              <a:t>Spotkanie z Urzędami Marszałkowskimi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2400" b="0">
                <a:solidFill>
                  <a:srgbClr val="FFFF00"/>
                </a:solidFill>
                <a:latin typeface="Arial Narrow" pitchFamily="32" charset="0"/>
              </a:rPr>
              <a:t>Warszawa, dn. 11 kwietnia 2016 r.</a:t>
            </a:r>
          </a:p>
        </p:txBody>
      </p:sp>
      <p:pic>
        <p:nvPicPr>
          <p:cNvPr id="11274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00" y="5729288"/>
            <a:ext cx="10160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aphicFrame>
        <p:nvGraphicFramePr>
          <p:cNvPr id="12298" name="Group 10"/>
          <p:cNvGraphicFramePr>
            <a:graphicFrameLocks noGrp="1"/>
          </p:cNvGraphicFramePr>
          <p:nvPr/>
        </p:nvGraphicFramePr>
        <p:xfrm>
          <a:off x="0" y="6594475"/>
          <a:ext cx="1296988" cy="277813"/>
        </p:xfrm>
        <a:graphic>
          <a:graphicData uri="http://schemas.openxmlformats.org/drawingml/2006/table">
            <a:tbl>
              <a:tblPr/>
              <a:tblGrid>
                <a:gridCol w="1296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78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l-PL" sz="3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Times New Roman" pitchFamily="16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l-PL" sz="3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17640" marR="1764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277" name="Object 12"/>
          <p:cNvGraphicFramePr>
            <a:graphicFrameLocks noChangeAspect="1"/>
          </p:cNvGraphicFramePr>
          <p:nvPr/>
        </p:nvGraphicFramePr>
        <p:xfrm>
          <a:off x="228600" y="5749925"/>
          <a:ext cx="8763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30" r:id="rId7" imgW="2882160" imgH="1937160" progId="">
                  <p:embed/>
                </p:oleObj>
              </mc:Choice>
              <mc:Fallback>
                <p:oleObj r:id="rId7" imgW="2882160" imgH="19371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749925"/>
                        <a:ext cx="8763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78" name="Picture 1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6356350"/>
            <a:ext cx="8261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1279" name="Picture 14"/>
          <p:cNvPicPr>
            <a:picLocks noChangeAspect="1" noChangeArrowheads="1"/>
          </p:cNvPicPr>
          <p:nvPr/>
        </p:nvPicPr>
        <p:blipFill>
          <a:blip r:embed="rId10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280" name="Text Box 15"/>
          <p:cNvSpPr txBox="1">
            <a:spLocks noChangeArrowheads="1"/>
          </p:cNvSpPr>
          <p:nvPr/>
        </p:nvSpPr>
        <p:spPr bwMode="auto">
          <a:xfrm>
            <a:off x="457200" y="274638"/>
            <a:ext cx="8229600" cy="578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11281" name="Text Box 16"/>
          <p:cNvSpPr txBox="1">
            <a:spLocks noChangeArrowheads="1"/>
          </p:cNvSpPr>
          <p:nvPr/>
        </p:nvSpPr>
        <p:spPr bwMode="auto">
          <a:xfrm>
            <a:off x="419100" y="289327"/>
            <a:ext cx="8267700" cy="5239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spcBef>
                <a:spcPct val="0"/>
              </a:spcBef>
              <a:buFont typeface="Times New Roman" pitchFamily="16" charset="0"/>
              <a:buNone/>
            </a:pPr>
            <a:endParaRPr lang="pl-PL" altLang="pl-PL" sz="1600" b="0">
              <a:cs typeface="Times New Roman" pitchFamily="16" charset="0"/>
            </a:endParaRPr>
          </a:p>
          <a:p>
            <a:pPr algn="just" eaLnBrk="1" hangingPunct="1">
              <a:spcBef>
                <a:spcPts val="400"/>
              </a:spcBef>
              <a:buClrTx/>
              <a:buFontTx/>
              <a:buNone/>
            </a:pPr>
            <a:endParaRPr lang="pl-PL" altLang="pl-PL" sz="1600" b="0"/>
          </a:p>
          <a:p>
            <a:pPr algn="just" eaLnBrk="1" hangingPunct="1">
              <a:spcBef>
                <a:spcPts val="300"/>
              </a:spcBef>
              <a:buClrTx/>
              <a:buFontTx/>
              <a:buNone/>
            </a:pPr>
            <a:endParaRPr lang="pl-PL" altLang="pl-PL" sz="1200" b="0"/>
          </a:p>
          <a:p>
            <a:pPr algn="just" eaLnBrk="1" hangingPunct="1">
              <a:spcBef>
                <a:spcPts val="300"/>
              </a:spcBef>
              <a:buClrTx/>
              <a:buFontTx/>
              <a:buNone/>
            </a:pPr>
            <a:endParaRPr lang="pl-PL" altLang="pl-PL" sz="1200" b="0"/>
          </a:p>
        </p:txBody>
      </p:sp>
      <p:sp>
        <p:nvSpPr>
          <p:cNvPr id="11282" name="Tytuł 1"/>
          <p:cNvSpPr>
            <a:spLocks noGrp="1"/>
          </p:cNvSpPr>
          <p:nvPr>
            <p:ph type="title"/>
          </p:nvPr>
        </p:nvSpPr>
        <p:spPr>
          <a:xfrm>
            <a:off x="441325" y="274638"/>
            <a:ext cx="8228013" cy="1141412"/>
          </a:xfrm>
        </p:spPr>
        <p:txBody>
          <a:bodyPr/>
          <a:lstStyle/>
          <a:p>
            <a:br>
              <a:rPr lang="pl-PL" altLang="pl-PL" sz="1800" b="1" dirty="0">
                <a:solidFill>
                  <a:srgbClr val="FF0000"/>
                </a:solidFill>
              </a:rPr>
            </a:br>
            <a:endParaRPr lang="pl-PL" altLang="pl-PL" sz="1800" dirty="0"/>
          </a:p>
        </p:txBody>
      </p:sp>
      <p:sp>
        <p:nvSpPr>
          <p:cNvPr id="11283" name="Symbol zastępczy zawartości 2"/>
          <p:cNvSpPr>
            <a:spLocks noGrp="1"/>
          </p:cNvSpPr>
          <p:nvPr>
            <p:ph idx="1"/>
          </p:nvPr>
        </p:nvSpPr>
        <p:spPr>
          <a:xfrm>
            <a:off x="419100" y="121959"/>
            <a:ext cx="8566150" cy="5514975"/>
          </a:xfrm>
        </p:spPr>
        <p:txBody>
          <a:bodyPr/>
          <a:lstStyle/>
          <a:p>
            <a:pPr marL="0" indent="0" algn="ctr">
              <a:buFont typeface="Times New Roman" pitchFamily="16" charset="0"/>
              <a:buNone/>
            </a:pPr>
            <a:r>
              <a:rPr lang="pl-PL" altLang="pl-PL" sz="2400" b="1" dirty="0"/>
              <a:t>Istotne zmiany w dokumentacji konkursowej dla partnerów KSOW – konkurs nr 3/2019</a:t>
            </a:r>
          </a:p>
          <a:p>
            <a:pPr marL="0" indent="0" algn="ctr">
              <a:buFont typeface="Times New Roman" pitchFamily="16" charset="0"/>
              <a:buNone/>
            </a:pPr>
            <a:endParaRPr lang="pl-PL" altLang="pl-PL" sz="2400" b="1" dirty="0"/>
          </a:p>
          <a:p>
            <a:pPr marL="0" indent="0" algn="ctr">
              <a:buFont typeface="Times New Roman" pitchFamily="16" charset="0"/>
              <a:buNone/>
            </a:pPr>
            <a:endParaRPr lang="pl-PL" altLang="pl-PL" sz="2400" b="1" dirty="0"/>
          </a:p>
          <a:p>
            <a:pPr algn="just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2000" dirty="0">
                <a:latin typeface="Times" panose="02020603050405020304" pitchFamily="18" charset="0"/>
                <a:cs typeface="Times" panose="02020603050405020304" pitchFamily="18" charset="0"/>
              </a:rPr>
              <a:t>Ograniczenie, iż kryterium „Co najmniej połowę grupy docelowej operacji stanowią osoby do 35 roku życia mieszkające na obszarach wiejskich” może być spełnione tylko w 5 z 11 form realizacji operacji (z uwagi na formę realizacji operacji).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2000" dirty="0">
                <a:latin typeface="Times" panose="02020603050405020304" pitchFamily="18" charset="0"/>
                <a:cs typeface="Times" panose="02020603050405020304" pitchFamily="18" charset="0"/>
              </a:rPr>
              <a:t>Rozszerzenie zakresu wskaźnika dotyczącego doradców rolniczych o doradców leśnych, rolnośrodowiskowych i ekspertów przyrodniczych.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2000" dirty="0">
                <a:latin typeface="Times" panose="02020603050405020304" pitchFamily="18" charset="0"/>
                <a:cs typeface="Times" panose="02020603050405020304" pitchFamily="18" charset="0"/>
              </a:rPr>
              <a:t>Dodanie klauzuli informacyjnej dotyczącej przetwarzania danych osobowych we wniosku o wybór operacji.</a:t>
            </a:r>
          </a:p>
          <a:p>
            <a:pPr marL="0" lvl="0" indent="0" algn="just">
              <a:spcBef>
                <a:spcPct val="0"/>
              </a:spcBef>
              <a:spcAft>
                <a:spcPts val="600"/>
              </a:spcAft>
              <a:buNone/>
            </a:pPr>
            <a:endParaRPr lang="pl-PL" altLang="pl-PL" sz="20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914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300" y="5729288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1465263" y="6400800"/>
            <a:ext cx="25146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5257800" y="6400800"/>
            <a:ext cx="19812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533400" y="2786063"/>
            <a:ext cx="815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304800" y="3032125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2286000" y="2590800"/>
            <a:ext cx="3886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2900" indent="-341313" eaLnBrk="0" hangingPunct="0">
              <a:spcBef>
                <a:spcPts val="800"/>
              </a:spcBef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2000"/>
              </a:spcBef>
              <a:buClrTx/>
              <a:buFontTx/>
              <a:buNone/>
            </a:pPr>
            <a:r>
              <a:rPr lang="pl-PL" altLang="pl-PL" sz="1600" b="0">
                <a:latin typeface="Arial Narrow" pitchFamily="32" charset="0"/>
              </a:rPr>
              <a:t>	</a:t>
            </a:r>
            <a:r>
              <a:rPr lang="pl-PL" altLang="pl-PL" b="0" i="1">
                <a:latin typeface="Arial Narrow" pitchFamily="32" charset="0"/>
              </a:rPr>
              <a:t>Dziękuję za uwagę</a:t>
            </a:r>
          </a:p>
        </p:txBody>
      </p:sp>
      <p:pic>
        <p:nvPicPr>
          <p:cNvPr id="11272" name="Picture 7"/>
          <p:cNvPicPr>
            <a:picLocks noChangeAspect="1" noChangeArrowheads="1"/>
          </p:cNvPicPr>
          <p:nvPr/>
        </p:nvPicPr>
        <p:blipFill>
          <a:blip r:embed="rId5">
            <a:lum brigh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273" name="Text Box 8"/>
          <p:cNvSpPr txBox="1">
            <a:spLocks noChangeArrowheads="1"/>
          </p:cNvSpPr>
          <p:nvPr/>
        </p:nvSpPr>
        <p:spPr bwMode="auto">
          <a:xfrm>
            <a:off x="533400" y="609600"/>
            <a:ext cx="8001000" cy="481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00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4000" b="0">
                <a:solidFill>
                  <a:srgbClr val="FFC000"/>
                </a:solidFill>
                <a:latin typeface="Arial Narrow" pitchFamily="32" charset="0"/>
              </a:rPr>
              <a:t> </a:t>
            </a:r>
            <a:r>
              <a:rPr lang="pl-PL" altLang="pl-PL" sz="4000" b="0">
                <a:solidFill>
                  <a:srgbClr val="FFFF00"/>
                </a:solidFill>
                <a:latin typeface="Arial Narrow" pitchFamily="32" charset="0"/>
              </a:rPr>
              <a:t>Pomoc Techniczna PROW 2014 – 2020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40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2600" b="0">
                <a:latin typeface="Arial Narrow" pitchFamily="32" charset="0"/>
              </a:rPr>
              <a:t>Spotkanie z Urzędami Marszałkowskimi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2400" b="0">
                <a:solidFill>
                  <a:srgbClr val="FFFF00"/>
                </a:solidFill>
                <a:latin typeface="Arial Narrow" pitchFamily="32" charset="0"/>
              </a:rPr>
              <a:t>Warszawa, dn. 11 kwietnia 2016 r.</a:t>
            </a:r>
          </a:p>
        </p:txBody>
      </p:sp>
      <p:pic>
        <p:nvPicPr>
          <p:cNvPr id="11274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00" y="5729288"/>
            <a:ext cx="10160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aphicFrame>
        <p:nvGraphicFramePr>
          <p:cNvPr id="12298" name="Group 10"/>
          <p:cNvGraphicFramePr>
            <a:graphicFrameLocks noGrp="1"/>
          </p:cNvGraphicFramePr>
          <p:nvPr/>
        </p:nvGraphicFramePr>
        <p:xfrm>
          <a:off x="0" y="6594475"/>
          <a:ext cx="1296988" cy="277813"/>
        </p:xfrm>
        <a:graphic>
          <a:graphicData uri="http://schemas.openxmlformats.org/drawingml/2006/table">
            <a:tbl>
              <a:tblPr/>
              <a:tblGrid>
                <a:gridCol w="1296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78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l-PL" sz="3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Times New Roman" pitchFamily="16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l-PL" sz="3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17640" marR="1764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277" name="Object 12"/>
          <p:cNvGraphicFramePr>
            <a:graphicFrameLocks noChangeAspect="1"/>
          </p:cNvGraphicFramePr>
          <p:nvPr/>
        </p:nvGraphicFramePr>
        <p:xfrm>
          <a:off x="228600" y="5749925"/>
          <a:ext cx="8763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09" r:id="rId7" imgW="2882160" imgH="1937160" progId="">
                  <p:embed/>
                </p:oleObj>
              </mc:Choice>
              <mc:Fallback>
                <p:oleObj r:id="rId7" imgW="2882160" imgH="19371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749925"/>
                        <a:ext cx="8763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78" name="Picture 1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6356350"/>
            <a:ext cx="8261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1279" name="Picture 14"/>
          <p:cNvPicPr>
            <a:picLocks noChangeAspect="1" noChangeArrowheads="1"/>
          </p:cNvPicPr>
          <p:nvPr/>
        </p:nvPicPr>
        <p:blipFill>
          <a:blip r:embed="rId10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280" name="Text Box 15"/>
          <p:cNvSpPr txBox="1">
            <a:spLocks noChangeArrowheads="1"/>
          </p:cNvSpPr>
          <p:nvPr/>
        </p:nvSpPr>
        <p:spPr bwMode="auto">
          <a:xfrm>
            <a:off x="457200" y="274638"/>
            <a:ext cx="8229600" cy="578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11281" name="Text Box 16"/>
          <p:cNvSpPr txBox="1">
            <a:spLocks noChangeArrowheads="1"/>
          </p:cNvSpPr>
          <p:nvPr/>
        </p:nvSpPr>
        <p:spPr bwMode="auto">
          <a:xfrm>
            <a:off x="419100" y="289327"/>
            <a:ext cx="8267700" cy="5239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spcBef>
                <a:spcPct val="0"/>
              </a:spcBef>
              <a:buFont typeface="Times New Roman" pitchFamily="16" charset="0"/>
              <a:buNone/>
            </a:pPr>
            <a:endParaRPr lang="pl-PL" altLang="pl-PL" sz="1600" b="0">
              <a:cs typeface="Times New Roman" pitchFamily="16" charset="0"/>
            </a:endParaRPr>
          </a:p>
          <a:p>
            <a:pPr algn="just" eaLnBrk="1" hangingPunct="1">
              <a:spcBef>
                <a:spcPts val="400"/>
              </a:spcBef>
              <a:buClrTx/>
              <a:buFontTx/>
              <a:buNone/>
            </a:pPr>
            <a:endParaRPr lang="pl-PL" altLang="pl-PL" sz="1600" b="0"/>
          </a:p>
          <a:p>
            <a:pPr algn="just" eaLnBrk="1" hangingPunct="1">
              <a:spcBef>
                <a:spcPts val="300"/>
              </a:spcBef>
              <a:buClrTx/>
              <a:buFontTx/>
              <a:buNone/>
            </a:pPr>
            <a:endParaRPr lang="pl-PL" altLang="pl-PL" sz="1200" b="0"/>
          </a:p>
          <a:p>
            <a:pPr algn="just" eaLnBrk="1" hangingPunct="1">
              <a:spcBef>
                <a:spcPts val="300"/>
              </a:spcBef>
              <a:buClrTx/>
              <a:buFontTx/>
              <a:buNone/>
            </a:pPr>
            <a:endParaRPr lang="pl-PL" altLang="pl-PL" sz="1200" b="0"/>
          </a:p>
        </p:txBody>
      </p:sp>
      <p:sp>
        <p:nvSpPr>
          <p:cNvPr id="11282" name="Tytuł 1"/>
          <p:cNvSpPr>
            <a:spLocks noGrp="1"/>
          </p:cNvSpPr>
          <p:nvPr>
            <p:ph type="title"/>
          </p:nvPr>
        </p:nvSpPr>
        <p:spPr>
          <a:xfrm>
            <a:off x="441325" y="274638"/>
            <a:ext cx="8228013" cy="1141412"/>
          </a:xfrm>
        </p:spPr>
        <p:txBody>
          <a:bodyPr/>
          <a:lstStyle/>
          <a:p>
            <a:br>
              <a:rPr lang="pl-PL" altLang="pl-PL" sz="1800" b="1" dirty="0">
                <a:solidFill>
                  <a:srgbClr val="FF0000"/>
                </a:solidFill>
              </a:rPr>
            </a:br>
            <a:endParaRPr lang="pl-PL" altLang="pl-PL" sz="1800" dirty="0"/>
          </a:p>
        </p:txBody>
      </p:sp>
      <p:sp>
        <p:nvSpPr>
          <p:cNvPr id="11283" name="Symbol zastępczy zawartości 2"/>
          <p:cNvSpPr>
            <a:spLocks noGrp="1"/>
          </p:cNvSpPr>
          <p:nvPr>
            <p:ph idx="1"/>
          </p:nvPr>
        </p:nvSpPr>
        <p:spPr>
          <a:xfrm>
            <a:off x="419100" y="121959"/>
            <a:ext cx="8566150" cy="5514975"/>
          </a:xfrm>
        </p:spPr>
        <p:txBody>
          <a:bodyPr/>
          <a:lstStyle/>
          <a:p>
            <a:pPr marL="0" indent="0" algn="ctr">
              <a:buFont typeface="Times New Roman" pitchFamily="16" charset="0"/>
              <a:buNone/>
            </a:pPr>
            <a:r>
              <a:rPr lang="pl-PL" altLang="pl-PL" sz="2400" b="1" dirty="0"/>
              <a:t>Istotne zmiany w dokumentacji konkursowej dla partnerów KSOW – konkurs nr 3/2019</a:t>
            </a:r>
          </a:p>
          <a:p>
            <a:pPr marL="0" lvl="0" indent="0" algn="just">
              <a:spcBef>
                <a:spcPct val="0"/>
              </a:spcBef>
              <a:spcAft>
                <a:spcPts val="600"/>
              </a:spcAft>
              <a:buNone/>
            </a:pPr>
            <a:endParaRPr lang="pl-PL" altLang="pl-PL" sz="18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lvl="0" algn="just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altLang="pl-PL" sz="2000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Uproszczenie wniosku o wybór operacji w zakresie wymaganych informacji, w części: „ Uzasadnienie potrzeby realizacji operacji”, „Identyfikacja grupy docelowej operacji”, „Uzasadnienie wyboru formy realizacji operacji”, „Przewidywane efekty realizacji operacji oraz przewidywany wpływ jej realizacji na rozwój obszarów wiejskich”.</a:t>
            </a:r>
            <a:endParaRPr lang="pl-PL" altLang="pl-PL" sz="20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lvl="0" algn="just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altLang="pl-PL" sz="2000" dirty="0">
                <a:latin typeface="Times" panose="02020603050405020304" pitchFamily="18" charset="0"/>
                <a:cs typeface="Times" panose="02020603050405020304" pitchFamily="18" charset="0"/>
              </a:rPr>
              <a:t>Rezygnacja w „Załączniku nr 1 do wniosku o wybór operacji - Zestawienie rzeczowo-finansowe” z uzasadniania przez partnera KSOW zgodności kosztu z zakresem operacji i niezbędności kosztu do osiągnięcia celu operacji oraz wskazywania planowanego trybu wyboru wykonawcy.</a:t>
            </a:r>
          </a:p>
          <a:p>
            <a:pPr lvl="0" algn="just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altLang="pl-PL" sz="2000" dirty="0">
                <a:latin typeface="Times" panose="02020603050405020304" pitchFamily="18" charset="0"/>
                <a:cs typeface="Times" panose="02020603050405020304" pitchFamily="18" charset="0"/>
              </a:rPr>
              <a:t>Doprecyzowanie zapisów Instrukcji biorąc pod uwagę błędy popełniane przez partnerów KSOW we wnioskach o wybór operacji oraz wnioskach o refundację, jak również sugestie podmiotów dokonujących oceny tych wniosków.</a:t>
            </a:r>
            <a:r>
              <a:rPr lang="pl-PL" altLang="pl-PL" sz="1800" dirty="0">
                <a:latin typeface="Times" panose="02020603050405020304" pitchFamily="18" charset="0"/>
                <a:cs typeface="Times" panose="02020603050405020304" pitchFamily="18" charset="0"/>
              </a:rPr>
              <a:t>			</a:t>
            </a:r>
          </a:p>
          <a:p>
            <a:pPr lvl="0" algn="just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pl-PL" altLang="pl-PL" sz="18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lvl="0" algn="just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pl-PL" altLang="pl-PL" sz="20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lvl="0" algn="just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pl-PL" altLang="pl-PL" sz="20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6259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300" y="5729288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1465263" y="6400800"/>
            <a:ext cx="25146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5257800" y="6400800"/>
            <a:ext cx="19812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533400" y="2786063"/>
            <a:ext cx="815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304800" y="3032125"/>
            <a:ext cx="853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2286000" y="2590800"/>
            <a:ext cx="3886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2900" indent="-341313" eaLnBrk="0" hangingPunct="0">
              <a:spcBef>
                <a:spcPts val="800"/>
              </a:spcBef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2000"/>
              </a:spcBef>
              <a:buClrTx/>
              <a:buFontTx/>
              <a:buNone/>
            </a:pPr>
            <a:r>
              <a:rPr lang="pl-PL" altLang="pl-PL" sz="1600" b="0">
                <a:latin typeface="Arial Narrow" pitchFamily="32" charset="0"/>
              </a:rPr>
              <a:t>	</a:t>
            </a:r>
            <a:r>
              <a:rPr lang="pl-PL" altLang="pl-PL" b="0" i="1">
                <a:latin typeface="Arial Narrow" pitchFamily="32" charset="0"/>
              </a:rPr>
              <a:t>Dziękuję za uwagę</a:t>
            </a:r>
          </a:p>
        </p:txBody>
      </p:sp>
      <p:pic>
        <p:nvPicPr>
          <p:cNvPr id="11272" name="Picture 7"/>
          <p:cNvPicPr>
            <a:picLocks noChangeAspect="1" noChangeArrowheads="1"/>
          </p:cNvPicPr>
          <p:nvPr/>
        </p:nvPicPr>
        <p:blipFill>
          <a:blip r:embed="rId5">
            <a:lum brigh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273" name="Text Box 8"/>
          <p:cNvSpPr txBox="1">
            <a:spLocks noChangeArrowheads="1"/>
          </p:cNvSpPr>
          <p:nvPr/>
        </p:nvSpPr>
        <p:spPr bwMode="auto">
          <a:xfrm>
            <a:off x="533400" y="609600"/>
            <a:ext cx="8001000" cy="481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00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4000" b="0">
                <a:solidFill>
                  <a:srgbClr val="FFC000"/>
                </a:solidFill>
                <a:latin typeface="Arial Narrow" pitchFamily="32" charset="0"/>
              </a:rPr>
              <a:t> </a:t>
            </a:r>
            <a:r>
              <a:rPr lang="pl-PL" altLang="pl-PL" sz="4000" b="0">
                <a:solidFill>
                  <a:srgbClr val="FFFF00"/>
                </a:solidFill>
                <a:latin typeface="Arial Narrow" pitchFamily="32" charset="0"/>
              </a:rPr>
              <a:t>Pomoc Techniczna PROW 2014 – 2020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800" b="0"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40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2600" b="0">
                <a:latin typeface="Arial Narrow" pitchFamily="32" charset="0"/>
              </a:rPr>
              <a:t>Spotkanie z Urzędami Marszałkowskimi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400" b="0">
              <a:solidFill>
                <a:srgbClr val="FFFF00"/>
              </a:solidFill>
              <a:latin typeface="Arial Narrow" pitchFamily="32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2400" b="0">
                <a:solidFill>
                  <a:srgbClr val="FFFF00"/>
                </a:solidFill>
                <a:latin typeface="Arial Narrow" pitchFamily="32" charset="0"/>
              </a:rPr>
              <a:t>Warszawa, dn. 11 kwietnia 2016 r.</a:t>
            </a:r>
          </a:p>
        </p:txBody>
      </p:sp>
      <p:pic>
        <p:nvPicPr>
          <p:cNvPr id="11274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00" y="5729288"/>
            <a:ext cx="10160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aphicFrame>
        <p:nvGraphicFramePr>
          <p:cNvPr id="12298" name="Group 10"/>
          <p:cNvGraphicFramePr>
            <a:graphicFrameLocks noGrp="1"/>
          </p:cNvGraphicFramePr>
          <p:nvPr/>
        </p:nvGraphicFramePr>
        <p:xfrm>
          <a:off x="0" y="6594475"/>
          <a:ext cx="1296988" cy="277813"/>
        </p:xfrm>
        <a:graphic>
          <a:graphicData uri="http://schemas.openxmlformats.org/drawingml/2006/table">
            <a:tbl>
              <a:tblPr/>
              <a:tblGrid>
                <a:gridCol w="1296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78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l-PL" sz="3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Times New Roman" pitchFamily="16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l-PL" sz="3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Times New Roman" pitchFamily="16" charset="0"/>
                      </a:endParaRPr>
                    </a:p>
                  </a:txBody>
                  <a:tcPr marL="17640" marR="1764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277" name="Object 12"/>
          <p:cNvGraphicFramePr>
            <a:graphicFrameLocks noChangeAspect="1"/>
          </p:cNvGraphicFramePr>
          <p:nvPr/>
        </p:nvGraphicFramePr>
        <p:xfrm>
          <a:off x="228600" y="5749925"/>
          <a:ext cx="8763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54" r:id="rId7" imgW="2882160" imgH="1937160" progId="">
                  <p:embed/>
                </p:oleObj>
              </mc:Choice>
              <mc:Fallback>
                <p:oleObj r:id="rId7" imgW="2882160" imgH="19371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749925"/>
                        <a:ext cx="8763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78" name="Picture 1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6356350"/>
            <a:ext cx="8261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1279" name="Picture 14"/>
          <p:cNvPicPr>
            <a:picLocks noChangeAspect="1" noChangeArrowheads="1"/>
          </p:cNvPicPr>
          <p:nvPr/>
        </p:nvPicPr>
        <p:blipFill>
          <a:blip r:embed="rId10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280" name="Text Box 15"/>
          <p:cNvSpPr txBox="1">
            <a:spLocks noChangeArrowheads="1"/>
          </p:cNvSpPr>
          <p:nvPr/>
        </p:nvSpPr>
        <p:spPr bwMode="auto">
          <a:xfrm>
            <a:off x="457200" y="274638"/>
            <a:ext cx="8229600" cy="578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11281" name="Text Box 16"/>
          <p:cNvSpPr txBox="1">
            <a:spLocks noChangeArrowheads="1"/>
          </p:cNvSpPr>
          <p:nvPr/>
        </p:nvSpPr>
        <p:spPr bwMode="auto">
          <a:xfrm>
            <a:off x="419100" y="289327"/>
            <a:ext cx="8267700" cy="5239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 hangingPunct="1">
              <a:spcBef>
                <a:spcPct val="0"/>
              </a:spcBef>
              <a:buFont typeface="Times New Roman" pitchFamily="16" charset="0"/>
              <a:buNone/>
            </a:pPr>
            <a:endParaRPr lang="pl-PL" altLang="pl-PL" sz="1600" b="0">
              <a:cs typeface="Times New Roman" pitchFamily="16" charset="0"/>
            </a:endParaRPr>
          </a:p>
          <a:p>
            <a:pPr algn="just" eaLnBrk="1" hangingPunct="1">
              <a:spcBef>
                <a:spcPts val="400"/>
              </a:spcBef>
              <a:buClrTx/>
              <a:buFontTx/>
              <a:buNone/>
            </a:pPr>
            <a:endParaRPr lang="pl-PL" altLang="pl-PL" sz="1600" b="0"/>
          </a:p>
          <a:p>
            <a:pPr algn="just" eaLnBrk="1" hangingPunct="1">
              <a:spcBef>
                <a:spcPts val="300"/>
              </a:spcBef>
              <a:buClrTx/>
              <a:buFontTx/>
              <a:buNone/>
            </a:pPr>
            <a:endParaRPr lang="pl-PL" altLang="pl-PL" sz="1200" b="0"/>
          </a:p>
          <a:p>
            <a:pPr algn="just" eaLnBrk="1" hangingPunct="1">
              <a:spcBef>
                <a:spcPts val="300"/>
              </a:spcBef>
              <a:buClrTx/>
              <a:buFontTx/>
              <a:buNone/>
            </a:pPr>
            <a:endParaRPr lang="pl-PL" altLang="pl-PL" sz="1200" b="0"/>
          </a:p>
        </p:txBody>
      </p:sp>
      <p:sp>
        <p:nvSpPr>
          <p:cNvPr id="11282" name="Tytuł 1"/>
          <p:cNvSpPr>
            <a:spLocks noGrp="1"/>
          </p:cNvSpPr>
          <p:nvPr>
            <p:ph type="title"/>
          </p:nvPr>
        </p:nvSpPr>
        <p:spPr>
          <a:xfrm>
            <a:off x="441325" y="274638"/>
            <a:ext cx="8228013" cy="1141412"/>
          </a:xfrm>
        </p:spPr>
        <p:txBody>
          <a:bodyPr/>
          <a:lstStyle/>
          <a:p>
            <a:br>
              <a:rPr lang="pl-PL" altLang="pl-PL" sz="1800" b="1" dirty="0">
                <a:solidFill>
                  <a:srgbClr val="FF0000"/>
                </a:solidFill>
              </a:rPr>
            </a:br>
            <a:endParaRPr lang="pl-PL" altLang="pl-PL" sz="1800" dirty="0"/>
          </a:p>
        </p:txBody>
      </p:sp>
      <p:sp>
        <p:nvSpPr>
          <p:cNvPr id="11283" name="Symbol zastępczy zawartości 2"/>
          <p:cNvSpPr>
            <a:spLocks noGrp="1"/>
          </p:cNvSpPr>
          <p:nvPr>
            <p:ph idx="1"/>
          </p:nvPr>
        </p:nvSpPr>
        <p:spPr>
          <a:xfrm>
            <a:off x="419100" y="121959"/>
            <a:ext cx="8566150" cy="5514975"/>
          </a:xfrm>
        </p:spPr>
        <p:txBody>
          <a:bodyPr/>
          <a:lstStyle/>
          <a:p>
            <a:pPr marL="0" indent="0" algn="ctr">
              <a:buFont typeface="Times New Roman" pitchFamily="16" charset="0"/>
              <a:buNone/>
            </a:pPr>
            <a:r>
              <a:rPr lang="pl-PL" altLang="pl-PL" sz="2400" b="1" dirty="0"/>
              <a:t>Istotne zmiany w dokumentacji konkursowej dla partnerów KSOW – konkurs nr 3/2019</a:t>
            </a:r>
          </a:p>
          <a:p>
            <a:pPr marL="0" lvl="0" indent="0" algn="just">
              <a:spcBef>
                <a:spcPct val="0"/>
              </a:spcBef>
              <a:spcAft>
                <a:spcPts val="600"/>
              </a:spcAft>
              <a:buNone/>
            </a:pPr>
            <a:endParaRPr lang="pl-PL" altLang="pl-PL" sz="18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lvl="0" algn="just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Wyjaśnienie kogo należy rozumieć pod pojęciem przedstawiciele LGD – pracownicy i członkowie.</a:t>
            </a:r>
          </a:p>
          <a:p>
            <a:pPr lvl="0" algn="just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Określenie w umowie, że przekazanie refundacji nastąpi w terminie określonym w dniach od dnia złożenia poprawnie wypełnionego wniosku o refundację (nie od dnia jego zatwierdzenia).</a:t>
            </a:r>
          </a:p>
          <a:p>
            <a:pPr marL="0" lvl="0" indent="0" algn="just">
              <a:spcBef>
                <a:spcPct val="0"/>
              </a:spcBef>
              <a:spcAft>
                <a:spcPts val="600"/>
              </a:spcAft>
              <a:buNone/>
            </a:pPr>
            <a:r>
              <a:rPr lang="pl-PL" altLang="pl-PL" sz="1800" dirty="0">
                <a:latin typeface="Times" panose="02020603050405020304" pitchFamily="18" charset="0"/>
                <a:cs typeface="Times" panose="02020603050405020304" pitchFamily="18" charset="0"/>
              </a:rPr>
              <a:t>			</a:t>
            </a:r>
          </a:p>
          <a:p>
            <a:pPr lvl="0" algn="just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pl-PL" altLang="pl-PL" sz="18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lvl="0" algn="just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pl-PL" altLang="pl-PL" sz="20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lvl="0" algn="just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pl-PL" altLang="pl-PL" sz="20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1221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2"/>
          <p:cNvGraphicFramePr>
            <a:graphicFrameLocks noGrp="1" noChangeAspect="1"/>
          </p:cNvGraphicFramePr>
          <p:nvPr>
            <p:ph/>
          </p:nvPr>
        </p:nvGraphicFramePr>
        <p:xfrm>
          <a:off x="228600" y="6172200"/>
          <a:ext cx="685800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4" r:id="rId3" imgW="2882160" imgH="1937160" progId="">
                  <p:embed/>
                </p:oleObj>
              </mc:Choice>
              <mc:Fallback>
                <p:oleObj r:id="rId3" imgW="2882160" imgH="1937160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6172200"/>
                        <a:ext cx="685800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35" name="Picture 3" descr="logo_mrir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6248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Obraz 3" descr="logo PROW 2007-2013 z tłem mniejsz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6127750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447800" y="6400800"/>
            <a:ext cx="2514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800">
                <a:solidFill>
                  <a:schemeClr val="accent2"/>
                </a:solidFill>
                <a:latin typeface="Arial" charset="0"/>
              </a:rPr>
              <a:t>MINISTERSTWO ROLNICTWA I ROZWOJU WSI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257800" y="6400800"/>
            <a:ext cx="1981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800">
                <a:solidFill>
                  <a:schemeClr val="accent2"/>
                </a:solidFill>
                <a:latin typeface="Arial" charset="0"/>
              </a:rPr>
              <a:t>BIURO POMOCY TECHNICZNEJ</a:t>
            </a:r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7" cstate="print">
            <a:lum bright="6000"/>
          </a:blip>
          <a:srcRect/>
          <a:stretch>
            <a:fillRect/>
          </a:stretch>
        </p:blipFill>
        <p:spPr bwMode="auto">
          <a:xfrm>
            <a:off x="0" y="0"/>
            <a:ext cx="9144000" cy="606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533400" y="2786063"/>
            <a:ext cx="815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l-PL" altLang="pl-PL" sz="1400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304800" y="3032125"/>
            <a:ext cx="853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l-PL" altLang="pl-PL" sz="1800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533400" y="1567667"/>
            <a:ext cx="7467600" cy="35394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pl-PL" altLang="pl-PL" sz="1600" dirty="0"/>
              <a:t>	</a:t>
            </a:r>
            <a:r>
              <a:rPr lang="pl-PL" altLang="pl-PL" sz="3200" dirty="0"/>
              <a:t>Dziękuję za uwagę </a:t>
            </a:r>
          </a:p>
          <a:p>
            <a:pPr marL="342900" indent="-342900" algn="ctr">
              <a:spcBef>
                <a:spcPct val="50000"/>
              </a:spcBef>
            </a:pPr>
            <a:endParaRPr lang="pl-PL" altLang="pl-PL" sz="3200" dirty="0"/>
          </a:p>
          <a:p>
            <a:pPr marL="342900" indent="-342900" algn="ctr">
              <a:spcBef>
                <a:spcPct val="50000"/>
              </a:spcBef>
            </a:pPr>
            <a:r>
              <a:rPr lang="pl-PL" altLang="pl-PL" sz="3200" dirty="0">
                <a:solidFill>
                  <a:srgbClr val="C00000"/>
                </a:solidFill>
              </a:rPr>
              <a:t>Zapraszamy do odwiedzania portalu KSOW</a:t>
            </a:r>
          </a:p>
          <a:p>
            <a:pPr marL="342900" indent="-342900" algn="ctr">
              <a:spcBef>
                <a:spcPct val="50000"/>
              </a:spcBef>
            </a:pPr>
            <a:r>
              <a:rPr lang="pl-PL" altLang="pl-PL" sz="3200" dirty="0">
                <a:solidFill>
                  <a:srgbClr val="C00000"/>
                </a:solidFill>
              </a:rPr>
              <a:t>www.ksow.pl</a:t>
            </a:r>
          </a:p>
          <a:p>
            <a:pPr marL="342900" indent="-342900" algn="ctr">
              <a:spcBef>
                <a:spcPct val="50000"/>
              </a:spcBef>
            </a:pPr>
            <a:endParaRPr lang="pl-PL" altLang="pl-PL" sz="3200" i="1" dirty="0"/>
          </a:p>
        </p:txBody>
      </p:sp>
    </p:spTree>
    <p:extLst>
      <p:ext uri="{BB962C8B-B14F-4D97-AF65-F5344CB8AC3E}">
        <p14:creationId xmlns:p14="http://schemas.microsoft.com/office/powerpoint/2010/main" val="399183179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fault">
  <a:themeElements>
    <a:clrScheme name="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13584</TotalTime>
  <Words>879</Words>
  <Application>Microsoft Office PowerPoint</Application>
  <PresentationFormat>Pokaz na ekranie (4:3)</PresentationFormat>
  <Paragraphs>176</Paragraphs>
  <Slides>9</Slides>
  <Notes>7</Notes>
  <HiddenSlides>0</HiddenSlides>
  <MMClips>0</MMClips>
  <ScaleCrop>false</ScaleCrop>
  <HeadingPairs>
    <vt:vector size="8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0</vt:i4>
      </vt:variant>
      <vt:variant>
        <vt:lpstr>Tytuły slajdów</vt:lpstr>
      </vt:variant>
      <vt:variant>
        <vt:i4>9</vt:i4>
      </vt:variant>
    </vt:vector>
  </HeadingPairs>
  <TitlesOfParts>
    <vt:vector size="17" baseType="lpstr">
      <vt:lpstr>Microsoft YaHei</vt:lpstr>
      <vt:lpstr>Arial</vt:lpstr>
      <vt:lpstr>Arial Narrow</vt:lpstr>
      <vt:lpstr>Calibri</vt:lpstr>
      <vt:lpstr>Times</vt:lpstr>
      <vt:lpstr>Times New Roman</vt:lpstr>
      <vt:lpstr>Wingdings</vt:lpstr>
      <vt:lpstr>default</vt:lpstr>
      <vt:lpstr>Prezentacja programu PowerPoint</vt:lpstr>
      <vt:lpstr> </vt:lpstr>
      <vt:lpstr> </vt:lpstr>
      <vt:lpstr> </vt:lpstr>
      <vt:lpstr> </vt:lpstr>
      <vt:lpstr> </vt:lpstr>
      <vt:lpstr> </vt:lpstr>
      <vt:lpstr> </vt:lpstr>
      <vt:lpstr>Prezentacja programu PowerPoint</vt:lpstr>
    </vt:vector>
  </TitlesOfParts>
  <Company>MRiRW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MKlos</dc:creator>
  <cp:lastModifiedBy>karolina</cp:lastModifiedBy>
  <cp:revision>721</cp:revision>
  <cp:lastPrinted>2018-09-25T12:27:57Z</cp:lastPrinted>
  <dcterms:created xsi:type="dcterms:W3CDTF">2010-04-22T13:46:14Z</dcterms:created>
  <dcterms:modified xsi:type="dcterms:W3CDTF">2018-11-23T11:47:56Z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