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0"/>
  </p:handoutMasterIdLst>
  <p:sldIdLst>
    <p:sldId id="260" r:id="rId2"/>
    <p:sldId id="262" r:id="rId3"/>
    <p:sldId id="263" r:id="rId4"/>
    <p:sldId id="278" r:id="rId5"/>
    <p:sldId id="279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4" r:id="rId19"/>
    <p:sldId id="280" r:id="rId20"/>
    <p:sldId id="283" r:id="rId21"/>
    <p:sldId id="284" r:id="rId22"/>
    <p:sldId id="285" r:id="rId23"/>
    <p:sldId id="281" r:id="rId24"/>
    <p:sldId id="282" r:id="rId25"/>
    <p:sldId id="287" r:id="rId26"/>
    <p:sldId id="288" r:id="rId27"/>
    <p:sldId id="286" r:id="rId28"/>
    <p:sldId id="257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5" autoAdjust="0"/>
    <p:restoredTop sz="94660"/>
  </p:normalViewPr>
  <p:slideViewPr>
    <p:cSldViewPr>
      <p:cViewPr varScale="1">
        <p:scale>
          <a:sx n="108" d="100"/>
          <a:sy n="108" d="100"/>
        </p:scale>
        <p:origin x="1512" y="108"/>
      </p:cViewPr>
      <p:guideLst>
        <p:guide orient="horz" pos="1620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notesViewPr>
    <p:cSldViewPr>
      <p:cViewPr varScale="1">
        <p:scale>
          <a:sx n="57" d="100"/>
          <a:sy n="57" d="100"/>
        </p:scale>
        <p:origin x="27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94C70B92-3E56-4DA6-A701-6FB3ECE21B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8FC6468-A168-452E-85FF-4B6F24E175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1C9EB-72D7-4E90-BFFE-7C31353A3621}" type="datetimeFigureOut">
              <a:rPr lang="pl-PL" smtClean="0"/>
              <a:t>30.11.2018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99F980F-260D-449A-BB47-F7688E1BA4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382ACA9-1B0E-4C14-AF3A-93E52B3588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B52AC-4E33-4716-A5DC-7578D729C5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0588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869EF2-C512-42FA-A7E3-9EAEE524F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293096"/>
            <a:ext cx="6858000" cy="656496"/>
          </a:xfrm>
        </p:spPr>
        <p:txBody>
          <a:bodyPr anchor="b">
            <a:no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6186BC1-971C-463B-9A98-8FB2B12B0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996474"/>
            <a:ext cx="6858000" cy="65649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AC0B1D3-732B-4AF5-8796-57AD3AD4C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3A6B-572E-491D-89F7-E8A7F9C86C60}" type="datetimeFigureOut">
              <a:rPr lang="pl-PL" smtClean="0"/>
              <a:t>30.11.2018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2FBAE5D-057D-4CA1-B3A7-E33955E6A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8EBF3A-F6F3-4258-B122-E3DEDD39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A070-7643-4B28-BBC3-741A182DAF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259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7999CDE-F75F-45EA-938C-9C6217AB4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3A6B-572E-491D-89F7-E8A7F9C86C60}" type="datetimeFigureOut">
              <a:rPr lang="pl-PL" smtClean="0"/>
              <a:t>30.11.2018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F9B8973-B553-4768-876F-C78F85CF7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67F81FF-A288-4C34-9785-EABC95503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A070-7643-4B28-BBC3-741A182DAF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690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6A0C0C-37AA-4303-94DB-3569B737C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F9E318-1FF1-40D4-9AF0-831FB4D2D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65EDF2-F6DE-4DB7-ABCF-C45F8712E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DA13-65D2-4D55-B3A9-81F3A296823C}" type="datetimeFigureOut">
              <a:rPr lang="pl-PL" smtClean="0"/>
              <a:t>30.11.2018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CEB2C1-FE5A-49F4-B19B-3D1B99BAD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A4C0E1-41F7-4718-8793-B138E310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CCC2-66AA-4F95-9E65-B01D02FF0A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9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4E3D1B8-61E0-49B5-A9BD-F1AC1905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24744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B1E6692-390A-44CA-8C1D-440BD908F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852936"/>
            <a:ext cx="7886700" cy="3323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E4A30F-B42D-4B2A-823D-628FA173EC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83A6B-572E-491D-89F7-E8A7F9C86C60}" type="datetimeFigureOut">
              <a:rPr lang="pl-PL" smtClean="0"/>
              <a:t>30.11.2018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4C009F-EE0D-4D77-9FF2-19685BAD1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780C5B9-856C-4203-A0CF-76228FA0D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6A070-7643-4B28-BBC3-741A182DAF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795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1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ksow.pl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EE4D7F-62AA-425A-ABBC-E742F5D03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8" y="908720"/>
            <a:ext cx="9071395" cy="86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Europejski Fundusz Rolny na rzecz Rozwoju Obszarów Wiejskich: Europa inwestująca w obszary wiejskie</a:t>
            </a:r>
            <a:b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”Operacja współfinansowana ze środków Unii Europejskiej w ramach Schematu II Pomocy Technicznej „Krajowa Sieć Obszarów Wiejskich”</a:t>
            </a:r>
            <a:b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Programu Rozwoju Obszarów Wiejskich na lata 2014-2020</a:t>
            </a:r>
            <a:b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Programem Rozwoju Obszarów Wiejskich na lata 2014-2020 - Minister Rolnictwa i Rozwoju Wsi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3AB42E-BAF9-4A18-8B2D-B8D24AB8C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76872"/>
            <a:ext cx="7886700" cy="180020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l-PL" sz="6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KONFERENCJA </a:t>
            </a:r>
          </a:p>
          <a:p>
            <a:pPr marL="0" indent="0" algn="ctr">
              <a:buNone/>
            </a:pPr>
            <a:r>
              <a:rPr lang="pl-PL" sz="6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Warszawa 2-3 października 2018</a:t>
            </a:r>
          </a:p>
          <a:p>
            <a:pPr marL="0" indent="0" algn="ctr">
              <a:buNone/>
            </a:pPr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l-PL" sz="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AKADEMIA UMIEJĘTNOŚCI ANIMATORA LGD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6EEE4D7F-62AA-425A-ABBC-E742F5D0355B}"/>
              </a:ext>
            </a:extLst>
          </p:cNvPr>
          <p:cNvSpPr txBox="1">
            <a:spLocks/>
          </p:cNvSpPr>
          <p:nvPr/>
        </p:nvSpPr>
        <p:spPr>
          <a:xfrm>
            <a:off x="35496" y="5661248"/>
            <a:ext cx="9073008" cy="1109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Publikacja opracowana przez FAOW współfinansowana jest ze środków Unii Europejskiej w ramach PROW 2014-2020</a:t>
            </a:r>
          </a:p>
        </p:txBody>
      </p:sp>
    </p:spTree>
    <p:extLst>
      <p:ext uri="{BB962C8B-B14F-4D97-AF65-F5344CB8AC3E}">
        <p14:creationId xmlns:p14="http://schemas.microsoft.com/office/powerpoint/2010/main" val="4232496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0180418_1157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803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80619_zadanie M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57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80618_1trener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6409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80421_1011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936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80420_1236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004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I_zjaz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848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33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005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0180523_121826_resized_20180601_1052361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22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124745"/>
            <a:ext cx="7886700" cy="792088"/>
          </a:xfrm>
        </p:spPr>
        <p:txBody>
          <a:bodyPr/>
          <a:lstStyle/>
          <a:p>
            <a:pPr algn="ctr"/>
            <a:r>
              <a:rPr lang="pl-PL" dirty="0"/>
              <a:t>Kolejne działania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204864"/>
            <a:ext cx="7886700" cy="38884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INICJATYWY – kilka przykładów</a:t>
            </a:r>
          </a:p>
          <a:p>
            <a:pPr marL="180975" indent="-180975">
              <a:buNone/>
            </a:pPr>
            <a:r>
              <a:rPr lang="pl-PL" dirty="0"/>
              <a:t>- </a:t>
            </a:r>
            <a:r>
              <a:rPr lang="pl-PL" sz="1800" dirty="0"/>
              <a:t>Celem organizacji wspólnej inicjatywy w ramach </a:t>
            </a:r>
            <a:r>
              <a:rPr lang="pl-PL" sz="1800" dirty="0" err="1"/>
              <a:t>Ekomuzuem</a:t>
            </a:r>
            <a:r>
              <a:rPr lang="pl-PL" sz="1800" dirty="0"/>
              <a:t> Doliny Noteci było integrowanie środowisk zainteresowanych rozwijaniem i upowszechnianiem zasobów lokalnego dziedzictwa. </a:t>
            </a:r>
          </a:p>
          <a:p>
            <a:pPr>
              <a:buFontTx/>
              <a:buChar char="-"/>
            </a:pPr>
            <a:r>
              <a:rPr lang="pl-PL" sz="1800" dirty="0"/>
              <a:t>Poprawić współpracę pomiędzy Paniami w wieku od 30 a 60+ poprzez wzajemną edukację i wymianę doświadczeń, poprzez wzrost wiedzy wśród około 40 uczestniczek inicjatywy „Warsztaty Międzypokoleniowe – z pola do słoika”</a:t>
            </a:r>
          </a:p>
          <a:p>
            <a:pPr marL="180975" indent="-180975">
              <a:buNone/>
            </a:pPr>
            <a:r>
              <a:rPr lang="pl-PL" sz="1800" dirty="0"/>
              <a:t>-  Projekt społeczny, roboczo nazwany „Pomnikiem Twórców/Literatów Ślężańskich”</a:t>
            </a:r>
          </a:p>
          <a:p>
            <a:pPr>
              <a:buFontTx/>
              <a:buChar char="-"/>
            </a:pPr>
            <a:r>
              <a:rPr lang="pl-PL" sz="1800" dirty="0"/>
              <a:t>Nawiązanie nowych kontaktów z osobami aktywnymi na obszarze LGD, poznanie ich potrzeb, możliwości, zasobów. Sprawdzenie: np. poprzez zapisanie się na członka </a:t>
            </a:r>
            <a:r>
              <a:rPr lang="pl-PL" sz="1800" dirty="0" err="1"/>
              <a:t>lgd</a:t>
            </a:r>
            <a:r>
              <a:rPr lang="pl-PL" sz="1800" dirty="0"/>
              <a:t>, obserwację aktywności, realizacja wspólnych projektów i przedsięwzięć.</a:t>
            </a:r>
          </a:p>
          <a:p>
            <a:pPr marL="180975" indent="-180975">
              <a:buNone/>
            </a:pPr>
            <a:r>
              <a:rPr lang="pl-PL" sz="1800" dirty="0"/>
              <a:t>- Zmiana formuły prowadzenia doradztwa dla potencjalnych beneficjentów – wyjść z doradztwem z biura. „Aktywna” promocja LGD „BR” – w interakcjach z mieszkańcami.</a:t>
            </a:r>
          </a:p>
          <a:p>
            <a:pPr>
              <a:buFontTx/>
              <a:buChar char="-"/>
            </a:pPr>
            <a:endParaRPr lang="pl-PL" sz="1800" dirty="0"/>
          </a:p>
          <a:p>
            <a:pPr>
              <a:buFontTx/>
              <a:buChar char="-"/>
            </a:pPr>
            <a:endParaRPr lang="pl-PL" sz="1800" dirty="0"/>
          </a:p>
          <a:p>
            <a:pPr>
              <a:buFontTx/>
              <a:buChar char="-"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757563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_55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14668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G_55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88" y="980728"/>
            <a:ext cx="14763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az 1" descr="C:\Users\Talerzu\AppData\Local\Microsoft\Windows\INetCache\Content.Word\IMG_55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341" y="985490"/>
            <a:ext cx="14763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74404"/>
            <a:ext cx="2609850" cy="219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az 1" descr="https://scontent-waw1-1.xx.fbcdn.net/v/t1.15752-9/35472593_10211572109531340_1010079649780203520_n.jpg?_nc_cat=0&amp;oh=994f4512a0b35801beb96e8e0490a983&amp;oe=5BA08CB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88" y="3573016"/>
            <a:ext cx="26479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86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124745"/>
            <a:ext cx="7886700" cy="1008112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/>
              <a:t>PRIORYTET i CELE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636912"/>
            <a:ext cx="8424936" cy="33234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/>
              <a:t>Priorytet: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Wspieranie włączenia społecznego , ograniczanie 	     ubóstwa i rozwoju gospodarczego na obszarach wiejskich;</a:t>
            </a:r>
          </a:p>
          <a:p>
            <a:pPr marL="0" indent="0">
              <a:buNone/>
            </a:pPr>
            <a:r>
              <a:rPr lang="pl-PL" b="1" dirty="0"/>
              <a:t>Cele </a:t>
            </a:r>
            <a:r>
              <a:rPr lang="pl-PL" b="1" dirty="0" err="1"/>
              <a:t>KSOW</a:t>
            </a:r>
            <a:r>
              <a:rPr lang="pl-PL" b="1" dirty="0"/>
              <a:t>: </a:t>
            </a:r>
          </a:p>
          <a:p>
            <a:pPr marL="0" indent="0">
              <a:buNone/>
            </a:pPr>
            <a:r>
              <a:rPr lang="pl-PL" dirty="0"/>
              <a:t>Aktywizacja mieszkańców wsi na rzecz podejmowania inicjatyw w zakresie rozwoju obszarów wiejskich, w tym kreowania miejsc pracy na terenach wiejskich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9993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124745"/>
            <a:ext cx="78867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/>
              <a:t>ANKIETY</a:t>
            </a:r>
            <a:br>
              <a:rPr lang="pl-PL" sz="2400" b="1" dirty="0"/>
            </a:br>
            <a:r>
              <a:rPr lang="pl-PL" sz="2400" dirty="0"/>
              <a:t>III warsztat – na ile zostały spełnione oczekiwania?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5304762" cy="245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033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Jak ocenia Pan(i) Przydatność zdobytych informacji pod względem podnoszenia umiejętności i wiedzy?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5323810" cy="247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147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Jak ocenia Pan(i) wykładowcę/trenera? Przygotowanie merytoryczne adekwatne do tematu: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5485715" cy="245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582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124745"/>
            <a:ext cx="7886700" cy="648071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ANKIETY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772817"/>
            <a:ext cx="7886700" cy="4248472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/>
              <a:t>SEMINARIUM</a:t>
            </a:r>
            <a:r>
              <a:rPr lang="pl-PL" dirty="0"/>
              <a:t> </a:t>
            </a:r>
            <a:r>
              <a:rPr lang="pl-PL" sz="1800" dirty="0"/>
              <a:t>Jak ocenia Pan/Pani - Spełnienie Pana/Pani oczekiwań?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5040560" cy="226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045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124745"/>
            <a:ext cx="78867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b="1" dirty="0"/>
              <a:t>ANKIETY</a:t>
            </a:r>
            <a:br>
              <a:rPr lang="pl-PL" sz="2400" dirty="0"/>
            </a:br>
            <a:r>
              <a:rPr lang="pl-PL" sz="2400" dirty="0"/>
              <a:t>Jak ocenia Pan/Pani prelegentów? Przygotowanie merytoryczne adekwatne do tematu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5200000" cy="245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755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124745"/>
            <a:ext cx="7886700" cy="72007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/>
              <a:t>AKADEMIA UMIEJĘTNOŚCI ANIMATORA LGD</a:t>
            </a:r>
            <a:br>
              <a:rPr lang="pl-PL" sz="2400" dirty="0"/>
            </a:br>
            <a:r>
              <a:rPr lang="pl-PL" sz="2400" dirty="0"/>
              <a:t>PODSUMOWANIE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44824"/>
            <a:ext cx="7886700" cy="4331609"/>
          </a:xfrm>
        </p:spPr>
        <p:txBody>
          <a:bodyPr>
            <a:normAutofit/>
          </a:bodyPr>
          <a:lstStyle/>
          <a:p>
            <a:r>
              <a:rPr lang="pl-PL" sz="2400" dirty="0"/>
              <a:t>72 animatorów zdobyło nowe kompetencje,</a:t>
            </a:r>
          </a:p>
          <a:p>
            <a:r>
              <a:rPr lang="pl-PL" sz="2400" dirty="0"/>
              <a:t>Animatorzy wykazali się ogromnym zaangażowaniem;</a:t>
            </a:r>
          </a:p>
          <a:p>
            <a:r>
              <a:rPr lang="pl-PL" sz="2400" dirty="0"/>
              <a:t>Większość wykonywała zadawane tzw. prace domowe;</a:t>
            </a:r>
          </a:p>
          <a:p>
            <a:r>
              <a:rPr lang="pl-PL" sz="2400" dirty="0"/>
              <a:t>Zaprezentowali ciekaw inicjatywy lokalne</a:t>
            </a:r>
          </a:p>
          <a:p>
            <a:r>
              <a:rPr lang="pl-PL" sz="2400" dirty="0"/>
              <a:t>KONKURS: Wręczyliśmy 19 nagród w tym: 4 I NAGRODY, 4 II i 3 nagrody III oraz 9 wyróżnień;</a:t>
            </a:r>
          </a:p>
          <a:p>
            <a:r>
              <a:rPr lang="pl-PL" sz="2400" dirty="0"/>
              <a:t>Animatorzy wykazują zainteresowanie kolejnym podwyższającym kompetencje projektem.</a:t>
            </a:r>
          </a:p>
          <a:p>
            <a:r>
              <a:rPr lang="pl-PL" sz="2400" dirty="0"/>
              <a:t>FAOW na podstawie ankiet i rozmów z trenerami </a:t>
            </a:r>
            <a:r>
              <a:rPr lang="pl-PL" sz="2400"/>
              <a:t>przygotuje propozycje.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88542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7627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Co dalej?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348880"/>
            <a:ext cx="7886700" cy="38275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/>
              <a:t>Metodyka pracy animatora: </a:t>
            </a:r>
          </a:p>
          <a:p>
            <a:pPr>
              <a:buFontTx/>
              <a:buChar char="-"/>
            </a:pPr>
            <a:r>
              <a:rPr lang="pl-PL" sz="1800" dirty="0"/>
              <a:t>Sposób i metodyka pracy animatora powinny być dostosowane zarówno do osób, jak i instytucji, z którymi pracuje. </a:t>
            </a:r>
          </a:p>
          <a:p>
            <a:pPr>
              <a:buFontTx/>
              <a:buChar char="-"/>
            </a:pPr>
            <a:r>
              <a:rPr lang="pl-PL" sz="1800" dirty="0"/>
              <a:t>Praca animatora wymaga dużej systematyczności, wytrwałości oraz terminowości w działaniach i kontaktach;</a:t>
            </a:r>
          </a:p>
          <a:p>
            <a:pPr>
              <a:buFontTx/>
              <a:buChar char="-"/>
            </a:pPr>
            <a:r>
              <a:rPr lang="pl-PL" sz="1800" dirty="0"/>
              <a:t>Praca animatora wymaga dużej systematyczności, wytrwałości oraz terminowości w działaniach i kontaktach;</a:t>
            </a:r>
          </a:p>
          <a:p>
            <a:pPr>
              <a:buFontTx/>
              <a:buChar char="-"/>
            </a:pPr>
            <a:r>
              <a:rPr lang="pl-PL" sz="1800" dirty="0"/>
              <a:t>Animator powinien mieć poczucie własnych umiejętności i potencjału. </a:t>
            </a:r>
          </a:p>
          <a:p>
            <a:pPr>
              <a:buFontTx/>
              <a:buChar char="-"/>
            </a:pPr>
            <a:r>
              <a:rPr lang="pl-PL" sz="1800" dirty="0"/>
              <a:t>Szczególnie ważne jest, aby animatorzy bardziej doświadczeni służyli radą i pomocą tym, którzy dopiero doskonalą swoje kompetencje. </a:t>
            </a:r>
          </a:p>
          <a:p>
            <a:pPr marL="0" indent="0" algn="ctr">
              <a:buNone/>
            </a:pPr>
            <a:r>
              <a:rPr lang="pl-PL" sz="1800" b="1" dirty="0">
                <a:solidFill>
                  <a:srgbClr val="FF0000"/>
                </a:solidFill>
              </a:rPr>
              <a:t>Dzisiaj podczas KONFERENCJI  powinny pojawić się pomysły jak i czy pracować dalej z animatorami w ramach AKADEMII</a:t>
            </a:r>
          </a:p>
        </p:txBody>
      </p:sp>
    </p:spTree>
    <p:extLst>
      <p:ext uri="{BB962C8B-B14F-4D97-AF65-F5344CB8AC3E}">
        <p14:creationId xmlns:p14="http://schemas.microsoft.com/office/powerpoint/2010/main" val="2981984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13018" y="7096016"/>
            <a:ext cx="8887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endParaRPr lang="pl-PL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2EF77718-848F-45CC-9FF5-E95A78661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762" y="3567499"/>
            <a:ext cx="7448694" cy="2021741"/>
          </a:xfrm>
        </p:spPr>
        <p:txBody>
          <a:bodyPr>
            <a:normAutofit/>
          </a:bodyPr>
          <a:lstStyle/>
          <a:p>
            <a:r>
              <a:rPr lang="pl-PL" sz="2000" dirty="0"/>
              <a:t>Odwiedź portal KSOW – </a:t>
            </a:r>
            <a:r>
              <a:rPr lang="pl-PL" sz="2000" b="1" dirty="0">
                <a:hlinkClick r:id="rId2"/>
              </a:rPr>
              <a:t>www.ksow.pl</a:t>
            </a:r>
            <a:br>
              <a:rPr lang="pl-PL" sz="2000" dirty="0"/>
            </a:br>
            <a:r>
              <a:rPr lang="pl-PL" sz="2000" b="1" dirty="0"/>
              <a:t>Zostań Partnerem Krajowej Sieci Obszarów Wiejskich</a:t>
            </a:r>
            <a:endParaRPr lang="pl-PL" sz="2400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6EEE4D7F-62AA-425A-ABBC-E742F5D0355B}"/>
              </a:ext>
            </a:extLst>
          </p:cNvPr>
          <p:cNvSpPr txBox="1">
            <a:spLocks/>
          </p:cNvSpPr>
          <p:nvPr/>
        </p:nvSpPr>
        <p:spPr>
          <a:xfrm>
            <a:off x="37108" y="692696"/>
            <a:ext cx="9071395" cy="1109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Europejski Fundusz Rolny na rzecz Rozwoju Obszarów Wiejskich: Europa inwestująca w obszary wiejskie</a:t>
            </a:r>
            <a:b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”Operacja współfinansowana ze środków Unii Europejskiej w ramach Schematu II Pomocy Technicznej „Krajowa Sieć Obszarów Wiejskich”</a:t>
            </a:r>
            <a:b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Programu Rozwoju Obszarów Wiejskich na lata 2014-2020</a:t>
            </a:r>
            <a:b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Programem Rozwoju Obszarów Wiejskich na lata 2014-2020 - Minister Rolnictwa i Rozwoju Wsi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6EEE4D7F-62AA-425A-ABBC-E742F5D0355B}"/>
              </a:ext>
            </a:extLst>
          </p:cNvPr>
          <p:cNvSpPr txBox="1">
            <a:spLocks/>
          </p:cNvSpPr>
          <p:nvPr/>
        </p:nvSpPr>
        <p:spPr>
          <a:xfrm>
            <a:off x="12032" y="2780928"/>
            <a:ext cx="9073008" cy="1109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az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4" b="46131"/>
          <a:stretch/>
        </p:blipFill>
        <p:spPr bwMode="auto">
          <a:xfrm>
            <a:off x="3555266" y="3890665"/>
            <a:ext cx="1675130" cy="676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115616" y="2967335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/>
              <a:t>             </a:t>
            </a:r>
            <a:r>
              <a:rPr lang="pl-PL" sz="2400" b="1" dirty="0"/>
              <a:t>Dziękuję za uwagę, </a:t>
            </a:r>
          </a:p>
          <a:p>
            <a:r>
              <a:rPr lang="pl-PL" sz="2400" dirty="0"/>
              <a:t>          AKADEMIA UMIEJĘTNOŚCI ANIMATORA LGD</a:t>
            </a:r>
            <a:br>
              <a:rPr lang="pl-PL" sz="2400" dirty="0"/>
            </a:br>
            <a:br>
              <a:rPr lang="pl-PL" sz="2400" dirty="0"/>
            </a:b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9466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/>
              <a:t>Gdzie była Akademia Umiejętności Animatora LGD?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636912"/>
            <a:ext cx="7886700" cy="353952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b="1" dirty="0"/>
              <a:t>4 subregiony:</a:t>
            </a:r>
          </a:p>
          <a:p>
            <a:pPr marL="1257300" indent="-1257300">
              <a:buNone/>
            </a:pPr>
            <a:r>
              <a:rPr lang="pl-PL" b="1" dirty="0"/>
              <a:t>Grupa 1  </a:t>
            </a:r>
            <a:r>
              <a:rPr lang="pl-PL" i="1" dirty="0"/>
              <a:t>zachodniopomorskie, pomorskie, kujawsko-pomorskie i wielkopolskie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       </a:t>
            </a:r>
            <a:r>
              <a:rPr lang="pl-PL" b="1" dirty="0"/>
              <a:t>Grupa 2</a:t>
            </a:r>
            <a:r>
              <a:rPr lang="pl-PL" i="1" dirty="0"/>
              <a:t> lubuskie, dolnośląskie, opolskie i śląskie,</a:t>
            </a:r>
            <a:endParaRPr lang="pl-PL" dirty="0"/>
          </a:p>
          <a:p>
            <a:pPr marL="1257300" indent="-1257300">
              <a:buNone/>
            </a:pPr>
            <a:r>
              <a:rPr lang="pl-PL" b="1" dirty="0"/>
              <a:t>Grupa 3</a:t>
            </a:r>
            <a:r>
              <a:rPr lang="pl-PL" i="1" dirty="0"/>
              <a:t> warmińsko-mazurskie, podlaskie, mazowieckie i łódzkie</a:t>
            </a:r>
          </a:p>
          <a:p>
            <a:pPr marL="1619250" indent="-1076325">
              <a:buNone/>
            </a:pPr>
            <a:r>
              <a:rPr lang="pl-PL" b="1" dirty="0"/>
              <a:t>Grupa 4</a:t>
            </a:r>
            <a:r>
              <a:rPr lang="pl-PL" dirty="0"/>
              <a:t> </a:t>
            </a:r>
            <a:r>
              <a:rPr lang="pl-PL" i="1" dirty="0"/>
              <a:t>świętokrzyskie, małopolskie,  podkarpackie,     lubelskie.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6220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Skąd pomysł na Akademię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276872"/>
            <a:ext cx="7886700" cy="3899561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To odpowiedź na potrzeby szkoleniowe LGD, które zostały zidentyfikowane w toku analizy potrzeb szkoleniowych przeprowadzonych na posiedzeniu Grupy Tematycznej Leader w 2017 r.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968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124745"/>
            <a:ext cx="7886700" cy="936104"/>
          </a:xfrm>
        </p:spPr>
        <p:txBody>
          <a:bodyPr/>
          <a:lstStyle/>
          <a:p>
            <a:pPr algn="ctr"/>
            <a:r>
              <a:rPr lang="pl-PL" dirty="0"/>
              <a:t>DZIAŁANIA	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916832"/>
            <a:ext cx="7886700" cy="42596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WARSZTATY – 4 gr x 3 x 3 dni</a:t>
            </a:r>
          </a:p>
          <a:p>
            <a:pPr marL="0" indent="0">
              <a:buNone/>
            </a:pPr>
            <a:r>
              <a:rPr lang="pl-PL" sz="1900" dirty="0"/>
              <a:t>Głównym elementem projektu było  przeprowadzenie warsztatów dla LGD mających na celu zwiększenie ich kompetencji merytorycznych oraz komunikacyjnych  dla animowania zindywidualizowanych projektów odpowiadających na potrzeby lokalnej społeczności,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KONKURS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SEMINARIUM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WYJAZDY STUDIALNE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KONFERENCJA 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850505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124745"/>
            <a:ext cx="7886700" cy="1080120"/>
          </a:xfrm>
        </p:spPr>
        <p:txBody>
          <a:bodyPr/>
          <a:lstStyle/>
          <a:p>
            <a:pPr algn="ctr"/>
            <a:r>
              <a:rPr lang="pl-PL" b="1" dirty="0"/>
              <a:t>Album fotograficzny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5788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gr I_Kachlinówk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052736"/>
            <a:ext cx="3500636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aktywne metody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052736"/>
            <a:ext cx="411480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DSC_0320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602038"/>
            <a:ext cx="2477889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DSC_0336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602038"/>
            <a:ext cx="4114800" cy="2738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012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0180418_1724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247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0180418_1712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568776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548</Words>
  <Application>Microsoft Office PowerPoint</Application>
  <PresentationFormat>Pokaz na ekranie (4:3)</PresentationFormat>
  <Paragraphs>66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Tahoma</vt:lpstr>
      <vt:lpstr>Wingdings</vt:lpstr>
      <vt:lpstr>Projekt niestandardowy</vt:lpstr>
      <vt:lpstr>Europejski Fundusz Rolny na rzecz Rozwoju Obszarów Wiejskich: Europa inwestująca w obszary wiejskie ”Operacja współfinansowana ze środków Unii Europejskiej w ramach Schematu II Pomocy Technicznej „Krajowa Sieć Obszarów Wiejskich” Programu Rozwoju Obszarów Wiejskich na lata 2014-2020 Instytucja Zarządzająca Programem Rozwoju Obszarów Wiejskich na lata 2014-2020 - Minister Rolnictwa i Rozwoju Wsi</vt:lpstr>
      <vt:lpstr>PRIORYTET i CELE</vt:lpstr>
      <vt:lpstr>Gdzie była Akademia Umiejętności Animatora LGD?</vt:lpstr>
      <vt:lpstr>Skąd pomysł na Akademię</vt:lpstr>
      <vt:lpstr>DZIAŁANIA </vt:lpstr>
      <vt:lpstr>Album fotograficzny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Kolejne działania</vt:lpstr>
      <vt:lpstr>Prezentacja programu PowerPoint</vt:lpstr>
      <vt:lpstr>ANKIETY III warsztat – na ile zostały spełnione oczekiwania?</vt:lpstr>
      <vt:lpstr>Jak ocenia Pan(i) Przydatność zdobytych informacji pod względem podnoszenia umiejętności i wiedzy? </vt:lpstr>
      <vt:lpstr>Jak ocenia Pan(i) wykładowcę/trenera? Przygotowanie merytoryczne adekwatne do tematu:</vt:lpstr>
      <vt:lpstr>ANKIETY</vt:lpstr>
      <vt:lpstr>ANKIETY Jak ocenia Pan/Pani prelegentów? Przygotowanie merytoryczne adekwatne do tematu</vt:lpstr>
      <vt:lpstr>AKADEMIA UMIEJĘTNOŚCI ANIMATORA LGD PODSUMOWANIE</vt:lpstr>
      <vt:lpstr>Prezentacja programu PowerPoint</vt:lpstr>
      <vt:lpstr>Co dalej?</vt:lpstr>
      <vt:lpstr>Odwiedź portal KSOW – www.ksow.pl Zostań Partnerem Krajowej Sieci Obszarów Wiejskich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AKADEMIA UMIEJĘTNOŚCI ANIMATORA LGD ZBENINY kwiecień</dc:title>
  <dc:creator>USER</dc:creator>
  <cp:lastModifiedBy>karolina</cp:lastModifiedBy>
  <cp:revision>30</cp:revision>
  <dcterms:created xsi:type="dcterms:W3CDTF">2018-06-05T09:57:15Z</dcterms:created>
  <dcterms:modified xsi:type="dcterms:W3CDTF">2018-11-30T09:14:46Z</dcterms:modified>
</cp:coreProperties>
</file>