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8" r:id="rId4"/>
    <p:sldId id="269" r:id="rId5"/>
    <p:sldId id="267" r:id="rId6"/>
    <p:sldId id="270" r:id="rId7"/>
    <p:sldId id="272" r:id="rId8"/>
    <p:sldId id="258" r:id="rId9"/>
    <p:sldId id="260" r:id="rId10"/>
    <p:sldId id="259" r:id="rId11"/>
    <p:sldId id="261" r:id="rId12"/>
    <p:sldId id="262" r:id="rId13"/>
    <p:sldId id="263" r:id="rId14"/>
    <p:sldId id="264" r:id="rId15"/>
    <p:sldId id="271" r:id="rId16"/>
    <p:sldId id="273" r:id="rId17"/>
    <p:sldId id="265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76" d="100"/>
          <a:sy n="76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CA-4ED8-B275-2EC2E60C2C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CA-4ED8-B275-2EC2E60C2C1A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CA-4ED8-B275-2EC2E60C2C1A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CA-4ED8-B275-2EC2E60C2C1A}"/>
              </c:ext>
            </c:extLst>
          </c:dPt>
          <c:cat>
            <c:strRef>
              <c:f>Arkusz1!$A$2:$A$5</c:f>
              <c:strCache>
                <c:ptCount val="4"/>
                <c:pt idx="0">
                  <c:v>Oś 11 RPO WK-P</c:v>
                </c:pt>
                <c:pt idx="1">
                  <c:v>Oś 7 RPO WK-P</c:v>
                </c:pt>
                <c:pt idx="2">
                  <c:v>PROW</c:v>
                </c:pt>
                <c:pt idx="3">
                  <c:v>PO RYBY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27.27999999999999</c:v>
                </c:pt>
                <c:pt idx="1">
                  <c:v>30.86</c:v>
                </c:pt>
                <c:pt idx="2">
                  <c:v>39.090000000000003</c:v>
                </c:pt>
                <c:pt idx="3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CA-4ED8-B275-2EC2E60C2C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0.47845</cdr:x>
      <cdr:y>0.6267</cdr:y>
    </cdr:from>
    <cdr:to>
      <cdr:x>0.67391</cdr:x>
      <cdr:y>0.78352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916657" y="2546927"/>
          <a:ext cx="1191491" cy="637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0.48603</cdr:x>
      <cdr:y>0.64261</cdr:y>
    </cdr:from>
    <cdr:to>
      <cdr:x>0.64058</cdr:x>
      <cdr:y>0.73247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2962839" y="2611581"/>
          <a:ext cx="942109" cy="365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0.33148</cdr:x>
      <cdr:y>0.40852</cdr:y>
    </cdr:from>
    <cdr:to>
      <cdr:x>0.39512</cdr:x>
      <cdr:y>0.5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2020730" y="1660236"/>
          <a:ext cx="387927" cy="371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0.5</cdr:x>
      <cdr:y>0.62898</cdr:y>
    </cdr:from>
    <cdr:to>
      <cdr:x>0.72239</cdr:x>
      <cdr:y>0.81772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3048000" y="2556163"/>
          <a:ext cx="1355712" cy="767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0.5</cdr:x>
      <cdr:y>0.6108</cdr:y>
    </cdr:from>
    <cdr:to>
      <cdr:x>0.60724</cdr:x>
      <cdr:y>0.73247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3048000" y="2482272"/>
          <a:ext cx="653748" cy="494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0.10444</cdr:x>
      <cdr:y>0.29238</cdr:y>
    </cdr:from>
    <cdr:to>
      <cdr:x>0.3049</cdr:x>
      <cdr:y>0.51778</cdr:y>
    </cdr:to>
    <cdr:cxnSp macro="">
      <cdr:nvCxnSpPr>
        <cdr:cNvPr id="8" name="Łącznik prosty 7">
          <a:extLst xmlns:a="http://schemas.openxmlformats.org/drawingml/2006/main">
            <a:ext uri="{FF2B5EF4-FFF2-40B4-BE49-F238E27FC236}">
              <a16:creationId xmlns:a16="http://schemas.microsoft.com/office/drawing/2014/main" id="{79F76297-34D7-4C6A-AA1C-F2BA1F9B3F89}"/>
            </a:ext>
          </a:extLst>
        </cdr:cNvPr>
        <cdr:cNvCxnSpPr/>
      </cdr:nvCxnSpPr>
      <cdr:spPr>
        <a:xfrm xmlns:a="http://schemas.openxmlformats.org/drawingml/2006/main" flipH="1" flipV="1">
          <a:off x="844028" y="1390765"/>
          <a:ext cx="1620079" cy="107216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4">
              <a:lumMod val="60000"/>
              <a:lumOff val="4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6DF50A62-2457-404F-A607-DD13AB6BF112}"/>
              </a:ext>
            </a:extLst>
          </p:cNvPr>
          <p:cNvSpPr txBox="1">
            <a:spLocks/>
          </p:cNvSpPr>
          <p:nvPr/>
        </p:nvSpPr>
        <p:spPr>
          <a:xfrm>
            <a:off x="417444" y="1600200"/>
            <a:ext cx="11131825" cy="2941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>
                <a:latin typeface="Bookman Old Style" panose="02050604050505020204" pitchFamily="18" charset="0"/>
              </a:rPr>
              <a:t>Instrument </a:t>
            </a:r>
          </a:p>
          <a:p>
            <a:pPr algn="ctr"/>
            <a:br>
              <a:rPr lang="pl-PL" sz="3600" dirty="0">
                <a:latin typeface="Bookman Old Style" panose="02050604050505020204" pitchFamily="18" charset="0"/>
              </a:rPr>
            </a:br>
            <a:r>
              <a:rPr lang="pl-PL" sz="3600" dirty="0">
                <a:latin typeface="Bookman Old Style" panose="02050604050505020204" pitchFamily="18" charset="0"/>
              </a:rPr>
              <a:t>„Rozwój Lokalny Kierowany przez Społeczność” </a:t>
            </a:r>
          </a:p>
          <a:p>
            <a:pPr algn="ctr"/>
            <a:br>
              <a:rPr lang="pl-PL" sz="3600" dirty="0">
                <a:latin typeface="Bookman Old Style" panose="02050604050505020204" pitchFamily="18" charset="0"/>
              </a:rPr>
            </a:br>
            <a:r>
              <a:rPr lang="pl-PL" sz="3600" dirty="0">
                <a:latin typeface="Bookman Old Style" panose="02050604050505020204" pitchFamily="18" charset="0"/>
              </a:rPr>
              <a:t>w Województwie Kujawsko-Pomorskim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7E098BC-D5E3-4397-9E54-3D1FC9296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0"/>
            <a:ext cx="5848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470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DF084E8-68EC-440D-806B-5965EBE1E470}"/>
              </a:ext>
            </a:extLst>
          </p:cNvPr>
          <p:cNvSpPr txBox="1"/>
          <p:nvPr/>
        </p:nvSpPr>
        <p:spPr>
          <a:xfrm>
            <a:off x="4487512" y="776755"/>
            <a:ext cx="4585257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Wdrażanie operacji – projekty „inne”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9F68B13-E842-42C1-816D-17EB5AA0D4B4}"/>
              </a:ext>
            </a:extLst>
          </p:cNvPr>
          <p:cNvSpPr txBox="1"/>
          <p:nvPr/>
        </p:nvSpPr>
        <p:spPr>
          <a:xfrm>
            <a:off x="5800914" y="1273908"/>
            <a:ext cx="265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ogłoszenie konkursu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1CFA9EF-B65A-4173-82AB-D8BE265F559B}"/>
              </a:ext>
            </a:extLst>
          </p:cNvPr>
          <p:cNvSpPr txBox="1"/>
          <p:nvPr/>
        </p:nvSpPr>
        <p:spPr>
          <a:xfrm>
            <a:off x="5121960" y="1983905"/>
            <a:ext cx="405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analiza procesu wyboru operacji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ACD5A55-8E33-4446-927B-D520EE18F9D3}"/>
              </a:ext>
            </a:extLst>
          </p:cNvPr>
          <p:cNvSpPr txBox="1"/>
          <p:nvPr/>
        </p:nvSpPr>
        <p:spPr>
          <a:xfrm>
            <a:off x="4914894" y="2835320"/>
            <a:ext cx="446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akceptacja procesu wyboru operacji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6FE4FC2-9A2E-4395-80BB-59B09BCE1236}"/>
              </a:ext>
            </a:extLst>
          </p:cNvPr>
          <p:cNvSpPr txBox="1"/>
          <p:nvPr/>
        </p:nvSpPr>
        <p:spPr>
          <a:xfrm>
            <a:off x="5299997" y="3912103"/>
            <a:ext cx="22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EFRR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28166C9-25FC-4779-B30F-83935426ED3D}"/>
              </a:ext>
            </a:extLst>
          </p:cNvPr>
          <p:cNvSpPr txBox="1"/>
          <p:nvPr/>
        </p:nvSpPr>
        <p:spPr>
          <a:xfrm>
            <a:off x="6366803" y="3912103"/>
            <a:ext cx="22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EFRROW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CE62E5D-C712-48D7-ACD5-C6AFD049CD3A}"/>
              </a:ext>
            </a:extLst>
          </p:cNvPr>
          <p:cNvSpPr txBox="1"/>
          <p:nvPr/>
        </p:nvSpPr>
        <p:spPr>
          <a:xfrm>
            <a:off x="4348125" y="3912103"/>
            <a:ext cx="22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EFS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BFB9219-61FA-4833-980F-36D71806AECE}"/>
              </a:ext>
            </a:extLst>
          </p:cNvPr>
          <p:cNvSpPr txBox="1"/>
          <p:nvPr/>
        </p:nvSpPr>
        <p:spPr>
          <a:xfrm>
            <a:off x="7499035" y="3912103"/>
            <a:ext cx="22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EFMiR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AD6ED75-AAC6-41AA-BC16-D1FEE24B0D9C}"/>
              </a:ext>
            </a:extLst>
          </p:cNvPr>
          <p:cNvSpPr txBox="1"/>
          <p:nvPr/>
        </p:nvSpPr>
        <p:spPr>
          <a:xfrm>
            <a:off x="4487512" y="4565237"/>
            <a:ext cx="4968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Umowa z beneficjentem i rozlicznie projektu</a:t>
            </a:r>
          </a:p>
        </p:txBody>
      </p:sp>
      <p:sp>
        <p:nvSpPr>
          <p:cNvPr id="13" name="Nawias klamrowy otwierający 12">
            <a:extLst>
              <a:ext uri="{FF2B5EF4-FFF2-40B4-BE49-F238E27FC236}">
                <a16:creationId xmlns:a16="http://schemas.microsoft.com/office/drawing/2014/main" id="{A3BBEF88-E00E-4384-8BE3-3A48845CCAEE}"/>
              </a:ext>
            </a:extLst>
          </p:cNvPr>
          <p:cNvSpPr/>
          <p:nvPr/>
        </p:nvSpPr>
        <p:spPr>
          <a:xfrm>
            <a:off x="3502293" y="1983905"/>
            <a:ext cx="646875" cy="1445095"/>
          </a:xfrm>
          <a:prstGeom prst="leftBrace">
            <a:avLst/>
          </a:prstGeom>
          <a:ln w="1905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65C1EA4-E4A2-4163-8584-D97870B19FAE}"/>
              </a:ext>
            </a:extLst>
          </p:cNvPr>
          <p:cNvSpPr txBox="1"/>
          <p:nvPr/>
        </p:nvSpPr>
        <p:spPr>
          <a:xfrm>
            <a:off x="325430" y="2178987"/>
            <a:ext cx="2944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Departament Rozwoju Obszarów Wiejskich/Wydział koordynacji RLKS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A549A25-5CDC-4370-B969-29D63B8AC7E6}"/>
              </a:ext>
            </a:extLst>
          </p:cNvPr>
          <p:cNvSpPr txBox="1"/>
          <p:nvPr/>
        </p:nvSpPr>
        <p:spPr>
          <a:xfrm>
            <a:off x="845858" y="4078848"/>
            <a:ext cx="2264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Departamenty wdrażające poszczególne EFSI</a:t>
            </a:r>
          </a:p>
        </p:txBody>
      </p:sp>
      <p:sp>
        <p:nvSpPr>
          <p:cNvPr id="16" name="Nawias klamrowy otwierający 15">
            <a:extLst>
              <a:ext uri="{FF2B5EF4-FFF2-40B4-BE49-F238E27FC236}">
                <a16:creationId xmlns:a16="http://schemas.microsoft.com/office/drawing/2014/main" id="{C333F5A8-9B4F-4872-8071-E8072371AE77}"/>
              </a:ext>
            </a:extLst>
          </p:cNvPr>
          <p:cNvSpPr/>
          <p:nvPr/>
        </p:nvSpPr>
        <p:spPr>
          <a:xfrm>
            <a:off x="3295248" y="3629969"/>
            <a:ext cx="701521" cy="2012837"/>
          </a:xfrm>
          <a:prstGeom prst="leftBrace">
            <a:avLst/>
          </a:prstGeom>
          <a:ln w="190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17" name="Nawias klamrowy otwierający 16">
            <a:extLst>
              <a:ext uri="{FF2B5EF4-FFF2-40B4-BE49-F238E27FC236}">
                <a16:creationId xmlns:a16="http://schemas.microsoft.com/office/drawing/2014/main" id="{4C2179A5-3E16-4FD5-BBA0-81431A1D65C3}"/>
              </a:ext>
            </a:extLst>
          </p:cNvPr>
          <p:cNvSpPr/>
          <p:nvPr/>
        </p:nvSpPr>
        <p:spPr>
          <a:xfrm>
            <a:off x="3327968" y="5691708"/>
            <a:ext cx="668801" cy="984619"/>
          </a:xfrm>
          <a:prstGeom prst="leftBrace">
            <a:avLst/>
          </a:prstGeom>
          <a:ln w="1905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D6B60A1-10DD-4AEA-9C89-F4D6A44EA8A8}"/>
              </a:ext>
            </a:extLst>
          </p:cNvPr>
          <p:cNvSpPr txBox="1"/>
          <p:nvPr/>
        </p:nvSpPr>
        <p:spPr>
          <a:xfrm>
            <a:off x="891105" y="5464592"/>
            <a:ext cx="2113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Departament Rozwoju Obszarów Wiejskich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9DC12B8-BC3B-4A69-8D52-2AC81D79A8A0}"/>
              </a:ext>
            </a:extLst>
          </p:cNvPr>
          <p:cNvSpPr txBox="1"/>
          <p:nvPr/>
        </p:nvSpPr>
        <p:spPr>
          <a:xfrm>
            <a:off x="5589687" y="5860851"/>
            <a:ext cx="3263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Monitorowanie postępu rzeczowo-finansowego LSR</a:t>
            </a:r>
          </a:p>
        </p:txBody>
      </p:sp>
      <p:pic>
        <p:nvPicPr>
          <p:cNvPr id="21" name="Obraz 20" descr="Znalezione obrazy dla zapytania my&amp;sacute;lenie grafika">
            <a:extLst>
              <a:ext uri="{FF2B5EF4-FFF2-40B4-BE49-F238E27FC236}">
                <a16:creationId xmlns:a16="http://schemas.microsoft.com/office/drawing/2014/main" id="{DED4C549-20C0-43DE-9379-701B9E895D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115" y="1500809"/>
            <a:ext cx="1603771" cy="113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az 21" descr="Znalezione obrazy dla zapytania ok grafika">
            <a:extLst>
              <a:ext uri="{FF2B5EF4-FFF2-40B4-BE49-F238E27FC236}">
                <a16:creationId xmlns:a16="http://schemas.microsoft.com/office/drawing/2014/main" id="{1F549AAB-6BCE-4315-9148-50A0D46176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148" y="2728784"/>
            <a:ext cx="1681372" cy="105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az 22" descr="Znalezione obrazy dla zapytania monitorowanie  grafika">
            <a:extLst>
              <a:ext uri="{FF2B5EF4-FFF2-40B4-BE49-F238E27FC236}">
                <a16:creationId xmlns:a16="http://schemas.microsoft.com/office/drawing/2014/main" id="{2FFF7B34-2685-4BCB-B6C2-98984423E23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148" y="3968918"/>
            <a:ext cx="1741005" cy="1192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az 23" descr="Podobny obraz">
            <a:extLst>
              <a:ext uri="{FF2B5EF4-FFF2-40B4-BE49-F238E27FC236}">
                <a16:creationId xmlns:a16="http://schemas.microsoft.com/office/drawing/2014/main" id="{18B523EB-73B1-4AE3-AAD1-D62FF0A522E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148" y="5642806"/>
            <a:ext cx="1741005" cy="10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F3CC815A-905D-4417-AE7C-B223BC322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803" y="-10128"/>
            <a:ext cx="5848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Nawias klamrowy otwierający 24">
            <a:extLst>
              <a:ext uri="{FF2B5EF4-FFF2-40B4-BE49-F238E27FC236}">
                <a16:creationId xmlns:a16="http://schemas.microsoft.com/office/drawing/2014/main" id="{DD0CCEE0-A1EC-40B0-89D6-69E1B11A1A83}"/>
              </a:ext>
            </a:extLst>
          </p:cNvPr>
          <p:cNvSpPr/>
          <p:nvPr/>
        </p:nvSpPr>
        <p:spPr>
          <a:xfrm>
            <a:off x="3502294" y="1426308"/>
            <a:ext cx="646875" cy="576793"/>
          </a:xfrm>
          <a:prstGeom prst="leftBrace">
            <a:avLst/>
          </a:prstGeom>
          <a:ln w="1905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59D508D0-58E8-4EC5-A16C-504868DD3AE0}"/>
              </a:ext>
            </a:extLst>
          </p:cNvPr>
          <p:cNvSpPr txBox="1"/>
          <p:nvPr/>
        </p:nvSpPr>
        <p:spPr>
          <a:xfrm>
            <a:off x="396359" y="1483754"/>
            <a:ext cx="294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Wydział koordynacji RLKS</a:t>
            </a:r>
          </a:p>
        </p:txBody>
      </p:sp>
    </p:spTree>
    <p:extLst>
      <p:ext uri="{BB962C8B-B14F-4D97-AF65-F5344CB8AC3E}">
        <p14:creationId xmlns:p14="http://schemas.microsoft.com/office/powerpoint/2010/main" val="97599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15A2004-7CED-41E4-80BE-C6C7A9486A51}"/>
              </a:ext>
            </a:extLst>
          </p:cNvPr>
          <p:cNvSpPr txBox="1"/>
          <p:nvPr/>
        </p:nvSpPr>
        <p:spPr>
          <a:xfrm>
            <a:off x="3334028" y="786653"/>
            <a:ext cx="4761944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Wdrażanie operacji – projekty grantowe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0433006-AB6D-41DC-8950-A363A7616D71}"/>
              </a:ext>
            </a:extLst>
          </p:cNvPr>
          <p:cNvSpPr txBox="1"/>
          <p:nvPr/>
        </p:nvSpPr>
        <p:spPr>
          <a:xfrm>
            <a:off x="1558165" y="1224319"/>
            <a:ext cx="236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EFS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30699918-290C-4C96-BD3B-6589CC503991}"/>
              </a:ext>
            </a:extLst>
          </p:cNvPr>
          <p:cNvCxnSpPr/>
          <p:nvPr/>
        </p:nvCxnSpPr>
        <p:spPr>
          <a:xfrm>
            <a:off x="5715000" y="1349963"/>
            <a:ext cx="0" cy="5247861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1C1A77F-EA4C-4E45-9449-BD6C8EBEB859}"/>
              </a:ext>
            </a:extLst>
          </p:cNvPr>
          <p:cNvSpPr txBox="1"/>
          <p:nvPr/>
        </p:nvSpPr>
        <p:spPr>
          <a:xfrm>
            <a:off x="7128741" y="1276233"/>
            <a:ext cx="275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EFRROW         </a:t>
            </a:r>
            <a:r>
              <a:rPr lang="pl-PL" dirty="0" err="1"/>
              <a:t>EFMiR</a:t>
            </a:r>
            <a:endParaRPr lang="pl-PL" dirty="0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08D5196A-087A-4A19-922B-467C96035495}"/>
              </a:ext>
            </a:extLst>
          </p:cNvPr>
          <p:cNvSpPr/>
          <p:nvPr/>
        </p:nvSpPr>
        <p:spPr>
          <a:xfrm>
            <a:off x="2416866" y="4796182"/>
            <a:ext cx="268356" cy="447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: w dół 11">
            <a:extLst>
              <a:ext uri="{FF2B5EF4-FFF2-40B4-BE49-F238E27FC236}">
                <a16:creationId xmlns:a16="http://schemas.microsoft.com/office/drawing/2014/main" id="{55D391B5-81AD-46D3-B7D6-84992AE45569}"/>
              </a:ext>
            </a:extLst>
          </p:cNvPr>
          <p:cNvSpPr/>
          <p:nvPr/>
        </p:nvSpPr>
        <p:spPr>
          <a:xfrm>
            <a:off x="2416866" y="3610254"/>
            <a:ext cx="268356" cy="447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965290E-FAF0-4814-9893-63DDBDA20188}"/>
              </a:ext>
            </a:extLst>
          </p:cNvPr>
          <p:cNvSpPr txBox="1"/>
          <p:nvPr/>
        </p:nvSpPr>
        <p:spPr>
          <a:xfrm>
            <a:off x="7325867" y="4206997"/>
            <a:ext cx="2562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Złożenie wniosków przez </a:t>
            </a:r>
            <a:r>
              <a:rPr lang="pl-PL" dirty="0" err="1"/>
              <a:t>grantobiorców</a:t>
            </a:r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885ECCF-54F4-47A3-BA3F-0D7BA5B82B1F}"/>
              </a:ext>
            </a:extLst>
          </p:cNvPr>
          <p:cNvSpPr txBox="1"/>
          <p:nvPr/>
        </p:nvSpPr>
        <p:spPr>
          <a:xfrm>
            <a:off x="7275446" y="2930218"/>
            <a:ext cx="2365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Ogłoszenie przez LGD naboru na granty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1B0CCBF-75A6-45DB-BD42-E6BA78577FF2}"/>
              </a:ext>
            </a:extLst>
          </p:cNvPr>
          <p:cNvSpPr txBox="1"/>
          <p:nvPr/>
        </p:nvSpPr>
        <p:spPr>
          <a:xfrm>
            <a:off x="1484245" y="2685272"/>
            <a:ext cx="2186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Podpisanie umowy pomiędzy </a:t>
            </a:r>
            <a:br>
              <a:rPr lang="pl-PL" dirty="0"/>
            </a:br>
            <a:r>
              <a:rPr lang="pl-PL" dirty="0"/>
              <a:t>ZW a LGD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7791744-084E-4504-88DB-F8E63B8A51BF}"/>
              </a:ext>
            </a:extLst>
          </p:cNvPr>
          <p:cNvSpPr txBox="1"/>
          <p:nvPr/>
        </p:nvSpPr>
        <p:spPr>
          <a:xfrm>
            <a:off x="1698866" y="3929998"/>
            <a:ext cx="1808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Zaproszenie do składania grantów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496E559-D0B5-47E6-A989-5F58D49662D8}"/>
              </a:ext>
            </a:extLst>
          </p:cNvPr>
          <p:cNvSpPr txBox="1"/>
          <p:nvPr/>
        </p:nvSpPr>
        <p:spPr>
          <a:xfrm>
            <a:off x="1558165" y="6042991"/>
            <a:ext cx="208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Złożenie wniosku o płatność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F3D4081-88CF-4A1E-AB02-F329C9D98483}"/>
              </a:ext>
            </a:extLst>
          </p:cNvPr>
          <p:cNvSpPr txBox="1"/>
          <p:nvPr/>
        </p:nvSpPr>
        <p:spPr>
          <a:xfrm>
            <a:off x="1205897" y="5104529"/>
            <a:ext cx="2743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Kontraktacja środków z </a:t>
            </a:r>
            <a:r>
              <a:rPr lang="pl-PL" dirty="0" err="1"/>
              <a:t>grantobiorcami</a:t>
            </a:r>
            <a:endParaRPr lang="pl-PL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FA7F65E-BFF4-41C1-BA72-0C42233DDA52}"/>
              </a:ext>
            </a:extLst>
          </p:cNvPr>
          <p:cNvSpPr txBox="1"/>
          <p:nvPr/>
        </p:nvSpPr>
        <p:spPr>
          <a:xfrm>
            <a:off x="1592952" y="1685675"/>
            <a:ext cx="215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Wezwanie do złożenia wniosku</a:t>
            </a:r>
          </a:p>
        </p:txBody>
      </p:sp>
      <p:sp>
        <p:nvSpPr>
          <p:cNvPr id="22" name="Strzałka: w dół 21">
            <a:extLst>
              <a:ext uri="{FF2B5EF4-FFF2-40B4-BE49-F238E27FC236}">
                <a16:creationId xmlns:a16="http://schemas.microsoft.com/office/drawing/2014/main" id="{FBD2530C-1840-406B-837A-DD7EAEEE25D1}"/>
              </a:ext>
            </a:extLst>
          </p:cNvPr>
          <p:cNvSpPr/>
          <p:nvPr/>
        </p:nvSpPr>
        <p:spPr>
          <a:xfrm>
            <a:off x="2416866" y="2339847"/>
            <a:ext cx="268356" cy="447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: w dół 22">
            <a:extLst>
              <a:ext uri="{FF2B5EF4-FFF2-40B4-BE49-F238E27FC236}">
                <a16:creationId xmlns:a16="http://schemas.microsoft.com/office/drawing/2014/main" id="{A72ADE49-739E-4A68-97FC-97FE84BDABB7}"/>
              </a:ext>
            </a:extLst>
          </p:cNvPr>
          <p:cNvSpPr/>
          <p:nvPr/>
        </p:nvSpPr>
        <p:spPr>
          <a:xfrm>
            <a:off x="2416866" y="5694937"/>
            <a:ext cx="268356" cy="447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: w prawo 23">
            <a:extLst>
              <a:ext uri="{FF2B5EF4-FFF2-40B4-BE49-F238E27FC236}">
                <a16:creationId xmlns:a16="http://schemas.microsoft.com/office/drawing/2014/main" id="{B5A1F994-145A-4DAC-AC2D-C1C3E6F5965E}"/>
              </a:ext>
            </a:extLst>
          </p:cNvPr>
          <p:cNvSpPr/>
          <p:nvPr/>
        </p:nvSpPr>
        <p:spPr>
          <a:xfrm>
            <a:off x="3009999" y="5794143"/>
            <a:ext cx="1014830" cy="2488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0D5CAEE2-B25E-4E79-A1A1-60D0072A05F4}"/>
              </a:ext>
            </a:extLst>
          </p:cNvPr>
          <p:cNvSpPr txBox="1"/>
          <p:nvPr/>
        </p:nvSpPr>
        <p:spPr>
          <a:xfrm>
            <a:off x="3670646" y="5595401"/>
            <a:ext cx="215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Aktualizacja procedur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D4C57714-A8F7-4655-A70F-830CBBF7C6F6}"/>
              </a:ext>
            </a:extLst>
          </p:cNvPr>
          <p:cNvSpPr txBox="1"/>
          <p:nvPr/>
        </p:nvSpPr>
        <p:spPr>
          <a:xfrm>
            <a:off x="7441097" y="1937774"/>
            <a:ext cx="215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Aktualizacja procedur</a:t>
            </a:r>
          </a:p>
        </p:txBody>
      </p:sp>
      <p:sp>
        <p:nvSpPr>
          <p:cNvPr id="28" name="Strzałka: w dół 27">
            <a:extLst>
              <a:ext uri="{FF2B5EF4-FFF2-40B4-BE49-F238E27FC236}">
                <a16:creationId xmlns:a16="http://schemas.microsoft.com/office/drawing/2014/main" id="{3ABADE2C-F7A6-4F0D-AB78-89B8DF0010D4}"/>
              </a:ext>
            </a:extLst>
          </p:cNvPr>
          <p:cNvSpPr/>
          <p:nvPr/>
        </p:nvSpPr>
        <p:spPr>
          <a:xfrm>
            <a:off x="8352185" y="2534566"/>
            <a:ext cx="290614" cy="50402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5288B086-A9FE-4860-AC06-DFC43991D0E0}"/>
              </a:ext>
            </a:extLst>
          </p:cNvPr>
          <p:cNvSpPr txBox="1"/>
          <p:nvPr/>
        </p:nvSpPr>
        <p:spPr>
          <a:xfrm>
            <a:off x="6798225" y="5164396"/>
            <a:ext cx="3595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Podpisanie umowy pomiędzy </a:t>
            </a:r>
            <a:br>
              <a:rPr lang="pl-PL" dirty="0"/>
            </a:br>
            <a:r>
              <a:rPr lang="pl-PL" dirty="0"/>
              <a:t>ZW a LGD</a:t>
            </a:r>
          </a:p>
        </p:txBody>
      </p:sp>
      <p:sp>
        <p:nvSpPr>
          <p:cNvPr id="30" name="Strzałka: w dół 29">
            <a:extLst>
              <a:ext uri="{FF2B5EF4-FFF2-40B4-BE49-F238E27FC236}">
                <a16:creationId xmlns:a16="http://schemas.microsoft.com/office/drawing/2014/main" id="{462E3F17-42CE-4AAA-9706-AFDFD3082EC2}"/>
              </a:ext>
            </a:extLst>
          </p:cNvPr>
          <p:cNvSpPr/>
          <p:nvPr/>
        </p:nvSpPr>
        <p:spPr>
          <a:xfrm>
            <a:off x="8352185" y="3867573"/>
            <a:ext cx="268356" cy="447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trzałka: w dół 30">
            <a:extLst>
              <a:ext uri="{FF2B5EF4-FFF2-40B4-BE49-F238E27FC236}">
                <a16:creationId xmlns:a16="http://schemas.microsoft.com/office/drawing/2014/main" id="{119746AA-A687-4FB2-AA36-A83CB2BC09A1}"/>
              </a:ext>
            </a:extLst>
          </p:cNvPr>
          <p:cNvSpPr/>
          <p:nvPr/>
        </p:nvSpPr>
        <p:spPr>
          <a:xfrm>
            <a:off x="8352185" y="4830209"/>
            <a:ext cx="268356" cy="447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5F322DC5-C43A-4262-9E32-60193F28B648}"/>
              </a:ext>
            </a:extLst>
          </p:cNvPr>
          <p:cNvSpPr txBox="1"/>
          <p:nvPr/>
        </p:nvSpPr>
        <p:spPr>
          <a:xfrm>
            <a:off x="7551463" y="6121795"/>
            <a:ext cx="208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Złożenie wniosku o płatność</a:t>
            </a:r>
          </a:p>
        </p:txBody>
      </p:sp>
      <p:sp>
        <p:nvSpPr>
          <p:cNvPr id="33" name="Strzałka: w dół 32">
            <a:extLst>
              <a:ext uri="{FF2B5EF4-FFF2-40B4-BE49-F238E27FC236}">
                <a16:creationId xmlns:a16="http://schemas.microsoft.com/office/drawing/2014/main" id="{70717108-09CB-436B-ABD9-0CC1BE458008}"/>
              </a:ext>
            </a:extLst>
          </p:cNvPr>
          <p:cNvSpPr/>
          <p:nvPr/>
        </p:nvSpPr>
        <p:spPr>
          <a:xfrm>
            <a:off x="8382726" y="5723191"/>
            <a:ext cx="268356" cy="447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1695A9FC-608B-4709-BF29-ED7D1DC4E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-8420"/>
            <a:ext cx="5848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48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246181D9-40FF-40E3-9667-30B71FA54C12}"/>
              </a:ext>
            </a:extLst>
          </p:cNvPr>
          <p:cNvSpPr txBox="1"/>
          <p:nvPr/>
        </p:nvSpPr>
        <p:spPr>
          <a:xfrm>
            <a:off x="3427093" y="835566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ial Black" panose="020B0A04020102020204" pitchFamily="34" charset="0"/>
              </a:rPr>
              <a:t>Koszty bieżące i animacja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57C5D8A-698E-43CF-B667-6E4405684E28}"/>
              </a:ext>
            </a:extLst>
          </p:cNvPr>
          <p:cNvSpPr txBox="1"/>
          <p:nvPr/>
        </p:nvSpPr>
        <p:spPr>
          <a:xfrm>
            <a:off x="2256472" y="1965990"/>
            <a:ext cx="1958505" cy="121387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Departament Rozwoju Obszarów Wiejskich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3C9F69C-1D53-4C20-8F8C-EB1FB6DD42F1}"/>
              </a:ext>
            </a:extLst>
          </p:cNvPr>
          <p:cNvSpPr txBox="1"/>
          <p:nvPr/>
        </p:nvSpPr>
        <p:spPr>
          <a:xfrm>
            <a:off x="6536137" y="1965990"/>
            <a:ext cx="242895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Departament Spraw Społecznych, Wdrażania EFS i Zdrowia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820EE37-DBA1-4621-B93F-8FD69B92A062}"/>
              </a:ext>
            </a:extLst>
          </p:cNvPr>
          <p:cNvSpPr txBox="1"/>
          <p:nvPr/>
        </p:nvSpPr>
        <p:spPr>
          <a:xfrm>
            <a:off x="1921605" y="4234068"/>
            <a:ext cx="1314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Fundusz wiodący EFFROW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5E2FA8E-9468-4EE0-B466-E3950F777B0B}"/>
              </a:ext>
            </a:extLst>
          </p:cNvPr>
          <p:cNvSpPr txBox="1"/>
          <p:nvPr/>
        </p:nvSpPr>
        <p:spPr>
          <a:xfrm>
            <a:off x="3427093" y="4244009"/>
            <a:ext cx="1154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Fundusz wiodący </a:t>
            </a:r>
            <a:r>
              <a:rPr lang="pl-PL" dirty="0" err="1"/>
              <a:t>EFMiR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EE676A3-6D29-4A15-BE52-4FC498917BEA}"/>
              </a:ext>
            </a:extLst>
          </p:cNvPr>
          <p:cNvSpPr txBox="1"/>
          <p:nvPr/>
        </p:nvSpPr>
        <p:spPr>
          <a:xfrm>
            <a:off x="7168635" y="4210775"/>
            <a:ext cx="1163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Fundusz wiodący EFS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3CC8012F-9A29-43D8-825E-513393417326}"/>
              </a:ext>
            </a:extLst>
          </p:cNvPr>
          <p:cNvCxnSpPr>
            <a:cxnSpLocks/>
          </p:cNvCxnSpPr>
          <p:nvPr/>
        </p:nvCxnSpPr>
        <p:spPr>
          <a:xfrm flipH="1">
            <a:off x="3327704" y="1297231"/>
            <a:ext cx="1075331" cy="54864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9E4C9CB5-275C-4373-92D0-08685870CCE2}"/>
              </a:ext>
            </a:extLst>
          </p:cNvPr>
          <p:cNvCxnSpPr>
            <a:cxnSpLocks/>
          </p:cNvCxnSpPr>
          <p:nvPr/>
        </p:nvCxnSpPr>
        <p:spPr>
          <a:xfrm>
            <a:off x="6629400" y="1266080"/>
            <a:ext cx="983974" cy="5797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trzałka: w górę 15">
            <a:extLst>
              <a:ext uri="{FF2B5EF4-FFF2-40B4-BE49-F238E27FC236}">
                <a16:creationId xmlns:a16="http://schemas.microsoft.com/office/drawing/2014/main" id="{EFBFDFB3-26C4-48FF-9DC3-14DC3A84BB9D}"/>
              </a:ext>
            </a:extLst>
          </p:cNvPr>
          <p:cNvSpPr/>
          <p:nvPr/>
        </p:nvSpPr>
        <p:spPr>
          <a:xfrm>
            <a:off x="2453888" y="3339548"/>
            <a:ext cx="249555" cy="9044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: w górę 16">
            <a:extLst>
              <a:ext uri="{FF2B5EF4-FFF2-40B4-BE49-F238E27FC236}">
                <a16:creationId xmlns:a16="http://schemas.microsoft.com/office/drawing/2014/main" id="{441F8217-A164-4217-AEDC-812D5A06DD20}"/>
              </a:ext>
            </a:extLst>
          </p:cNvPr>
          <p:cNvSpPr/>
          <p:nvPr/>
        </p:nvSpPr>
        <p:spPr>
          <a:xfrm>
            <a:off x="3790285" y="3339547"/>
            <a:ext cx="249555" cy="9044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: w górę 17">
            <a:extLst>
              <a:ext uri="{FF2B5EF4-FFF2-40B4-BE49-F238E27FC236}">
                <a16:creationId xmlns:a16="http://schemas.microsoft.com/office/drawing/2014/main" id="{92989A42-0B15-465D-908C-82DBF8CEAB2B}"/>
              </a:ext>
            </a:extLst>
          </p:cNvPr>
          <p:cNvSpPr/>
          <p:nvPr/>
        </p:nvSpPr>
        <p:spPr>
          <a:xfrm>
            <a:off x="7625837" y="3286437"/>
            <a:ext cx="249555" cy="9044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9730CC8-AB37-4C43-9392-64749355B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-17875"/>
            <a:ext cx="5848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761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DA137473-EBD0-4137-A965-C98E60372659}"/>
              </a:ext>
            </a:extLst>
          </p:cNvPr>
          <p:cNvSpPr txBox="1"/>
          <p:nvPr/>
        </p:nvSpPr>
        <p:spPr>
          <a:xfrm>
            <a:off x="4890781" y="1124125"/>
            <a:ext cx="219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ial Black" panose="020B0A04020102020204" pitchFamily="34" charset="0"/>
              </a:rPr>
              <a:t>Protesty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D3F35FB-B237-4F9C-8A8F-EEB933F0A98E}"/>
              </a:ext>
            </a:extLst>
          </p:cNvPr>
          <p:cNvSpPr txBox="1"/>
          <p:nvPr/>
        </p:nvSpPr>
        <p:spPr>
          <a:xfrm>
            <a:off x="4798503" y="2197916"/>
            <a:ext cx="170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LGD (autokorekta)</a:t>
            </a:r>
          </a:p>
        </p:txBody>
      </p:sp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9A18BDAB-F370-48B1-A8D1-6C3B1FEF6383}"/>
              </a:ext>
            </a:extLst>
          </p:cNvPr>
          <p:cNvSpPr/>
          <p:nvPr/>
        </p:nvSpPr>
        <p:spPr>
          <a:xfrm>
            <a:off x="5528345" y="1585790"/>
            <a:ext cx="276837" cy="612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B5B1A720-F1E2-4875-B6E4-09F47C1E582E}"/>
              </a:ext>
            </a:extLst>
          </p:cNvPr>
          <p:cNvSpPr/>
          <p:nvPr/>
        </p:nvSpPr>
        <p:spPr>
          <a:xfrm rot="2486371">
            <a:off x="4752361" y="2827122"/>
            <a:ext cx="276837" cy="868680"/>
          </a:xfrm>
          <a:prstGeom prst="downArrow">
            <a:avLst>
              <a:gd name="adj1" fmla="val 50000"/>
              <a:gd name="adj2" fmla="val 5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A94292C7-CF7C-4724-8CD0-766136AEBE52}"/>
              </a:ext>
            </a:extLst>
          </p:cNvPr>
          <p:cNvSpPr/>
          <p:nvPr/>
        </p:nvSpPr>
        <p:spPr>
          <a:xfrm rot="18949276">
            <a:off x="6285548" y="2796698"/>
            <a:ext cx="254730" cy="963898"/>
          </a:xfrm>
          <a:prstGeom prst="downArrow">
            <a:avLst>
              <a:gd name="adj1" fmla="val 50000"/>
              <a:gd name="adj2" fmla="val 5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6D8215C-886E-49EA-BCCD-43B1BE77F81C}"/>
              </a:ext>
            </a:extLst>
          </p:cNvPr>
          <p:cNvSpPr txBox="1"/>
          <p:nvPr/>
        </p:nvSpPr>
        <p:spPr>
          <a:xfrm>
            <a:off x="3045527" y="3794790"/>
            <a:ext cx="1958505" cy="121387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Departament Rozwoju Obszarów Wiejskich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9635DDD-0033-47DE-BDC7-84417CE87B82}"/>
              </a:ext>
            </a:extLst>
          </p:cNvPr>
          <p:cNvSpPr txBox="1"/>
          <p:nvPr/>
        </p:nvSpPr>
        <p:spPr>
          <a:xfrm>
            <a:off x="5985701" y="3920301"/>
            <a:ext cx="1958505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Departament Funduszy Europejskich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940BDBA-1CEE-46FC-B69C-26CABAB82F9F}"/>
              </a:ext>
            </a:extLst>
          </p:cNvPr>
          <p:cNvSpPr txBox="1"/>
          <p:nvPr/>
        </p:nvSpPr>
        <p:spPr>
          <a:xfrm>
            <a:off x="2825154" y="5436174"/>
            <a:ext cx="119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EFRROW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8303630-3DC0-4D19-91DF-9D944DE06898}"/>
              </a:ext>
            </a:extLst>
          </p:cNvPr>
          <p:cNvSpPr txBox="1"/>
          <p:nvPr/>
        </p:nvSpPr>
        <p:spPr>
          <a:xfrm>
            <a:off x="4198691" y="5436174"/>
            <a:ext cx="93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EFMiR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1CF8D6B-86A7-4754-B3F4-E439EE016F71}"/>
              </a:ext>
            </a:extLst>
          </p:cNvPr>
          <p:cNvSpPr txBox="1"/>
          <p:nvPr/>
        </p:nvSpPr>
        <p:spPr>
          <a:xfrm>
            <a:off x="6033783" y="5419504"/>
            <a:ext cx="93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EFS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A744DF1-EFF3-4311-972A-1E2D60A3CB70}"/>
              </a:ext>
            </a:extLst>
          </p:cNvPr>
          <p:cNvSpPr txBox="1"/>
          <p:nvPr/>
        </p:nvSpPr>
        <p:spPr>
          <a:xfrm>
            <a:off x="7143067" y="5419504"/>
            <a:ext cx="93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EFRR</a:t>
            </a: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6D3761B1-F381-43D3-B479-B8FE1817BA3E}"/>
              </a:ext>
            </a:extLst>
          </p:cNvPr>
          <p:cNvCxnSpPr>
            <a:cxnSpLocks/>
          </p:cNvCxnSpPr>
          <p:nvPr/>
        </p:nvCxnSpPr>
        <p:spPr>
          <a:xfrm flipH="1">
            <a:off x="3401203" y="5108112"/>
            <a:ext cx="113799" cy="3113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5AFC24B5-AE43-41D7-A0D3-1DF983D68C44}"/>
              </a:ext>
            </a:extLst>
          </p:cNvPr>
          <p:cNvCxnSpPr/>
          <p:nvPr/>
        </p:nvCxnSpPr>
        <p:spPr>
          <a:xfrm>
            <a:off x="4437776" y="5124782"/>
            <a:ext cx="61778" cy="3113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EA557231-D489-4F7B-A328-F9C5A1603741}"/>
              </a:ext>
            </a:extLst>
          </p:cNvPr>
          <p:cNvCxnSpPr/>
          <p:nvPr/>
        </p:nvCxnSpPr>
        <p:spPr>
          <a:xfrm flipH="1">
            <a:off x="6264800" y="4991999"/>
            <a:ext cx="121976" cy="42750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2E797480-58FD-4741-B7D7-59663182EBB9}"/>
              </a:ext>
            </a:extLst>
          </p:cNvPr>
          <p:cNvCxnSpPr/>
          <p:nvPr/>
        </p:nvCxnSpPr>
        <p:spPr>
          <a:xfrm>
            <a:off x="7309550" y="4954906"/>
            <a:ext cx="75501" cy="5016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>
            <a:extLst>
              <a:ext uri="{FF2B5EF4-FFF2-40B4-BE49-F238E27FC236}">
                <a16:creationId xmlns:a16="http://schemas.microsoft.com/office/drawing/2014/main" id="{A904EEE8-D637-4CB5-9FB4-27DEE1E0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0"/>
            <a:ext cx="5848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E8F323E3-0085-41DE-81E3-F6A529FC05B9}"/>
              </a:ext>
            </a:extLst>
          </p:cNvPr>
          <p:cNvSpPr txBox="1"/>
          <p:nvPr/>
        </p:nvSpPr>
        <p:spPr>
          <a:xfrm>
            <a:off x="3361811" y="3199013"/>
            <a:ext cx="3657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Arial Black" panose="020B0A04020102020204" pitchFamily="34" charset="0"/>
              </a:rPr>
              <a:t>Procedury oceny </a:t>
            </a:r>
            <a:br>
              <a:rPr lang="pl-PL" sz="2400" dirty="0">
                <a:latin typeface="Arial Black" panose="020B0A04020102020204" pitchFamily="34" charset="0"/>
              </a:rPr>
            </a:br>
            <a:r>
              <a:rPr lang="pl-PL" sz="2400" dirty="0">
                <a:latin typeface="Arial Black" panose="020B0A04020102020204" pitchFamily="34" charset="0"/>
              </a:rPr>
              <a:t>i wyboru operacji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C28C50E-09A0-4D29-AF35-7952D0E13AB9}"/>
              </a:ext>
            </a:extLst>
          </p:cNvPr>
          <p:cNvSpPr txBox="1"/>
          <p:nvPr/>
        </p:nvSpPr>
        <p:spPr>
          <a:xfrm>
            <a:off x="1625048" y="1769165"/>
            <a:ext cx="1520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Zgodność ze statutem LGD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926A5E5-D453-432E-AB66-9FE5A0C7B561}"/>
              </a:ext>
            </a:extLst>
          </p:cNvPr>
          <p:cNvSpPr txBox="1"/>
          <p:nvPr/>
        </p:nvSpPr>
        <p:spPr>
          <a:xfrm>
            <a:off x="685799" y="3101008"/>
            <a:ext cx="1848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Zgodność z regulaminami LGD, dokumentami wew.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16EAB7F-7258-4CCB-AB6B-A953957A9D1B}"/>
              </a:ext>
            </a:extLst>
          </p:cNvPr>
          <p:cNvSpPr txBox="1"/>
          <p:nvPr/>
        </p:nvSpPr>
        <p:spPr>
          <a:xfrm>
            <a:off x="4154556" y="1404514"/>
            <a:ext cx="1570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Ustawa o RLKS</a:t>
            </a:r>
          </a:p>
          <a:p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2496401-CBC7-4637-AA21-0B372E87D032}"/>
              </a:ext>
            </a:extLst>
          </p:cNvPr>
          <p:cNvSpPr txBox="1"/>
          <p:nvPr/>
        </p:nvSpPr>
        <p:spPr>
          <a:xfrm>
            <a:off x="2385392" y="5124414"/>
            <a:ext cx="1977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Rozporządzenie PE 1303/2013</a:t>
            </a:r>
          </a:p>
          <a:p>
            <a:pPr algn="ctr"/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FB8F026-1EF6-42DF-9D6C-032C17508F68}"/>
              </a:ext>
            </a:extLst>
          </p:cNvPr>
          <p:cNvSpPr txBox="1"/>
          <p:nvPr/>
        </p:nvSpPr>
        <p:spPr>
          <a:xfrm>
            <a:off x="8279298" y="4817522"/>
            <a:ext cx="1232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Ustawa o EFRROW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A665F7C-1FF5-49F5-AD77-D2F027955007}"/>
              </a:ext>
            </a:extLst>
          </p:cNvPr>
          <p:cNvSpPr txBox="1"/>
          <p:nvPr/>
        </p:nvSpPr>
        <p:spPr>
          <a:xfrm>
            <a:off x="8739382" y="3466781"/>
            <a:ext cx="140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Ustawa </a:t>
            </a:r>
            <a:br>
              <a:rPr lang="pl-PL" dirty="0"/>
            </a:br>
            <a:r>
              <a:rPr lang="pl-PL" dirty="0"/>
              <a:t>o </a:t>
            </a:r>
            <a:r>
              <a:rPr lang="pl-PL" dirty="0" err="1"/>
              <a:t>EFMiR</a:t>
            </a:r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E4FE59B-20F7-4559-BC98-D449C1E63620}"/>
              </a:ext>
            </a:extLst>
          </p:cNvPr>
          <p:cNvSpPr txBox="1"/>
          <p:nvPr/>
        </p:nvSpPr>
        <p:spPr>
          <a:xfrm>
            <a:off x="8617226" y="2202260"/>
            <a:ext cx="116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Poradnik dla LGD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67632C2-2DC1-4431-84B2-07CE9420E4D7}"/>
              </a:ext>
            </a:extLst>
          </p:cNvPr>
          <p:cNvSpPr txBox="1"/>
          <p:nvPr/>
        </p:nvSpPr>
        <p:spPr>
          <a:xfrm>
            <a:off x="6758761" y="1353371"/>
            <a:ext cx="2129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Ustawa o stowarzyszeniach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359BCC1-7AE1-42C1-8107-6F96F4C816D6}"/>
              </a:ext>
            </a:extLst>
          </p:cNvPr>
          <p:cNvSpPr txBox="1"/>
          <p:nvPr/>
        </p:nvSpPr>
        <p:spPr>
          <a:xfrm>
            <a:off x="4939746" y="5202243"/>
            <a:ext cx="129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Wytyczne </a:t>
            </a:r>
            <a:r>
              <a:rPr lang="pl-PL" dirty="0" err="1"/>
              <a:t>MRiRW</a:t>
            </a:r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42FADFD-5CA5-4F38-930E-D895023210AA}"/>
              </a:ext>
            </a:extLst>
          </p:cNvPr>
          <p:cNvSpPr txBox="1"/>
          <p:nvPr/>
        </p:nvSpPr>
        <p:spPr>
          <a:xfrm>
            <a:off x="6614493" y="5262913"/>
            <a:ext cx="181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Tzw. Ustawa wdrożeniowa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6FE7B92-37EA-412A-BB20-D3A40987ACF9}"/>
              </a:ext>
            </a:extLst>
          </p:cNvPr>
          <p:cNvSpPr txBox="1"/>
          <p:nvPr/>
        </p:nvSpPr>
        <p:spPr>
          <a:xfrm>
            <a:off x="1155424" y="1707609"/>
            <a:ext cx="526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92D050"/>
                </a:solidFill>
              </a:rPr>
              <a:t>V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2CE612B-6D03-46EC-AC71-E47F31E302D2}"/>
              </a:ext>
            </a:extLst>
          </p:cNvPr>
          <p:cNvSpPr txBox="1"/>
          <p:nvPr/>
        </p:nvSpPr>
        <p:spPr>
          <a:xfrm>
            <a:off x="3662572" y="1322888"/>
            <a:ext cx="526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92D050"/>
                </a:solidFill>
              </a:rPr>
              <a:t>V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28FA759-DD93-4463-8C46-28960E5657E7}"/>
              </a:ext>
            </a:extLst>
          </p:cNvPr>
          <p:cNvSpPr txBox="1"/>
          <p:nvPr/>
        </p:nvSpPr>
        <p:spPr>
          <a:xfrm>
            <a:off x="6346963" y="1384444"/>
            <a:ext cx="526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92D050"/>
                </a:solidFill>
              </a:rPr>
              <a:t>V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551CFCEA-6686-49A2-88A7-CFEAFE358459}"/>
              </a:ext>
            </a:extLst>
          </p:cNvPr>
          <p:cNvSpPr txBox="1"/>
          <p:nvPr/>
        </p:nvSpPr>
        <p:spPr>
          <a:xfrm>
            <a:off x="159025" y="3303944"/>
            <a:ext cx="526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92D050"/>
                </a:solidFill>
              </a:rPr>
              <a:t>V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B9956CD-8338-4918-9137-85B8010A150B}"/>
              </a:ext>
            </a:extLst>
          </p:cNvPr>
          <p:cNvSpPr txBox="1"/>
          <p:nvPr/>
        </p:nvSpPr>
        <p:spPr>
          <a:xfrm>
            <a:off x="1808924" y="5014673"/>
            <a:ext cx="526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92D050"/>
                </a:solidFill>
              </a:rPr>
              <a:t>V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01B6DA9-408A-4CB5-B4FA-CF644DE266CE}"/>
              </a:ext>
            </a:extLst>
          </p:cNvPr>
          <p:cNvSpPr txBox="1"/>
          <p:nvPr/>
        </p:nvSpPr>
        <p:spPr>
          <a:xfrm>
            <a:off x="4502430" y="5117881"/>
            <a:ext cx="526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92D050"/>
                </a:solidFill>
              </a:rPr>
              <a:t>V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A66BA39-DFF8-48A7-8EFB-8ADF7C27154B}"/>
              </a:ext>
            </a:extLst>
          </p:cNvPr>
          <p:cNvSpPr txBox="1"/>
          <p:nvPr/>
        </p:nvSpPr>
        <p:spPr>
          <a:xfrm>
            <a:off x="6221895" y="5156840"/>
            <a:ext cx="526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92D050"/>
                </a:solidFill>
              </a:rPr>
              <a:t>V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8F7C52B9-8299-4A51-B7AE-89569C6C7671}"/>
              </a:ext>
            </a:extLst>
          </p:cNvPr>
          <p:cNvSpPr txBox="1"/>
          <p:nvPr/>
        </p:nvSpPr>
        <p:spPr>
          <a:xfrm>
            <a:off x="7827063" y="4755968"/>
            <a:ext cx="526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92D050"/>
                </a:solidFill>
              </a:rPr>
              <a:t>V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1ACEBDC1-8182-4B7C-B2B0-00B967291DB8}"/>
              </a:ext>
            </a:extLst>
          </p:cNvPr>
          <p:cNvSpPr txBox="1"/>
          <p:nvPr/>
        </p:nvSpPr>
        <p:spPr>
          <a:xfrm>
            <a:off x="8433350" y="3365498"/>
            <a:ext cx="526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92D050"/>
                </a:solidFill>
              </a:rPr>
              <a:t>V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DA27DFA-9E55-442C-A398-77DA7F2B7311}"/>
              </a:ext>
            </a:extLst>
          </p:cNvPr>
          <p:cNvSpPr txBox="1"/>
          <p:nvPr/>
        </p:nvSpPr>
        <p:spPr>
          <a:xfrm>
            <a:off x="8169963" y="2140704"/>
            <a:ext cx="526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92D050"/>
                </a:solidFill>
              </a:rPr>
              <a:t>V</a:t>
            </a:r>
          </a:p>
        </p:txBody>
      </p:sp>
      <p:sp>
        <p:nvSpPr>
          <p:cNvPr id="27" name="Strzałka: w dół 26">
            <a:extLst>
              <a:ext uri="{FF2B5EF4-FFF2-40B4-BE49-F238E27FC236}">
                <a16:creationId xmlns:a16="http://schemas.microsoft.com/office/drawing/2014/main" id="{9219925F-C318-4820-9ADD-B1A79160FF9C}"/>
              </a:ext>
            </a:extLst>
          </p:cNvPr>
          <p:cNvSpPr/>
          <p:nvPr/>
        </p:nvSpPr>
        <p:spPr>
          <a:xfrm rot="10800000">
            <a:off x="4611759" y="2109846"/>
            <a:ext cx="327987" cy="10646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trzałka: w dół 27">
            <a:extLst>
              <a:ext uri="{FF2B5EF4-FFF2-40B4-BE49-F238E27FC236}">
                <a16:creationId xmlns:a16="http://schemas.microsoft.com/office/drawing/2014/main" id="{09923642-711F-44EE-A676-FEBD1E4ACCF3}"/>
              </a:ext>
            </a:extLst>
          </p:cNvPr>
          <p:cNvSpPr/>
          <p:nvPr/>
        </p:nvSpPr>
        <p:spPr>
          <a:xfrm rot="13431101">
            <a:off x="6192962" y="2087553"/>
            <a:ext cx="327987" cy="1139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trzałka: w dół 28">
            <a:extLst>
              <a:ext uri="{FF2B5EF4-FFF2-40B4-BE49-F238E27FC236}">
                <a16:creationId xmlns:a16="http://schemas.microsoft.com/office/drawing/2014/main" id="{D34A0AEF-67B5-4452-90BA-7F030D1A8D41}"/>
              </a:ext>
            </a:extLst>
          </p:cNvPr>
          <p:cNvSpPr/>
          <p:nvPr/>
        </p:nvSpPr>
        <p:spPr>
          <a:xfrm rot="14459689">
            <a:off x="7338786" y="2525585"/>
            <a:ext cx="327987" cy="1084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trzałka: w dół 29">
            <a:extLst>
              <a:ext uri="{FF2B5EF4-FFF2-40B4-BE49-F238E27FC236}">
                <a16:creationId xmlns:a16="http://schemas.microsoft.com/office/drawing/2014/main" id="{D301F9B4-5522-4CF5-B6A8-1299F73D3735}"/>
              </a:ext>
            </a:extLst>
          </p:cNvPr>
          <p:cNvSpPr/>
          <p:nvPr/>
        </p:nvSpPr>
        <p:spPr>
          <a:xfrm rot="16200000">
            <a:off x="7602967" y="3187185"/>
            <a:ext cx="327987" cy="1084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trzałka: w dół 30">
            <a:extLst>
              <a:ext uri="{FF2B5EF4-FFF2-40B4-BE49-F238E27FC236}">
                <a16:creationId xmlns:a16="http://schemas.microsoft.com/office/drawing/2014/main" id="{18EE28A3-925C-434B-B741-80465943316D}"/>
              </a:ext>
            </a:extLst>
          </p:cNvPr>
          <p:cNvSpPr/>
          <p:nvPr/>
        </p:nvSpPr>
        <p:spPr>
          <a:xfrm rot="18099953">
            <a:off x="7234643" y="3817665"/>
            <a:ext cx="327987" cy="1084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trzałka: w dół 31">
            <a:extLst>
              <a:ext uri="{FF2B5EF4-FFF2-40B4-BE49-F238E27FC236}">
                <a16:creationId xmlns:a16="http://schemas.microsoft.com/office/drawing/2014/main" id="{77682F38-40D2-43E3-BBE5-5F535EAD74AC}"/>
              </a:ext>
            </a:extLst>
          </p:cNvPr>
          <p:cNvSpPr/>
          <p:nvPr/>
        </p:nvSpPr>
        <p:spPr>
          <a:xfrm rot="19808760">
            <a:off x="6428537" y="4130301"/>
            <a:ext cx="327987" cy="1084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Strzałka: w dół 32">
            <a:extLst>
              <a:ext uri="{FF2B5EF4-FFF2-40B4-BE49-F238E27FC236}">
                <a16:creationId xmlns:a16="http://schemas.microsoft.com/office/drawing/2014/main" id="{7A9A1E79-C1D0-4CB1-B095-8FBEC7A8188B}"/>
              </a:ext>
            </a:extLst>
          </p:cNvPr>
          <p:cNvSpPr/>
          <p:nvPr/>
        </p:nvSpPr>
        <p:spPr>
          <a:xfrm rot="21177298">
            <a:off x="5148039" y="4240325"/>
            <a:ext cx="363897" cy="943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Strzałka: w dół 33">
            <a:extLst>
              <a:ext uri="{FF2B5EF4-FFF2-40B4-BE49-F238E27FC236}">
                <a16:creationId xmlns:a16="http://schemas.microsoft.com/office/drawing/2014/main" id="{8159A34A-73E1-45F4-BD13-F986A9394468}"/>
              </a:ext>
            </a:extLst>
          </p:cNvPr>
          <p:cNvSpPr/>
          <p:nvPr/>
        </p:nvSpPr>
        <p:spPr>
          <a:xfrm rot="2006600">
            <a:off x="3581335" y="4074012"/>
            <a:ext cx="327987" cy="1084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Strzałka: w dół 34">
            <a:extLst>
              <a:ext uri="{FF2B5EF4-FFF2-40B4-BE49-F238E27FC236}">
                <a16:creationId xmlns:a16="http://schemas.microsoft.com/office/drawing/2014/main" id="{10BD21D6-58CA-4EC5-825C-2BFCF30EA987}"/>
              </a:ext>
            </a:extLst>
          </p:cNvPr>
          <p:cNvSpPr/>
          <p:nvPr/>
        </p:nvSpPr>
        <p:spPr>
          <a:xfrm rot="5400000">
            <a:off x="2806597" y="3033720"/>
            <a:ext cx="383933" cy="1003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trzałka: w dół 35">
            <a:extLst>
              <a:ext uri="{FF2B5EF4-FFF2-40B4-BE49-F238E27FC236}">
                <a16:creationId xmlns:a16="http://schemas.microsoft.com/office/drawing/2014/main" id="{77339C54-B41F-41CE-9A94-AD4316B2E658}"/>
              </a:ext>
            </a:extLst>
          </p:cNvPr>
          <p:cNvSpPr/>
          <p:nvPr/>
        </p:nvSpPr>
        <p:spPr>
          <a:xfrm rot="7957769">
            <a:off x="3275116" y="2247846"/>
            <a:ext cx="327987" cy="974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F3805468-DA35-41FC-9FD3-90E72FDB5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55" y="0"/>
            <a:ext cx="5848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653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144A58-DEA5-44C1-BC9B-4470DDF2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TRUDNOŚCI W REALIZACJI RLKS - RPO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593024-7A5E-4952-B749-7415639F4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l-PL" altLang="pl-PL" b="1" dirty="0">
                <a:latin typeface="Bookman Old Style" panose="02050604050505020204" pitchFamily="18" charset="0"/>
              </a:rPr>
              <a:t>przyzwyczajenia z innych funduszy</a:t>
            </a:r>
            <a:r>
              <a:rPr lang="pl-PL" altLang="pl-PL" dirty="0">
                <a:latin typeface="Bookman Old Style" panose="02050604050505020204" pitchFamily="18" charset="0"/>
              </a:rPr>
              <a:t> - każdy z funduszy jest wdrażany w odmienny sposób, co przy </a:t>
            </a:r>
            <a:r>
              <a:rPr lang="pl-PL" altLang="pl-PL" dirty="0" err="1">
                <a:latin typeface="Bookman Old Style" panose="02050604050505020204" pitchFamily="18" charset="0"/>
              </a:rPr>
              <a:t>wielofunduszowości</a:t>
            </a:r>
            <a:r>
              <a:rPr lang="pl-PL" altLang="pl-PL" dirty="0">
                <a:latin typeface="Bookman Old Style" panose="02050604050505020204" pitchFamily="18" charset="0"/>
              </a:rPr>
              <a:t> jest znacznym utrudnieniem dla LGD,</a:t>
            </a:r>
          </a:p>
          <a:p>
            <a:pPr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l-PL" altLang="pl-PL" b="1" dirty="0">
                <a:latin typeface="Bookman Old Style" panose="02050604050505020204" pitchFamily="18" charset="0"/>
              </a:rPr>
              <a:t>brak regulacji prawnych</a:t>
            </a:r>
            <a:r>
              <a:rPr lang="pl-PL" altLang="pl-PL" dirty="0">
                <a:latin typeface="Bookman Old Style" panose="02050604050505020204" pitchFamily="18" charset="0"/>
              </a:rPr>
              <a:t>, uwzględniających </a:t>
            </a:r>
            <a:r>
              <a:rPr lang="pl-PL" altLang="pl-PL" dirty="0" err="1">
                <a:latin typeface="Bookman Old Style" panose="02050604050505020204" pitchFamily="18" charset="0"/>
              </a:rPr>
              <a:t>wielofunduszowość</a:t>
            </a:r>
            <a:r>
              <a:rPr lang="pl-PL" altLang="pl-PL" dirty="0">
                <a:latin typeface="Bookman Old Style" panose="02050604050505020204" pitchFamily="18" charset="0"/>
              </a:rPr>
              <a:t> LSR,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altLang="pl-PL" b="1" dirty="0">
                <a:latin typeface="Bookman Old Style" panose="02050604050505020204" pitchFamily="18" charset="0"/>
              </a:rPr>
              <a:t>brak możliwości skorzystania z dobrych praktyk</a:t>
            </a:r>
            <a:r>
              <a:rPr lang="pl-PL" altLang="pl-PL" dirty="0">
                <a:latin typeface="Bookman Old Style" panose="02050604050505020204" pitchFamily="18" charset="0"/>
              </a:rPr>
              <a:t> </a:t>
            </a:r>
            <a:br>
              <a:rPr lang="pl-PL" altLang="pl-PL" dirty="0">
                <a:latin typeface="Bookman Old Style" panose="02050604050505020204" pitchFamily="18" charset="0"/>
              </a:rPr>
            </a:br>
            <a:r>
              <a:rPr lang="pl-PL" altLang="pl-PL" dirty="0">
                <a:latin typeface="Bookman Old Style" panose="02050604050505020204" pitchFamily="18" charset="0"/>
              </a:rPr>
              <a:t>i doświadczeń z wcześniejszych okresów – EFRR i EFS jako laboratorium doświadczalne dla LGD,</a:t>
            </a:r>
          </a:p>
          <a:p>
            <a:pPr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l-PL" altLang="pl-PL" b="1" dirty="0">
                <a:latin typeface="Bookman Old Style" panose="02050604050505020204" pitchFamily="18" charset="0"/>
              </a:rPr>
              <a:t>zaburzony system oddolności</a:t>
            </a:r>
            <a:r>
              <a:rPr lang="pl-PL" altLang="pl-PL" dirty="0">
                <a:latin typeface="Bookman Old Style" panose="02050604050505020204" pitchFamily="18" charset="0"/>
              </a:rPr>
              <a:t> – zaburzona logika programowania (RPO, później LSR, a na samym końcu pozostałe dokumenty jak LPR/GPR wymuszają na LGD wpisywanie się w powstałe już ramy, a nie realizację oddolnych inicjatyw),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altLang="pl-PL" b="1" dirty="0">
                <a:latin typeface="Bookman Old Style" panose="02050604050505020204" pitchFamily="18" charset="0"/>
              </a:rPr>
              <a:t>zbyt duży udział sektora publicznego</a:t>
            </a:r>
            <a:r>
              <a:rPr lang="pl-PL" altLang="pl-PL" dirty="0">
                <a:latin typeface="Bookman Old Style" panose="02050604050505020204" pitchFamily="18" charset="0"/>
              </a:rPr>
              <a:t> - dotychczasowe proporcje udziału poszczególnych sektorów – zwłaszcza publicznego - powoduje, </a:t>
            </a:r>
            <a:br>
              <a:rPr lang="pl-PL" altLang="pl-PL" dirty="0">
                <a:latin typeface="Bookman Old Style" panose="02050604050505020204" pitchFamily="18" charset="0"/>
              </a:rPr>
            </a:br>
            <a:r>
              <a:rPr lang="pl-PL" altLang="pl-PL" dirty="0">
                <a:latin typeface="Bookman Old Style" panose="02050604050505020204" pitchFamily="18" charset="0"/>
              </a:rPr>
              <a:t>że często rozwój lokalny nie jest kierowany przez społeczność, a przez lokalne samorządy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5696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144A58-DEA5-44C1-BC9B-4470DDF2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TRUDNOŚCI W REALIZACJI RLKS - PROW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593024-7A5E-4952-B749-7415639F4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l-PL" altLang="pl-PL" b="1" dirty="0">
                <a:latin typeface="Bookman Old Style" panose="02050604050505020204" pitchFamily="18" charset="0"/>
              </a:rPr>
              <a:t>uznawanie wyższości polityki spójności nad WPR w oparciu o argument finansowy</a:t>
            </a:r>
            <a:r>
              <a:rPr lang="pl-PL" altLang="pl-PL" dirty="0">
                <a:latin typeface="Bookman Old Style" panose="02050604050505020204" pitchFamily="18" charset="0"/>
              </a:rPr>
              <a:t>,</a:t>
            </a:r>
          </a:p>
          <a:p>
            <a:pPr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l-PL" altLang="pl-PL" b="1" dirty="0">
                <a:latin typeface="Bookman Old Style" panose="02050604050505020204" pitchFamily="18" charset="0"/>
              </a:rPr>
              <a:t>brak regulacji prawnych</a:t>
            </a:r>
            <a:r>
              <a:rPr lang="pl-PL" altLang="pl-PL" dirty="0">
                <a:latin typeface="Bookman Old Style" panose="02050604050505020204" pitchFamily="18" charset="0"/>
              </a:rPr>
              <a:t>, uwzględniających </a:t>
            </a:r>
            <a:r>
              <a:rPr lang="pl-PL" altLang="pl-PL" dirty="0" err="1">
                <a:latin typeface="Bookman Old Style" panose="02050604050505020204" pitchFamily="18" charset="0"/>
              </a:rPr>
              <a:t>wielofunduszowość</a:t>
            </a:r>
            <a:r>
              <a:rPr lang="pl-PL" altLang="pl-PL" dirty="0">
                <a:latin typeface="Bookman Old Style" panose="02050604050505020204" pitchFamily="18" charset="0"/>
              </a:rPr>
              <a:t> LSR, w szczególności z zakresie realizacji wytycznych </a:t>
            </a:r>
            <a:r>
              <a:rPr lang="pl-PL" altLang="pl-PL" dirty="0" err="1">
                <a:latin typeface="Bookman Old Style" panose="02050604050505020204" pitchFamily="18" charset="0"/>
              </a:rPr>
              <a:t>MRiRW</a:t>
            </a:r>
            <a:r>
              <a:rPr lang="pl-PL" altLang="pl-PL" dirty="0">
                <a:latin typeface="Bookman Old Style" panose="02050604050505020204" pitchFamily="18" charset="0"/>
              </a:rPr>
              <a:t> np. w zakresie kontroli, ujednolicenia podejścia czy funduszu wiodącego</a:t>
            </a:r>
          </a:p>
          <a:p>
            <a:pPr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l-PL" altLang="pl-PL" dirty="0">
                <a:latin typeface="Bookman Old Style" panose="02050604050505020204" pitchFamily="18" charset="0"/>
              </a:rPr>
              <a:t>Rozbieżność zadań w zakresie roli Zarządu Województwa (IZ/IP)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altLang="pl-PL" b="1" dirty="0">
                <a:latin typeface="Bookman Old Style" panose="02050604050505020204" pitchFamily="18" charset="0"/>
              </a:rPr>
              <a:t>brak chęci skorzystania z dobrych praktyk wypracowanych w ramach PROW 2007-2013,</a:t>
            </a:r>
            <a:endParaRPr lang="pl-PL" altLang="pl-PL" dirty="0">
              <a:latin typeface="Bookman Old Style" panose="02050604050505020204" pitchFamily="18" charset="0"/>
            </a:endParaRPr>
          </a:p>
          <a:p>
            <a:pPr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l-PL" altLang="pl-PL" b="1" i="1" dirty="0">
                <a:latin typeface="Bookman Old Style" panose="02050604050505020204" pitchFamily="18" charset="0"/>
              </a:rPr>
              <a:t>zaburzony system oddolności</a:t>
            </a:r>
            <a:r>
              <a:rPr lang="pl-PL" altLang="pl-PL" i="1" dirty="0">
                <a:latin typeface="Bookman Old Style" panose="02050604050505020204" pitchFamily="18" charset="0"/>
              </a:rPr>
              <a:t> – zaburzona logika programowania (RPO, później LSR, a na samym końcu pozostałe dokumenty jak LPR/GPR wymuszają na LGD wpisywanie się w powstałe już ramy, a nie realizację oddolnych inicjatyw),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altLang="pl-PL" b="1" dirty="0">
                <a:latin typeface="Bookman Old Style" panose="02050604050505020204" pitchFamily="18" charset="0"/>
              </a:rPr>
              <a:t>Brak spójności w zakresie wiedzy, umiejętności i kompetencji poszczególnych komórek zaangażowanych w procesy RLKS - czynnik ludzki !!!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altLang="pl-PL" b="1" dirty="0">
                <a:latin typeface="Bookman Old Style" panose="02050604050505020204" pitchFamily="18" charset="0"/>
              </a:rPr>
              <a:t>Brak systemu do obsługi elektronicznej wniosków i monitoringu w PROW, a co za tym idzie niekompatybilność z systemem </a:t>
            </a:r>
            <a:r>
              <a:rPr lang="pl-PL" altLang="pl-PL" b="1">
                <a:latin typeface="Bookman Old Style" panose="02050604050505020204" pitchFamily="18" charset="0"/>
              </a:rPr>
              <a:t>SL </a:t>
            </a:r>
            <a:endParaRPr lang="pl-PL" altLang="pl-PL" dirty="0">
              <a:latin typeface="Bookman Old Style" panose="020506040505050202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5049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AA795E-CA7F-40A7-862A-8E6EC854E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32" y="2026641"/>
            <a:ext cx="8905460" cy="202852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dirty="0">
                <a:latin typeface="Arial Black" panose="020B0A04020102020204" pitchFamily="34" charset="0"/>
              </a:rPr>
              <a:t>Dziękuję za Uwagę</a:t>
            </a:r>
            <a:br>
              <a:rPr lang="pl-PL" dirty="0"/>
            </a:br>
            <a:endParaRPr lang="pl-PL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0CA1141-364B-43AD-B658-1EB0C6B77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0"/>
            <a:ext cx="5848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73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8D18C6-CB45-4BE1-8058-FD9EC11CB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449" y="564741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pl-PL" altLang="pl-PL" sz="2000" dirty="0">
                <a:latin typeface="Bookman Old Style" panose="02050604050505020204" pitchFamily="18" charset="0"/>
              </a:rPr>
              <a:t>Uroczyste podpisanie umów o warunkach i sposobie realizacji strategii rozwoju lokalnego kierowanego przez społeczność odbyło się</a:t>
            </a:r>
            <a:br>
              <a:rPr lang="pl-PL" altLang="pl-PL" sz="2000" dirty="0">
                <a:latin typeface="Bookman Old Style" panose="02050604050505020204" pitchFamily="18" charset="0"/>
              </a:rPr>
            </a:br>
            <a:r>
              <a:rPr lang="pl-PL" altLang="pl-PL" sz="2000" b="1" dirty="0">
                <a:latin typeface="Bookman Old Style" panose="02050604050505020204" pitchFamily="18" charset="0"/>
              </a:rPr>
              <a:t>19 maja 2016 r. 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5" name="Picture 2" descr="Y:\UMWKP_SZ\SZ Wspólny\SP Wspólny\RLKS\Umowy z LGD\Zdjęcia z podpisania umów 19.05.16 r\zdjęcia z serwera\lokalne grupy fot. Andrzej Goinski-9.jpg">
            <a:extLst>
              <a:ext uri="{FF2B5EF4-FFF2-40B4-BE49-F238E27FC236}">
                <a16:creationId xmlns:a16="http://schemas.microsoft.com/office/drawing/2014/main" id="{CC1960C5-FA9D-4540-A765-F45316CA5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6501" y="1680435"/>
            <a:ext cx="7286282" cy="4799866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E488A9C-BA47-4F71-BD50-63C3F17F3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0"/>
            <a:ext cx="5848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76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3CE6E9-5A48-4899-B6E0-64FA12704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08" y="433369"/>
            <a:ext cx="9761837" cy="887628"/>
          </a:xfrm>
        </p:spPr>
        <p:txBody>
          <a:bodyPr>
            <a:normAutofit/>
          </a:bodyPr>
          <a:lstStyle/>
          <a:p>
            <a:r>
              <a:rPr lang="pl-PL" sz="1600" dirty="0">
                <a:latin typeface="Bookman Old Style" panose="02050604050505020204" pitchFamily="18" charset="0"/>
              </a:rPr>
              <a:t>Lokalne Grupy Działania z Obszaru Województwa Kujawsko-pomorskiego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0FA6373-C7C8-4C00-8632-B2ED62159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9815" y="1042969"/>
            <a:ext cx="8747723" cy="5646678"/>
          </a:xfr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D679E08-FA5F-43FB-A406-B34289DC4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0"/>
            <a:ext cx="5848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04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24BDC2-1B99-491F-AE90-2338FC176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367" y="810398"/>
            <a:ext cx="7525265" cy="1274806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Finansowanie Lokalnych Strategii Rozwoju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94000D-7258-4726-9BEF-5B875D544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860" y="2392268"/>
            <a:ext cx="7626178" cy="2380529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18 	EFRROW, EFS, EFRR</a:t>
            </a:r>
          </a:p>
          <a:p>
            <a:pPr marL="0" indent="0">
              <a:buNone/>
            </a:pPr>
            <a:r>
              <a:rPr lang="pl-PL" dirty="0"/>
              <a:t>7 	EFS</a:t>
            </a:r>
          </a:p>
          <a:p>
            <a:pPr marL="0" indent="0">
              <a:buNone/>
            </a:pPr>
            <a:r>
              <a:rPr lang="pl-PL" dirty="0"/>
              <a:t>1 	EFRROW</a:t>
            </a:r>
          </a:p>
          <a:p>
            <a:pPr marL="0" indent="0">
              <a:buNone/>
            </a:pPr>
            <a:r>
              <a:rPr lang="pl-PL" dirty="0"/>
              <a:t>1 	</a:t>
            </a:r>
            <a:r>
              <a:rPr lang="pl-PL" dirty="0" err="1"/>
              <a:t>EFMiR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1	 EFRROW, EFS, EFRR, EFMR</a:t>
            </a:r>
          </a:p>
          <a:p>
            <a:endParaRPr lang="pl-P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A2D63D-A312-4E2D-B14F-3B0CA9A4E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0"/>
            <a:ext cx="5848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AD9A5AB-F8FF-42FC-B0B2-648DF15F0B78}"/>
              </a:ext>
            </a:extLst>
          </p:cNvPr>
          <p:cNvSpPr txBox="1"/>
          <p:nvPr/>
        </p:nvSpPr>
        <p:spPr>
          <a:xfrm>
            <a:off x="2734962" y="4772797"/>
            <a:ext cx="790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Wartość pojedynczej umowy ramowej 3,5 – 33 mln zł.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5248F2F-35F9-426F-AFAB-BD85A4ADA600}"/>
              </a:ext>
            </a:extLst>
          </p:cNvPr>
          <p:cNvSpPr txBox="1"/>
          <p:nvPr/>
        </p:nvSpPr>
        <p:spPr>
          <a:xfrm>
            <a:off x="82378" y="5771347"/>
            <a:ext cx="9662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EFRROW – Europejski Fundusz Rolny na rzecz Rozwoju Obszarów Wiejskich</a:t>
            </a:r>
          </a:p>
          <a:p>
            <a:r>
              <a:rPr lang="pl-PL" sz="1200" dirty="0"/>
              <a:t>EFS – Europejski Fundusz Społeczny</a:t>
            </a:r>
          </a:p>
          <a:p>
            <a:r>
              <a:rPr lang="pl-PL" sz="1200" dirty="0"/>
              <a:t>EFRR – Europejski Fundusz Rozwoju Regionalnego</a:t>
            </a:r>
          </a:p>
          <a:p>
            <a:r>
              <a:rPr lang="pl-PL" sz="1200" dirty="0"/>
              <a:t>EFMR – Europejski Fundusz Morski i Rybacki</a:t>
            </a:r>
          </a:p>
        </p:txBody>
      </p:sp>
    </p:spTree>
    <p:extLst>
      <p:ext uri="{BB962C8B-B14F-4D97-AF65-F5344CB8AC3E}">
        <p14:creationId xmlns:p14="http://schemas.microsoft.com/office/powerpoint/2010/main" val="403883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AD2817B-6A35-4289-9BDF-955BA2504EC0}"/>
              </a:ext>
            </a:extLst>
          </p:cNvPr>
          <p:cNvSpPr txBox="1">
            <a:spLocks/>
          </p:cNvSpPr>
          <p:nvPr/>
        </p:nvSpPr>
        <p:spPr>
          <a:xfrm>
            <a:off x="208722" y="526063"/>
            <a:ext cx="11329572" cy="17125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100" dirty="0">
                <a:latin typeface="Bookman Old Style" panose="02050604050505020204" pitchFamily="18" charset="0"/>
              </a:rPr>
              <a:t>W województwie kujawsko-pomorskim RLKS realizowany jest w </a:t>
            </a:r>
            <a:r>
              <a:rPr lang="pl-PL" sz="2100" b="1" dirty="0">
                <a:latin typeface="Bookman Old Style" panose="02050604050505020204" pitchFamily="18" charset="0"/>
              </a:rPr>
              <a:t>formule bezpośredniej</a:t>
            </a:r>
            <a:r>
              <a:rPr lang="pl-PL" sz="2100" dirty="0">
                <a:latin typeface="Bookman Old Style" panose="02050604050505020204" pitchFamily="18" charset="0"/>
              </a:rPr>
              <a:t> (polegającej na możliwości realizacji wielofunduszowych LSR finansowanych w ramach Programu Rozwoju Obszarów Wiejskich na lata </a:t>
            </a:r>
            <a:br>
              <a:rPr lang="pl-PL" sz="2100" dirty="0">
                <a:latin typeface="Bookman Old Style" panose="02050604050505020204" pitchFamily="18" charset="0"/>
              </a:rPr>
            </a:br>
            <a:r>
              <a:rPr lang="pl-PL" sz="2100" dirty="0">
                <a:latin typeface="Bookman Old Style" panose="02050604050505020204" pitchFamily="18" charset="0"/>
              </a:rPr>
              <a:t>2014-2020, PO RYBY 2014-2020 oraz RPO WK-P 2014-2020)</a:t>
            </a:r>
          </a:p>
          <a:p>
            <a:pPr algn="ctr"/>
            <a:endParaRPr lang="pl-PL" b="1" i="1" dirty="0">
              <a:solidFill>
                <a:srgbClr val="003399"/>
              </a:solidFill>
              <a:latin typeface="Cambria" pitchFamily="18" charset="0"/>
            </a:endParaRPr>
          </a:p>
          <a:p>
            <a:pPr algn="ctr"/>
            <a:endParaRPr lang="pl-PL" b="1" i="1" dirty="0">
              <a:solidFill>
                <a:srgbClr val="003399"/>
              </a:solidFill>
              <a:latin typeface="Cambria" pitchFamily="18" charset="0"/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F22533C9-494A-4E50-93C6-24AE55FE0A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0771333"/>
              </p:ext>
            </p:extLst>
          </p:nvPr>
        </p:nvGraphicFramePr>
        <p:xfrm>
          <a:off x="1551302" y="1870531"/>
          <a:ext cx="8081818" cy="4756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D8743AE-3870-4E25-A596-5E827AFD41D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035630" y="2078774"/>
            <a:ext cx="36050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pl-PL" sz="1400" b="1" kern="400" dirty="0"/>
              <a:t>Program Operacyjny Rybactwo i Morze na lata 2014-2020 - </a:t>
            </a:r>
            <a:r>
              <a:rPr lang="pl-PL" sz="1400" b="1" kern="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3 000 000,00 €</a:t>
            </a:r>
            <a:r>
              <a:rPr lang="pl-PL" sz="1400" kern="400" dirty="0"/>
              <a:t> 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6CB0E84-599D-4A05-B31F-127284C57295}"/>
              </a:ext>
            </a:extLst>
          </p:cNvPr>
          <p:cNvSpPr/>
          <p:nvPr/>
        </p:nvSpPr>
        <p:spPr>
          <a:xfrm>
            <a:off x="7519493" y="3185707"/>
            <a:ext cx="4018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b="1" dirty="0"/>
              <a:t>Oś 11 RPO WK-P Europejski Fundusz Społeczny - </a:t>
            </a:r>
            <a:r>
              <a:rPr lang="pl-PL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29 682 237,23 €  </a:t>
            </a:r>
            <a:br>
              <a:rPr lang="pl-P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65B6136-637B-491B-B35F-10EFCA4A6299}"/>
              </a:ext>
            </a:extLst>
          </p:cNvPr>
          <p:cNvSpPr/>
          <p:nvPr/>
        </p:nvSpPr>
        <p:spPr>
          <a:xfrm>
            <a:off x="7625070" y="5297388"/>
            <a:ext cx="3913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Oś 7 RPO WK-P Europejski Fundusz Rozwoju Regionalnego - </a:t>
            </a:r>
            <a:r>
              <a:rPr lang="pl-PL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33 576 777,19 € </a:t>
            </a:r>
            <a:endParaRPr lang="pl-PL" sz="1400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9A06B064-0D1F-4E00-ACC7-86591D37A84D}"/>
              </a:ext>
            </a:extLst>
          </p:cNvPr>
          <p:cNvSpPr/>
          <p:nvPr/>
        </p:nvSpPr>
        <p:spPr>
          <a:xfrm>
            <a:off x="0" y="2781165"/>
            <a:ext cx="388002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altLang="pl-PL" sz="1400" b="1" dirty="0"/>
              <a:t>Programu Rozwoju Obszarów Wiejskich na lata 2014-2020 - </a:t>
            </a:r>
            <a:r>
              <a:rPr lang="pl-PL" altLang="pl-PL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42 532 717,50 </a:t>
            </a:r>
            <a:r>
              <a:rPr lang="pl-PL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</a:t>
            </a:r>
            <a:endParaRPr lang="pl-PL" altLang="pl-PL" sz="1400" b="1" dirty="0">
              <a:solidFill>
                <a:srgbClr val="FF0000"/>
              </a:solidFill>
            </a:endParaRP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84672ECE-5261-45FC-A958-9144CA448C44}"/>
              </a:ext>
            </a:extLst>
          </p:cNvPr>
          <p:cNvCxnSpPr>
            <a:cxnSpLocks/>
          </p:cNvCxnSpPr>
          <p:nvPr/>
        </p:nvCxnSpPr>
        <p:spPr>
          <a:xfrm flipV="1">
            <a:off x="5476461" y="2249336"/>
            <a:ext cx="1510748" cy="16446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D80FB1-BDFF-412F-84BC-595C28A78E5D}"/>
              </a:ext>
            </a:extLst>
          </p:cNvPr>
          <p:cNvCxnSpPr/>
          <p:nvPr/>
        </p:nvCxnSpPr>
        <p:spPr>
          <a:xfrm flipV="1">
            <a:off x="7200900" y="3384064"/>
            <a:ext cx="670891" cy="61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54B6AE19-724D-47DD-9D1F-951A0358CD3A}"/>
              </a:ext>
            </a:extLst>
          </p:cNvPr>
          <p:cNvCxnSpPr/>
          <p:nvPr/>
        </p:nvCxnSpPr>
        <p:spPr>
          <a:xfrm>
            <a:off x="6987209" y="5499542"/>
            <a:ext cx="69234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0705EA98-B0A0-4F8C-8163-329595155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0"/>
            <a:ext cx="5848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448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E1989C-E7EC-4D34-A550-9D6B4E5C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OBSZARY WSPARCIA W RAMACH RLKS - RPO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E7BC41-67C3-4A03-834D-7CBAD0143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pl-PL" b="1" dirty="0">
                <a:latin typeface="Bookman Old Style" panose="02050604050505020204" pitchFamily="18" charset="0"/>
              </a:rPr>
              <a:t>Środki z RPO mogą być przeznaczone na:</a:t>
            </a:r>
          </a:p>
          <a:p>
            <a:pPr algn="just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EFRR</a:t>
            </a:r>
            <a:r>
              <a:rPr lang="pl-PL" dirty="0">
                <a:latin typeface="Bookman Old Style" panose="02050604050505020204" pitchFamily="18" charset="0"/>
              </a:rPr>
              <a:t>: działania rewitalizacyjne, tworzenie inkubatorów przedsiębiorczości, rozwój istniejących przedsiębiorstw;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EFS</a:t>
            </a:r>
            <a:r>
              <a:rPr lang="pl-PL" dirty="0">
                <a:latin typeface="Bookman Old Style" panose="02050604050505020204" pitchFamily="18" charset="0"/>
              </a:rPr>
              <a:t>: wdrożenia rozwiązań o charakterze środowiskowym (kluby: samopomocy, młodzieżowe, pracy; świetlice środowiskowe) oraz działania animacyjne (budowa i rozwój lokalnych partnerstw publiczno-społecznych na rzecz tworzenia i rozwoju przedsiębiorstw społecznych).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1422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D8F023-80D1-430F-AA96-C25C543FB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764373"/>
            <a:ext cx="9906000" cy="1293028"/>
          </a:xfrm>
        </p:spPr>
        <p:txBody>
          <a:bodyPr/>
          <a:lstStyle/>
          <a:p>
            <a:r>
              <a:rPr lang="pl-PL" dirty="0"/>
              <a:t>Audyt wewnętrzny-analiza systemu RPO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3A62F3-71E3-48B2-93A7-C5FA612A7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47901"/>
            <a:ext cx="10896600" cy="4610100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Zapis art. 9 ust. 1 pkt. 2 ustawy wdrożeniowej stanowi, że w przypadku RPO Instytucją Zarządzającą jest Zarząd Województwa. Zgodnie z art. 2 ust. 2 pkt 1 ustawy RLKS zadania określone w ustawie wykonuje Zarząd Województwa jako Instytucja Zarządzająca. Funkcje instytucji zarządzającej zostały określone w art. 125 rozporządzenia ogólnego. Kompetencje i odpowiedzialność IZ wskazano w art. 9 ustawy wdrożeniowej. </a:t>
            </a:r>
          </a:p>
          <a:p>
            <a:r>
              <a:rPr lang="pl-PL" dirty="0"/>
              <a:t>Delegacja odpowiedzialności i uprawnień dokonana została na gruncie regulacji wewnętrznych. Zarząd Województwa Kujawsko - Pomorskiego na poziomie struktury organizacyjnej Urzędu Marszałkowskiego na mocy uchwały określił odpowiedzialność za realizację zadań w obszarze RLKS. Uszczegółowienie delegacji zadań i odpowiedzialności dokonano na mocy zarządzeń Marszałka Województwa w regulaminach wewnętrznych poszczególnych departamentów UM. W systemie zarządzania i kontroli RPO, delegacji uprawnień i odpowiedzialności, dokonano na gruncie dokumentu </a:t>
            </a:r>
            <a:r>
              <a:rPr lang="pl-PL" dirty="0" err="1"/>
              <a:t>OFiP</a:t>
            </a:r>
            <a:r>
              <a:rPr lang="pl-PL" dirty="0"/>
              <a:t> i IW. Analiza zapisów wyżej wymienionych dokumentów wskazuje, że w ramach:</a:t>
            </a:r>
          </a:p>
          <a:p>
            <a:r>
              <a:rPr lang="pl-PL" dirty="0"/>
              <a:t>-	 DFE  w sposób bezpośredni wskazano dwie komórki organizacyjne zaangażowane we wdrażanie instrumentu RLKS. </a:t>
            </a:r>
          </a:p>
          <a:p>
            <a:r>
              <a:rPr lang="pl-PL" dirty="0"/>
              <a:t>- EFRR wskazano w sposób bezpośredni jedną komórkę organizacyjną </a:t>
            </a:r>
            <a:r>
              <a:rPr lang="pl-PL" i="1" dirty="0"/>
              <a:t>Biuro Oceny Projektów RLKS – EFRR</a:t>
            </a:r>
            <a:r>
              <a:rPr lang="pl-PL" dirty="0"/>
              <a:t>,</a:t>
            </a:r>
          </a:p>
          <a:p>
            <a:r>
              <a:rPr lang="pl-PL" dirty="0"/>
              <a:t>- EFS wskazano w sposób bezpośredni jedną komórkę organizacyjną</a:t>
            </a:r>
            <a:r>
              <a:rPr lang="pl-PL" b="1" dirty="0"/>
              <a:t> </a:t>
            </a:r>
            <a:r>
              <a:rPr lang="pl-PL" dirty="0"/>
              <a:t>Biuro Oceny Projektów RLKS.</a:t>
            </a:r>
          </a:p>
          <a:p>
            <a:r>
              <a:rPr lang="pl-PL" dirty="0"/>
              <a:t>- wskazano w sposób bezpośredni jedną komórkę organizacyjną Wydział Koordynacji RLKS.</a:t>
            </a:r>
          </a:p>
          <a:p>
            <a:r>
              <a:rPr lang="pl-PL" dirty="0"/>
              <a:t>Odpowiedzialność za monitoring rzeczowy i finansowy wykonania  wskaźników osi 7 i 11 została przypisania na poziomie struktury organizacyjnej do Biura Monitoringu i Sprawozdawczości RPO funkcjonującego w Wydziale Zarządzania Regionalnym Programem Operacyjnym.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39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274E9D3-582E-4E01-86D7-2305A9A36657}"/>
              </a:ext>
            </a:extLst>
          </p:cNvPr>
          <p:cNvSpPr txBox="1"/>
          <p:nvPr/>
        </p:nvSpPr>
        <p:spPr>
          <a:xfrm>
            <a:off x="3752908" y="1928451"/>
            <a:ext cx="4211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latin typeface="Arial Black" panose="020B0A04020102020204" pitchFamily="34" charset="0"/>
              </a:rPr>
              <a:t>Umowa ramowa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41373493-B038-44EB-B351-A5F4D37D7D9C}"/>
              </a:ext>
            </a:extLst>
          </p:cNvPr>
          <p:cNvSpPr/>
          <p:nvPr/>
        </p:nvSpPr>
        <p:spPr>
          <a:xfrm>
            <a:off x="1508693" y="2779098"/>
            <a:ext cx="1925097" cy="100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Procedury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9E530519-E7EF-4E4C-A222-D61FD0D195F6}"/>
              </a:ext>
            </a:extLst>
          </p:cNvPr>
          <p:cNvSpPr/>
          <p:nvPr/>
        </p:nvSpPr>
        <p:spPr>
          <a:xfrm>
            <a:off x="3555981" y="2650369"/>
            <a:ext cx="2086007" cy="1096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Lokalne kryteria wyboru</a:t>
            </a: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9BA79411-330E-43D4-911E-4FFFDBB618A8}"/>
              </a:ext>
            </a:extLst>
          </p:cNvPr>
          <p:cNvSpPr/>
          <p:nvPr/>
        </p:nvSpPr>
        <p:spPr>
          <a:xfrm>
            <a:off x="8208453" y="2698772"/>
            <a:ext cx="2038790" cy="1121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Wskaźniki </a:t>
            </a:r>
            <a:br>
              <a:rPr lang="pl-PL" dirty="0"/>
            </a:br>
            <a:r>
              <a:rPr lang="pl-PL" dirty="0"/>
              <a:t>z LSR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978E9F8-B2AB-45C4-B4CF-E11728E98219}"/>
              </a:ext>
            </a:extLst>
          </p:cNvPr>
          <p:cNvSpPr txBox="1"/>
          <p:nvPr/>
        </p:nvSpPr>
        <p:spPr>
          <a:xfrm>
            <a:off x="3054571" y="847069"/>
            <a:ext cx="1984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Zarząd Województwa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7079CDB-51EF-4A0E-82B5-FEA0870306D6}"/>
              </a:ext>
            </a:extLst>
          </p:cNvPr>
          <p:cNvSpPr txBox="1"/>
          <p:nvPr/>
        </p:nvSpPr>
        <p:spPr>
          <a:xfrm>
            <a:off x="6660219" y="1106120"/>
            <a:ext cx="131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LGD</a:t>
            </a:r>
          </a:p>
        </p:txBody>
      </p:sp>
      <p:sp>
        <p:nvSpPr>
          <p:cNvPr id="6" name="Strzałka: w lewo i w prawo 5">
            <a:extLst>
              <a:ext uri="{FF2B5EF4-FFF2-40B4-BE49-F238E27FC236}">
                <a16:creationId xmlns:a16="http://schemas.microsoft.com/office/drawing/2014/main" id="{C55D0DB8-3735-44EF-9D58-8B6ADA8AB696}"/>
              </a:ext>
            </a:extLst>
          </p:cNvPr>
          <p:cNvSpPr/>
          <p:nvPr/>
        </p:nvSpPr>
        <p:spPr>
          <a:xfrm>
            <a:off x="4906397" y="796348"/>
            <a:ext cx="2070210" cy="91245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B8DFB0F9-9351-45B3-9485-DAB8215B1D92}"/>
              </a:ext>
            </a:extLst>
          </p:cNvPr>
          <p:cNvSpPr/>
          <p:nvPr/>
        </p:nvSpPr>
        <p:spPr>
          <a:xfrm>
            <a:off x="5792554" y="2691392"/>
            <a:ext cx="2310873" cy="11284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Kryteria zgodności operacji z EFSI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3BA5351-87D1-45FB-8D8C-40E90F1AAA0B}"/>
              </a:ext>
            </a:extLst>
          </p:cNvPr>
          <p:cNvSpPr txBox="1"/>
          <p:nvPr/>
        </p:nvSpPr>
        <p:spPr>
          <a:xfrm>
            <a:off x="2773394" y="5599341"/>
            <a:ext cx="6665881" cy="64633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Wydział koordynacji RLKS w uzgodnieniu z departamentami wdrażającymi poszczególne fundusze</a:t>
            </a:r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03D3DC7A-AE29-4071-9EBC-F8C35AABA404}"/>
              </a:ext>
            </a:extLst>
          </p:cNvPr>
          <p:cNvCxnSpPr>
            <a:cxnSpLocks/>
          </p:cNvCxnSpPr>
          <p:nvPr/>
        </p:nvCxnSpPr>
        <p:spPr>
          <a:xfrm>
            <a:off x="2632788" y="3771862"/>
            <a:ext cx="2474844" cy="204746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711A8BB4-90FC-4DD8-BD5D-DE8542F15C9D}"/>
              </a:ext>
            </a:extLst>
          </p:cNvPr>
          <p:cNvCxnSpPr>
            <a:cxnSpLocks/>
          </p:cNvCxnSpPr>
          <p:nvPr/>
        </p:nvCxnSpPr>
        <p:spPr>
          <a:xfrm>
            <a:off x="4602223" y="3664339"/>
            <a:ext cx="1047356" cy="19778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785955A6-4453-44A3-872C-7E229AC12D24}"/>
              </a:ext>
            </a:extLst>
          </p:cNvPr>
          <p:cNvCxnSpPr>
            <a:cxnSpLocks/>
          </p:cNvCxnSpPr>
          <p:nvPr/>
        </p:nvCxnSpPr>
        <p:spPr>
          <a:xfrm flipH="1">
            <a:off x="6317273" y="3669866"/>
            <a:ext cx="544152" cy="19778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3207C971-FD57-4A30-931C-6E1841F037D6}"/>
              </a:ext>
            </a:extLst>
          </p:cNvPr>
          <p:cNvCxnSpPr/>
          <p:nvPr/>
        </p:nvCxnSpPr>
        <p:spPr>
          <a:xfrm flipH="1">
            <a:off x="6732548" y="3681471"/>
            <a:ext cx="2359909" cy="212553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47A7737B-E479-4D9F-B974-A8ABAEE923DF}"/>
              </a:ext>
            </a:extLst>
          </p:cNvPr>
          <p:cNvSpPr txBox="1"/>
          <p:nvPr/>
        </p:nvSpPr>
        <p:spPr>
          <a:xfrm>
            <a:off x="2773394" y="4366423"/>
            <a:ext cx="1595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uzgodnienie zmian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80BBB58F-BE11-40B3-BC76-333457E868A5}"/>
              </a:ext>
            </a:extLst>
          </p:cNvPr>
          <p:cNvSpPr txBox="1"/>
          <p:nvPr/>
        </p:nvSpPr>
        <p:spPr>
          <a:xfrm>
            <a:off x="4373844" y="4354330"/>
            <a:ext cx="1595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opiniowanie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FEB1CBE7-46CF-45D0-A8E8-1B4FB1C3DEEB}"/>
              </a:ext>
            </a:extLst>
          </p:cNvPr>
          <p:cNvSpPr txBox="1"/>
          <p:nvPr/>
        </p:nvSpPr>
        <p:spPr>
          <a:xfrm>
            <a:off x="5847915" y="4336344"/>
            <a:ext cx="1595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sprawdzenie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0D9CFFB9-DE38-4C79-80B0-C3472FF5870E}"/>
              </a:ext>
            </a:extLst>
          </p:cNvPr>
          <p:cNvSpPr txBox="1"/>
          <p:nvPr/>
        </p:nvSpPr>
        <p:spPr>
          <a:xfrm>
            <a:off x="7307725" y="4353118"/>
            <a:ext cx="1595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monitoring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B1C6520E-312E-44DA-9E5E-27A298B8F647}"/>
              </a:ext>
            </a:extLst>
          </p:cNvPr>
          <p:cNvSpPr txBox="1"/>
          <p:nvPr/>
        </p:nvSpPr>
        <p:spPr>
          <a:xfrm>
            <a:off x="4899051" y="990837"/>
            <a:ext cx="195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Umowa </a:t>
            </a:r>
            <a:br>
              <a:rPr lang="pl-PL" sz="1100" dirty="0"/>
            </a:br>
            <a:r>
              <a:rPr lang="pl-PL" sz="1100" dirty="0"/>
              <a:t>cywilno-prawna</a:t>
            </a:r>
          </a:p>
          <a:p>
            <a:endParaRPr lang="pl-PL" dirty="0"/>
          </a:p>
        </p:txBody>
      </p:sp>
      <p:sp>
        <p:nvSpPr>
          <p:cNvPr id="33" name="Strzałka: w górę i w dół 32">
            <a:extLst>
              <a:ext uri="{FF2B5EF4-FFF2-40B4-BE49-F238E27FC236}">
                <a16:creationId xmlns:a16="http://schemas.microsoft.com/office/drawing/2014/main" id="{A18D11FD-7B51-4ABB-A18D-B8A69C873332}"/>
              </a:ext>
            </a:extLst>
          </p:cNvPr>
          <p:cNvSpPr/>
          <p:nvPr/>
        </p:nvSpPr>
        <p:spPr>
          <a:xfrm>
            <a:off x="3973775" y="1430651"/>
            <a:ext cx="327991" cy="5889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Strzałka: w górę i w dół 34">
            <a:extLst>
              <a:ext uri="{FF2B5EF4-FFF2-40B4-BE49-F238E27FC236}">
                <a16:creationId xmlns:a16="http://schemas.microsoft.com/office/drawing/2014/main" id="{75CAF841-141F-42A2-ABFF-96975D37E5CB}"/>
              </a:ext>
            </a:extLst>
          </p:cNvPr>
          <p:cNvSpPr/>
          <p:nvPr/>
        </p:nvSpPr>
        <p:spPr>
          <a:xfrm>
            <a:off x="7129925" y="1421472"/>
            <a:ext cx="311613" cy="5740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D6E89AE5-86A2-46CE-8FF3-D39AEB5E6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-20807"/>
            <a:ext cx="5848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163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297C322-CFAC-45AE-86B8-01C19885CC11}"/>
              </a:ext>
            </a:extLst>
          </p:cNvPr>
          <p:cNvSpPr txBox="1"/>
          <p:nvPr/>
        </p:nvSpPr>
        <p:spPr>
          <a:xfrm>
            <a:off x="4152900" y="3455824"/>
            <a:ext cx="3905249" cy="120032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Wydział koordynacji RLKS  *w uzgodnieniu z departamentami wdrażającymi poszczególne fundusze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E695EAA-9876-4BBD-83CC-041D52D85916}"/>
              </a:ext>
            </a:extLst>
          </p:cNvPr>
          <p:cNvSpPr txBox="1"/>
          <p:nvPr/>
        </p:nvSpPr>
        <p:spPr>
          <a:xfrm>
            <a:off x="3381042" y="2643944"/>
            <a:ext cx="5555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latin typeface="Arial Black" panose="020B0A04020102020204" pitchFamily="34" charset="0"/>
              </a:rPr>
              <a:t>Umowy ramowe</a:t>
            </a: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DDDB3F0A-2C9E-41D4-83A1-E448838A8373}"/>
              </a:ext>
            </a:extLst>
          </p:cNvPr>
          <p:cNvSpPr/>
          <p:nvPr/>
        </p:nvSpPr>
        <p:spPr>
          <a:xfrm>
            <a:off x="1844834" y="2026690"/>
            <a:ext cx="1925097" cy="100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Kontrole LGD*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13C1A828-1169-4546-ADD9-C97F28B265CC}"/>
              </a:ext>
            </a:extLst>
          </p:cNvPr>
          <p:cNvSpPr/>
          <p:nvPr/>
        </p:nvSpPr>
        <p:spPr>
          <a:xfrm>
            <a:off x="1844834" y="4244374"/>
            <a:ext cx="2195290" cy="100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Analiza sprawozdań </a:t>
            </a: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2A47FF0F-E59C-4CD7-A2AF-0A14555B7D98}"/>
              </a:ext>
            </a:extLst>
          </p:cNvPr>
          <p:cNvSpPr/>
          <p:nvPr/>
        </p:nvSpPr>
        <p:spPr>
          <a:xfrm>
            <a:off x="5048413" y="4745637"/>
            <a:ext cx="2733927" cy="10461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Monitorowanie postępu realizacji LSR*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0AD9A5F6-4C2B-4A51-BC5C-CAF6580B8F8F}"/>
              </a:ext>
            </a:extLst>
          </p:cNvPr>
          <p:cNvSpPr/>
          <p:nvPr/>
        </p:nvSpPr>
        <p:spPr>
          <a:xfrm>
            <a:off x="8379022" y="3455824"/>
            <a:ext cx="2697588" cy="903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Organizowanie szkoleń*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1F793DDC-CA39-469F-B504-7737E9403038}"/>
              </a:ext>
            </a:extLst>
          </p:cNvPr>
          <p:cNvSpPr/>
          <p:nvPr/>
        </p:nvSpPr>
        <p:spPr>
          <a:xfrm>
            <a:off x="7535839" y="1309918"/>
            <a:ext cx="2261551" cy="10461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Uzgadnianie naborów wniosków*</a:t>
            </a: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ECBBEBA2-241B-40D7-8926-B02E0EDB0E7E}"/>
              </a:ext>
            </a:extLst>
          </p:cNvPr>
          <p:cNvSpPr/>
          <p:nvPr/>
        </p:nvSpPr>
        <p:spPr>
          <a:xfrm>
            <a:off x="4690337" y="1004106"/>
            <a:ext cx="1925097" cy="100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Nadzór nad LGD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F3BE9AA-A95F-47B4-8603-889DA4933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0"/>
            <a:ext cx="5848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151965"/>
      </p:ext>
    </p:extLst>
  </p:cSld>
  <p:clrMapOvr>
    <a:masterClrMapping/>
  </p:clrMapOvr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TC104033937[[fn=Para]]</Template>
  <TotalTime>777</TotalTime>
  <Words>671</Words>
  <Application>Microsoft Office PowerPoint</Application>
  <PresentationFormat>Panoramiczny</PresentationFormat>
  <Paragraphs>133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Bookman Old Style</vt:lpstr>
      <vt:lpstr>Cambria</vt:lpstr>
      <vt:lpstr>Century Gothic</vt:lpstr>
      <vt:lpstr>Wingdings</vt:lpstr>
      <vt:lpstr>Para</vt:lpstr>
      <vt:lpstr>Prezentacja programu PowerPoint</vt:lpstr>
      <vt:lpstr>Prezentacja programu PowerPoint</vt:lpstr>
      <vt:lpstr>Lokalne Grupy Działania z Obszaru Województwa Kujawsko-pomorskiego </vt:lpstr>
      <vt:lpstr>Finansowanie Lokalnych Strategii Rozwoju</vt:lpstr>
      <vt:lpstr>Prezentacja programu PowerPoint</vt:lpstr>
      <vt:lpstr>OBSZARY WSPARCIA W RAMACH RLKS - RPO</vt:lpstr>
      <vt:lpstr>Audyt wewnętrzny-analiza systemu RPO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TRUDNOŚCI W REALIZACJI RLKS - RPO</vt:lpstr>
      <vt:lpstr>TRUDNOŚCI W REALIZACJI RLKS - PROW</vt:lpstr>
      <vt:lpstr>Dziękuję za Uwagę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Mariusz Kiernozek</dc:creator>
  <cp:lastModifiedBy>karolina</cp:lastModifiedBy>
  <cp:revision>66</cp:revision>
  <cp:lastPrinted>2018-11-20T14:57:36Z</cp:lastPrinted>
  <dcterms:created xsi:type="dcterms:W3CDTF">2013-08-01T09:44:48Z</dcterms:created>
  <dcterms:modified xsi:type="dcterms:W3CDTF">2019-03-14T09:16:20Z</dcterms:modified>
</cp:coreProperties>
</file>