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73" r:id="rId14"/>
    <p:sldId id="274" r:id="rId15"/>
    <p:sldId id="267" r:id="rId16"/>
    <p:sldId id="270" r:id="rId17"/>
    <p:sldId id="269" r:id="rId18"/>
    <p:sldId id="271" r:id="rId19"/>
    <p:sldId id="272"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snapToGrid="0">
      <p:cViewPr varScale="1">
        <p:scale>
          <a:sx n="76" d="100"/>
          <a:sy n="76" d="100"/>
        </p:scale>
        <p:origin x="6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F62F9-651E-44A4-91E8-56AD6A69BA45}" type="datetimeFigureOut">
              <a:rPr lang="pl-PL" smtClean="0"/>
              <a:t>14.03.2019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74D0E-016B-4C1C-B517-AAF160070547}" type="slidenum">
              <a:rPr lang="pl-PL" smtClean="0"/>
              <a:t>‹#›</a:t>
            </a:fld>
            <a:endParaRPr lang="pl-PL"/>
          </a:p>
        </p:txBody>
      </p:sp>
    </p:spTree>
    <p:extLst>
      <p:ext uri="{BB962C8B-B14F-4D97-AF65-F5344CB8AC3E}">
        <p14:creationId xmlns:p14="http://schemas.microsoft.com/office/powerpoint/2010/main" val="359135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8B1A2D-DE1C-4501-ADAB-C849BBC0AB5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1D3F2A3-7C78-4D6A-A976-5A4B77F1A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52684F6-5BAC-49BF-8CC8-9EE3ACD759B1}"/>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5" name="Symbol zastępczy stopki 4">
            <a:extLst>
              <a:ext uri="{FF2B5EF4-FFF2-40B4-BE49-F238E27FC236}">
                <a16:creationId xmlns:a16="http://schemas.microsoft.com/office/drawing/2014/main" id="{4BCECA15-3309-49E4-A034-274FFE8C7D7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50218EB-58D5-4B37-BBF8-6B8F02845777}"/>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76100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08CEB6-E2C1-49F6-87B4-71FA194D320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28BD1AE-2F3E-4F5F-B774-6768568770C2}"/>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5C5DA11-583D-4164-ACE8-62990681EE3F}"/>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5" name="Symbol zastępczy stopki 4">
            <a:extLst>
              <a:ext uri="{FF2B5EF4-FFF2-40B4-BE49-F238E27FC236}">
                <a16:creationId xmlns:a16="http://schemas.microsoft.com/office/drawing/2014/main" id="{ADCEEAA0-9CEE-4D04-91E1-7F36A49B7B2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5FA407F-2D46-4393-90A2-61AB2B0E6EBC}"/>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389330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7E7362B-2DF6-41F0-A269-CEFA74F5F47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4C40219-D6C5-4872-8AA5-D9AC643419BE}"/>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FEDA8C7-FF16-4707-85AC-0AA1738E3A4F}"/>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5" name="Symbol zastępczy stopki 4">
            <a:extLst>
              <a:ext uri="{FF2B5EF4-FFF2-40B4-BE49-F238E27FC236}">
                <a16:creationId xmlns:a16="http://schemas.microsoft.com/office/drawing/2014/main" id="{F77B87D8-B0AD-4428-8A3D-84B9C902735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C8892C2-B096-42C0-B100-C6518F0B4877}"/>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305601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D2687B-1508-4709-BB25-3FB64ED485F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C105544-DB1D-4C1B-BFA0-774A485466B1}"/>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F4870A5-837B-4EAE-A78B-31E1D1258771}"/>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5" name="Symbol zastępczy stopki 4">
            <a:extLst>
              <a:ext uri="{FF2B5EF4-FFF2-40B4-BE49-F238E27FC236}">
                <a16:creationId xmlns:a16="http://schemas.microsoft.com/office/drawing/2014/main" id="{1A99A34B-33FB-42B9-94A7-BC897F0737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CF544CB-AD98-4015-B29F-9189DE1EA1F6}"/>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77421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F4037F-4C88-4F44-A3B2-4EBE4A1935A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E22466DE-72D9-4962-8220-D6C7071B6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38166331-88CE-4C8B-875B-4BDBE740EDD4}"/>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5" name="Symbol zastępczy stopki 4">
            <a:extLst>
              <a:ext uri="{FF2B5EF4-FFF2-40B4-BE49-F238E27FC236}">
                <a16:creationId xmlns:a16="http://schemas.microsoft.com/office/drawing/2014/main" id="{D1F0F8EA-E064-4819-A4ED-15BA764DFC8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D2C6B8C-0E19-450B-B4B9-67EE9FF7C393}"/>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33268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5AF0FC-205C-45FF-AC52-A6F8F35A572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22FADB7-9790-4456-99EB-26DB259910C7}"/>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F12FCFAC-8C84-486C-B1A9-32BF64D68A7D}"/>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40D63C0-0185-487B-B883-E213D65FAF02}"/>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6" name="Symbol zastępczy stopki 5">
            <a:extLst>
              <a:ext uri="{FF2B5EF4-FFF2-40B4-BE49-F238E27FC236}">
                <a16:creationId xmlns:a16="http://schemas.microsoft.com/office/drawing/2014/main" id="{4725A826-B07C-48EC-86BF-1D71FEF7500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B0928B2-97AE-40E1-B546-346D740F4567}"/>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34955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B590B4-80BE-4510-82AA-DD9EBD6A555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0A8E51D-8DA3-404F-BDD7-9FBD7C645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264C15D1-9A16-49DF-8409-D65303DBFD73}"/>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0251058-A389-44DF-B4C8-2C22EDDEC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3E0E3903-36B2-407F-984C-B782057F8D41}"/>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8073F05-94E5-487B-B705-650D2AC73D55}"/>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8" name="Symbol zastępczy stopki 7">
            <a:extLst>
              <a:ext uri="{FF2B5EF4-FFF2-40B4-BE49-F238E27FC236}">
                <a16:creationId xmlns:a16="http://schemas.microsoft.com/office/drawing/2014/main" id="{E43F4B9D-F5D5-4093-8A34-C2FDD5C9FCF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962B5090-F402-40CC-B4B9-02DA1C5006A2}"/>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800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B9DAE2-6145-4D78-93C8-572708A390A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61983C3-B607-4DEA-A1CB-E9A9033C61B8}"/>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4" name="Symbol zastępczy stopki 3">
            <a:extLst>
              <a:ext uri="{FF2B5EF4-FFF2-40B4-BE49-F238E27FC236}">
                <a16:creationId xmlns:a16="http://schemas.microsoft.com/office/drawing/2014/main" id="{5E1918F6-41D7-48FD-B7CC-A82F0377918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F91D2FA-6F5F-4DF0-94A9-BC241044A333}"/>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158914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65CF4D3-2321-4C59-9CEE-46675F6AD893}"/>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3" name="Symbol zastępczy stopki 2">
            <a:extLst>
              <a:ext uri="{FF2B5EF4-FFF2-40B4-BE49-F238E27FC236}">
                <a16:creationId xmlns:a16="http://schemas.microsoft.com/office/drawing/2014/main" id="{B40884DE-705F-4BA7-9A2F-33E43BB7346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E97FB21-3B8A-4A52-AAEA-12E4CF58A689}"/>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291908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8AFAF1-3CEF-4724-8A7D-F70918E77DA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03A1031-CF13-48FD-B6C2-318CFBF14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CFF1D46-436F-451C-A90C-A481ECD59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2C09E5CA-D6AF-4FD9-A553-D3919633C319}"/>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6" name="Symbol zastępczy stopki 5">
            <a:extLst>
              <a:ext uri="{FF2B5EF4-FFF2-40B4-BE49-F238E27FC236}">
                <a16:creationId xmlns:a16="http://schemas.microsoft.com/office/drawing/2014/main" id="{52A20718-C8FD-426E-9F50-8585057819E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8019644-589C-485C-819F-0464DB0F8CE7}"/>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214823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F51B67-8035-42EE-B25B-765D342628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3789B0B-EEC3-4CEB-9246-BB6C3BFD0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D699244-A952-4B7B-8B8A-CAC63C0C8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D3E54CCE-160F-4F43-B054-CD505B3BB516}"/>
              </a:ext>
            </a:extLst>
          </p:cNvPr>
          <p:cNvSpPr>
            <a:spLocks noGrp="1"/>
          </p:cNvSpPr>
          <p:nvPr>
            <p:ph type="dt" sz="half" idx="10"/>
          </p:nvPr>
        </p:nvSpPr>
        <p:spPr/>
        <p:txBody>
          <a:bodyPr/>
          <a:lstStyle/>
          <a:p>
            <a:fld id="{AD73511D-1307-4A75-B062-ABDC54918442}" type="datetimeFigureOut">
              <a:rPr lang="pl-PL" smtClean="0"/>
              <a:t>14.03.2019</a:t>
            </a:fld>
            <a:endParaRPr lang="pl-PL"/>
          </a:p>
        </p:txBody>
      </p:sp>
      <p:sp>
        <p:nvSpPr>
          <p:cNvPr id="6" name="Symbol zastępczy stopki 5">
            <a:extLst>
              <a:ext uri="{FF2B5EF4-FFF2-40B4-BE49-F238E27FC236}">
                <a16:creationId xmlns:a16="http://schemas.microsoft.com/office/drawing/2014/main" id="{1C0B6895-9222-4065-915A-FAD536BE393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9EBE2D2-40FA-4CBE-8EC5-4E65C6274224}"/>
              </a:ext>
            </a:extLst>
          </p:cNvPr>
          <p:cNvSpPr>
            <a:spLocks noGrp="1"/>
          </p:cNvSpPr>
          <p:nvPr>
            <p:ph type="sldNum" sz="quarter" idx="12"/>
          </p:nvPr>
        </p:nvSpPr>
        <p:spPr/>
        <p:txBody>
          <a:bodyPr/>
          <a:lstStyle/>
          <a:p>
            <a:fld id="{EA28A2AF-C9C5-4886-9D8F-042B223739B4}" type="slidenum">
              <a:rPr lang="pl-PL" smtClean="0"/>
              <a:t>‹#›</a:t>
            </a:fld>
            <a:endParaRPr lang="pl-PL"/>
          </a:p>
        </p:txBody>
      </p:sp>
    </p:spTree>
    <p:extLst>
      <p:ext uri="{BB962C8B-B14F-4D97-AF65-F5344CB8AC3E}">
        <p14:creationId xmlns:p14="http://schemas.microsoft.com/office/powerpoint/2010/main" val="69812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9C874C3-981B-4453-BD51-C3F11C911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DECA965-5C95-4D60-885A-1C9CD2C4C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90CBA49-C4BC-4945-9E6D-636E7049B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3511D-1307-4A75-B062-ABDC54918442}" type="datetimeFigureOut">
              <a:rPr lang="pl-PL" smtClean="0"/>
              <a:t>14.03.2019</a:t>
            </a:fld>
            <a:endParaRPr lang="pl-PL"/>
          </a:p>
        </p:txBody>
      </p:sp>
      <p:sp>
        <p:nvSpPr>
          <p:cNvPr id="5" name="Symbol zastępczy stopki 4">
            <a:extLst>
              <a:ext uri="{FF2B5EF4-FFF2-40B4-BE49-F238E27FC236}">
                <a16:creationId xmlns:a16="http://schemas.microsoft.com/office/drawing/2014/main" id="{17361136-AF3D-4E26-A200-EFE8DE136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DCA69500-4A1D-47CC-ADFF-358B85E74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8A2AF-C9C5-4886-9D8F-042B223739B4}" type="slidenum">
              <a:rPr lang="pl-PL" smtClean="0"/>
              <a:t>‹#›</a:t>
            </a:fld>
            <a:endParaRPr lang="pl-PL"/>
          </a:p>
        </p:txBody>
      </p:sp>
    </p:spTree>
    <p:extLst>
      <p:ext uri="{BB962C8B-B14F-4D97-AF65-F5344CB8AC3E}">
        <p14:creationId xmlns:p14="http://schemas.microsoft.com/office/powerpoint/2010/main" val="21229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8.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8.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634358-E71C-4477-A94D-BD648ABB92AC}"/>
              </a:ext>
            </a:extLst>
          </p:cNvPr>
          <p:cNvSpPr>
            <a:spLocks noGrp="1"/>
          </p:cNvSpPr>
          <p:nvPr>
            <p:ph type="ctrTitle"/>
          </p:nvPr>
        </p:nvSpPr>
        <p:spPr>
          <a:xfrm>
            <a:off x="1524000" y="2238152"/>
            <a:ext cx="9144000" cy="2286140"/>
          </a:xfrm>
        </p:spPr>
        <p:txBody>
          <a:bodyPr>
            <a:normAutofit fontScale="90000"/>
          </a:bodyPr>
          <a:lstStyle/>
          <a:p>
            <a:r>
              <a:rPr lang="pl-PL" b="1" i="1" dirty="0"/>
              <a:t>Problemy i wyzwania w realizacji projektów współpracy w okresie programowania 2014-2020 </a:t>
            </a:r>
            <a:endParaRPr lang="pl-PL" sz="4000" b="1" dirty="0"/>
          </a:p>
        </p:txBody>
      </p:sp>
      <p:sp>
        <p:nvSpPr>
          <p:cNvPr id="3" name="Podtytuł 2">
            <a:extLst>
              <a:ext uri="{FF2B5EF4-FFF2-40B4-BE49-F238E27FC236}">
                <a16:creationId xmlns:a16="http://schemas.microsoft.com/office/drawing/2014/main" id="{2C56A9EE-487B-4DE4-9697-FC38616CBE64}"/>
              </a:ext>
            </a:extLst>
          </p:cNvPr>
          <p:cNvSpPr>
            <a:spLocks noGrp="1"/>
          </p:cNvSpPr>
          <p:nvPr>
            <p:ph type="subTitle" idx="1"/>
          </p:nvPr>
        </p:nvSpPr>
        <p:spPr>
          <a:xfrm>
            <a:off x="1524000" y="6054250"/>
            <a:ext cx="9144000" cy="543296"/>
          </a:xfrm>
        </p:spPr>
        <p:txBody>
          <a:bodyPr/>
          <a:lstStyle/>
          <a:p>
            <a:r>
              <a:rPr lang="pl-PL" dirty="0"/>
              <a:t>Warszawa, 13 marca 2019 r.</a:t>
            </a:r>
          </a:p>
        </p:txBody>
      </p:sp>
      <p:pic>
        <p:nvPicPr>
          <p:cNvPr id="1027" name="Obraz 4" descr="logo">
            <a:extLst>
              <a:ext uri="{FF2B5EF4-FFF2-40B4-BE49-F238E27FC236}">
                <a16:creationId xmlns:a16="http://schemas.microsoft.com/office/drawing/2014/main" id="{0F2DF846-C431-4536-87AF-FCE40687EE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Obraz 5" descr="ksow">
            <a:extLst>
              <a:ext uri="{FF2B5EF4-FFF2-40B4-BE49-F238E27FC236}">
                <a16:creationId xmlns:a16="http://schemas.microsoft.com/office/drawing/2014/main" id="{266FC2F6-DB26-48EF-894A-745DF0595C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az 6" descr="PROW-2014-20_301146529b">
            <a:extLst>
              <a:ext uri="{FF2B5EF4-FFF2-40B4-BE49-F238E27FC236}">
                <a16:creationId xmlns:a16="http://schemas.microsoft.com/office/drawing/2014/main" id="{75EDC6AB-386D-4721-B44E-C1C7F29D6F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BA1413F-3443-42E3-855C-900FFFBFD187}"/>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4" name="pole tekstowe 3">
            <a:extLst>
              <a:ext uri="{FF2B5EF4-FFF2-40B4-BE49-F238E27FC236}">
                <a16:creationId xmlns:a16="http://schemas.microsoft.com/office/drawing/2014/main" id="{A0989BA5-744A-4CF2-B69A-F4CB6C4CD13D}"/>
              </a:ext>
            </a:extLst>
          </p:cNvPr>
          <p:cNvSpPr txBox="1"/>
          <p:nvPr/>
        </p:nvSpPr>
        <p:spPr>
          <a:xfrm>
            <a:off x="3553247" y="5146156"/>
            <a:ext cx="5085506" cy="523220"/>
          </a:xfrm>
          <a:prstGeom prst="rect">
            <a:avLst/>
          </a:prstGeom>
          <a:noFill/>
        </p:spPr>
        <p:txBody>
          <a:bodyPr wrap="square" rtlCol="0">
            <a:spAutoFit/>
          </a:bodyPr>
          <a:lstStyle/>
          <a:p>
            <a:pPr algn="ctr"/>
            <a:r>
              <a:rPr lang="pl-PL" sz="2800" dirty="0"/>
              <a:t>Piotr Sadłocha</a:t>
            </a:r>
          </a:p>
        </p:txBody>
      </p:sp>
    </p:spTree>
    <p:extLst>
      <p:ext uri="{BB962C8B-B14F-4D97-AF65-F5344CB8AC3E}">
        <p14:creationId xmlns:p14="http://schemas.microsoft.com/office/powerpoint/2010/main" val="41761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4E6EDEA3-3C8A-4F86-AF32-8A01377E71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36F63435-A6BE-45FC-B710-5DB3549485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677D3BE6-176E-4901-848E-21F5413C4D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CA4DDA96-0E79-4C68-A638-F50AE47CF374}"/>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0215DCD2-EF77-49FC-8B9A-E13B36427397}"/>
              </a:ext>
            </a:extLst>
          </p:cNvPr>
          <p:cNvSpPr txBox="1"/>
          <p:nvPr/>
        </p:nvSpPr>
        <p:spPr>
          <a:xfrm>
            <a:off x="127591" y="1371600"/>
            <a:ext cx="11865935" cy="2031325"/>
          </a:xfrm>
          <a:prstGeom prst="rect">
            <a:avLst/>
          </a:prstGeom>
          <a:noFill/>
        </p:spPr>
        <p:txBody>
          <a:bodyPr wrap="square" rtlCol="0">
            <a:spAutoFit/>
          </a:bodyPr>
          <a:lstStyle/>
          <a:p>
            <a:r>
              <a:rPr lang="pl-PL" b="1" dirty="0"/>
              <a:t>I uwaga moja</a:t>
            </a:r>
          </a:p>
          <a:p>
            <a:endParaRPr lang="pl-PL" b="1" dirty="0"/>
          </a:p>
          <a:p>
            <a:r>
              <a:rPr lang="pl-PL" dirty="0"/>
              <a:t>Wyzwanie dla osób chcących złożyć </a:t>
            </a:r>
            <a:r>
              <a:rPr lang="pl-PL" dirty="0" err="1"/>
              <a:t>WoPP</a:t>
            </a:r>
            <a:r>
              <a:rPr lang="pl-PL" dirty="0"/>
              <a:t> na realizacją projektu współpracy polegającego na przygotowaniu połączonym z realizacją projektu współpracy.</a:t>
            </a:r>
          </a:p>
          <a:p>
            <a:endParaRPr lang="pl-PL" dirty="0"/>
          </a:p>
          <a:p>
            <a:pPr algn="ctr"/>
            <a:r>
              <a:rPr lang="pl-PL" b="1" dirty="0"/>
              <a:t>Jak wypełnić Opis zadań wymienionych w zestawieniu rzeczowo-finansowym operacji dla części dotyczącej realizacji projektu współpracy, która dopiero zostanie uzgodniona na etapie przygotowania?</a:t>
            </a:r>
          </a:p>
        </p:txBody>
      </p:sp>
    </p:spTree>
    <p:extLst>
      <p:ext uri="{BB962C8B-B14F-4D97-AF65-F5344CB8AC3E}">
        <p14:creationId xmlns:p14="http://schemas.microsoft.com/office/powerpoint/2010/main" val="296453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9C09B0AA-F052-4C84-84AA-A15957BB1F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82F97320-2D10-46C1-A822-518190D4CD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E875BD41-568A-4D4F-AC93-D094B4EAD1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95A75D12-53D9-447E-B985-FC5888A7CAF1}"/>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640CDB96-FAB3-4633-B60F-45CD505083EF}"/>
              </a:ext>
            </a:extLst>
          </p:cNvPr>
          <p:cNvSpPr txBox="1"/>
          <p:nvPr/>
        </p:nvSpPr>
        <p:spPr>
          <a:xfrm>
            <a:off x="769749" y="3105835"/>
            <a:ext cx="10652503" cy="646331"/>
          </a:xfrm>
          <a:prstGeom prst="rect">
            <a:avLst/>
          </a:prstGeom>
          <a:noFill/>
        </p:spPr>
        <p:txBody>
          <a:bodyPr wrap="square" rtlCol="0">
            <a:spAutoFit/>
          </a:bodyPr>
          <a:lstStyle/>
          <a:p>
            <a:r>
              <a:rPr lang="pl-PL" sz="3600" b="1" dirty="0"/>
              <a:t>Dziękuję za uwagę i zapraszam ponownie za chwilkę </a:t>
            </a:r>
            <a:r>
              <a:rPr lang="pl-PL" sz="3600" b="1" dirty="0">
                <a:sym typeface="Wingdings" panose="05000000000000000000" pitchFamily="2" charset="2"/>
              </a:rPr>
              <a:t></a:t>
            </a:r>
          </a:p>
        </p:txBody>
      </p:sp>
    </p:spTree>
    <p:extLst>
      <p:ext uri="{BB962C8B-B14F-4D97-AF65-F5344CB8AC3E}">
        <p14:creationId xmlns:p14="http://schemas.microsoft.com/office/powerpoint/2010/main" val="119251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9C09B0AA-F052-4C84-84AA-A15957BB1F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82F97320-2D10-46C1-A822-518190D4CD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E875BD41-568A-4D4F-AC93-D094B4EAD1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95A75D12-53D9-447E-B985-FC5888A7CAF1}"/>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640CDB96-FAB3-4633-B60F-45CD505083EF}"/>
              </a:ext>
            </a:extLst>
          </p:cNvPr>
          <p:cNvSpPr txBox="1"/>
          <p:nvPr/>
        </p:nvSpPr>
        <p:spPr>
          <a:xfrm>
            <a:off x="769749" y="1893724"/>
            <a:ext cx="10652503" cy="2585323"/>
          </a:xfrm>
          <a:prstGeom prst="rect">
            <a:avLst/>
          </a:prstGeom>
          <a:noFill/>
        </p:spPr>
        <p:txBody>
          <a:bodyPr wrap="square" rtlCol="0">
            <a:spAutoFit/>
          </a:bodyPr>
          <a:lstStyle/>
          <a:p>
            <a:pPr algn="ctr"/>
            <a:r>
              <a:rPr lang="pl-PL" sz="5400" i="1" dirty="0"/>
              <a:t>Dobre praktyki w realizacji projektów współpracy w okresie programowania 2014-2020</a:t>
            </a:r>
            <a:endParaRPr lang="pl-PL" sz="5400" b="1" dirty="0">
              <a:sym typeface="Wingdings" panose="05000000000000000000" pitchFamily="2" charset="2"/>
            </a:endParaRPr>
          </a:p>
        </p:txBody>
      </p:sp>
      <p:sp>
        <p:nvSpPr>
          <p:cNvPr id="7" name="Podtytuł 2">
            <a:extLst>
              <a:ext uri="{FF2B5EF4-FFF2-40B4-BE49-F238E27FC236}">
                <a16:creationId xmlns:a16="http://schemas.microsoft.com/office/drawing/2014/main" id="{19D10E46-2F35-463C-A5CB-8AFD8CD4BD94}"/>
              </a:ext>
            </a:extLst>
          </p:cNvPr>
          <p:cNvSpPr txBox="1">
            <a:spLocks/>
          </p:cNvSpPr>
          <p:nvPr/>
        </p:nvSpPr>
        <p:spPr>
          <a:xfrm>
            <a:off x="3976577" y="6054250"/>
            <a:ext cx="4238847" cy="543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dirty="0"/>
              <a:t>Warszawa, 13 marca 2019 r.</a:t>
            </a:r>
          </a:p>
        </p:txBody>
      </p:sp>
      <p:sp>
        <p:nvSpPr>
          <p:cNvPr id="8" name="pole tekstowe 7">
            <a:extLst>
              <a:ext uri="{FF2B5EF4-FFF2-40B4-BE49-F238E27FC236}">
                <a16:creationId xmlns:a16="http://schemas.microsoft.com/office/drawing/2014/main" id="{0E574952-13C6-431B-8D21-4F4E181DDC4D}"/>
              </a:ext>
            </a:extLst>
          </p:cNvPr>
          <p:cNvSpPr txBox="1"/>
          <p:nvPr/>
        </p:nvSpPr>
        <p:spPr>
          <a:xfrm>
            <a:off x="3553247" y="5146156"/>
            <a:ext cx="5085506" cy="523220"/>
          </a:xfrm>
          <a:prstGeom prst="rect">
            <a:avLst/>
          </a:prstGeom>
          <a:noFill/>
        </p:spPr>
        <p:txBody>
          <a:bodyPr wrap="square" rtlCol="0">
            <a:spAutoFit/>
          </a:bodyPr>
          <a:lstStyle/>
          <a:p>
            <a:pPr algn="ctr"/>
            <a:r>
              <a:rPr lang="pl-PL" sz="2800" dirty="0"/>
              <a:t>Piotr Sadłocha</a:t>
            </a:r>
          </a:p>
        </p:txBody>
      </p:sp>
    </p:spTree>
    <p:extLst>
      <p:ext uri="{BB962C8B-B14F-4D97-AF65-F5344CB8AC3E}">
        <p14:creationId xmlns:p14="http://schemas.microsoft.com/office/powerpoint/2010/main" val="202399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1A1FCB0E-0E36-4091-A037-189D648631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BAEFA1D3-37F5-49C2-B0DA-23D60AEAB0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405B64AA-081B-484B-B4E9-CD9198CF38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7F89E5A6-ABF1-4BDA-B95F-E1566610D902}"/>
              </a:ext>
            </a:extLst>
          </p:cNvPr>
          <p:cNvSpPr txBox="1"/>
          <p:nvPr/>
        </p:nvSpPr>
        <p:spPr>
          <a:xfrm>
            <a:off x="380029" y="835725"/>
            <a:ext cx="11530922" cy="276999"/>
          </a:xfrm>
          <a:prstGeom prst="rect">
            <a:avLst/>
          </a:prstGeom>
          <a:noFill/>
        </p:spPr>
        <p:txBody>
          <a:bodyPr wrap="square" rtlCol="0">
            <a:spAutoFit/>
          </a:bodyPr>
          <a:lstStyle/>
          <a:p>
            <a:pPr algn="ctr"/>
            <a:r>
              <a:rPr lang="pl-PL" sz="1200"/>
              <a:t>Europejski Fundusz Rolny na rzecz Rozwoju Obszarów Wiejskich: Europa inwestująca w obszary wiejskie</a:t>
            </a:r>
            <a:endParaRPr lang="pl-PL" sz="1200" dirty="0"/>
          </a:p>
        </p:txBody>
      </p:sp>
      <p:sp>
        <p:nvSpPr>
          <p:cNvPr id="6" name="pole tekstowe 5">
            <a:extLst>
              <a:ext uri="{FF2B5EF4-FFF2-40B4-BE49-F238E27FC236}">
                <a16:creationId xmlns:a16="http://schemas.microsoft.com/office/drawing/2014/main" id="{3634BEC7-01A5-4019-A46F-005A10F6EF85}"/>
              </a:ext>
            </a:extLst>
          </p:cNvPr>
          <p:cNvSpPr txBox="1"/>
          <p:nvPr/>
        </p:nvSpPr>
        <p:spPr>
          <a:xfrm>
            <a:off x="380030" y="1359600"/>
            <a:ext cx="4973020" cy="5509200"/>
          </a:xfrm>
          <a:prstGeom prst="rect">
            <a:avLst/>
          </a:prstGeom>
          <a:noFill/>
        </p:spPr>
        <p:txBody>
          <a:bodyPr wrap="square" rtlCol="0">
            <a:spAutoFit/>
          </a:bodyPr>
          <a:lstStyle/>
          <a:p>
            <a:r>
              <a:rPr lang="pl-PL" sz="1600" b="1" dirty="0"/>
              <a:t>Tytuł</a:t>
            </a:r>
            <a:r>
              <a:rPr lang="pl-PL" sz="1600" dirty="0"/>
              <a:t>: Czas na Świętokrzyskie</a:t>
            </a:r>
            <a:endParaRPr lang="pl-PL" dirty="0"/>
          </a:p>
          <a:p>
            <a:r>
              <a:rPr lang="pl-PL" sz="1600" b="1" dirty="0"/>
              <a:t>Partnerzy: </a:t>
            </a:r>
            <a:r>
              <a:rPr lang="pl-PL" sz="1600" dirty="0"/>
              <a:t>LGD Białe Ługi, LGD Krzemienny Krąg, LGD Powiatu Opatowskiego, LGD Perły Ponidzia, Stowarzyszenie Rozwoju Wsi Świętokrzyskiej, LGD U Źródeł, LGD Wokół Łysej Góry</a:t>
            </a:r>
          </a:p>
          <a:p>
            <a:r>
              <a:rPr lang="pl-PL" sz="1600" b="1" dirty="0"/>
              <a:t>Cel</a:t>
            </a:r>
            <a:r>
              <a:rPr lang="pl-PL" sz="1600" dirty="0"/>
              <a:t>: Celem projektu jest promocja i rozwój turystyczny obszaru z wykorzystaniem zasobów dziedzictwa kulturowego i naturalnego”. Projekt ma promować obszar województwa świętokrzyskiego i partnerskich LGD wykorzystując nowoczesne techniki takie jak: wykonanie portalu turystycznego, nowoczesne gadżety, komunikację turystyczną , </a:t>
            </a:r>
            <a:r>
              <a:rPr lang="pl-PL" sz="1600" dirty="0" err="1"/>
              <a:t>wirtulne</a:t>
            </a:r>
            <a:r>
              <a:rPr lang="pl-PL" sz="1600" dirty="0"/>
              <a:t> spacery, filmy promocyjne, wirtualne spacery dostosowane do wirtualnej rzeczywistości VR, mapy turystyczne, promocję lokalnych przysmaków poprzez zakup mobilnej kuchni i udział w lokalnych imprezach oraz udział w imprezie targowej. W ramach projektu przez każdą LGD zrealizowane zostaną odrębne działania marketingowe, promujące atrakcje LGD oraz województwa świętokrzyskiego. </a:t>
            </a:r>
          </a:p>
          <a:p>
            <a:r>
              <a:rPr lang="pl-PL" sz="1600" b="1" dirty="0"/>
              <a:t>Grupa docelowa</a:t>
            </a:r>
            <a:r>
              <a:rPr lang="pl-PL" sz="1600" dirty="0"/>
              <a:t>: turyści odwiedzający województwo świętokrzyskie</a:t>
            </a:r>
          </a:p>
          <a:p>
            <a:r>
              <a:rPr lang="pl-PL" sz="1600" b="1" dirty="0"/>
              <a:t>Budżet projektu:</a:t>
            </a:r>
            <a:r>
              <a:rPr lang="pl-PL" sz="1600" dirty="0"/>
              <a:t> 318 591,62 PLN.</a:t>
            </a:r>
          </a:p>
        </p:txBody>
      </p:sp>
      <p:pic>
        <p:nvPicPr>
          <p:cNvPr id="9" name="Obraz 8">
            <a:extLst>
              <a:ext uri="{FF2B5EF4-FFF2-40B4-BE49-F238E27FC236}">
                <a16:creationId xmlns:a16="http://schemas.microsoft.com/office/drawing/2014/main" id="{37A35ADA-3769-4B31-94CA-0DEDEBBC7830}"/>
              </a:ext>
            </a:extLst>
          </p:cNvPr>
          <p:cNvPicPr>
            <a:picLocks noChangeAspect="1"/>
          </p:cNvPicPr>
          <p:nvPr/>
        </p:nvPicPr>
        <p:blipFill>
          <a:blip r:embed="rId5"/>
          <a:stretch>
            <a:fillRect/>
          </a:stretch>
        </p:blipFill>
        <p:spPr>
          <a:xfrm>
            <a:off x="5613990" y="2108024"/>
            <a:ext cx="6030032" cy="3477594"/>
          </a:xfrm>
          <a:prstGeom prst="rect">
            <a:avLst/>
          </a:prstGeom>
        </p:spPr>
      </p:pic>
    </p:spTree>
    <p:extLst>
      <p:ext uri="{BB962C8B-B14F-4D97-AF65-F5344CB8AC3E}">
        <p14:creationId xmlns:p14="http://schemas.microsoft.com/office/powerpoint/2010/main" val="103528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91A6223-D97D-4022-B4D9-7899E90B4CC8}"/>
              </a:ext>
            </a:extLst>
          </p:cNvPr>
          <p:cNvPicPr>
            <a:picLocks noChangeAspect="1"/>
          </p:cNvPicPr>
          <p:nvPr/>
        </p:nvPicPr>
        <p:blipFill rotWithShape="1">
          <a:blip r:embed="rId2"/>
          <a:srcRect r="18785"/>
          <a:stretch/>
        </p:blipFill>
        <p:spPr>
          <a:xfrm>
            <a:off x="7555886" y="1185457"/>
            <a:ext cx="4444488" cy="2520000"/>
          </a:xfrm>
          <a:prstGeom prst="rect">
            <a:avLst/>
          </a:prstGeom>
        </p:spPr>
      </p:pic>
      <p:pic>
        <p:nvPicPr>
          <p:cNvPr id="5" name="Obraz 4">
            <a:extLst>
              <a:ext uri="{FF2B5EF4-FFF2-40B4-BE49-F238E27FC236}">
                <a16:creationId xmlns:a16="http://schemas.microsoft.com/office/drawing/2014/main" id="{9E818654-502A-4EEE-ADF3-68A757C180B1}"/>
              </a:ext>
            </a:extLst>
          </p:cNvPr>
          <p:cNvPicPr>
            <a:picLocks noChangeAspect="1"/>
          </p:cNvPicPr>
          <p:nvPr/>
        </p:nvPicPr>
        <p:blipFill rotWithShape="1">
          <a:blip r:embed="rId3"/>
          <a:srcRect b="12335"/>
          <a:stretch/>
        </p:blipFill>
        <p:spPr>
          <a:xfrm>
            <a:off x="7555886" y="4001612"/>
            <a:ext cx="4444488" cy="2520000"/>
          </a:xfrm>
          <a:prstGeom prst="rect">
            <a:avLst/>
          </a:prstGeom>
        </p:spPr>
      </p:pic>
      <p:pic>
        <p:nvPicPr>
          <p:cNvPr id="6" name="Obraz 4" descr="logo">
            <a:extLst>
              <a:ext uri="{FF2B5EF4-FFF2-40B4-BE49-F238E27FC236}">
                <a16:creationId xmlns:a16="http://schemas.microsoft.com/office/drawing/2014/main" id="{CF27B93D-F50F-4397-B0DD-7862447C44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5" descr="ksow">
            <a:extLst>
              <a:ext uri="{FF2B5EF4-FFF2-40B4-BE49-F238E27FC236}">
                <a16:creationId xmlns:a16="http://schemas.microsoft.com/office/drawing/2014/main" id="{02C8EA73-9523-4A1F-A14C-7FD7E565CD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6" descr="PROW-2014-20_301146529b">
            <a:extLst>
              <a:ext uri="{FF2B5EF4-FFF2-40B4-BE49-F238E27FC236}">
                <a16:creationId xmlns:a16="http://schemas.microsoft.com/office/drawing/2014/main" id="{2B27F850-7C05-4ECC-B27D-98EDF27869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8">
            <a:extLst>
              <a:ext uri="{FF2B5EF4-FFF2-40B4-BE49-F238E27FC236}">
                <a16:creationId xmlns:a16="http://schemas.microsoft.com/office/drawing/2014/main" id="{2CDC44FA-92F5-435A-BD08-65C7F0415A16}"/>
              </a:ext>
            </a:extLst>
          </p:cNvPr>
          <p:cNvSpPr txBox="1"/>
          <p:nvPr/>
        </p:nvSpPr>
        <p:spPr>
          <a:xfrm>
            <a:off x="380029" y="835725"/>
            <a:ext cx="11530922" cy="276999"/>
          </a:xfrm>
          <a:prstGeom prst="rect">
            <a:avLst/>
          </a:prstGeom>
          <a:noFill/>
        </p:spPr>
        <p:txBody>
          <a:bodyPr wrap="square" rtlCol="0">
            <a:spAutoFit/>
          </a:bodyPr>
          <a:lstStyle/>
          <a:p>
            <a:pPr algn="ctr"/>
            <a:r>
              <a:rPr lang="pl-PL" sz="1200"/>
              <a:t>Europejski Fundusz Rolny na rzecz Rozwoju Obszarów Wiejskich: Europa inwestująca w obszary wiejskie</a:t>
            </a:r>
            <a:endParaRPr lang="pl-PL" sz="1200" dirty="0"/>
          </a:p>
        </p:txBody>
      </p:sp>
      <p:sp>
        <p:nvSpPr>
          <p:cNvPr id="10" name="pole tekstowe 9">
            <a:extLst>
              <a:ext uri="{FF2B5EF4-FFF2-40B4-BE49-F238E27FC236}">
                <a16:creationId xmlns:a16="http://schemas.microsoft.com/office/drawing/2014/main" id="{F5CF589F-38D0-4648-869D-855FE3D21C7C}"/>
              </a:ext>
            </a:extLst>
          </p:cNvPr>
          <p:cNvSpPr txBox="1"/>
          <p:nvPr/>
        </p:nvSpPr>
        <p:spPr>
          <a:xfrm>
            <a:off x="297712" y="1185457"/>
            <a:ext cx="7176976" cy="5632311"/>
          </a:xfrm>
          <a:prstGeom prst="rect">
            <a:avLst/>
          </a:prstGeom>
          <a:noFill/>
        </p:spPr>
        <p:txBody>
          <a:bodyPr wrap="square" rtlCol="0">
            <a:spAutoFit/>
          </a:bodyPr>
          <a:lstStyle/>
          <a:p>
            <a:r>
              <a:rPr lang="pl-PL" b="1" dirty="0"/>
              <a:t>Działania:</a:t>
            </a:r>
          </a:p>
          <a:p>
            <a:pPr marL="285750" indent="-285750">
              <a:buFont typeface="Wingdings" panose="05000000000000000000" pitchFamily="2" charset="2"/>
              <a:buChar char="Ø"/>
            </a:pPr>
            <a:r>
              <a:rPr lang="pl-PL" dirty="0"/>
              <a:t>wykonanie portalu turystycznego</a:t>
            </a:r>
          </a:p>
          <a:p>
            <a:pPr marL="285750" indent="-285750">
              <a:buFont typeface="Wingdings" panose="05000000000000000000" pitchFamily="2" charset="2"/>
              <a:buChar char="Ø"/>
            </a:pPr>
            <a:r>
              <a:rPr lang="pl-PL" dirty="0"/>
              <a:t>udział X Międzynarodowe Targi Turystyki Wiejskiej i Agroturystyki</a:t>
            </a:r>
          </a:p>
          <a:p>
            <a:pPr marL="285750" indent="-285750">
              <a:buFont typeface="Wingdings" panose="05000000000000000000" pitchFamily="2" charset="2"/>
              <a:buChar char="Ø"/>
            </a:pPr>
            <a:r>
              <a:rPr lang="pl-PL" dirty="0"/>
              <a:t>wykonanie ekskluzywnych gadżetów w postaci 2 rodzajów filiżanek ze spodkami z Fabryki Porcelany AS Ćmielów oraz z Fabryki Ćmielów i Chodzież S.A</a:t>
            </a:r>
          </a:p>
          <a:p>
            <a:pPr marL="285750" indent="-285750">
              <a:buFont typeface="Wingdings" panose="05000000000000000000" pitchFamily="2" charset="2"/>
              <a:buChar char="Ø"/>
            </a:pPr>
            <a:r>
              <a:rPr lang="pl-PL" dirty="0"/>
              <a:t>realizacja 7 filmów promocyjnych każdy po 15 minut promujących walory turystyczno-krajoznawcze, kulturowe, atrakcje turystyczne, bazę noclegową i gastronomiczną,</a:t>
            </a:r>
          </a:p>
          <a:p>
            <a:pPr marL="285750" indent="-285750">
              <a:buFont typeface="Wingdings" panose="05000000000000000000" pitchFamily="2" charset="2"/>
              <a:buChar char="Ø"/>
            </a:pPr>
            <a:r>
              <a:rPr lang="pl-PL" dirty="0"/>
              <a:t>wykonanie zdjęć panoramicznych 360 stopni- 46 lokalizacji - 5 zdjęć panoramicznych w tym jedno w każdej lokalizacji zdjęcie z lotu ptaka - wartość 29 999,70 zł brutto.</a:t>
            </a:r>
          </a:p>
          <a:p>
            <a:pPr marL="285750" indent="-285750">
              <a:buFont typeface="Wingdings" panose="05000000000000000000" pitchFamily="2" charset="2"/>
              <a:buChar char="Ø"/>
            </a:pPr>
            <a:r>
              <a:rPr lang="pl-PL" dirty="0"/>
              <a:t>komunikacja turystyczna wokół atrakcji Świętego Krzyża,</a:t>
            </a:r>
          </a:p>
          <a:p>
            <a:pPr marL="285750" indent="-285750">
              <a:buFont typeface="Wingdings" panose="05000000000000000000" pitchFamily="2" charset="2"/>
              <a:buChar char="Ø"/>
            </a:pPr>
            <a:r>
              <a:rPr lang="pl-PL" dirty="0"/>
              <a:t>promocja atrakcji turystycznych w Internecie na blogach i portalach społecznościowych,</a:t>
            </a:r>
          </a:p>
          <a:p>
            <a:pPr marL="285750" indent="-285750">
              <a:buFont typeface="Wingdings" panose="05000000000000000000" pitchFamily="2" charset="2"/>
              <a:buChar char="Ø"/>
            </a:pPr>
            <a:r>
              <a:rPr lang="pl-PL" dirty="0"/>
              <a:t>wykonanie mapy zawierającej główne atrakcje </a:t>
            </a:r>
            <a:r>
              <a:rPr lang="pl-PL" dirty="0" err="1"/>
              <a:t>trystyczne</a:t>
            </a:r>
            <a:r>
              <a:rPr lang="pl-PL" dirty="0"/>
              <a:t>, rekreacyjne i przyrodnicze</a:t>
            </a:r>
          </a:p>
          <a:p>
            <a:pPr marL="285750" indent="-285750">
              <a:buFont typeface="Wingdings" panose="05000000000000000000" pitchFamily="2" charset="2"/>
              <a:buChar char="Ø"/>
            </a:pPr>
            <a:r>
              <a:rPr lang="pl-PL" dirty="0"/>
              <a:t>zakup mobilnej kuchni  oraz akcesoriów typu stoliki, ławki cateringowe oraz namiotu służące do wykonywania pokazów, degustacji oraz promocji lokalnej kuchni i produktów regionalnych, </a:t>
            </a:r>
            <a:endParaRPr lang="pl-PL" b="1" dirty="0"/>
          </a:p>
        </p:txBody>
      </p:sp>
    </p:spTree>
    <p:extLst>
      <p:ext uri="{BB962C8B-B14F-4D97-AF65-F5344CB8AC3E}">
        <p14:creationId xmlns:p14="http://schemas.microsoft.com/office/powerpoint/2010/main" val="314528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41D77A51-D944-4F26-ACAD-F9CEB6BCBD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1B805D1E-70D6-486D-B210-855A921E78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08C816B9-4866-4C49-9FBD-2D6FCE40A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59B75160-8B0F-4908-9FB9-4E0B9DA4D9A7}"/>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pic>
        <p:nvPicPr>
          <p:cNvPr id="6" name="Obraz 5">
            <a:extLst>
              <a:ext uri="{FF2B5EF4-FFF2-40B4-BE49-F238E27FC236}">
                <a16:creationId xmlns:a16="http://schemas.microsoft.com/office/drawing/2014/main" id="{08044DF3-C418-4E0A-A63F-31722135926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408" y="1165889"/>
            <a:ext cx="1607185" cy="1225550"/>
          </a:xfrm>
          <a:prstGeom prst="rect">
            <a:avLst/>
          </a:prstGeom>
          <a:noFill/>
          <a:ln>
            <a:noFill/>
          </a:ln>
        </p:spPr>
      </p:pic>
      <p:sp>
        <p:nvSpPr>
          <p:cNvPr id="7" name="pole tekstowe 6">
            <a:extLst>
              <a:ext uri="{FF2B5EF4-FFF2-40B4-BE49-F238E27FC236}">
                <a16:creationId xmlns:a16="http://schemas.microsoft.com/office/drawing/2014/main" id="{8409BF3C-E3CF-4C04-AB3D-C9CFF1E78456}"/>
              </a:ext>
            </a:extLst>
          </p:cNvPr>
          <p:cNvSpPr txBox="1"/>
          <p:nvPr/>
        </p:nvSpPr>
        <p:spPr>
          <a:xfrm>
            <a:off x="233916" y="2307258"/>
            <a:ext cx="6379535" cy="4524315"/>
          </a:xfrm>
          <a:prstGeom prst="rect">
            <a:avLst/>
          </a:prstGeom>
          <a:noFill/>
        </p:spPr>
        <p:txBody>
          <a:bodyPr wrap="square" rtlCol="0">
            <a:spAutoFit/>
          </a:bodyPr>
          <a:lstStyle/>
          <a:p>
            <a:r>
              <a:rPr lang="pl-PL" sz="1600" b="1" dirty="0"/>
              <a:t>Tytuł</a:t>
            </a:r>
            <a:r>
              <a:rPr lang="pl-PL" sz="1600" dirty="0"/>
              <a:t>: „BEE FRIENDS”/ "Przyjaciele pszczół" (akronim: BF)</a:t>
            </a:r>
          </a:p>
          <a:p>
            <a:r>
              <a:rPr lang="pl-PL" sz="1600" b="1" dirty="0"/>
              <a:t>Partnerzy: </a:t>
            </a:r>
            <a:r>
              <a:rPr lang="pl-PL" sz="1600" dirty="0"/>
              <a:t>LGD „Ziemia Pszczyńska”, LGD „Żywiecki Raj”, LAG </a:t>
            </a:r>
            <a:r>
              <a:rPr lang="pl-PL" sz="1600" dirty="0" err="1"/>
              <a:t>Moslavina</a:t>
            </a:r>
            <a:r>
              <a:rPr lang="pl-PL" sz="1600" dirty="0"/>
              <a:t>, LAG 5</a:t>
            </a:r>
            <a:endParaRPr lang="pl-PL" sz="1600" b="1" dirty="0"/>
          </a:p>
          <a:p>
            <a:r>
              <a:rPr lang="pl-PL" sz="1600" b="1" dirty="0"/>
              <a:t>Cel</a:t>
            </a:r>
            <a:r>
              <a:rPr lang="pl-PL" sz="1600" dirty="0"/>
              <a:t>: „Ochrona dziedzictwa przyrodniczego poprzez zwiększanie świadomości ekologicznej i zasad rozwoju zrównoważonego - promocja obszarów partnerskich LGD, w szczególności pszczelarstwa </a:t>
            </a:r>
            <a:br>
              <a:rPr lang="pl-PL" sz="1600" dirty="0"/>
            </a:br>
            <a:r>
              <a:rPr lang="pl-PL" sz="1600" dirty="0"/>
              <a:t>i wzmocnienie kapitału społecznego obszarów partnerskich LGD – integracja, aktywizowanie mieszkańców do kreowania rozwoju lokalnego poprzez organizację i przygotowanie: wyjazdów studyjnych w tym warsztatów regionalnych, konferencji, jarmarku oraz sprzętu do promocji i sprzedaży produktów pszczelarskich i materiałów promocyjnych”.</a:t>
            </a:r>
          </a:p>
          <a:p>
            <a:r>
              <a:rPr lang="pl-PL" sz="1600" b="1" dirty="0"/>
              <a:t>Grupa docelowa</a:t>
            </a:r>
            <a:r>
              <a:rPr lang="pl-PL" sz="1600" dirty="0"/>
              <a:t>: głównymi beneficjentami projektu są przedstawiciele m.in.: organizacji pszczelarskich, lokalnych grup działania, organizacji pozarządowych, ośrodków doradztwa rolniczego, a także doradcy rolni, pasiecznicy (ok. 50 osób). Uczestnikami projektu są zatem grupy docelowe ujęte w strategiach poszczególnych partnerów, tj., grupy </a:t>
            </a:r>
            <a:r>
              <a:rPr lang="pl-PL" sz="1600" dirty="0" err="1"/>
              <a:t>defaworyzowane</a:t>
            </a:r>
            <a:r>
              <a:rPr lang="pl-PL" sz="1600" dirty="0"/>
              <a:t> oraz mieszkańcy.</a:t>
            </a:r>
          </a:p>
          <a:p>
            <a:r>
              <a:rPr lang="pl-PL" sz="1600" b="1" dirty="0"/>
              <a:t>Budżet projektu:</a:t>
            </a:r>
            <a:r>
              <a:rPr lang="pl-PL" sz="1600" dirty="0"/>
              <a:t> 101 971,98 euro</a:t>
            </a:r>
          </a:p>
        </p:txBody>
      </p:sp>
      <p:pic>
        <p:nvPicPr>
          <p:cNvPr id="9" name="Obraz 8" descr="Obraz zawierający stół, wewnątrz, butelka, ściana&#10;&#10;Opis wygenerowany przy bardzo wysokim poziomie pewności">
            <a:extLst>
              <a:ext uri="{FF2B5EF4-FFF2-40B4-BE49-F238E27FC236}">
                <a16:creationId xmlns:a16="http://schemas.microsoft.com/office/drawing/2014/main" id="{28AC1A0B-AB56-4343-BD92-2BB6B8930F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3451" y="2690777"/>
            <a:ext cx="5344633" cy="3563088"/>
          </a:xfrm>
          <a:prstGeom prst="rect">
            <a:avLst/>
          </a:prstGeom>
        </p:spPr>
      </p:pic>
    </p:spTree>
    <p:extLst>
      <p:ext uri="{BB962C8B-B14F-4D97-AF65-F5344CB8AC3E}">
        <p14:creationId xmlns:p14="http://schemas.microsoft.com/office/powerpoint/2010/main" val="421292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41D77A51-D944-4F26-ACAD-F9CEB6BCBD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1B805D1E-70D6-486D-B210-855A921E78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08C816B9-4866-4C49-9FBD-2D6FCE40A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59B75160-8B0F-4908-9FB9-4E0B9DA4D9A7}"/>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pic>
        <p:nvPicPr>
          <p:cNvPr id="6" name="Obraz 5">
            <a:extLst>
              <a:ext uri="{FF2B5EF4-FFF2-40B4-BE49-F238E27FC236}">
                <a16:creationId xmlns:a16="http://schemas.microsoft.com/office/drawing/2014/main" id="{08044DF3-C418-4E0A-A63F-31722135926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408" y="1165889"/>
            <a:ext cx="1607185" cy="1225550"/>
          </a:xfrm>
          <a:prstGeom prst="rect">
            <a:avLst/>
          </a:prstGeom>
          <a:noFill/>
          <a:ln>
            <a:noFill/>
          </a:ln>
        </p:spPr>
      </p:pic>
      <p:sp>
        <p:nvSpPr>
          <p:cNvPr id="7" name="pole tekstowe 6">
            <a:extLst>
              <a:ext uri="{FF2B5EF4-FFF2-40B4-BE49-F238E27FC236}">
                <a16:creationId xmlns:a16="http://schemas.microsoft.com/office/drawing/2014/main" id="{8409BF3C-E3CF-4C04-AB3D-C9CFF1E78456}"/>
              </a:ext>
            </a:extLst>
          </p:cNvPr>
          <p:cNvSpPr txBox="1"/>
          <p:nvPr/>
        </p:nvSpPr>
        <p:spPr>
          <a:xfrm>
            <a:off x="233917" y="2371056"/>
            <a:ext cx="6453962" cy="4278094"/>
          </a:xfrm>
          <a:prstGeom prst="rect">
            <a:avLst/>
          </a:prstGeom>
          <a:noFill/>
        </p:spPr>
        <p:txBody>
          <a:bodyPr wrap="square" rtlCol="0">
            <a:spAutoFit/>
          </a:bodyPr>
          <a:lstStyle/>
          <a:p>
            <a:r>
              <a:rPr lang="pl-PL" sz="1600" b="1" dirty="0"/>
              <a:t>Działania</a:t>
            </a:r>
            <a:r>
              <a:rPr lang="pl-PL" sz="1600" dirty="0"/>
              <a:t>: W ramach projektu zaplanowano podjęcie następujących działań:</a:t>
            </a:r>
          </a:p>
          <a:p>
            <a:pPr lvl="0"/>
            <a:r>
              <a:rPr lang="pl-PL" sz="1600" dirty="0"/>
              <a:t>Partnerzy z Chorwacji odwiedzili tereny naszych polskich LGD, aby poznać metody pozyskiwania miodu przez naszych pszczelarzy, uzyskując praktyczne informacje na temat dodatkowych sposobów wykorzystania pszczelich produktów (np. świece z wosku) oraz mieli okazję uczestniczyć w Jarmarku w celu promocji własnych, pszczelich wyrobów - termin wizyty XII/2018 </a:t>
            </a:r>
            <a:r>
              <a:rPr lang="pl-PL" sz="1600" i="1" dirty="0"/>
              <a:t>– wizyta jest już za nami.</a:t>
            </a:r>
            <a:endParaRPr lang="pl-PL" sz="1600" dirty="0"/>
          </a:p>
          <a:p>
            <a:pPr lvl="0"/>
            <a:r>
              <a:rPr lang="pl-PL" sz="1600" dirty="0"/>
              <a:t>W celu promocji naszego pszczelarstwa, a także wymiany doświadczeń technologicznych </a:t>
            </a:r>
            <a:br>
              <a:rPr lang="pl-PL" sz="1600" dirty="0"/>
            </a:br>
            <a:r>
              <a:rPr lang="pl-PL" sz="1600" dirty="0"/>
              <a:t>i dobrych praktyk mających korzystny wpływ na usługi w rolnictwie, a także w celu umożliwienia wymiany poglądów i integrację przedstawicieli różnych środowisk, zaplanowano:</a:t>
            </a:r>
          </a:p>
          <a:p>
            <a:pPr lvl="0"/>
            <a:r>
              <a:rPr lang="pl-PL" sz="1600" dirty="0"/>
              <a:t>2 wyjazdy studyjne na tereny naszych partnerów w Chorwacji wraz z przeprowadzeniem konferencji oraz warsztatów. Wyjazdy będą też okazją do promocji rodzimego pszczelarstwa wraz z lokalnymi produktami.</a:t>
            </a:r>
          </a:p>
          <a:p>
            <a:r>
              <a:rPr lang="pl-PL" sz="1600" dirty="0"/>
              <a:t>Termin: II/2019 – wizyta na terenie LAG </a:t>
            </a:r>
            <a:r>
              <a:rPr lang="pl-PL" sz="1600" dirty="0" err="1"/>
              <a:t>Moslavina</a:t>
            </a:r>
            <a:r>
              <a:rPr lang="pl-PL" sz="1600" dirty="0"/>
              <a:t> (</a:t>
            </a:r>
            <a:r>
              <a:rPr lang="pl-PL" sz="1600" dirty="0" err="1"/>
              <a:t>Kutina</a:t>
            </a:r>
            <a:r>
              <a:rPr lang="pl-PL" sz="1600" dirty="0"/>
              <a:t>) </a:t>
            </a:r>
            <a:r>
              <a:rPr lang="pl-PL" sz="1600" i="1" dirty="0"/>
              <a:t>– wizyta jest już za nami,</a:t>
            </a:r>
            <a:r>
              <a:rPr lang="pl-PL" sz="1600" dirty="0"/>
              <a:t> Planowany termin IV/2019 - wizyta na terenie LAG 5 (</a:t>
            </a:r>
            <a:r>
              <a:rPr lang="pl-PL" sz="1600" dirty="0" err="1"/>
              <a:t>Orebić</a:t>
            </a:r>
            <a:r>
              <a:rPr lang="pl-PL" sz="1600" dirty="0"/>
              <a:t>)</a:t>
            </a:r>
          </a:p>
        </p:txBody>
      </p:sp>
      <p:pic>
        <p:nvPicPr>
          <p:cNvPr id="9" name="Obraz 8" descr="Obraz zawierający wewnątrz, stół, ściana, żywność&#10;&#10;Opis wygenerowany przy bardzo wysokim poziomie pewności">
            <a:extLst>
              <a:ext uri="{FF2B5EF4-FFF2-40B4-BE49-F238E27FC236}">
                <a16:creationId xmlns:a16="http://schemas.microsoft.com/office/drawing/2014/main" id="{9829D6F2-B67A-496B-A3B3-E45D9E33A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7879" y="2698264"/>
            <a:ext cx="5076612" cy="3384408"/>
          </a:xfrm>
          <a:prstGeom prst="rect">
            <a:avLst/>
          </a:prstGeom>
        </p:spPr>
      </p:pic>
    </p:spTree>
    <p:extLst>
      <p:ext uri="{BB962C8B-B14F-4D97-AF65-F5344CB8AC3E}">
        <p14:creationId xmlns:p14="http://schemas.microsoft.com/office/powerpoint/2010/main" val="205712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41D77A51-D944-4F26-ACAD-F9CEB6BCBD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1B805D1E-70D6-486D-B210-855A921E78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08C816B9-4866-4C49-9FBD-2D6FCE40A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59B75160-8B0F-4908-9FB9-4E0B9DA4D9A7}"/>
              </a:ext>
            </a:extLst>
          </p:cNvPr>
          <p:cNvSpPr txBox="1"/>
          <p:nvPr/>
        </p:nvSpPr>
        <p:spPr>
          <a:xfrm>
            <a:off x="380029" y="835725"/>
            <a:ext cx="11530922" cy="276999"/>
          </a:xfrm>
          <a:prstGeom prst="rect">
            <a:avLst/>
          </a:prstGeom>
          <a:noFill/>
        </p:spPr>
        <p:txBody>
          <a:bodyPr wrap="square" rtlCol="0">
            <a:spAutoFit/>
          </a:bodyPr>
          <a:lstStyle/>
          <a:p>
            <a:pPr algn="ctr"/>
            <a:r>
              <a:rPr lang="pl-PL" sz="1200"/>
              <a:t>Europejski Fundusz Rolny na rzecz Rozwoju Obszarów Wiejskich: Europa inwestująca w obszary wiejskie</a:t>
            </a:r>
            <a:endParaRPr lang="pl-PL" sz="1200" dirty="0"/>
          </a:p>
        </p:txBody>
      </p:sp>
      <p:pic>
        <p:nvPicPr>
          <p:cNvPr id="6" name="Obraz 5">
            <a:extLst>
              <a:ext uri="{FF2B5EF4-FFF2-40B4-BE49-F238E27FC236}">
                <a16:creationId xmlns:a16="http://schemas.microsoft.com/office/drawing/2014/main" id="{08044DF3-C418-4E0A-A63F-31722135926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408" y="1165889"/>
            <a:ext cx="1607185" cy="1225550"/>
          </a:xfrm>
          <a:prstGeom prst="rect">
            <a:avLst/>
          </a:prstGeom>
          <a:noFill/>
          <a:ln>
            <a:noFill/>
          </a:ln>
        </p:spPr>
      </p:pic>
      <p:sp>
        <p:nvSpPr>
          <p:cNvPr id="7" name="pole tekstowe 6">
            <a:extLst>
              <a:ext uri="{FF2B5EF4-FFF2-40B4-BE49-F238E27FC236}">
                <a16:creationId xmlns:a16="http://schemas.microsoft.com/office/drawing/2014/main" id="{8409BF3C-E3CF-4C04-AB3D-C9CFF1E78456}"/>
              </a:ext>
            </a:extLst>
          </p:cNvPr>
          <p:cNvSpPr txBox="1"/>
          <p:nvPr/>
        </p:nvSpPr>
        <p:spPr>
          <a:xfrm>
            <a:off x="233917" y="2881419"/>
            <a:ext cx="5862084" cy="3539430"/>
          </a:xfrm>
          <a:prstGeom prst="rect">
            <a:avLst/>
          </a:prstGeom>
          <a:noFill/>
        </p:spPr>
        <p:txBody>
          <a:bodyPr wrap="square" rtlCol="0">
            <a:spAutoFit/>
          </a:bodyPr>
          <a:lstStyle/>
          <a:p>
            <a:pPr lvl="0"/>
            <a:r>
              <a:rPr lang="pl-PL" sz="1600"/>
              <a:t>Innowacyjność projektu zostanie wzbogacona poprzez zakup miodomatów. Będą to specjalnie zaprojektowane na potrzeby realizacji projektu maszyny, w których znajdować się będą miody. Dostęp do nich będą mieli zarówno mieszkańcy jak i turyści odwiedzający nasze tereny. Bezpośredni zakupu będzie nowatorską metodą wykorzystania lokalnych zasobów, a materiały promocyjne znajdujące się w pobliżu miodomatów pozwolą na wzbogacenie wiedzy o naszych terenach, a także zapoznanie się z właściwościami miodów. </a:t>
            </a:r>
          </a:p>
          <a:p>
            <a:r>
              <a:rPr lang="pl-PL" sz="1600"/>
              <a:t> </a:t>
            </a:r>
          </a:p>
          <a:p>
            <a:pPr lvl="0"/>
            <a:r>
              <a:rPr lang="pl-PL" sz="1600"/>
              <a:t>Zakup gadżetów oraz wydanie materiałów promocyjnych służyć będzie podniesieniu wiedzy mieszkańców wsi oraz turystów o lokalnych miodach i ich właściwościach, a także </a:t>
            </a:r>
            <a:br>
              <a:rPr lang="pl-PL" sz="1600"/>
            </a:br>
            <a:r>
              <a:rPr lang="pl-PL" sz="1600"/>
              <a:t>o  zagrożeniach wynikających ze zmniejszania się populacji pszczół.</a:t>
            </a:r>
            <a:endParaRPr lang="pl-PL" sz="1600" dirty="0"/>
          </a:p>
        </p:txBody>
      </p:sp>
      <p:pic>
        <p:nvPicPr>
          <p:cNvPr id="9" name="Obraz 8" descr="Obraz zawierający wewnątrz, osoba, sufit, osoby&#10;&#10;Opis wygenerowany przy bardzo wysokim poziomie pewności">
            <a:extLst>
              <a:ext uri="{FF2B5EF4-FFF2-40B4-BE49-F238E27FC236}">
                <a16:creationId xmlns:a16="http://schemas.microsoft.com/office/drawing/2014/main" id="{30C93C52-3BFB-4095-A0C8-B045E4C7C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624846"/>
            <a:ext cx="5610596" cy="3740397"/>
          </a:xfrm>
          <a:prstGeom prst="rect">
            <a:avLst/>
          </a:prstGeom>
        </p:spPr>
      </p:pic>
    </p:spTree>
    <p:extLst>
      <p:ext uri="{BB962C8B-B14F-4D97-AF65-F5344CB8AC3E}">
        <p14:creationId xmlns:p14="http://schemas.microsoft.com/office/powerpoint/2010/main" val="321059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A87DEA1C-07CE-47D2-BCAA-D24DB0231E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4C530C62-D9BD-4E11-83CE-9A14FDAC9B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E6A31FA8-306C-4FDA-BFD3-C37D23EB4B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C7544B04-B832-48A9-B543-A9E8ADDA37B9}"/>
              </a:ext>
            </a:extLst>
          </p:cNvPr>
          <p:cNvSpPr txBox="1"/>
          <p:nvPr/>
        </p:nvSpPr>
        <p:spPr>
          <a:xfrm>
            <a:off x="380029" y="835725"/>
            <a:ext cx="11530922" cy="276999"/>
          </a:xfrm>
          <a:prstGeom prst="rect">
            <a:avLst/>
          </a:prstGeom>
          <a:noFill/>
        </p:spPr>
        <p:txBody>
          <a:bodyPr wrap="square" rtlCol="0">
            <a:spAutoFit/>
          </a:bodyPr>
          <a:lstStyle/>
          <a:p>
            <a:pPr algn="ctr"/>
            <a:r>
              <a:rPr lang="pl-PL" sz="1200"/>
              <a:t>Europejski Fundusz Rolny na rzecz Rozwoju Obszarów Wiejskich: Europa inwestująca w obszary wiejskie</a:t>
            </a:r>
            <a:endParaRPr lang="pl-PL" sz="1200" dirty="0"/>
          </a:p>
        </p:txBody>
      </p:sp>
      <p:pic>
        <p:nvPicPr>
          <p:cNvPr id="6" name="Obraz 5">
            <a:extLst>
              <a:ext uri="{FF2B5EF4-FFF2-40B4-BE49-F238E27FC236}">
                <a16:creationId xmlns:a16="http://schemas.microsoft.com/office/drawing/2014/main" id="{F29FAD30-DBB7-40D2-8A11-4D17848E6675}"/>
              </a:ext>
            </a:extLst>
          </p:cNvPr>
          <p:cNvPicPr>
            <a:picLocks noChangeAspect="1"/>
          </p:cNvPicPr>
          <p:nvPr/>
        </p:nvPicPr>
        <p:blipFill rotWithShape="1">
          <a:blip r:embed="rId5"/>
          <a:srcRect l="2252" t="966" b="1629"/>
          <a:stretch/>
        </p:blipFill>
        <p:spPr>
          <a:xfrm>
            <a:off x="9845748" y="1073890"/>
            <a:ext cx="2346251" cy="5752214"/>
          </a:xfrm>
          <a:prstGeom prst="rect">
            <a:avLst/>
          </a:prstGeom>
        </p:spPr>
      </p:pic>
      <p:sp>
        <p:nvSpPr>
          <p:cNvPr id="7" name="pole tekstowe 6">
            <a:extLst>
              <a:ext uri="{FF2B5EF4-FFF2-40B4-BE49-F238E27FC236}">
                <a16:creationId xmlns:a16="http://schemas.microsoft.com/office/drawing/2014/main" id="{9C433767-F6CD-4DC2-B292-76FD66897857}"/>
              </a:ext>
            </a:extLst>
          </p:cNvPr>
          <p:cNvSpPr txBox="1"/>
          <p:nvPr/>
        </p:nvSpPr>
        <p:spPr>
          <a:xfrm>
            <a:off x="380029" y="1359600"/>
            <a:ext cx="9465719" cy="2862322"/>
          </a:xfrm>
          <a:prstGeom prst="rect">
            <a:avLst/>
          </a:prstGeom>
          <a:noFill/>
        </p:spPr>
        <p:txBody>
          <a:bodyPr wrap="square" rtlCol="0">
            <a:spAutoFit/>
          </a:bodyPr>
          <a:lstStyle/>
          <a:p>
            <a:r>
              <a:rPr lang="pl-PL" sz="1600" b="1" dirty="0"/>
              <a:t>Tytuł</a:t>
            </a:r>
            <a:r>
              <a:rPr lang="pl-PL" sz="1600" dirty="0"/>
              <a:t>: Cztery pory roku w Krajnie</a:t>
            </a:r>
            <a:endParaRPr lang="pl-PL" dirty="0"/>
          </a:p>
          <a:p>
            <a:r>
              <a:rPr lang="pl-PL" sz="1600" b="1" dirty="0"/>
              <a:t>Partnerzy: </a:t>
            </a:r>
            <a:r>
              <a:rPr lang="pl-PL" sz="1600" dirty="0"/>
              <a:t>LGD Krajna Złotowska, LGD Partnerstwo dla Krajny i Pałuk, LGD Nasza Krajna, LGD Krajna nad Notecią</a:t>
            </a:r>
          </a:p>
          <a:p>
            <a:r>
              <a:rPr lang="pl-PL" sz="1600" b="1" dirty="0"/>
              <a:t>Cel</a:t>
            </a:r>
            <a:r>
              <a:rPr lang="pl-PL" sz="1600" dirty="0"/>
              <a:t>: promocja potencjału historycznego, kulturowego i przyrodniczego obszaru Krajny, w tym</a:t>
            </a:r>
          </a:p>
          <a:p>
            <a:r>
              <a:rPr lang="pl-PL" sz="1600" dirty="0"/>
              <a:t>- odkrywanie nowych zainteresowań oraz ciekawych form spędzania wolnego czasu przez dzieci i młodzież, które przyczynią się do pielęgnowania tradycji kulturowych regionu Krajny</a:t>
            </a:r>
          </a:p>
          <a:p>
            <a:r>
              <a:rPr lang="pl-PL" sz="1600" dirty="0"/>
              <a:t>- wzrost zainteresowania lokalnych społeczności własnym regionem</a:t>
            </a:r>
          </a:p>
          <a:p>
            <a:r>
              <a:rPr lang="pl-PL" sz="1600" dirty="0"/>
              <a:t>- zwiększenie aktywności i zaangażowania dzieci i młodzieży w życie społeczno-kulturowe o obszaru partnerskich LGD.</a:t>
            </a:r>
          </a:p>
          <a:p>
            <a:r>
              <a:rPr lang="pl-PL" sz="1600" b="1" dirty="0"/>
              <a:t>Grupa docelowa</a:t>
            </a:r>
            <a:r>
              <a:rPr lang="pl-PL" sz="1600" dirty="0"/>
              <a:t>: </a:t>
            </a:r>
            <a:r>
              <a:rPr lang="pl-PL" dirty="0"/>
              <a:t>mieszkańcy obszarów 4 partnerskich LGD, realizujących operację (w tym dzieci oraz młodzież)</a:t>
            </a:r>
            <a:endParaRPr lang="pl-PL" sz="1600" dirty="0"/>
          </a:p>
          <a:p>
            <a:r>
              <a:rPr lang="pl-PL" sz="1600" b="1" dirty="0"/>
              <a:t>Budżet projektu:</a:t>
            </a:r>
            <a:r>
              <a:rPr lang="pl-PL" sz="1600" dirty="0"/>
              <a:t> 196 696,31 PLN.</a:t>
            </a:r>
          </a:p>
        </p:txBody>
      </p:sp>
      <p:grpSp>
        <p:nvGrpSpPr>
          <p:cNvPr id="10" name="Grupa 9">
            <a:extLst>
              <a:ext uri="{FF2B5EF4-FFF2-40B4-BE49-F238E27FC236}">
                <a16:creationId xmlns:a16="http://schemas.microsoft.com/office/drawing/2014/main" id="{42907533-F22F-4146-BBCE-B37E99D3F1CF}"/>
              </a:ext>
            </a:extLst>
          </p:cNvPr>
          <p:cNvGrpSpPr/>
          <p:nvPr/>
        </p:nvGrpSpPr>
        <p:grpSpPr>
          <a:xfrm>
            <a:off x="1534475" y="4176101"/>
            <a:ext cx="6975272" cy="2499816"/>
            <a:chOff x="2676417" y="4176101"/>
            <a:chExt cx="6975272" cy="2499816"/>
          </a:xfrm>
        </p:grpSpPr>
        <p:pic>
          <p:nvPicPr>
            <p:cNvPr id="8" name="Obraz 7">
              <a:extLst>
                <a:ext uri="{FF2B5EF4-FFF2-40B4-BE49-F238E27FC236}">
                  <a16:creationId xmlns:a16="http://schemas.microsoft.com/office/drawing/2014/main" id="{158BCF63-C54D-4BCF-9E55-26AE9D366C32}"/>
                </a:ext>
              </a:extLst>
            </p:cNvPr>
            <p:cNvPicPr>
              <a:picLocks noChangeAspect="1"/>
            </p:cNvPicPr>
            <p:nvPr/>
          </p:nvPicPr>
          <p:blipFill>
            <a:blip r:embed="rId6"/>
            <a:stretch>
              <a:fillRect/>
            </a:stretch>
          </p:blipFill>
          <p:spPr>
            <a:xfrm>
              <a:off x="2676417" y="4176101"/>
              <a:ext cx="3383897" cy="2499816"/>
            </a:xfrm>
            <a:prstGeom prst="rect">
              <a:avLst/>
            </a:prstGeom>
          </p:spPr>
        </p:pic>
        <p:pic>
          <p:nvPicPr>
            <p:cNvPr id="9" name="Obraz 8">
              <a:extLst>
                <a:ext uri="{FF2B5EF4-FFF2-40B4-BE49-F238E27FC236}">
                  <a16:creationId xmlns:a16="http://schemas.microsoft.com/office/drawing/2014/main" id="{6CC049C5-C3DA-420B-8078-BA2EA6119200}"/>
                </a:ext>
              </a:extLst>
            </p:cNvPr>
            <p:cNvPicPr>
              <a:picLocks noChangeAspect="1"/>
            </p:cNvPicPr>
            <p:nvPr/>
          </p:nvPicPr>
          <p:blipFill>
            <a:blip r:embed="rId7"/>
            <a:stretch>
              <a:fillRect/>
            </a:stretch>
          </p:blipFill>
          <p:spPr>
            <a:xfrm>
              <a:off x="6254373" y="4176101"/>
              <a:ext cx="3397316" cy="2499816"/>
            </a:xfrm>
            <a:prstGeom prst="rect">
              <a:avLst/>
            </a:prstGeom>
          </p:spPr>
        </p:pic>
      </p:grpSp>
    </p:spTree>
    <p:extLst>
      <p:ext uri="{BB962C8B-B14F-4D97-AF65-F5344CB8AC3E}">
        <p14:creationId xmlns:p14="http://schemas.microsoft.com/office/powerpoint/2010/main" val="67152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A82BF87-F195-4DA3-A5C5-963A56F8457A}"/>
              </a:ext>
            </a:extLst>
          </p:cNvPr>
          <p:cNvSpPr txBox="1"/>
          <p:nvPr/>
        </p:nvSpPr>
        <p:spPr>
          <a:xfrm>
            <a:off x="85060" y="1541721"/>
            <a:ext cx="5178056" cy="5078313"/>
          </a:xfrm>
          <a:prstGeom prst="rect">
            <a:avLst/>
          </a:prstGeom>
          <a:noFill/>
        </p:spPr>
        <p:txBody>
          <a:bodyPr wrap="square" rtlCol="0">
            <a:spAutoFit/>
          </a:bodyPr>
          <a:lstStyle/>
          <a:p>
            <a:r>
              <a:rPr lang="pl-PL" b="1" dirty="0"/>
              <a:t>Zrealizowane działania</a:t>
            </a:r>
          </a:p>
          <a:p>
            <a:pPr marL="285750" indent="-285750">
              <a:buFont typeface="Wingdings" panose="05000000000000000000" pitchFamily="2" charset="2"/>
              <a:buChar char="Ø"/>
            </a:pPr>
            <a:r>
              <a:rPr lang="pl-PL" dirty="0"/>
              <a:t>opracowanie aplikacji mobilnej promującej walory Krajny</a:t>
            </a:r>
          </a:p>
          <a:p>
            <a:pPr marL="285750" indent="-285750">
              <a:buFont typeface="Wingdings" panose="05000000000000000000" pitchFamily="2" charset="2"/>
              <a:buChar char="Ø"/>
            </a:pPr>
            <a:r>
              <a:rPr lang="pl-PL" dirty="0"/>
              <a:t>opracowanie Leksykonu Krajny</a:t>
            </a:r>
          </a:p>
          <a:p>
            <a:pPr marL="285750" indent="-285750">
              <a:buFont typeface="Wingdings" panose="05000000000000000000" pitchFamily="2" charset="2"/>
              <a:buChar char="Ø"/>
            </a:pPr>
            <a:r>
              <a:rPr lang="pl-PL" dirty="0"/>
              <a:t>przeprowadzenie kulinarnych zajęć edukacyjnych dla dzieci i młodzieży o charakterze edukacji regionalnej</a:t>
            </a:r>
          </a:p>
          <a:p>
            <a:pPr marL="285750" indent="-285750">
              <a:buFont typeface="Wingdings" panose="05000000000000000000" pitchFamily="2" charset="2"/>
              <a:buChar char="Ø"/>
            </a:pPr>
            <a:r>
              <a:rPr lang="pl-PL" dirty="0"/>
              <a:t>„Produkty lokalne Krajny szansą na biznes” – warsztaty dla planujących uruchomienie           działalności gastronomicznej/cateringowej </a:t>
            </a:r>
          </a:p>
          <a:p>
            <a:pPr marL="285750" indent="-285750">
              <a:buFont typeface="Wingdings" panose="05000000000000000000" pitchFamily="2" charset="2"/>
              <a:buChar char="Ø"/>
            </a:pPr>
            <a:r>
              <a:rPr lang="pl-PL" dirty="0"/>
              <a:t>organizacja wydarzeń promocyjnych nawiązujących do tradycji regionu Krajny</a:t>
            </a:r>
          </a:p>
          <a:p>
            <a:r>
              <a:rPr lang="pl-PL" dirty="0"/>
              <a:t>a) „Ksiądz Bolesław Domański – człowiek z Krajny – seminarium dla mieszkańców obszaru LGD</a:t>
            </a:r>
          </a:p>
          <a:p>
            <a:r>
              <a:rPr lang="pl-PL" dirty="0"/>
              <a:t>b) Jarmark Krajeński</a:t>
            </a:r>
          </a:p>
          <a:p>
            <a:r>
              <a:rPr lang="pl-PL" dirty="0"/>
              <a:t>c) Wystawa „Krajeńskie Stoły Wigilijne”</a:t>
            </a:r>
          </a:p>
          <a:p>
            <a:r>
              <a:rPr lang="pl-PL" dirty="0"/>
              <a:t>d) Konkurs Palm Krajeńskich „Wielkanoc na Krajnie”</a:t>
            </a:r>
          </a:p>
          <a:p>
            <a:pPr marL="285750" indent="-285750">
              <a:buFont typeface="Wingdings" panose="05000000000000000000" pitchFamily="2" charset="2"/>
              <a:buChar char="Ø"/>
            </a:pPr>
            <a:r>
              <a:rPr lang="pl-PL" dirty="0"/>
              <a:t>organizacja konferencji podsumowującej projekt</a:t>
            </a:r>
          </a:p>
        </p:txBody>
      </p:sp>
      <p:pic>
        <p:nvPicPr>
          <p:cNvPr id="3" name="Obraz 4" descr="logo">
            <a:extLst>
              <a:ext uri="{FF2B5EF4-FFF2-40B4-BE49-F238E27FC236}">
                <a16:creationId xmlns:a16="http://schemas.microsoft.com/office/drawing/2014/main" id="{C8E67612-374C-44EA-A03C-515EBF1687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5" descr="ksow">
            <a:extLst>
              <a:ext uri="{FF2B5EF4-FFF2-40B4-BE49-F238E27FC236}">
                <a16:creationId xmlns:a16="http://schemas.microsoft.com/office/drawing/2014/main" id="{F2CAEE72-6FEB-4207-911D-66D34CAA86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6" descr="PROW-2014-20_301146529b">
            <a:extLst>
              <a:ext uri="{FF2B5EF4-FFF2-40B4-BE49-F238E27FC236}">
                <a16:creationId xmlns:a16="http://schemas.microsoft.com/office/drawing/2014/main" id="{26451620-9BB3-4C85-B770-25509EA4B9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DD5F89D9-0C34-4668-BA58-023352FA28C5}"/>
              </a:ext>
            </a:extLst>
          </p:cNvPr>
          <p:cNvSpPr txBox="1"/>
          <p:nvPr/>
        </p:nvSpPr>
        <p:spPr>
          <a:xfrm>
            <a:off x="380029" y="835725"/>
            <a:ext cx="11530922" cy="276999"/>
          </a:xfrm>
          <a:prstGeom prst="rect">
            <a:avLst/>
          </a:prstGeom>
          <a:noFill/>
        </p:spPr>
        <p:txBody>
          <a:bodyPr wrap="square" rtlCol="0">
            <a:spAutoFit/>
          </a:bodyPr>
          <a:lstStyle/>
          <a:p>
            <a:pPr algn="ctr"/>
            <a:r>
              <a:rPr lang="pl-PL" sz="1200"/>
              <a:t>Europejski Fundusz Rolny na rzecz Rozwoju Obszarów Wiejskich: Europa inwestująca w obszary wiejskie</a:t>
            </a:r>
            <a:endParaRPr lang="pl-PL" sz="1200" dirty="0"/>
          </a:p>
        </p:txBody>
      </p:sp>
      <p:pic>
        <p:nvPicPr>
          <p:cNvPr id="7" name="Obraz 6">
            <a:extLst>
              <a:ext uri="{FF2B5EF4-FFF2-40B4-BE49-F238E27FC236}">
                <a16:creationId xmlns:a16="http://schemas.microsoft.com/office/drawing/2014/main" id="{754406FF-EAD1-431F-80EF-A63984A5A81E}"/>
              </a:ext>
            </a:extLst>
          </p:cNvPr>
          <p:cNvPicPr>
            <a:picLocks noChangeAspect="1"/>
          </p:cNvPicPr>
          <p:nvPr/>
        </p:nvPicPr>
        <p:blipFill>
          <a:blip r:embed="rId5"/>
          <a:stretch>
            <a:fillRect/>
          </a:stretch>
        </p:blipFill>
        <p:spPr>
          <a:xfrm>
            <a:off x="5564260" y="1753562"/>
            <a:ext cx="6124575" cy="4752975"/>
          </a:xfrm>
          <a:prstGeom prst="rect">
            <a:avLst/>
          </a:prstGeom>
        </p:spPr>
      </p:pic>
    </p:spTree>
    <p:extLst>
      <p:ext uri="{BB962C8B-B14F-4D97-AF65-F5344CB8AC3E}">
        <p14:creationId xmlns:p14="http://schemas.microsoft.com/office/powerpoint/2010/main" val="296591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3FE9095E-6BAD-4D82-B1CF-9BF0593E04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82266F2C-0D9E-4574-9038-4C69DAE203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7B40EDB5-AED9-44F7-9FAD-7A3963F30A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10539003-5620-4F4C-B058-EA55BEB288C6}"/>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pic>
        <p:nvPicPr>
          <p:cNvPr id="9" name="Obraz 8" descr="Obraz zawierający zrzut ekranu&#10;&#10;Opis wygenerowany przy bardzo wysokim poziomie pewności">
            <a:extLst>
              <a:ext uri="{FF2B5EF4-FFF2-40B4-BE49-F238E27FC236}">
                <a16:creationId xmlns:a16="http://schemas.microsoft.com/office/drawing/2014/main" id="{72634B2C-FF88-4EEE-9FA2-468DEA726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9038" y="1335974"/>
            <a:ext cx="4733925" cy="5257800"/>
          </a:xfrm>
          <a:prstGeom prst="rect">
            <a:avLst/>
          </a:prstGeom>
        </p:spPr>
      </p:pic>
    </p:spTree>
    <p:extLst>
      <p:ext uri="{BB962C8B-B14F-4D97-AF65-F5344CB8AC3E}">
        <p14:creationId xmlns:p14="http://schemas.microsoft.com/office/powerpoint/2010/main" val="299560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18ADF51A-1A71-44D4-9BF9-EB7B47B91D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ECC4A820-C49C-4325-A210-92A379E3E5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1254E081-DC2A-478F-861B-C21AD73C6E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B235CFE-9987-404E-8356-7D4C983BF914}"/>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FE1C0CF3-F156-4065-86C2-A6DEBAAE89CE}"/>
              </a:ext>
            </a:extLst>
          </p:cNvPr>
          <p:cNvSpPr txBox="1"/>
          <p:nvPr/>
        </p:nvSpPr>
        <p:spPr>
          <a:xfrm>
            <a:off x="106326" y="2477382"/>
            <a:ext cx="11972260" cy="3046988"/>
          </a:xfrm>
          <a:prstGeom prst="rect">
            <a:avLst/>
          </a:prstGeom>
          <a:noFill/>
        </p:spPr>
        <p:txBody>
          <a:bodyPr wrap="square" rtlCol="0">
            <a:spAutoFit/>
          </a:bodyPr>
          <a:lstStyle/>
          <a:p>
            <a:r>
              <a:rPr lang="pl-PL" sz="2400" dirty="0"/>
              <a:t>UWAGI z grupy LGD na </a:t>
            </a:r>
            <a:r>
              <a:rPr lang="pl-PL" sz="2400" dirty="0" err="1"/>
              <a:t>Facebook’u</a:t>
            </a:r>
            <a:endParaRPr lang="pl-PL" sz="2400" dirty="0"/>
          </a:p>
          <a:p>
            <a:r>
              <a:rPr lang="pl-PL" sz="2400" b="1" dirty="0"/>
              <a:t>Problemy finansowe</a:t>
            </a:r>
          </a:p>
          <a:p>
            <a:pPr marL="285750" indent="-285750">
              <a:buFont typeface="Arial" panose="020B0604020202020204" pitchFamily="34" charset="0"/>
              <a:buChar char="•"/>
            </a:pPr>
            <a:r>
              <a:rPr lang="pl-PL" sz="2400" dirty="0"/>
              <a:t>„Wyzwanie: zrealizować projekt w 2019 z budżetem z 2015...”</a:t>
            </a:r>
          </a:p>
          <a:p>
            <a:pPr marL="285750" indent="-285750">
              <a:buFont typeface="Arial" panose="020B0604020202020204" pitchFamily="34" charset="0"/>
              <a:buChar char="•"/>
            </a:pPr>
            <a:r>
              <a:rPr lang="pl-PL" sz="2400" dirty="0"/>
              <a:t>„Brak niskooprocentowanych pożyczek z BGK na projekty współpracy”</a:t>
            </a:r>
          </a:p>
          <a:p>
            <a:pPr marL="285750" indent="-285750">
              <a:buFont typeface="Arial" panose="020B0604020202020204" pitchFamily="34" charset="0"/>
              <a:buChar char="•"/>
            </a:pPr>
            <a:r>
              <a:rPr lang="pl-PL" sz="2400" dirty="0"/>
              <a:t>„Drogie kredyty, najtaniej to 9,5 % , RRSO ponad 11%”</a:t>
            </a:r>
          </a:p>
          <a:p>
            <a:pPr marL="285750" indent="-285750">
              <a:buFont typeface="Arial" panose="020B0604020202020204" pitchFamily="34" charset="0"/>
              <a:buChar char="•"/>
            </a:pPr>
            <a:r>
              <a:rPr lang="pl-PL" sz="2400" dirty="0"/>
              <a:t>„Dlaczego pracownicy biura i zarząd nie mogą korzystać z pokrycia kosztów udziału w projekcie współpracy. Kto to wymyślił. Nie mówcie że to pokrywamy z funkcjonowania. tam kasy jest za mało po obcięciu w porównaniu z poprzednim okresem.”</a:t>
            </a:r>
          </a:p>
        </p:txBody>
      </p:sp>
    </p:spTree>
    <p:extLst>
      <p:ext uri="{BB962C8B-B14F-4D97-AF65-F5344CB8AC3E}">
        <p14:creationId xmlns:p14="http://schemas.microsoft.com/office/powerpoint/2010/main" val="76023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7CE118E3-6082-4F5E-8050-BC9F2FA937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5223F001-9A69-4E45-A159-2008E87658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C1D3EEAB-E2B1-4630-9AFA-FF10E78AE5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852C31AA-0A1F-46C6-9C1E-52E61A9A8D38}"/>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B2C7C127-34DE-47EE-8AEE-255ABB31086E}"/>
              </a:ext>
            </a:extLst>
          </p:cNvPr>
          <p:cNvSpPr txBox="1"/>
          <p:nvPr/>
        </p:nvSpPr>
        <p:spPr>
          <a:xfrm>
            <a:off x="106326" y="1509823"/>
            <a:ext cx="11972260" cy="4832092"/>
          </a:xfrm>
          <a:prstGeom prst="rect">
            <a:avLst/>
          </a:prstGeom>
          <a:noFill/>
        </p:spPr>
        <p:txBody>
          <a:bodyPr wrap="square" rtlCol="0">
            <a:spAutoFit/>
          </a:bodyPr>
          <a:lstStyle/>
          <a:p>
            <a:r>
              <a:rPr lang="pl-PL" sz="2200" b="1" dirty="0"/>
              <a:t>Problemy dot. </a:t>
            </a:r>
            <a:r>
              <a:rPr lang="pl-PL" sz="2200" b="1" dirty="0" err="1"/>
              <a:t>WoPP</a:t>
            </a:r>
            <a:r>
              <a:rPr lang="pl-PL" sz="2200" b="1" dirty="0"/>
              <a:t>, </a:t>
            </a:r>
            <a:r>
              <a:rPr lang="pl-PL" sz="2200" b="1" dirty="0" err="1"/>
              <a:t>WoP</a:t>
            </a:r>
            <a:r>
              <a:rPr lang="pl-PL" sz="2200" b="1" dirty="0"/>
              <a:t> i załączników</a:t>
            </a:r>
          </a:p>
          <a:p>
            <a:pPr marL="285750" indent="-285750">
              <a:buFont typeface="Arial" panose="020B0604020202020204" pitchFamily="34" charset="0"/>
              <a:buChar char="•"/>
            </a:pPr>
            <a:r>
              <a:rPr lang="pl-PL" sz="2200" dirty="0"/>
              <a:t>„Temat rzeka :) po pierwsze formularz wniosku, od podstawowych funkcji gdzie jest prawie wszystko poblokowane, komórki, tam gdzie mogłyby być formuły nie ma, instrukcja każe robić rozległe opisy, gdzie we wniosku </a:t>
            </a:r>
            <a:r>
              <a:rPr lang="pl-PL" sz="2200" dirty="0" err="1"/>
              <a:t>cieżko</a:t>
            </a:r>
            <a:r>
              <a:rPr lang="pl-PL" sz="2200" dirty="0"/>
              <a:t> je zmieścić (wiem, mogę na kartce, dodatkowym arkuszu ale to lekki absurd). Wniosek nie jest przyjazny w żaden sposób dla projektów które maja większa ilość partnerów. Kolejna sprawa to kwestia projektów twardych, całej dokumentacji która od a do z musimy mieć gotowa na moment składania wniosku - w poprzednim okresie to był moment rozliczenia. My w naszym projekcie od początku zakładaliśmy ze wyłonimy wykonawcę który wytyczy mam szlaki, po czym okazało się ze na moment złożenia wniosku musieliśmy znać dokładna lokalizacje tablic informacyjnych, mieć wszystkie zgody na ich ustawienie - w różnych starostwach różnie na to patrzyli, czyli musieliśmy znać dokładny przebieg szlaku .... Ja wiem ze jest projekt przygotowawczy ale nikt nam nie mówił o tym jak pisaliśmy LSR i wskaźniki </a:t>
            </a:r>
            <a:r>
              <a:rPr lang="pl-PL" sz="2200" dirty="0" err="1"/>
              <a:t>pozakładalismy</a:t>
            </a:r>
            <a:r>
              <a:rPr lang="pl-PL" sz="2200" dirty="0"/>
              <a:t> inne. To tak na szybko :))”</a:t>
            </a:r>
          </a:p>
          <a:p>
            <a:pPr marL="285750" indent="-285750">
              <a:buFont typeface="Arial" panose="020B0604020202020204" pitchFamily="34" charset="0"/>
              <a:buChar char="•"/>
            </a:pPr>
            <a:r>
              <a:rPr lang="pl-PL" sz="2200" dirty="0"/>
              <a:t>„konieczne zaświadczenie o nieoprocentowaniu subkonta z wyprzedzającym finansowaniem, jakby z wyciągów nie można było wyczytać, że nie ma odsetek ;) a tylko koszty prowadzenia”</a:t>
            </a:r>
          </a:p>
        </p:txBody>
      </p:sp>
    </p:spTree>
    <p:extLst>
      <p:ext uri="{BB962C8B-B14F-4D97-AF65-F5344CB8AC3E}">
        <p14:creationId xmlns:p14="http://schemas.microsoft.com/office/powerpoint/2010/main" val="335819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892D6ADE-486B-4224-B8E8-8A7BEAFCA9E9}"/>
              </a:ext>
            </a:extLst>
          </p:cNvPr>
          <p:cNvSpPr txBox="1"/>
          <p:nvPr/>
        </p:nvSpPr>
        <p:spPr>
          <a:xfrm>
            <a:off x="106326" y="1509823"/>
            <a:ext cx="11972260" cy="4524315"/>
          </a:xfrm>
          <a:prstGeom prst="rect">
            <a:avLst/>
          </a:prstGeom>
          <a:noFill/>
        </p:spPr>
        <p:txBody>
          <a:bodyPr wrap="square" rtlCol="0">
            <a:spAutoFit/>
          </a:bodyPr>
          <a:lstStyle/>
          <a:p>
            <a:r>
              <a:rPr lang="pl-PL" sz="2400" b="1" dirty="0"/>
              <a:t>Koszty kwalifikowalne</a:t>
            </a:r>
          </a:p>
          <a:p>
            <a:pPr marL="285750" indent="-285750">
              <a:buFont typeface="Arial" panose="020B0604020202020204" pitchFamily="34" charset="0"/>
              <a:buChar char="•"/>
            </a:pPr>
            <a:r>
              <a:rPr lang="pl-PL" sz="2400" dirty="0"/>
              <a:t>„Dlaczego pracownicy biura i zarząd nie mogą korzystać z pokrycia kosztów udziału w projekcie współpracy. Kto to wymyślił. Nie mówcie że to pokrywamy z funkcjonowania. tam kasy jest za mało po obcięciu w porównaniu z poprzednim okresem.”</a:t>
            </a:r>
          </a:p>
          <a:p>
            <a:pPr marL="285750" indent="-285750">
              <a:buFont typeface="Arial" panose="020B0604020202020204" pitchFamily="34" charset="0"/>
              <a:buChar char="•"/>
            </a:pPr>
            <a:r>
              <a:rPr lang="pl-PL" sz="2400" dirty="0"/>
              <a:t>„Robiliśmy projekt międzynarodowy MAK i tam nie uznali nam kosztów delegacji, pracowników i członków zarządu z tegoż projektu. Nawet przyjazdu na konferencję i kontrolę projektu. Jak znajdę poprawki to prześlę.”</a:t>
            </a:r>
          </a:p>
          <a:p>
            <a:pPr marL="285750" indent="-285750">
              <a:buFont typeface="Arial" panose="020B0604020202020204" pitchFamily="34" charset="0"/>
              <a:buChar char="•"/>
            </a:pPr>
            <a:endParaRPr lang="pl-PL" sz="2400" dirty="0"/>
          </a:p>
          <a:p>
            <a:r>
              <a:rPr lang="pl-PL" sz="2400" b="1" dirty="0"/>
              <a:t>Projekty międzynarodowe</a:t>
            </a:r>
          </a:p>
          <a:p>
            <a:pPr marL="285750" indent="-285750">
              <a:buFont typeface="Arial" panose="020B0604020202020204" pitchFamily="34" charset="0"/>
              <a:buChar char="•"/>
            </a:pPr>
            <a:r>
              <a:rPr lang="pl-PL" sz="2400" dirty="0"/>
              <a:t>„U nas jest problem z oceną wniosku. Partnerem wiodącym jest LGD z Łotwy i UM nie wie jak ocenić wniosek w takiej sytuacji. Pojawił się nawet pomysł, że my w ogóle nie powinniśmy wniosku składać tylko realizować w oparciu o... </a:t>
            </a:r>
            <a:r>
              <a:rPr lang="pl-PL" sz="2400" dirty="0" err="1"/>
              <a:t>hmm</a:t>
            </a:r>
            <a:r>
              <a:rPr lang="pl-PL" sz="2400" dirty="0"/>
              <a:t>... umowę ramową ;)”</a:t>
            </a:r>
            <a:endParaRPr lang="pl-PL" sz="2400" b="1" dirty="0"/>
          </a:p>
        </p:txBody>
      </p:sp>
      <p:pic>
        <p:nvPicPr>
          <p:cNvPr id="3" name="Obraz 4" descr="logo">
            <a:extLst>
              <a:ext uri="{FF2B5EF4-FFF2-40B4-BE49-F238E27FC236}">
                <a16:creationId xmlns:a16="http://schemas.microsoft.com/office/drawing/2014/main" id="{60D1DB99-1690-4F40-B35E-622CA88633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5" descr="ksow">
            <a:extLst>
              <a:ext uri="{FF2B5EF4-FFF2-40B4-BE49-F238E27FC236}">
                <a16:creationId xmlns:a16="http://schemas.microsoft.com/office/drawing/2014/main" id="{FE1BAF71-FEBC-4CFE-8784-DF3DAF8EFD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6" descr="PROW-2014-20_301146529b">
            <a:extLst>
              <a:ext uri="{FF2B5EF4-FFF2-40B4-BE49-F238E27FC236}">
                <a16:creationId xmlns:a16="http://schemas.microsoft.com/office/drawing/2014/main" id="{07E6BEDB-9DC2-4D42-985D-82CB5C7418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91C1F8A8-EF77-410F-ADBE-33BD4885B156}"/>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Tree>
    <p:extLst>
      <p:ext uri="{BB962C8B-B14F-4D97-AF65-F5344CB8AC3E}">
        <p14:creationId xmlns:p14="http://schemas.microsoft.com/office/powerpoint/2010/main" val="137236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55B1C75-733B-4F06-A3E2-CED9F7B5C0E7}"/>
              </a:ext>
            </a:extLst>
          </p:cNvPr>
          <p:cNvSpPr txBox="1"/>
          <p:nvPr/>
        </p:nvSpPr>
        <p:spPr>
          <a:xfrm>
            <a:off x="166577" y="1158948"/>
            <a:ext cx="11858846" cy="5632311"/>
          </a:xfrm>
          <a:prstGeom prst="rect">
            <a:avLst/>
          </a:prstGeom>
          <a:noFill/>
        </p:spPr>
        <p:txBody>
          <a:bodyPr wrap="square" rtlCol="0">
            <a:spAutoFit/>
          </a:bodyPr>
          <a:lstStyle/>
          <a:p>
            <a:r>
              <a:rPr lang="pl-PL" b="1" dirty="0"/>
              <a:t>Uwagi otrzymane drogą mailową</a:t>
            </a:r>
          </a:p>
          <a:p>
            <a:r>
              <a:rPr lang="pl-PL" dirty="0"/>
              <a:t>W nawiązaniu do Twojego </a:t>
            </a:r>
            <a:r>
              <a:rPr lang="pl-PL" dirty="0" err="1"/>
              <a:t>posta</a:t>
            </a:r>
            <a:r>
              <a:rPr lang="pl-PL" dirty="0"/>
              <a:t> na grupie LGD przesyłam swoje przemyślenia, jako osoba koordynująca projekt międzynarodowy w naszym LGD:</a:t>
            </a:r>
          </a:p>
          <a:p>
            <a:r>
              <a:rPr lang="pl-PL" dirty="0"/>
              <a:t>- rozporządzenie napisane jest zarówno dla projektów współpracy regionalnej, jak i międzynarodowej – czy można rozgraniczyć bardziej te zapisy, ponieważ czytając rozporządzenie można się w pewnym momencie pogubić co dotyczy projektu regionalnego a co właściwie międzynarodowego? </a:t>
            </a:r>
          </a:p>
          <a:p>
            <a:pPr lvl="0"/>
            <a:r>
              <a:rPr lang="pl-PL" dirty="0"/>
              <a:t>Przykładem jest wspólny paragraf co do zapisów jakie powinny znaleźć się w umowie partnerskiej: </a:t>
            </a:r>
          </a:p>
          <a:p>
            <a:r>
              <a:rPr lang="pl-PL" dirty="0"/>
              <a:t>- projekt międzyregionalny – polskie LGD, te same wytyczne co do zapisów w LSR, zdecydowanie łatwiej przygotować umowę i wprowadzać ewentualne zmiany</a:t>
            </a:r>
          </a:p>
          <a:p>
            <a:r>
              <a:rPr lang="pl-PL" dirty="0"/>
              <a:t>- projekt międzynarodowy – nasz projekt jest z 5 partnerami, Finlandia (która jest liderem), Estonia i 3 LGD z Łotwy, my jesteśmy jedyną LGD z Polski; nasi partnerzy nie mają u siebie w LSR „przedsięwzięć”, nie wpisywali do umowy wskaźników literalnie przepisanych z LSR, miejsca realizacji poszczególnych zadań określaliśmy również dość ogólnie tzn. które zadanie w jakim państwie będzie zrealizowane z informacją, że wszystkie zadania będą na obszarze LSR, harmonogram określony w kwartałach, budżet elastyczny z limitem „górnym” a nie co do grosza, itd. Nasz Lider (Finlandia) nie chciał konstruować umowy w sposób bardzo szczegółowy, żeby zachować pewną elastyczność i po to , by przy każdej drobnej zmianie nie trzeba było podpisywać aneksu.</a:t>
            </a:r>
          </a:p>
          <a:p>
            <a:r>
              <a:rPr lang="pl-PL" dirty="0"/>
              <a:t>Z kolei zapis w rozporządzeniu o tym, że umowy partnerskiej nie można zmieniać po złożeniu </a:t>
            </a:r>
            <a:r>
              <a:rPr lang="pl-PL" dirty="0" err="1"/>
              <a:t>WoPP</a:t>
            </a:r>
            <a:r>
              <a:rPr lang="pl-PL" dirty="0"/>
              <a:t> do SW jest również nieadekwatny w przypadku międzynarodowego projektu, gdzie partnerzy równolegle wnioskują o finansowanie w swoich państwach. My złożyliśmy </a:t>
            </a:r>
            <a:r>
              <a:rPr lang="pl-PL" dirty="0" err="1"/>
              <a:t>WoPP</a:t>
            </a:r>
            <a:r>
              <a:rPr lang="pl-PL" dirty="0"/>
              <a:t> w połowie października 2018, a za 2 tygodnie Łotwa przysłała aneks bo przy weryfikacji ich </a:t>
            </a:r>
            <a:r>
              <a:rPr lang="pl-PL" dirty="0" err="1"/>
              <a:t>WoPP</a:t>
            </a:r>
            <a:r>
              <a:rPr lang="pl-PL" dirty="0"/>
              <a:t> zmniejszył się budżet.</a:t>
            </a:r>
          </a:p>
        </p:txBody>
      </p:sp>
      <p:pic>
        <p:nvPicPr>
          <p:cNvPr id="3" name="Obraz 4" descr="logo">
            <a:extLst>
              <a:ext uri="{FF2B5EF4-FFF2-40B4-BE49-F238E27FC236}">
                <a16:creationId xmlns:a16="http://schemas.microsoft.com/office/drawing/2014/main" id="{4BC70FEB-276B-44EC-B1BB-AC6169349F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5" descr="ksow">
            <a:extLst>
              <a:ext uri="{FF2B5EF4-FFF2-40B4-BE49-F238E27FC236}">
                <a16:creationId xmlns:a16="http://schemas.microsoft.com/office/drawing/2014/main" id="{50C1D025-19CB-44F0-B293-C1B7017E87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6" descr="PROW-2014-20_301146529b">
            <a:extLst>
              <a:ext uri="{FF2B5EF4-FFF2-40B4-BE49-F238E27FC236}">
                <a16:creationId xmlns:a16="http://schemas.microsoft.com/office/drawing/2014/main" id="{0356A756-EB74-49CD-A240-8FFA51F0DC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B2451FB6-3968-43F7-AA06-8885250216CC}"/>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Tree>
    <p:extLst>
      <p:ext uri="{BB962C8B-B14F-4D97-AF65-F5344CB8AC3E}">
        <p14:creationId xmlns:p14="http://schemas.microsoft.com/office/powerpoint/2010/main" val="91981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647DBE34-9659-4A91-AE93-5DA6E6933A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1D3AB547-7416-468F-876F-44F80C95F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365E6DD4-35FE-46C3-948E-00896D7D51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F3661BF-93E6-4FBB-9ABF-38C3F32D3569}"/>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20087EBD-BEAD-4A70-95A2-0C448847BF8E}"/>
              </a:ext>
            </a:extLst>
          </p:cNvPr>
          <p:cNvSpPr txBox="1"/>
          <p:nvPr/>
        </p:nvSpPr>
        <p:spPr>
          <a:xfrm>
            <a:off x="166577" y="1509825"/>
            <a:ext cx="11858846" cy="3970318"/>
          </a:xfrm>
          <a:prstGeom prst="rect">
            <a:avLst/>
          </a:prstGeom>
          <a:noFill/>
        </p:spPr>
        <p:txBody>
          <a:bodyPr wrap="square" rtlCol="0">
            <a:spAutoFit/>
          </a:bodyPr>
          <a:lstStyle/>
          <a:p>
            <a:r>
              <a:rPr lang="pl-PL" dirty="0"/>
              <a:t>Ponadto umowa partnerska, którą wspólnie przygotowaliśmy została zaakceptowana bez żadnych uwag w każdym państwie z wyjątkiem Polski, w naszym przypadku UM wystosował 10 uwag o rzekomych brakach; </a:t>
            </a:r>
          </a:p>
          <a:p>
            <a:pPr lvl="0"/>
            <a:r>
              <a:rPr lang="pl-PL" dirty="0"/>
              <a:t>Szacowanie budżetu do </a:t>
            </a:r>
            <a:r>
              <a:rPr lang="pl-PL" u="sng" dirty="0"/>
              <a:t>umowy partnerskiej</a:t>
            </a:r>
            <a:r>
              <a:rPr lang="pl-PL" dirty="0"/>
              <a:t> powinno opierać się na „szacunku”, a nie wpisywaniu kosztów co do grosza i zmianie umowy za każdym razem, gdy koszty się zmienią (szacujemy górny limit, którego nie możemy przekroczyć, jeśli koszty w trakcie przygotowywania </a:t>
            </a:r>
            <a:r>
              <a:rPr lang="pl-PL" dirty="0" err="1"/>
              <a:t>WoPP</a:t>
            </a:r>
            <a:r>
              <a:rPr lang="pl-PL" dirty="0"/>
              <a:t> się zmniejszą)</a:t>
            </a:r>
          </a:p>
          <a:p>
            <a:pPr lvl="0"/>
            <a:r>
              <a:rPr lang="pl-PL" dirty="0"/>
              <a:t>Koszty tłumaczenia umowy partnerskiej i jej ewentualnych aneksów powinny być kwalifikowalne również we </a:t>
            </a:r>
            <a:r>
              <a:rPr lang="pl-PL" dirty="0" err="1"/>
              <a:t>WoPP</a:t>
            </a:r>
            <a:r>
              <a:rPr lang="pl-PL" dirty="0"/>
              <a:t> na realizację projektu współpracy międzynarodowej (pozycja w budżecie ryczałtowa – np. 1500 zł przeznaczamy na ewentualne tłumaczenia, bez przedstawiania ofert z rozeznania rynku i ponadto koszt kwalifikowalny przed podpisaniem umowy z SW)</a:t>
            </a:r>
          </a:p>
          <a:p>
            <a:pPr lvl="0"/>
            <a:r>
              <a:rPr lang="pl-PL" dirty="0"/>
              <a:t>Termin weryfikacji </a:t>
            </a:r>
            <a:r>
              <a:rPr lang="pl-PL" dirty="0" err="1"/>
              <a:t>WoPP</a:t>
            </a:r>
            <a:r>
              <a:rPr lang="pl-PL" dirty="0"/>
              <a:t> przez SW – zgodnie z Instrukcją 2 miesiące, my czekaliśmy 3 (projekt międzynarodowy), ok. 6 miesięcy projekt międzyregionalny, taki długi czas weryfikacji </a:t>
            </a:r>
            <a:r>
              <a:rPr lang="pl-PL" dirty="0" err="1"/>
              <a:t>WoPP</a:t>
            </a:r>
            <a:r>
              <a:rPr lang="pl-PL" dirty="0"/>
              <a:t> zagraża jego terminowej realizacji – mamy przecież harmonogram uzgodniony z naszymi partnerami, który nas obowiązuje; Finlandia czy Łotwa ok. 2 miesięcy z podpisaniem umowy o przyznaniu finansowania;</a:t>
            </a:r>
          </a:p>
          <a:p>
            <a:pPr lvl="0"/>
            <a:r>
              <a:rPr lang="pl-PL" dirty="0" err="1"/>
              <a:t>WoPP</a:t>
            </a:r>
            <a:r>
              <a:rPr lang="pl-PL" dirty="0"/>
              <a:t> – powinien być oddzielny dla projektów międzynarodowych, nieczytelny, komórki zablokowane i nie można swobodnie edytować </a:t>
            </a:r>
          </a:p>
        </p:txBody>
      </p:sp>
    </p:spTree>
    <p:extLst>
      <p:ext uri="{BB962C8B-B14F-4D97-AF65-F5344CB8AC3E}">
        <p14:creationId xmlns:p14="http://schemas.microsoft.com/office/powerpoint/2010/main" val="122119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647DBE34-9659-4A91-AE93-5DA6E6933A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1D3AB547-7416-468F-876F-44F80C95F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365E6DD4-35FE-46C3-948E-00896D7D51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F3661BF-93E6-4FBB-9ABF-38C3F32D3569}"/>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20087EBD-BEAD-4A70-95A2-0C448847BF8E}"/>
              </a:ext>
            </a:extLst>
          </p:cNvPr>
          <p:cNvSpPr txBox="1"/>
          <p:nvPr/>
        </p:nvSpPr>
        <p:spPr>
          <a:xfrm>
            <a:off x="166577" y="1158948"/>
            <a:ext cx="11858846" cy="5632311"/>
          </a:xfrm>
          <a:prstGeom prst="rect">
            <a:avLst/>
          </a:prstGeom>
          <a:noFill/>
        </p:spPr>
        <p:txBody>
          <a:bodyPr wrap="square" rtlCol="0">
            <a:spAutoFit/>
          </a:bodyPr>
          <a:lstStyle/>
          <a:p>
            <a:pPr lvl="0"/>
            <a:r>
              <a:rPr lang="pl-PL" dirty="0"/>
              <a:t>Uwagi przy weryfikacji </a:t>
            </a:r>
            <a:r>
              <a:rPr lang="pl-PL" dirty="0" err="1"/>
              <a:t>WoPP</a:t>
            </a:r>
            <a:r>
              <a:rPr lang="pl-PL" dirty="0"/>
              <a:t> – zbyt drobiazgowe, przy konstrukcji budżetu musimy okazywać oferty do każdej pozycji – zmienimy 1 parametr, znów oferty; składam </a:t>
            </a:r>
            <a:r>
              <a:rPr lang="pl-PL" dirty="0" err="1"/>
              <a:t>WoPP</a:t>
            </a:r>
            <a:r>
              <a:rPr lang="pl-PL" dirty="0"/>
              <a:t> załączam oferty, UM weryfikuje </a:t>
            </a:r>
            <a:r>
              <a:rPr lang="pl-PL" dirty="0" err="1"/>
              <a:t>WoPP</a:t>
            </a:r>
            <a:r>
              <a:rPr lang="pl-PL" dirty="0"/>
              <a:t> po 3 miesiącach już są nieaktualne, ponownie trzeba dostarczyć nowe, podpiszemy umowę z SW najlepiej znów ponownie świeże zapytania i wybór: 3 razy ta sama praca jest do zrobienia, nie mówiąc już o tym jak nas postrzegają przez to potencjalni oferenci; pkt. Uzasadnienie celów i opis operacji – UM wymaga przygotować bardzo szczegółowy opis, może w takim razie 1 z tych punktów usunąć we </a:t>
            </a:r>
            <a:r>
              <a:rPr lang="pl-PL" dirty="0" err="1"/>
              <a:t>WoPP</a:t>
            </a:r>
            <a:r>
              <a:rPr lang="pl-PL" dirty="0"/>
              <a:t> skoro piszę to samo w dwóch miejscach i jeszcze muszę dołączać dodatkowe kartki, bo „zwięzły” opis czy uzasadnienie są niewystarczające; ponadto </a:t>
            </a:r>
            <a:r>
              <a:rPr lang="pl-PL" dirty="0" err="1"/>
              <a:t>WoPP</a:t>
            </a:r>
            <a:r>
              <a:rPr lang="pl-PL" dirty="0"/>
              <a:t> nie jest </a:t>
            </a:r>
            <a:r>
              <a:rPr lang="pl-PL" dirty="0" err="1"/>
              <a:t>dostsowany</a:t>
            </a:r>
            <a:r>
              <a:rPr lang="pl-PL" dirty="0"/>
              <a:t> do wpisywania większej ilości partnerów niż chyba 5 (nas w projekcie jest w sumie 6) – oczywiście można a nawet trzeba skopiować arkusz ale czy nie można by  zrobić tego prościej np., w formie jakiejś tabelki? Przecież dane partnerów i tak znajdują się w umowie partnerskiej – dublowanie informacji;</a:t>
            </a:r>
          </a:p>
          <a:p>
            <a:pPr lvl="0"/>
            <a:r>
              <a:rPr lang="pl-PL" dirty="0"/>
              <a:t>Terminy na uzupełnienie uwag do </a:t>
            </a:r>
            <a:r>
              <a:rPr lang="pl-PL" dirty="0" err="1"/>
              <a:t>WoPP</a:t>
            </a:r>
            <a:r>
              <a:rPr lang="pl-PL" dirty="0"/>
              <a:t> – 21 dni w przypadku projektu międzyregionalnego – ok, ale w przypadku naszego projektu międzynarodowego to jest za krótki termin (uwagi co do ewentualnych zmian w projekcie muszę uzgodnić z wszystkimi partnerami – Finlandia, Estonia i Łotwa – to są 3 państwa, nie każdy koordynator jest dostępny od zaraz, przesyłanie dokumentów (aneks) trwa, a UM chce podpisany oryginał, bo skan z wszystkimi podpisami jest niewystarczający), do tego trzeba doliczyć jeszcze czas na tłumaczenie przysięgłe;</a:t>
            </a:r>
          </a:p>
          <a:p>
            <a:pPr lvl="0"/>
            <a:r>
              <a:rPr lang="pl-PL" dirty="0"/>
              <a:t>We </a:t>
            </a:r>
            <a:r>
              <a:rPr lang="pl-PL" dirty="0" err="1"/>
              <a:t>WoPP</a:t>
            </a:r>
            <a:r>
              <a:rPr lang="pl-PL" dirty="0"/>
              <a:t> musimy podać dokładne adresy miejsc naszych zadań – w naszym projekcie młodzież z obszaru LSR będzie brać udział w warsztatach z ekologii i przedsiębiorczości podczas 5 dniowego obozu organizowanego na obszarze LSR (u nas, podobnie w Finlandii i na Łotwie) – i tu znów instrukcja do </a:t>
            </a:r>
            <a:r>
              <a:rPr lang="pl-PL" dirty="0" err="1"/>
              <a:t>WoPP</a:t>
            </a:r>
            <a:r>
              <a:rPr lang="pl-PL" dirty="0"/>
              <a:t> wymaga by w przypadku szkoleń podać mnóstwo szczegółowych informacji, w tym lokalizację (adres) – naszym zdaniem jest to podejście zbyt drobiazgowe i wystarczyłoby określenie, że szkolenie/ warsztat/ konferencja odbędą się na obszarze LSR – nasi partnerzy w swoich wnioskach o dofinansowanie nie musieli podawać tak szczegółowych informacji a realizują tożsame zadanie</a:t>
            </a:r>
          </a:p>
        </p:txBody>
      </p:sp>
    </p:spTree>
    <p:extLst>
      <p:ext uri="{BB962C8B-B14F-4D97-AF65-F5344CB8AC3E}">
        <p14:creationId xmlns:p14="http://schemas.microsoft.com/office/powerpoint/2010/main" val="331373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4" descr="logo">
            <a:extLst>
              <a:ext uri="{FF2B5EF4-FFF2-40B4-BE49-F238E27FC236}">
                <a16:creationId xmlns:a16="http://schemas.microsoft.com/office/drawing/2014/main" id="{647DBE34-9659-4A91-AE93-5DA6E6933A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29" y="311850"/>
            <a:ext cx="781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5" descr="ksow">
            <a:extLst>
              <a:ext uri="{FF2B5EF4-FFF2-40B4-BE49-F238E27FC236}">
                <a16:creationId xmlns:a16="http://schemas.microsoft.com/office/drawing/2014/main" id="{1D3AB547-7416-468F-876F-44F80C95F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64226"/>
            <a:ext cx="1485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6" descr="PROW-2014-20_301146529b">
            <a:extLst>
              <a:ext uri="{FF2B5EF4-FFF2-40B4-BE49-F238E27FC236}">
                <a16:creationId xmlns:a16="http://schemas.microsoft.com/office/drawing/2014/main" id="{365E6DD4-35FE-46C3-948E-00896D7D51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991" y="311850"/>
            <a:ext cx="952500"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F3661BF-93E6-4FBB-9ABF-38C3F32D3569}"/>
              </a:ext>
            </a:extLst>
          </p:cNvPr>
          <p:cNvSpPr txBox="1"/>
          <p:nvPr/>
        </p:nvSpPr>
        <p:spPr>
          <a:xfrm>
            <a:off x="380029" y="835725"/>
            <a:ext cx="11530922" cy="276999"/>
          </a:xfrm>
          <a:prstGeom prst="rect">
            <a:avLst/>
          </a:prstGeom>
          <a:noFill/>
        </p:spPr>
        <p:txBody>
          <a:bodyPr wrap="square" rtlCol="0">
            <a:spAutoFit/>
          </a:bodyPr>
          <a:lstStyle/>
          <a:p>
            <a:pPr algn="ctr"/>
            <a:r>
              <a:rPr lang="pl-PL" sz="1200" dirty="0"/>
              <a:t>Europejski Fundusz Rolny na rzecz Rozwoju Obszarów Wiejskich: Europa inwestująca w obszary wiejskie</a:t>
            </a:r>
          </a:p>
        </p:txBody>
      </p:sp>
      <p:sp>
        <p:nvSpPr>
          <p:cNvPr id="6" name="pole tekstowe 5">
            <a:extLst>
              <a:ext uri="{FF2B5EF4-FFF2-40B4-BE49-F238E27FC236}">
                <a16:creationId xmlns:a16="http://schemas.microsoft.com/office/drawing/2014/main" id="{20087EBD-BEAD-4A70-95A2-0C448847BF8E}"/>
              </a:ext>
            </a:extLst>
          </p:cNvPr>
          <p:cNvSpPr txBox="1"/>
          <p:nvPr/>
        </p:nvSpPr>
        <p:spPr>
          <a:xfrm>
            <a:off x="166577" y="1158948"/>
            <a:ext cx="11858846" cy="2585323"/>
          </a:xfrm>
          <a:prstGeom prst="rect">
            <a:avLst/>
          </a:prstGeom>
          <a:noFill/>
        </p:spPr>
        <p:txBody>
          <a:bodyPr wrap="square" rtlCol="0">
            <a:spAutoFit/>
          </a:bodyPr>
          <a:lstStyle/>
          <a:p>
            <a:pPr lvl="0"/>
            <a:r>
              <a:rPr lang="pl-PL" dirty="0"/>
              <a:t>Podsumowując przy realizacji projektów współpracy, w tym w szczególności międzynarodowego powinno się dać LGD więcej elastyczności w przygotowywaniu i realizacji projektu, zapisy kosztów formułowane ogólnie, bez konieczności przedstawiania tysiąca ofert konkurencyjnych i robienia co chwila zapytań ofertowych; albo może odwrócić podejście i zastosować ryczałt?, a LGD rozliczałaby się z osiągniętych celów i wskaźników?; ogólnie mam wrażenie, że taka Finlandia ma naprawdę 10 razy więcej swobody w kształtowaniu projektu u siebie, ale może to też wynika z większego zaufania ich instytucji nadzorującej względem działań LGD…;  a tak całkiem na koniec - my realizujemy projekt, który ma edukować w zakresie ekologii młodzież i mieszkańców obszaru LSR , podnieść ich świadomość na temat tego jak możemy chronić nasze środowisko, stosować alternatywne źródła energii, należycie gospodarować naturalnymi zasobami i odpadami, etc. Ni jak to się ma do ilości papieru jaki musiałam zużyć przygotowując </a:t>
            </a:r>
            <a:r>
              <a:rPr lang="pl-PL" dirty="0" err="1"/>
              <a:t>WoPP</a:t>
            </a:r>
            <a:r>
              <a:rPr lang="pl-PL" dirty="0"/>
              <a:t> i uzupełnienia dla UM 😉 </a:t>
            </a:r>
          </a:p>
        </p:txBody>
      </p:sp>
    </p:spTree>
    <p:extLst>
      <p:ext uri="{BB962C8B-B14F-4D97-AF65-F5344CB8AC3E}">
        <p14:creationId xmlns:p14="http://schemas.microsoft.com/office/powerpoint/2010/main" val="227185254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2027</Words>
  <Application>Microsoft Office PowerPoint</Application>
  <PresentationFormat>Panoramiczny</PresentationFormat>
  <Paragraphs>109</Paragraphs>
  <Slides>19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Calibri Light</vt:lpstr>
      <vt:lpstr>Wingdings</vt:lpstr>
      <vt:lpstr>Motyw pakietu Office</vt:lpstr>
      <vt:lpstr>Problemy i wyzwania w realizacji projektów współpracy w okresie programowania 2014-2020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Kodeks pracy dla zarządzających organizacją pozarządową.</dc:title>
  <dc:creator>Piotr Sadłocha</dc:creator>
  <cp:lastModifiedBy>karolina</cp:lastModifiedBy>
  <cp:revision>50</cp:revision>
  <dcterms:created xsi:type="dcterms:W3CDTF">2018-06-19T11:46:31Z</dcterms:created>
  <dcterms:modified xsi:type="dcterms:W3CDTF">2019-03-14T09:16:53Z</dcterms:modified>
</cp:coreProperties>
</file>