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60" r:id="rId2"/>
    <p:sldId id="578" r:id="rId3"/>
    <p:sldId id="579" r:id="rId4"/>
    <p:sldId id="577" r:id="rId5"/>
    <p:sldId id="575" r:id="rId6"/>
    <p:sldId id="576" r:id="rId7"/>
    <p:sldId id="580" r:id="rId8"/>
    <p:sldId id="581" r:id="rId9"/>
    <p:sldId id="582" r:id="rId10"/>
    <p:sldId id="561" r:id="rId11"/>
  </p:sldIdLst>
  <p:sldSz cx="9144000" cy="6858000" type="screen4x3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minroldata\wrt$\Sprawozdania%20PROW%202014-2020\LEADER%2019.2_wojew&#243;dztw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minroldata\wrt$\Sprawozdania%20PROW%202014-2020\LEADER%2019.2_wojew&#243;dztw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47700438084746E-2"/>
          <c:y val="1.4512354335346716E-2"/>
          <c:w val="0.94605836853852576"/>
          <c:h val="0.92950607783235917"/>
        </c:manualLayout>
      </c:layout>
      <c:lineChart>
        <c:grouping val="standard"/>
        <c:varyColors val="0"/>
        <c:ser>
          <c:idx val="0"/>
          <c:order val="0"/>
          <c:tx>
            <c:strRef>
              <c:f>'kraj porównanie z 07-13'!$B$3</c:f>
              <c:strCache>
                <c:ptCount val="1"/>
                <c:pt idx="0">
                  <c:v>złożone wnioski o przyznaniu pomocy 14-20</c:v>
                </c:pt>
              </c:strCache>
            </c:strRef>
          </c:tx>
          <c:spPr>
            <a:ln w="76200">
              <a:solidFill>
                <a:srgbClr val="00B0F0"/>
              </a:solidFill>
            </a:ln>
          </c:spPr>
          <c:marker>
            <c:symbol val="none"/>
          </c:marker>
          <c:cat>
            <c:strRef>
              <c:f>'kraj porównanie z 07-13'!$A$31:$A$56</c:f>
              <c:strCache>
                <c:ptCount val="26"/>
                <c:pt idx="0">
                  <c:v>wrz-09 wrz-16</c:v>
                </c:pt>
                <c:pt idx="1">
                  <c:v>gru-09 gru-16</c:v>
                </c:pt>
                <c:pt idx="2">
                  <c:v>mar-10 mar-17</c:v>
                </c:pt>
                <c:pt idx="3">
                  <c:v>cze-10 cze-17</c:v>
                </c:pt>
                <c:pt idx="4">
                  <c:v>wrz-10 wrz 17</c:v>
                </c:pt>
                <c:pt idx="5">
                  <c:v>gru-10 gru-17</c:v>
                </c:pt>
                <c:pt idx="6">
                  <c:v>mar-11 mar-18</c:v>
                </c:pt>
                <c:pt idx="7">
                  <c:v>cze-11 cze-18</c:v>
                </c:pt>
                <c:pt idx="8">
                  <c:v>wrz-11 wrz-18</c:v>
                </c:pt>
                <c:pt idx="9">
                  <c:v>gru-11 gru-18</c:v>
                </c:pt>
                <c:pt idx="10">
                  <c:v>mar-12 mar-19</c:v>
                </c:pt>
                <c:pt idx="11">
                  <c:v>cze-12</c:v>
                </c:pt>
                <c:pt idx="12">
                  <c:v>wrz-12</c:v>
                </c:pt>
                <c:pt idx="13">
                  <c:v>gru-12</c:v>
                </c:pt>
                <c:pt idx="14">
                  <c:v>mar-13</c:v>
                </c:pt>
                <c:pt idx="15">
                  <c:v>cze-13</c:v>
                </c:pt>
                <c:pt idx="16">
                  <c:v>wrz-13</c:v>
                </c:pt>
                <c:pt idx="17">
                  <c:v>gru-13</c:v>
                </c:pt>
                <c:pt idx="18">
                  <c:v>mar-14</c:v>
                </c:pt>
                <c:pt idx="19">
                  <c:v>cze-14</c:v>
                </c:pt>
                <c:pt idx="20">
                  <c:v>wrz-14</c:v>
                </c:pt>
                <c:pt idx="21">
                  <c:v>gru-14</c:v>
                </c:pt>
                <c:pt idx="22">
                  <c:v>mar-15</c:v>
                </c:pt>
                <c:pt idx="23">
                  <c:v>cze-15</c:v>
                </c:pt>
                <c:pt idx="24">
                  <c:v>wrz-15</c:v>
                </c:pt>
                <c:pt idx="25">
                  <c:v>gru-15</c:v>
                </c:pt>
              </c:strCache>
            </c:strRef>
          </c:cat>
          <c:val>
            <c:numRef>
              <c:f>'kraj porównanie z 07-13'!$C$5:$C$12</c:f>
              <c:numCache>
                <c:formatCode>0.0%</c:formatCode>
                <c:ptCount val="8"/>
                <c:pt idx="0">
                  <c:v>0</c:v>
                </c:pt>
                <c:pt idx="1">
                  <c:v>0.15415552015045697</c:v>
                </c:pt>
                <c:pt idx="2">
                  <c:v>0.39049069085725813</c:v>
                </c:pt>
                <c:pt idx="3">
                  <c:v>0.5708923450334511</c:v>
                </c:pt>
                <c:pt idx="4">
                  <c:v>0.70575935441552284</c:v>
                </c:pt>
                <c:pt idx="5">
                  <c:v>0.80538913055094141</c:v>
                </c:pt>
                <c:pt idx="6">
                  <c:v>0.88423958073920528</c:v>
                </c:pt>
                <c:pt idx="7">
                  <c:v>1.0049368175192885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F0-4B6A-B28A-359388B00310}"/>
            </c:ext>
          </c:extLst>
        </c:ser>
        <c:ser>
          <c:idx val="1"/>
          <c:order val="1"/>
          <c:tx>
            <c:strRef>
              <c:f>'kraj porównanie z 07-13'!$D$3</c:f>
              <c:strCache>
                <c:ptCount val="1"/>
                <c:pt idx="0">
                  <c:v>zawarte umowy 14-20</c:v>
                </c:pt>
              </c:strCache>
            </c:strRef>
          </c:tx>
          <c:spPr>
            <a:ln w="76200">
              <a:solidFill>
                <a:schemeClr val="accent4"/>
              </a:solidFill>
            </a:ln>
          </c:spPr>
          <c:marker>
            <c:symbol val="none"/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F0-4B6A-B28A-359388B00310}"/>
                </c:ext>
              </c:extLst>
            </c:dLbl>
            <c:spPr>
              <a:solidFill>
                <a:srgbClr val="7030A0"/>
              </a:solidFill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'kraj porównanie z 07-13'!$A$31:$A$56</c:f>
              <c:strCache>
                <c:ptCount val="26"/>
                <c:pt idx="0">
                  <c:v>wrz-09 wrz-16</c:v>
                </c:pt>
                <c:pt idx="1">
                  <c:v>gru-09 gru-16</c:v>
                </c:pt>
                <c:pt idx="2">
                  <c:v>mar-10 mar-17</c:v>
                </c:pt>
                <c:pt idx="3">
                  <c:v>cze-10 cze-17</c:v>
                </c:pt>
                <c:pt idx="4">
                  <c:v>wrz-10 wrz 17</c:v>
                </c:pt>
                <c:pt idx="5">
                  <c:v>gru-10 gru-17</c:v>
                </c:pt>
                <c:pt idx="6">
                  <c:v>mar-11 mar-18</c:v>
                </c:pt>
                <c:pt idx="7">
                  <c:v>cze-11 cze-18</c:v>
                </c:pt>
                <c:pt idx="8">
                  <c:v>wrz-11 wrz-18</c:v>
                </c:pt>
                <c:pt idx="9">
                  <c:v>gru-11 gru-18</c:v>
                </c:pt>
                <c:pt idx="10">
                  <c:v>mar-12 mar-19</c:v>
                </c:pt>
                <c:pt idx="11">
                  <c:v>cze-12</c:v>
                </c:pt>
                <c:pt idx="12">
                  <c:v>wrz-12</c:v>
                </c:pt>
                <c:pt idx="13">
                  <c:v>gru-12</c:v>
                </c:pt>
                <c:pt idx="14">
                  <c:v>mar-13</c:v>
                </c:pt>
                <c:pt idx="15">
                  <c:v>cze-13</c:v>
                </c:pt>
                <c:pt idx="16">
                  <c:v>wrz-13</c:v>
                </c:pt>
                <c:pt idx="17">
                  <c:v>gru-13</c:v>
                </c:pt>
                <c:pt idx="18">
                  <c:v>mar-14</c:v>
                </c:pt>
                <c:pt idx="19">
                  <c:v>cze-14</c:v>
                </c:pt>
                <c:pt idx="20">
                  <c:v>wrz-14</c:v>
                </c:pt>
                <c:pt idx="21">
                  <c:v>gru-14</c:v>
                </c:pt>
                <c:pt idx="22">
                  <c:v>mar-15</c:v>
                </c:pt>
                <c:pt idx="23">
                  <c:v>cze-15</c:v>
                </c:pt>
                <c:pt idx="24">
                  <c:v>wrz-15</c:v>
                </c:pt>
                <c:pt idx="25">
                  <c:v>gru-15</c:v>
                </c:pt>
              </c:strCache>
            </c:strRef>
          </c:cat>
          <c:val>
            <c:numRef>
              <c:f>'kraj porównanie z 07-13'!$E$5:$E$15</c:f>
              <c:numCache>
                <c:formatCode>0.0%</c:formatCode>
                <c:ptCount val="11"/>
                <c:pt idx="0">
                  <c:v>0</c:v>
                </c:pt>
                <c:pt idx="1">
                  <c:v>1.2212085585656612E-4</c:v>
                </c:pt>
                <c:pt idx="2">
                  <c:v>1.5578485882787646E-2</c:v>
                </c:pt>
                <c:pt idx="3">
                  <c:v>9.0862059210880516E-2</c:v>
                </c:pt>
                <c:pt idx="4">
                  <c:v>0.17687599954689581</c:v>
                </c:pt>
                <c:pt idx="5">
                  <c:v>0.27311743278671569</c:v>
                </c:pt>
                <c:pt idx="6">
                  <c:v>0.3516166606592348</c:v>
                </c:pt>
                <c:pt idx="7">
                  <c:v>0.42302465760958274</c:v>
                </c:pt>
                <c:pt idx="8">
                  <c:v>0.4821944960373018</c:v>
                </c:pt>
                <c:pt idx="9">
                  <c:v>0.56167761720549725</c:v>
                </c:pt>
                <c:pt idx="10">
                  <c:v>0.59589586675497841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3F0-4B6A-B28A-359388B00310}"/>
            </c:ext>
          </c:extLst>
        </c:ser>
        <c:ser>
          <c:idx val="2"/>
          <c:order val="2"/>
          <c:tx>
            <c:strRef>
              <c:f>'kraj porównanie z 07-13'!$F$3</c:f>
              <c:strCache>
                <c:ptCount val="1"/>
                <c:pt idx="0">
                  <c:v>złożone wnioski o płatność 14-20</c:v>
                </c:pt>
              </c:strCache>
            </c:strRef>
          </c:tx>
          <c:spPr>
            <a:ln w="7620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F0-4B6A-B28A-359388B00310}"/>
                </c:ext>
              </c:extLst>
            </c:dLbl>
            <c:spPr>
              <a:solidFill>
                <a:srgbClr val="00B050"/>
              </a:solidFill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'kraj porównanie z 07-13'!$A$31:$A$56</c:f>
              <c:strCache>
                <c:ptCount val="26"/>
                <c:pt idx="0">
                  <c:v>wrz-09 wrz-16</c:v>
                </c:pt>
                <c:pt idx="1">
                  <c:v>gru-09 gru-16</c:v>
                </c:pt>
                <c:pt idx="2">
                  <c:v>mar-10 mar-17</c:v>
                </c:pt>
                <c:pt idx="3">
                  <c:v>cze-10 cze-17</c:v>
                </c:pt>
                <c:pt idx="4">
                  <c:v>wrz-10 wrz 17</c:v>
                </c:pt>
                <c:pt idx="5">
                  <c:v>gru-10 gru-17</c:v>
                </c:pt>
                <c:pt idx="6">
                  <c:v>mar-11 mar-18</c:v>
                </c:pt>
                <c:pt idx="7">
                  <c:v>cze-11 cze-18</c:v>
                </c:pt>
                <c:pt idx="8">
                  <c:v>wrz-11 wrz-18</c:v>
                </c:pt>
                <c:pt idx="9">
                  <c:v>gru-11 gru-18</c:v>
                </c:pt>
                <c:pt idx="10">
                  <c:v>mar-12 mar-19</c:v>
                </c:pt>
                <c:pt idx="11">
                  <c:v>cze-12</c:v>
                </c:pt>
                <c:pt idx="12">
                  <c:v>wrz-12</c:v>
                </c:pt>
                <c:pt idx="13">
                  <c:v>gru-12</c:v>
                </c:pt>
                <c:pt idx="14">
                  <c:v>mar-13</c:v>
                </c:pt>
                <c:pt idx="15">
                  <c:v>cze-13</c:v>
                </c:pt>
                <c:pt idx="16">
                  <c:v>wrz-13</c:v>
                </c:pt>
                <c:pt idx="17">
                  <c:v>gru-13</c:v>
                </c:pt>
                <c:pt idx="18">
                  <c:v>mar-14</c:v>
                </c:pt>
                <c:pt idx="19">
                  <c:v>cze-14</c:v>
                </c:pt>
                <c:pt idx="20">
                  <c:v>wrz-14</c:v>
                </c:pt>
                <c:pt idx="21">
                  <c:v>gru-14</c:v>
                </c:pt>
                <c:pt idx="22">
                  <c:v>mar-15</c:v>
                </c:pt>
                <c:pt idx="23">
                  <c:v>cze-15</c:v>
                </c:pt>
                <c:pt idx="24">
                  <c:v>wrz-15</c:v>
                </c:pt>
                <c:pt idx="25">
                  <c:v>gru-15</c:v>
                </c:pt>
              </c:strCache>
            </c:strRef>
          </c:cat>
          <c:val>
            <c:numRef>
              <c:f>'kraj porównanie z 07-13'!$G$5:$G$15</c:f>
              <c:numCache>
                <c:formatCode>0.0%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4.8123972677311338E-4</c:v>
                </c:pt>
                <c:pt idx="3">
                  <c:v>1.06263418844341E-2</c:v>
                </c:pt>
                <c:pt idx="4">
                  <c:v>3.359118601585255E-2</c:v>
                </c:pt>
                <c:pt idx="5">
                  <c:v>7.5073866192202618E-2</c:v>
                </c:pt>
                <c:pt idx="6">
                  <c:v>0.11061807556354537</c:v>
                </c:pt>
                <c:pt idx="7">
                  <c:v>0.1577346718602283</c:v>
                </c:pt>
                <c:pt idx="8">
                  <c:v>0.23075313491107935</c:v>
                </c:pt>
                <c:pt idx="9">
                  <c:v>0.32290878355000147</c:v>
                </c:pt>
                <c:pt idx="10">
                  <c:v>0.37257398103707162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3F0-4B6A-B28A-359388B00310}"/>
            </c:ext>
          </c:extLst>
        </c:ser>
        <c:ser>
          <c:idx val="3"/>
          <c:order val="3"/>
          <c:tx>
            <c:strRef>
              <c:f>'kraj porównanie z 07-13'!$J$3</c:f>
              <c:strCache>
                <c:ptCount val="1"/>
                <c:pt idx="0">
                  <c:v>Zrealizowane płatności 14-20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3F0-4B6A-B28A-359388B00310}"/>
                </c:ext>
              </c:extLst>
            </c:dLbl>
            <c:spPr>
              <a:solidFill>
                <a:srgbClr val="FF0000"/>
              </a:solidFill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'kraj porównanie z 07-13'!$A$31:$A$56</c:f>
              <c:strCache>
                <c:ptCount val="26"/>
                <c:pt idx="0">
                  <c:v>wrz-09 wrz-16</c:v>
                </c:pt>
                <c:pt idx="1">
                  <c:v>gru-09 gru-16</c:v>
                </c:pt>
                <c:pt idx="2">
                  <c:v>mar-10 mar-17</c:v>
                </c:pt>
                <c:pt idx="3">
                  <c:v>cze-10 cze-17</c:v>
                </c:pt>
                <c:pt idx="4">
                  <c:v>wrz-10 wrz 17</c:v>
                </c:pt>
                <c:pt idx="5">
                  <c:v>gru-10 gru-17</c:v>
                </c:pt>
                <c:pt idx="6">
                  <c:v>mar-11 mar-18</c:v>
                </c:pt>
                <c:pt idx="7">
                  <c:v>cze-11 cze-18</c:v>
                </c:pt>
                <c:pt idx="8">
                  <c:v>wrz-11 wrz-18</c:v>
                </c:pt>
                <c:pt idx="9">
                  <c:v>gru-11 gru-18</c:v>
                </c:pt>
                <c:pt idx="10">
                  <c:v>mar-12 mar-19</c:v>
                </c:pt>
                <c:pt idx="11">
                  <c:v>cze-12</c:v>
                </c:pt>
                <c:pt idx="12">
                  <c:v>wrz-12</c:v>
                </c:pt>
                <c:pt idx="13">
                  <c:v>gru-12</c:v>
                </c:pt>
                <c:pt idx="14">
                  <c:v>mar-13</c:v>
                </c:pt>
                <c:pt idx="15">
                  <c:v>cze-13</c:v>
                </c:pt>
                <c:pt idx="16">
                  <c:v>wrz-13</c:v>
                </c:pt>
                <c:pt idx="17">
                  <c:v>gru-13</c:v>
                </c:pt>
                <c:pt idx="18">
                  <c:v>mar-14</c:v>
                </c:pt>
                <c:pt idx="19">
                  <c:v>cze-14</c:v>
                </c:pt>
                <c:pt idx="20">
                  <c:v>wrz-14</c:v>
                </c:pt>
                <c:pt idx="21">
                  <c:v>gru-14</c:v>
                </c:pt>
                <c:pt idx="22">
                  <c:v>mar-15</c:v>
                </c:pt>
                <c:pt idx="23">
                  <c:v>cze-15</c:v>
                </c:pt>
                <c:pt idx="24">
                  <c:v>wrz-15</c:v>
                </c:pt>
                <c:pt idx="25">
                  <c:v>gru-15</c:v>
                </c:pt>
              </c:strCache>
            </c:strRef>
          </c:cat>
          <c:val>
            <c:numRef>
              <c:f>'kraj porównanie z 07-13'!$K$5:$K$15</c:f>
              <c:numCache>
                <c:formatCode>0.0%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5.0781208617442573E-4</c:v>
                </c:pt>
                <c:pt idx="3">
                  <c:v>8.6130901227912948E-3</c:v>
                </c:pt>
                <c:pt idx="4">
                  <c:v>2.9240926229903985E-2</c:v>
                </c:pt>
                <c:pt idx="5">
                  <c:v>5.5448031890846496E-2</c:v>
                </c:pt>
                <c:pt idx="6">
                  <c:v>8.8487771412997823E-2</c:v>
                </c:pt>
                <c:pt idx="7">
                  <c:v>0.12526293720205553</c:v>
                </c:pt>
                <c:pt idx="8">
                  <c:v>0.1688428052788454</c:v>
                </c:pt>
                <c:pt idx="9">
                  <c:v>0.23095567216954485</c:v>
                </c:pt>
                <c:pt idx="10">
                  <c:v>0.29493980461929936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3F0-4B6A-B28A-359388B00310}"/>
            </c:ext>
          </c:extLst>
        </c:ser>
        <c:ser>
          <c:idx val="4"/>
          <c:order val="4"/>
          <c:tx>
            <c:strRef>
              <c:f>'kraj porównanie z 07-13'!$B$30</c:f>
              <c:strCache>
                <c:ptCount val="1"/>
                <c:pt idx="0">
                  <c:v>złożone wnioski o przyznaniu pomocy 07-13</c:v>
                </c:pt>
              </c:strCache>
            </c:strRef>
          </c:tx>
          <c:spPr>
            <a:ln>
              <a:solidFill>
                <a:schemeClr val="accent5">
                  <a:lumMod val="40000"/>
                  <a:lumOff val="60000"/>
                </a:schemeClr>
              </a:solidFill>
            </a:ln>
          </c:spPr>
          <c:marker>
            <c:symbol val="none"/>
          </c:marker>
          <c:dLbls>
            <c:dLbl>
              <c:idx val="10"/>
              <c:layout>
                <c:manualLayout>
                  <c:x val="-4.4034259095163605E-2"/>
                  <c:y val="-3.7735934476808772E-2"/>
                </c:manualLayout>
              </c:layout>
              <c:tx>
                <c:rich>
                  <a:bodyPr/>
                  <a:lstStyle/>
                  <a:p>
                    <a:pPr>
                      <a:defRPr sz="1100"/>
                    </a:pPr>
                    <a:r>
                      <a:rPr lang="en-US" sz="1100"/>
                      <a:t>73,2%</a:t>
                    </a:r>
                    <a:endParaRPr lang="en-US" sz="1400"/>
                  </a:p>
                </c:rich>
              </c:tx>
              <c:spPr>
                <a:solidFill>
                  <a:schemeClr val="accent5">
                    <a:lumMod val="60000"/>
                    <a:lumOff val="40000"/>
                  </a:schemeClr>
                </a:solidFill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3F0-4B6A-B28A-359388B003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'kraj porównanie z 07-13'!$A$31:$A$56</c:f>
              <c:strCache>
                <c:ptCount val="26"/>
                <c:pt idx="0">
                  <c:v>wrz-09 wrz-16</c:v>
                </c:pt>
                <c:pt idx="1">
                  <c:v>gru-09 gru-16</c:v>
                </c:pt>
                <c:pt idx="2">
                  <c:v>mar-10 mar-17</c:v>
                </c:pt>
                <c:pt idx="3">
                  <c:v>cze-10 cze-17</c:v>
                </c:pt>
                <c:pt idx="4">
                  <c:v>wrz-10 wrz 17</c:v>
                </c:pt>
                <c:pt idx="5">
                  <c:v>gru-10 gru-17</c:v>
                </c:pt>
                <c:pt idx="6">
                  <c:v>mar-11 mar-18</c:v>
                </c:pt>
                <c:pt idx="7">
                  <c:v>cze-11 cze-18</c:v>
                </c:pt>
                <c:pt idx="8">
                  <c:v>wrz-11 wrz-18</c:v>
                </c:pt>
                <c:pt idx="9">
                  <c:v>gru-11 gru-18</c:v>
                </c:pt>
                <c:pt idx="10">
                  <c:v>mar-12 mar-19</c:v>
                </c:pt>
                <c:pt idx="11">
                  <c:v>cze-12</c:v>
                </c:pt>
                <c:pt idx="12">
                  <c:v>wrz-12</c:v>
                </c:pt>
                <c:pt idx="13">
                  <c:v>gru-12</c:v>
                </c:pt>
                <c:pt idx="14">
                  <c:v>mar-13</c:v>
                </c:pt>
                <c:pt idx="15">
                  <c:v>cze-13</c:v>
                </c:pt>
                <c:pt idx="16">
                  <c:v>wrz-13</c:v>
                </c:pt>
                <c:pt idx="17">
                  <c:v>gru-13</c:v>
                </c:pt>
                <c:pt idx="18">
                  <c:v>mar-14</c:v>
                </c:pt>
                <c:pt idx="19">
                  <c:v>cze-14</c:v>
                </c:pt>
                <c:pt idx="20">
                  <c:v>wrz-14</c:v>
                </c:pt>
                <c:pt idx="21">
                  <c:v>gru-14</c:v>
                </c:pt>
                <c:pt idx="22">
                  <c:v>mar-15</c:v>
                </c:pt>
                <c:pt idx="23">
                  <c:v>cze-15</c:v>
                </c:pt>
                <c:pt idx="24">
                  <c:v>wrz-15</c:v>
                </c:pt>
                <c:pt idx="25">
                  <c:v>gru-15</c:v>
                </c:pt>
              </c:strCache>
            </c:strRef>
          </c:cat>
          <c:val>
            <c:numRef>
              <c:f>'kraj porównanie z 07-13'!$C$31:$C$56</c:f>
              <c:numCache>
                <c:formatCode>0.0%</c:formatCode>
                <c:ptCount val="26"/>
                <c:pt idx="0">
                  <c:v>0</c:v>
                </c:pt>
                <c:pt idx="1">
                  <c:v>2.5100000000000001E-2</c:v>
                </c:pt>
                <c:pt idx="2">
                  <c:v>0.16830000000000001</c:v>
                </c:pt>
                <c:pt idx="3">
                  <c:v>0.2356</c:v>
                </c:pt>
                <c:pt idx="4">
                  <c:v>0.32679999999999998</c:v>
                </c:pt>
                <c:pt idx="5">
                  <c:v>0.38030000000000003</c:v>
                </c:pt>
                <c:pt idx="6">
                  <c:v>0.42930000000000001</c:v>
                </c:pt>
                <c:pt idx="7">
                  <c:v>0.50749999999999995</c:v>
                </c:pt>
                <c:pt idx="8">
                  <c:v>0.59440000000000004</c:v>
                </c:pt>
                <c:pt idx="9">
                  <c:v>0.62419999999999998</c:v>
                </c:pt>
                <c:pt idx="10">
                  <c:v>0.73229999999999995</c:v>
                </c:pt>
                <c:pt idx="11">
                  <c:v>0.80740000000000001</c:v>
                </c:pt>
                <c:pt idx="12">
                  <c:v>0.94899999999999995</c:v>
                </c:pt>
                <c:pt idx="13">
                  <c:v>1.0745</c:v>
                </c:pt>
                <c:pt idx="14">
                  <c:v>1.1566000000000001</c:v>
                </c:pt>
                <c:pt idx="15">
                  <c:v>1.2622</c:v>
                </c:pt>
                <c:pt idx="16">
                  <c:v>1.4016999999999999</c:v>
                </c:pt>
                <c:pt idx="17">
                  <c:v>1.4849000000000001</c:v>
                </c:pt>
                <c:pt idx="18">
                  <c:v>1.5899000000000001</c:v>
                </c:pt>
                <c:pt idx="19">
                  <c:v>1.6904999999999999</c:v>
                </c:pt>
                <c:pt idx="20">
                  <c:v>1.7755000000000001</c:v>
                </c:pt>
                <c:pt idx="21">
                  <c:v>1.8103</c:v>
                </c:pt>
                <c:pt idx="22">
                  <c:v>1.855</c:v>
                </c:pt>
                <c:pt idx="23">
                  <c:v>1.8613</c:v>
                </c:pt>
                <c:pt idx="24">
                  <c:v>1.9554</c:v>
                </c:pt>
                <c:pt idx="25">
                  <c:v>1.9736229270378063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3F0-4B6A-B28A-359388B00310}"/>
            </c:ext>
          </c:extLst>
        </c:ser>
        <c:ser>
          <c:idx val="5"/>
          <c:order val="5"/>
          <c:tx>
            <c:strRef>
              <c:f>'kraj porównanie z 07-13'!$D$30</c:f>
              <c:strCache>
                <c:ptCount val="1"/>
                <c:pt idx="0">
                  <c:v>zawarte umowy 07-13</c:v>
                </c:pt>
              </c:strCache>
            </c:strRef>
          </c:tx>
          <c:spPr>
            <a:ln>
              <a:solidFill>
                <a:srgbClr val="D8CFE3"/>
              </a:solidFill>
            </a:ln>
          </c:spPr>
          <c:marker>
            <c:symbol val="none"/>
          </c:marker>
          <c:dLbls>
            <c:dLbl>
              <c:idx val="10"/>
              <c:layout>
                <c:manualLayout>
                  <c:x val="-5.7706264934490027E-2"/>
                  <c:y val="-1.1192545395793826E-2"/>
                </c:manualLayout>
              </c:layout>
              <c:spPr>
                <a:solidFill>
                  <a:srgbClr val="D8CFE3"/>
                </a:solidFill>
              </c:spPr>
              <c:txPr>
                <a:bodyPr/>
                <a:lstStyle/>
                <a:p>
                  <a:pPr>
                    <a:defRPr sz="1100">
                      <a:solidFill>
                        <a:sysClr val="windowText" lastClr="000000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3F0-4B6A-B28A-359388B00310}"/>
                </c:ext>
              </c:extLst>
            </c:dLbl>
            <c:spPr>
              <a:solidFill>
                <a:srgbClr val="D8CFE3"/>
              </a:solidFill>
            </c:spPr>
            <c:txPr>
              <a:bodyPr/>
              <a:lstStyle/>
              <a:p>
                <a:pPr>
                  <a:defRPr sz="1400">
                    <a:solidFill>
                      <a:sysClr val="windowText" lastClr="000000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'kraj porównanie z 07-13'!$A$31:$A$56</c:f>
              <c:strCache>
                <c:ptCount val="26"/>
                <c:pt idx="0">
                  <c:v>wrz-09 wrz-16</c:v>
                </c:pt>
                <c:pt idx="1">
                  <c:v>gru-09 gru-16</c:v>
                </c:pt>
                <c:pt idx="2">
                  <c:v>mar-10 mar-17</c:v>
                </c:pt>
                <c:pt idx="3">
                  <c:v>cze-10 cze-17</c:v>
                </c:pt>
                <c:pt idx="4">
                  <c:v>wrz-10 wrz 17</c:v>
                </c:pt>
                <c:pt idx="5">
                  <c:v>gru-10 gru-17</c:v>
                </c:pt>
                <c:pt idx="6">
                  <c:v>mar-11 mar-18</c:v>
                </c:pt>
                <c:pt idx="7">
                  <c:v>cze-11 cze-18</c:v>
                </c:pt>
                <c:pt idx="8">
                  <c:v>wrz-11 wrz-18</c:v>
                </c:pt>
                <c:pt idx="9">
                  <c:v>gru-11 gru-18</c:v>
                </c:pt>
                <c:pt idx="10">
                  <c:v>mar-12 mar-19</c:v>
                </c:pt>
                <c:pt idx="11">
                  <c:v>cze-12</c:v>
                </c:pt>
                <c:pt idx="12">
                  <c:v>wrz-12</c:v>
                </c:pt>
                <c:pt idx="13">
                  <c:v>gru-12</c:v>
                </c:pt>
                <c:pt idx="14">
                  <c:v>mar-13</c:v>
                </c:pt>
                <c:pt idx="15">
                  <c:v>cze-13</c:v>
                </c:pt>
                <c:pt idx="16">
                  <c:v>wrz-13</c:v>
                </c:pt>
                <c:pt idx="17">
                  <c:v>gru-13</c:v>
                </c:pt>
                <c:pt idx="18">
                  <c:v>mar-14</c:v>
                </c:pt>
                <c:pt idx="19">
                  <c:v>cze-14</c:v>
                </c:pt>
                <c:pt idx="20">
                  <c:v>wrz-14</c:v>
                </c:pt>
                <c:pt idx="21">
                  <c:v>gru-14</c:v>
                </c:pt>
                <c:pt idx="22">
                  <c:v>mar-15</c:v>
                </c:pt>
                <c:pt idx="23">
                  <c:v>cze-15</c:v>
                </c:pt>
                <c:pt idx="24">
                  <c:v>wrz-15</c:v>
                </c:pt>
                <c:pt idx="25">
                  <c:v>gru-15</c:v>
                </c:pt>
              </c:strCache>
            </c:strRef>
          </c:cat>
          <c:val>
            <c:numRef>
              <c:f>'kraj porównanie z 07-13'!$E$31:$E$56</c:f>
              <c:numCache>
                <c:formatCode>0.0%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6.8000000000000005E-4</c:v>
                </c:pt>
                <c:pt idx="3">
                  <c:v>2.1100000000000001E-2</c:v>
                </c:pt>
                <c:pt idx="4">
                  <c:v>7.4399999999999994E-2</c:v>
                </c:pt>
                <c:pt idx="5">
                  <c:v>0.13100000000000001</c:v>
                </c:pt>
                <c:pt idx="6">
                  <c:v>0.18090000000000001</c:v>
                </c:pt>
                <c:pt idx="7">
                  <c:v>0.2276</c:v>
                </c:pt>
                <c:pt idx="8">
                  <c:v>0.25319999999999998</c:v>
                </c:pt>
                <c:pt idx="9">
                  <c:v>0.27750000000000002</c:v>
                </c:pt>
                <c:pt idx="10">
                  <c:v>0.34889999999999999</c:v>
                </c:pt>
                <c:pt idx="11">
                  <c:v>0.3695</c:v>
                </c:pt>
                <c:pt idx="12">
                  <c:v>0.42109999999999997</c:v>
                </c:pt>
                <c:pt idx="13">
                  <c:v>0.48749999999999999</c:v>
                </c:pt>
                <c:pt idx="14">
                  <c:v>0.52929999999999999</c:v>
                </c:pt>
                <c:pt idx="15">
                  <c:v>0.56779999999999997</c:v>
                </c:pt>
                <c:pt idx="16">
                  <c:v>0.61</c:v>
                </c:pt>
                <c:pt idx="17">
                  <c:v>0.65439999999999998</c:v>
                </c:pt>
                <c:pt idx="18">
                  <c:v>0.71289999999999998</c:v>
                </c:pt>
                <c:pt idx="19">
                  <c:v>0.7913</c:v>
                </c:pt>
                <c:pt idx="20">
                  <c:v>0.84309999999999996</c:v>
                </c:pt>
                <c:pt idx="21">
                  <c:v>0.92320000000000002</c:v>
                </c:pt>
                <c:pt idx="22">
                  <c:v>0.95979999999999999</c:v>
                </c:pt>
                <c:pt idx="23">
                  <c:v>0.95620000000000005</c:v>
                </c:pt>
                <c:pt idx="24">
                  <c:v>1.002</c:v>
                </c:pt>
                <c:pt idx="25">
                  <c:v>1.009779612375439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3F0-4B6A-B28A-359388B00310}"/>
            </c:ext>
          </c:extLst>
        </c:ser>
        <c:ser>
          <c:idx val="6"/>
          <c:order val="6"/>
          <c:tx>
            <c:strRef>
              <c:f>'kraj porównanie z 07-13'!$F$30</c:f>
              <c:strCache>
                <c:ptCount val="1"/>
                <c:pt idx="0">
                  <c:v>złożone wnioski o płatność 07-13</c:v>
                </c:pt>
              </c:strCache>
            </c:strRef>
          </c:tx>
          <c:spPr>
            <a:ln>
              <a:solidFill>
                <a:srgbClr val="A3FFCD"/>
              </a:solidFill>
            </a:ln>
          </c:spPr>
          <c:marker>
            <c:symbol val="none"/>
          </c:marker>
          <c:dLbls>
            <c:dLbl>
              <c:idx val="10"/>
              <c:layout>
                <c:manualLayout>
                  <c:x val="-4.1986145458972994E-2"/>
                  <c:y val="-2.2537879292036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3F0-4B6A-B28A-359388B00310}"/>
                </c:ext>
              </c:extLst>
            </c:dLbl>
            <c:spPr>
              <a:solidFill>
                <a:srgbClr val="A3FFCD"/>
              </a:solidFill>
            </c:spPr>
            <c:txPr>
              <a:bodyPr/>
              <a:lstStyle/>
              <a:p>
                <a:pPr>
                  <a:defRPr sz="1100">
                    <a:solidFill>
                      <a:sysClr val="windowText" lastClr="000000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'kraj porównanie z 07-13'!$A$31:$A$56</c:f>
              <c:strCache>
                <c:ptCount val="26"/>
                <c:pt idx="0">
                  <c:v>wrz-09 wrz-16</c:v>
                </c:pt>
                <c:pt idx="1">
                  <c:v>gru-09 gru-16</c:v>
                </c:pt>
                <c:pt idx="2">
                  <c:v>mar-10 mar-17</c:v>
                </c:pt>
                <c:pt idx="3">
                  <c:v>cze-10 cze-17</c:v>
                </c:pt>
                <c:pt idx="4">
                  <c:v>wrz-10 wrz 17</c:v>
                </c:pt>
                <c:pt idx="5">
                  <c:v>gru-10 gru-17</c:v>
                </c:pt>
                <c:pt idx="6">
                  <c:v>mar-11 mar-18</c:v>
                </c:pt>
                <c:pt idx="7">
                  <c:v>cze-11 cze-18</c:v>
                </c:pt>
                <c:pt idx="8">
                  <c:v>wrz-11 wrz-18</c:v>
                </c:pt>
                <c:pt idx="9">
                  <c:v>gru-11 gru-18</c:v>
                </c:pt>
                <c:pt idx="10">
                  <c:v>mar-12 mar-19</c:v>
                </c:pt>
                <c:pt idx="11">
                  <c:v>cze-12</c:v>
                </c:pt>
                <c:pt idx="12">
                  <c:v>wrz-12</c:v>
                </c:pt>
                <c:pt idx="13">
                  <c:v>gru-12</c:v>
                </c:pt>
                <c:pt idx="14">
                  <c:v>mar-13</c:v>
                </c:pt>
                <c:pt idx="15">
                  <c:v>cze-13</c:v>
                </c:pt>
                <c:pt idx="16">
                  <c:v>wrz-13</c:v>
                </c:pt>
                <c:pt idx="17">
                  <c:v>gru-13</c:v>
                </c:pt>
                <c:pt idx="18">
                  <c:v>mar-14</c:v>
                </c:pt>
                <c:pt idx="19">
                  <c:v>cze-14</c:v>
                </c:pt>
                <c:pt idx="20">
                  <c:v>wrz-14</c:v>
                </c:pt>
                <c:pt idx="21">
                  <c:v>gru-14</c:v>
                </c:pt>
                <c:pt idx="22">
                  <c:v>mar-15</c:v>
                </c:pt>
                <c:pt idx="23">
                  <c:v>cze-15</c:v>
                </c:pt>
                <c:pt idx="24">
                  <c:v>wrz-15</c:v>
                </c:pt>
                <c:pt idx="25">
                  <c:v>gru-15</c:v>
                </c:pt>
              </c:strCache>
            </c:strRef>
          </c:cat>
          <c:val>
            <c:numRef>
              <c:f>'kraj porównanie z 07-13'!$G$31:$G$56</c:f>
              <c:numCache>
                <c:formatCode>0.0%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2.9999999999999997E-4</c:v>
                </c:pt>
                <c:pt idx="3">
                  <c:v>2.0000000000000001E-4</c:v>
                </c:pt>
                <c:pt idx="4">
                  <c:v>3.5000000000000001E-3</c:v>
                </c:pt>
                <c:pt idx="5">
                  <c:v>2.3599999999999999E-2</c:v>
                </c:pt>
                <c:pt idx="6">
                  <c:v>4.4900000000000002E-2</c:v>
                </c:pt>
                <c:pt idx="7">
                  <c:v>6.6900000000000001E-2</c:v>
                </c:pt>
                <c:pt idx="8">
                  <c:v>0.10349999999999999</c:v>
                </c:pt>
                <c:pt idx="9">
                  <c:v>0.1419</c:v>
                </c:pt>
                <c:pt idx="10">
                  <c:v>0.17910000000000001</c:v>
                </c:pt>
                <c:pt idx="11">
                  <c:v>0.19839999999999999</c:v>
                </c:pt>
                <c:pt idx="12">
                  <c:v>0.24460000000000001</c:v>
                </c:pt>
                <c:pt idx="13">
                  <c:v>0.31080000000000002</c:v>
                </c:pt>
                <c:pt idx="14">
                  <c:v>0.33789999999999998</c:v>
                </c:pt>
                <c:pt idx="15">
                  <c:v>0.35899999999999999</c:v>
                </c:pt>
                <c:pt idx="16">
                  <c:v>0.40699999999999997</c:v>
                </c:pt>
                <c:pt idx="17">
                  <c:v>0.4657</c:v>
                </c:pt>
                <c:pt idx="18">
                  <c:v>0.50380000000000003</c:v>
                </c:pt>
                <c:pt idx="19">
                  <c:v>0.54630000000000001</c:v>
                </c:pt>
                <c:pt idx="20">
                  <c:v>0.61350000000000005</c:v>
                </c:pt>
                <c:pt idx="21">
                  <c:v>0.7651</c:v>
                </c:pt>
                <c:pt idx="22">
                  <c:v>0.93130000000000002</c:v>
                </c:pt>
                <c:pt idx="23">
                  <c:v>0.94869999999999999</c:v>
                </c:pt>
                <c:pt idx="24">
                  <c:v>0.99829999999999997</c:v>
                </c:pt>
                <c:pt idx="25">
                  <c:v>1.0061231733317957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3F0-4B6A-B28A-359388B00310}"/>
            </c:ext>
          </c:extLst>
        </c:ser>
        <c:ser>
          <c:idx val="7"/>
          <c:order val="7"/>
          <c:tx>
            <c:strRef>
              <c:f>'kraj porównanie z 07-13'!$J$30</c:f>
              <c:strCache>
                <c:ptCount val="1"/>
                <c:pt idx="0">
                  <c:v>Zrealizowane płatności 07-13</c:v>
                </c:pt>
              </c:strCache>
            </c:strRef>
          </c:tx>
          <c:spPr>
            <a:ln>
              <a:solidFill>
                <a:srgbClr val="FFAFAF"/>
              </a:solidFill>
            </a:ln>
          </c:spPr>
          <c:marker>
            <c:symbol val="none"/>
          </c:marker>
          <c:dLbls>
            <c:dLbl>
              <c:idx val="10"/>
              <c:layout>
                <c:manualLayout>
                  <c:x val="-4.3010242022475657E-2"/>
                  <c:y val="-3.3692327049292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3F0-4B6A-B28A-359388B00310}"/>
                </c:ext>
              </c:extLst>
            </c:dLbl>
            <c:spPr>
              <a:solidFill>
                <a:schemeClr val="accent2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100">
                    <a:solidFill>
                      <a:sysClr val="windowText" lastClr="000000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'kraj porównanie z 07-13'!$A$31:$A$56</c:f>
              <c:strCache>
                <c:ptCount val="26"/>
                <c:pt idx="0">
                  <c:v>wrz-09 wrz-16</c:v>
                </c:pt>
                <c:pt idx="1">
                  <c:v>gru-09 gru-16</c:v>
                </c:pt>
                <c:pt idx="2">
                  <c:v>mar-10 mar-17</c:v>
                </c:pt>
                <c:pt idx="3">
                  <c:v>cze-10 cze-17</c:v>
                </c:pt>
                <c:pt idx="4">
                  <c:v>wrz-10 wrz 17</c:v>
                </c:pt>
                <c:pt idx="5">
                  <c:v>gru-10 gru-17</c:v>
                </c:pt>
                <c:pt idx="6">
                  <c:v>mar-11 mar-18</c:v>
                </c:pt>
                <c:pt idx="7">
                  <c:v>cze-11 cze-18</c:v>
                </c:pt>
                <c:pt idx="8">
                  <c:v>wrz-11 wrz-18</c:v>
                </c:pt>
                <c:pt idx="9">
                  <c:v>gru-11 gru-18</c:v>
                </c:pt>
                <c:pt idx="10">
                  <c:v>mar-12 mar-19</c:v>
                </c:pt>
                <c:pt idx="11">
                  <c:v>cze-12</c:v>
                </c:pt>
                <c:pt idx="12">
                  <c:v>wrz-12</c:v>
                </c:pt>
                <c:pt idx="13">
                  <c:v>gru-12</c:v>
                </c:pt>
                <c:pt idx="14">
                  <c:v>mar-13</c:v>
                </c:pt>
                <c:pt idx="15">
                  <c:v>cze-13</c:v>
                </c:pt>
                <c:pt idx="16">
                  <c:v>wrz-13</c:v>
                </c:pt>
                <c:pt idx="17">
                  <c:v>gru-13</c:v>
                </c:pt>
                <c:pt idx="18">
                  <c:v>mar-14</c:v>
                </c:pt>
                <c:pt idx="19">
                  <c:v>cze-14</c:v>
                </c:pt>
                <c:pt idx="20">
                  <c:v>wrz-14</c:v>
                </c:pt>
                <c:pt idx="21">
                  <c:v>gru-14</c:v>
                </c:pt>
                <c:pt idx="22">
                  <c:v>mar-15</c:v>
                </c:pt>
                <c:pt idx="23">
                  <c:v>cze-15</c:v>
                </c:pt>
                <c:pt idx="24">
                  <c:v>wrz-15</c:v>
                </c:pt>
                <c:pt idx="25">
                  <c:v>gru-15</c:v>
                </c:pt>
              </c:strCache>
            </c:strRef>
          </c:cat>
          <c:val>
            <c:numRef>
              <c:f>'kraj porównanie z 07-13'!$K$31:$K$56</c:f>
              <c:numCache>
                <c:formatCode>0.0%</c:formatCode>
                <c:ptCount val="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2.9999999999999997E-4</c:v>
                </c:pt>
                <c:pt idx="5">
                  <c:v>3.3E-3</c:v>
                </c:pt>
                <c:pt idx="6">
                  <c:v>1.3100000000000001E-2</c:v>
                </c:pt>
                <c:pt idx="7">
                  <c:v>3.2500000000000001E-2</c:v>
                </c:pt>
                <c:pt idx="8">
                  <c:v>5.2600000000000001E-2</c:v>
                </c:pt>
                <c:pt idx="9">
                  <c:v>7.5600000000000001E-2</c:v>
                </c:pt>
                <c:pt idx="10">
                  <c:v>0.1249</c:v>
                </c:pt>
                <c:pt idx="11">
                  <c:v>0.1535</c:v>
                </c:pt>
                <c:pt idx="12">
                  <c:v>0.19550000000000001</c:v>
                </c:pt>
                <c:pt idx="13">
                  <c:v>0.23849999999999999</c:v>
                </c:pt>
                <c:pt idx="14">
                  <c:v>0.28220000000000001</c:v>
                </c:pt>
                <c:pt idx="15">
                  <c:v>0.31790000000000002</c:v>
                </c:pt>
                <c:pt idx="16">
                  <c:v>0.34920000000000001</c:v>
                </c:pt>
                <c:pt idx="17">
                  <c:v>0.38979999999999998</c:v>
                </c:pt>
                <c:pt idx="18">
                  <c:v>0.441</c:v>
                </c:pt>
                <c:pt idx="19">
                  <c:v>0.4899</c:v>
                </c:pt>
                <c:pt idx="20">
                  <c:v>0.52349999999999997</c:v>
                </c:pt>
                <c:pt idx="21">
                  <c:v>0.60260000000000002</c:v>
                </c:pt>
                <c:pt idx="22">
                  <c:v>0.70179999999999998</c:v>
                </c:pt>
                <c:pt idx="23">
                  <c:v>0.82979999999999998</c:v>
                </c:pt>
                <c:pt idx="24">
                  <c:v>0.97219999999999995</c:v>
                </c:pt>
                <c:pt idx="25">
                  <c:v>1.0004124970824786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93F0-4B6A-B28A-359388B003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103808"/>
        <c:axId val="156105344"/>
      </c:lineChart>
      <c:catAx>
        <c:axId val="15610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700"/>
            </a:pPr>
            <a:endParaRPr lang="pl-PL"/>
          </a:p>
        </c:txPr>
        <c:crossAx val="156105344"/>
        <c:crosses val="autoZero"/>
        <c:auto val="1"/>
        <c:lblAlgn val="ctr"/>
        <c:lblOffset val="100"/>
        <c:tickLblSkip val="1"/>
        <c:noMultiLvlLbl val="0"/>
      </c:catAx>
      <c:valAx>
        <c:axId val="156105344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156103808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84632275644413E-2"/>
          <c:y val="1.6370803171957465E-2"/>
          <c:w val="0.94605836853852576"/>
          <c:h val="0.92096289033099266"/>
        </c:manualLayout>
      </c:layout>
      <c:lineChart>
        <c:grouping val="standard"/>
        <c:varyColors val="0"/>
        <c:ser>
          <c:idx val="0"/>
          <c:order val="0"/>
          <c:tx>
            <c:strRef>
              <c:f>'kraj porównanie z 07-13 (2)'!$B$3</c:f>
              <c:strCache>
                <c:ptCount val="1"/>
                <c:pt idx="0">
                  <c:v>złożone wnioski o przyznaniu pomocy 14-20</c:v>
                </c:pt>
              </c:strCache>
            </c:strRef>
          </c:tx>
          <c:spPr>
            <a:ln w="76200">
              <a:solidFill>
                <a:srgbClr val="00B0F0"/>
              </a:solidFill>
            </a:ln>
          </c:spPr>
          <c:marker>
            <c:symbol val="none"/>
          </c:marker>
          <c:cat>
            <c:strRef>
              <c:f>'kraj porównanie z 07-13 (2)'!$A$31:$A$60</c:f>
              <c:strCache>
                <c:ptCount val="30"/>
                <c:pt idx="0">
                  <c:v>wrz-08 wrz-16</c:v>
                </c:pt>
                <c:pt idx="1">
                  <c:v>gru-08 gru-16</c:v>
                </c:pt>
                <c:pt idx="2">
                  <c:v>mar-09 mar-17</c:v>
                </c:pt>
                <c:pt idx="3">
                  <c:v>cze-09 cze-17</c:v>
                </c:pt>
                <c:pt idx="4">
                  <c:v>wrz-09 wrz-17</c:v>
                </c:pt>
                <c:pt idx="5">
                  <c:v>gru-09 gru-17</c:v>
                </c:pt>
                <c:pt idx="6">
                  <c:v>mar-10 mar-18</c:v>
                </c:pt>
                <c:pt idx="7">
                  <c:v>cze-10 cze-18</c:v>
                </c:pt>
                <c:pt idx="8">
                  <c:v>wrz-10 wrz 18</c:v>
                </c:pt>
                <c:pt idx="9">
                  <c:v>gru-10 gru 18</c:v>
                </c:pt>
                <c:pt idx="10">
                  <c:v>mar-11 mar 19</c:v>
                </c:pt>
                <c:pt idx="11">
                  <c:v>cze-11</c:v>
                </c:pt>
                <c:pt idx="12">
                  <c:v>wrz-11</c:v>
                </c:pt>
                <c:pt idx="13">
                  <c:v>gru-11</c:v>
                </c:pt>
                <c:pt idx="14">
                  <c:v>mar-12</c:v>
                </c:pt>
                <c:pt idx="15">
                  <c:v>cze-12</c:v>
                </c:pt>
                <c:pt idx="16">
                  <c:v>wrz-12</c:v>
                </c:pt>
                <c:pt idx="17">
                  <c:v>gru-12</c:v>
                </c:pt>
                <c:pt idx="18">
                  <c:v>mar-13</c:v>
                </c:pt>
                <c:pt idx="19">
                  <c:v>cze-13</c:v>
                </c:pt>
                <c:pt idx="20">
                  <c:v>wrz-13</c:v>
                </c:pt>
                <c:pt idx="21">
                  <c:v>gru-13</c:v>
                </c:pt>
                <c:pt idx="22">
                  <c:v>mar-14</c:v>
                </c:pt>
                <c:pt idx="23">
                  <c:v>cze-14</c:v>
                </c:pt>
                <c:pt idx="24">
                  <c:v>wrz-14</c:v>
                </c:pt>
                <c:pt idx="25">
                  <c:v>gru-14</c:v>
                </c:pt>
                <c:pt idx="26">
                  <c:v>mar-15</c:v>
                </c:pt>
                <c:pt idx="27">
                  <c:v>cze-15</c:v>
                </c:pt>
                <c:pt idx="28">
                  <c:v>wrz-15</c:v>
                </c:pt>
                <c:pt idx="29">
                  <c:v>gru-15</c:v>
                </c:pt>
              </c:strCache>
            </c:strRef>
          </c:cat>
          <c:val>
            <c:numRef>
              <c:f>'kraj porównanie z 07-13 (2)'!$C$5:$C$14</c:f>
              <c:numCache>
                <c:formatCode>0.0%</c:formatCode>
                <c:ptCount val="10"/>
                <c:pt idx="0">
                  <c:v>0</c:v>
                </c:pt>
                <c:pt idx="1">
                  <c:v>0.15415552015045697</c:v>
                </c:pt>
                <c:pt idx="2">
                  <c:v>0.39049069085725813</c:v>
                </c:pt>
                <c:pt idx="3">
                  <c:v>0.5708923450334511</c:v>
                </c:pt>
                <c:pt idx="4">
                  <c:v>0.70575935441552284</c:v>
                </c:pt>
                <c:pt idx="5">
                  <c:v>0.80538913055094141</c:v>
                </c:pt>
                <c:pt idx="6">
                  <c:v>0.88423958073920528</c:v>
                </c:pt>
                <c:pt idx="7">
                  <c:v>1.0049368175192885</c:v>
                </c:pt>
                <c:pt idx="8">
                  <c:v>1.0867085478082936</c:v>
                </c:pt>
                <c:pt idx="9">
                  <c:v>1.132626596162752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25-468A-B373-B87CC11D4A48}"/>
            </c:ext>
          </c:extLst>
        </c:ser>
        <c:ser>
          <c:idx val="1"/>
          <c:order val="1"/>
          <c:tx>
            <c:strRef>
              <c:f>'kraj porównanie z 07-13 (2)'!$D$3</c:f>
              <c:strCache>
                <c:ptCount val="1"/>
                <c:pt idx="0">
                  <c:v>zawarte umowy 14-20</c:v>
                </c:pt>
              </c:strCache>
            </c:strRef>
          </c:tx>
          <c:spPr>
            <a:ln w="76200">
              <a:solidFill>
                <a:schemeClr val="accent4"/>
              </a:solidFill>
            </a:ln>
          </c:spPr>
          <c:marker>
            <c:symbol val="none"/>
          </c:marker>
          <c:dLbls>
            <c:dLbl>
              <c:idx val="10"/>
              <c:layout>
                <c:manualLayout>
                  <c:x val="-5.1531178380175154E-17"/>
                  <c:y val="-4.3122451759090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25-468A-B373-B87CC11D4A48}"/>
                </c:ext>
              </c:extLst>
            </c:dLbl>
            <c:spPr>
              <a:solidFill>
                <a:srgbClr val="7030A0"/>
              </a:solidFill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'kraj porównanie z 07-13 (2)'!$A$31:$A$60</c:f>
              <c:strCache>
                <c:ptCount val="30"/>
                <c:pt idx="0">
                  <c:v>wrz-08 wrz-16</c:v>
                </c:pt>
                <c:pt idx="1">
                  <c:v>gru-08 gru-16</c:v>
                </c:pt>
                <c:pt idx="2">
                  <c:v>mar-09 mar-17</c:v>
                </c:pt>
                <c:pt idx="3">
                  <c:v>cze-09 cze-17</c:v>
                </c:pt>
                <c:pt idx="4">
                  <c:v>wrz-09 wrz-17</c:v>
                </c:pt>
                <c:pt idx="5">
                  <c:v>gru-09 gru-17</c:v>
                </c:pt>
                <c:pt idx="6">
                  <c:v>mar-10 mar-18</c:v>
                </c:pt>
                <c:pt idx="7">
                  <c:v>cze-10 cze-18</c:v>
                </c:pt>
                <c:pt idx="8">
                  <c:v>wrz-10 wrz 18</c:v>
                </c:pt>
                <c:pt idx="9">
                  <c:v>gru-10 gru 18</c:v>
                </c:pt>
                <c:pt idx="10">
                  <c:v>mar-11 mar 19</c:v>
                </c:pt>
                <c:pt idx="11">
                  <c:v>cze-11</c:v>
                </c:pt>
                <c:pt idx="12">
                  <c:v>wrz-11</c:v>
                </c:pt>
                <c:pt idx="13">
                  <c:v>gru-11</c:v>
                </c:pt>
                <c:pt idx="14">
                  <c:v>mar-12</c:v>
                </c:pt>
                <c:pt idx="15">
                  <c:v>cze-12</c:v>
                </c:pt>
                <c:pt idx="16">
                  <c:v>wrz-12</c:v>
                </c:pt>
                <c:pt idx="17">
                  <c:v>gru-12</c:v>
                </c:pt>
                <c:pt idx="18">
                  <c:v>mar-13</c:v>
                </c:pt>
                <c:pt idx="19">
                  <c:v>cze-13</c:v>
                </c:pt>
                <c:pt idx="20">
                  <c:v>wrz-13</c:v>
                </c:pt>
                <c:pt idx="21">
                  <c:v>gru-13</c:v>
                </c:pt>
                <c:pt idx="22">
                  <c:v>mar-14</c:v>
                </c:pt>
                <c:pt idx="23">
                  <c:v>cze-14</c:v>
                </c:pt>
                <c:pt idx="24">
                  <c:v>wrz-14</c:v>
                </c:pt>
                <c:pt idx="25">
                  <c:v>gru-14</c:v>
                </c:pt>
                <c:pt idx="26">
                  <c:v>mar-15</c:v>
                </c:pt>
                <c:pt idx="27">
                  <c:v>cze-15</c:v>
                </c:pt>
                <c:pt idx="28">
                  <c:v>wrz-15</c:v>
                </c:pt>
                <c:pt idx="29">
                  <c:v>gru-15</c:v>
                </c:pt>
              </c:strCache>
            </c:strRef>
          </c:cat>
          <c:val>
            <c:numRef>
              <c:f>'kraj porównanie z 07-13 (2)'!$E$5:$E$15</c:f>
              <c:numCache>
                <c:formatCode>0.0%</c:formatCode>
                <c:ptCount val="11"/>
                <c:pt idx="0">
                  <c:v>0</c:v>
                </c:pt>
                <c:pt idx="1">
                  <c:v>1.2212085585656612E-4</c:v>
                </c:pt>
                <c:pt idx="2">
                  <c:v>1.5578485882787646E-2</c:v>
                </c:pt>
                <c:pt idx="3">
                  <c:v>9.0862059210880516E-2</c:v>
                </c:pt>
                <c:pt idx="4">
                  <c:v>0.17687599954689581</c:v>
                </c:pt>
                <c:pt idx="5">
                  <c:v>0.27311743278671569</c:v>
                </c:pt>
                <c:pt idx="6">
                  <c:v>0.3516166606592348</c:v>
                </c:pt>
                <c:pt idx="7">
                  <c:v>0.42302465760958274</c:v>
                </c:pt>
                <c:pt idx="8">
                  <c:v>0.4821944960373018</c:v>
                </c:pt>
                <c:pt idx="9">
                  <c:v>0.56167761720549725</c:v>
                </c:pt>
                <c:pt idx="10">
                  <c:v>0.59589586675497841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25-468A-B373-B87CC11D4A48}"/>
            </c:ext>
          </c:extLst>
        </c:ser>
        <c:ser>
          <c:idx val="2"/>
          <c:order val="2"/>
          <c:tx>
            <c:strRef>
              <c:f>'kraj porównanie z 07-13 (2)'!$F$3</c:f>
              <c:strCache>
                <c:ptCount val="1"/>
                <c:pt idx="0">
                  <c:v>złożone wnioski o płatność 14-20</c:v>
                </c:pt>
              </c:strCache>
            </c:strRef>
          </c:tx>
          <c:spPr>
            <a:ln w="7620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25-468A-B373-B87CC11D4A48}"/>
                </c:ext>
              </c:extLst>
            </c:dLbl>
            <c:spPr>
              <a:solidFill>
                <a:srgbClr val="00B050"/>
              </a:solidFill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'kraj porównanie z 07-13 (2)'!$A$31:$A$60</c:f>
              <c:strCache>
                <c:ptCount val="30"/>
                <c:pt idx="0">
                  <c:v>wrz-08 wrz-16</c:v>
                </c:pt>
                <c:pt idx="1">
                  <c:v>gru-08 gru-16</c:v>
                </c:pt>
                <c:pt idx="2">
                  <c:v>mar-09 mar-17</c:v>
                </c:pt>
                <c:pt idx="3">
                  <c:v>cze-09 cze-17</c:v>
                </c:pt>
                <c:pt idx="4">
                  <c:v>wrz-09 wrz-17</c:v>
                </c:pt>
                <c:pt idx="5">
                  <c:v>gru-09 gru-17</c:v>
                </c:pt>
                <c:pt idx="6">
                  <c:v>mar-10 mar-18</c:v>
                </c:pt>
                <c:pt idx="7">
                  <c:v>cze-10 cze-18</c:v>
                </c:pt>
                <c:pt idx="8">
                  <c:v>wrz-10 wrz 18</c:v>
                </c:pt>
                <c:pt idx="9">
                  <c:v>gru-10 gru 18</c:v>
                </c:pt>
                <c:pt idx="10">
                  <c:v>mar-11 mar 19</c:v>
                </c:pt>
                <c:pt idx="11">
                  <c:v>cze-11</c:v>
                </c:pt>
                <c:pt idx="12">
                  <c:v>wrz-11</c:v>
                </c:pt>
                <c:pt idx="13">
                  <c:v>gru-11</c:v>
                </c:pt>
                <c:pt idx="14">
                  <c:v>mar-12</c:v>
                </c:pt>
                <c:pt idx="15">
                  <c:v>cze-12</c:v>
                </c:pt>
                <c:pt idx="16">
                  <c:v>wrz-12</c:v>
                </c:pt>
                <c:pt idx="17">
                  <c:v>gru-12</c:v>
                </c:pt>
                <c:pt idx="18">
                  <c:v>mar-13</c:v>
                </c:pt>
                <c:pt idx="19">
                  <c:v>cze-13</c:v>
                </c:pt>
                <c:pt idx="20">
                  <c:v>wrz-13</c:v>
                </c:pt>
                <c:pt idx="21">
                  <c:v>gru-13</c:v>
                </c:pt>
                <c:pt idx="22">
                  <c:v>mar-14</c:v>
                </c:pt>
                <c:pt idx="23">
                  <c:v>cze-14</c:v>
                </c:pt>
                <c:pt idx="24">
                  <c:v>wrz-14</c:v>
                </c:pt>
                <c:pt idx="25">
                  <c:v>gru-14</c:v>
                </c:pt>
                <c:pt idx="26">
                  <c:v>mar-15</c:v>
                </c:pt>
                <c:pt idx="27">
                  <c:v>cze-15</c:v>
                </c:pt>
                <c:pt idx="28">
                  <c:v>wrz-15</c:v>
                </c:pt>
                <c:pt idx="29">
                  <c:v>gru-15</c:v>
                </c:pt>
              </c:strCache>
            </c:strRef>
          </c:cat>
          <c:val>
            <c:numRef>
              <c:f>'kraj porównanie z 07-13 (2)'!$G$5:$G$15</c:f>
              <c:numCache>
                <c:formatCode>0.0%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4.8123972677311338E-4</c:v>
                </c:pt>
                <c:pt idx="3">
                  <c:v>1.06263418844341E-2</c:v>
                </c:pt>
                <c:pt idx="4">
                  <c:v>3.359118601585255E-2</c:v>
                </c:pt>
                <c:pt idx="5">
                  <c:v>7.5073866192202618E-2</c:v>
                </c:pt>
                <c:pt idx="6">
                  <c:v>0.11061807556354537</c:v>
                </c:pt>
                <c:pt idx="7">
                  <c:v>0.1577346718602283</c:v>
                </c:pt>
                <c:pt idx="8">
                  <c:v>0.23075313491107935</c:v>
                </c:pt>
                <c:pt idx="9">
                  <c:v>0.32290878355000147</c:v>
                </c:pt>
                <c:pt idx="10">
                  <c:v>0.37257398103707162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825-468A-B373-B87CC11D4A48}"/>
            </c:ext>
          </c:extLst>
        </c:ser>
        <c:ser>
          <c:idx val="3"/>
          <c:order val="3"/>
          <c:tx>
            <c:strRef>
              <c:f>'kraj porównanie z 07-13 (2)'!$J$3</c:f>
              <c:strCache>
                <c:ptCount val="1"/>
                <c:pt idx="0">
                  <c:v>Zrealizowane płatności 14-20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25-468A-B373-B87CC11D4A48}"/>
                </c:ext>
              </c:extLst>
            </c:dLbl>
            <c:spPr>
              <a:solidFill>
                <a:srgbClr val="FF0000"/>
              </a:solidFill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'kraj porównanie z 07-13 (2)'!$A$31:$A$60</c:f>
              <c:strCache>
                <c:ptCount val="30"/>
                <c:pt idx="0">
                  <c:v>wrz-08 wrz-16</c:v>
                </c:pt>
                <c:pt idx="1">
                  <c:v>gru-08 gru-16</c:v>
                </c:pt>
                <c:pt idx="2">
                  <c:v>mar-09 mar-17</c:v>
                </c:pt>
                <c:pt idx="3">
                  <c:v>cze-09 cze-17</c:v>
                </c:pt>
                <c:pt idx="4">
                  <c:v>wrz-09 wrz-17</c:v>
                </c:pt>
                <c:pt idx="5">
                  <c:v>gru-09 gru-17</c:v>
                </c:pt>
                <c:pt idx="6">
                  <c:v>mar-10 mar-18</c:v>
                </c:pt>
                <c:pt idx="7">
                  <c:v>cze-10 cze-18</c:v>
                </c:pt>
                <c:pt idx="8">
                  <c:v>wrz-10 wrz 18</c:v>
                </c:pt>
                <c:pt idx="9">
                  <c:v>gru-10 gru 18</c:v>
                </c:pt>
                <c:pt idx="10">
                  <c:v>mar-11 mar 19</c:v>
                </c:pt>
                <c:pt idx="11">
                  <c:v>cze-11</c:v>
                </c:pt>
                <c:pt idx="12">
                  <c:v>wrz-11</c:v>
                </c:pt>
                <c:pt idx="13">
                  <c:v>gru-11</c:v>
                </c:pt>
                <c:pt idx="14">
                  <c:v>mar-12</c:v>
                </c:pt>
                <c:pt idx="15">
                  <c:v>cze-12</c:v>
                </c:pt>
                <c:pt idx="16">
                  <c:v>wrz-12</c:v>
                </c:pt>
                <c:pt idx="17">
                  <c:v>gru-12</c:v>
                </c:pt>
                <c:pt idx="18">
                  <c:v>mar-13</c:v>
                </c:pt>
                <c:pt idx="19">
                  <c:v>cze-13</c:v>
                </c:pt>
                <c:pt idx="20">
                  <c:v>wrz-13</c:v>
                </c:pt>
                <c:pt idx="21">
                  <c:v>gru-13</c:v>
                </c:pt>
                <c:pt idx="22">
                  <c:v>mar-14</c:v>
                </c:pt>
                <c:pt idx="23">
                  <c:v>cze-14</c:v>
                </c:pt>
                <c:pt idx="24">
                  <c:v>wrz-14</c:v>
                </c:pt>
                <c:pt idx="25">
                  <c:v>gru-14</c:v>
                </c:pt>
                <c:pt idx="26">
                  <c:v>mar-15</c:v>
                </c:pt>
                <c:pt idx="27">
                  <c:v>cze-15</c:v>
                </c:pt>
                <c:pt idx="28">
                  <c:v>wrz-15</c:v>
                </c:pt>
                <c:pt idx="29">
                  <c:v>gru-15</c:v>
                </c:pt>
              </c:strCache>
            </c:strRef>
          </c:cat>
          <c:val>
            <c:numRef>
              <c:f>'kraj porównanie z 07-13 (2)'!$K$5:$K$15</c:f>
              <c:numCache>
                <c:formatCode>0.0%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5.0781208617442573E-4</c:v>
                </c:pt>
                <c:pt idx="3">
                  <c:v>8.6130901227912948E-3</c:v>
                </c:pt>
                <c:pt idx="4">
                  <c:v>2.9240926229903985E-2</c:v>
                </c:pt>
                <c:pt idx="5">
                  <c:v>5.5448031890846496E-2</c:v>
                </c:pt>
                <c:pt idx="6">
                  <c:v>8.8487771412997823E-2</c:v>
                </c:pt>
                <c:pt idx="7">
                  <c:v>0.12526293720205553</c:v>
                </c:pt>
                <c:pt idx="8">
                  <c:v>0.1688428052788454</c:v>
                </c:pt>
                <c:pt idx="9">
                  <c:v>0.23095567216954485</c:v>
                </c:pt>
                <c:pt idx="10">
                  <c:v>0.29493980461929936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825-468A-B373-B87CC11D4A48}"/>
            </c:ext>
          </c:extLst>
        </c:ser>
        <c:ser>
          <c:idx val="4"/>
          <c:order val="4"/>
          <c:tx>
            <c:strRef>
              <c:f>'kraj porównanie z 07-13 (2)'!$B$30</c:f>
              <c:strCache>
                <c:ptCount val="1"/>
                <c:pt idx="0">
                  <c:v>złożone wnioski o przyznaniu pomocy 07-13</c:v>
                </c:pt>
              </c:strCache>
            </c:strRef>
          </c:tx>
          <c:spPr>
            <a:ln>
              <a:solidFill>
                <a:schemeClr val="accent5">
                  <a:lumMod val="40000"/>
                  <a:lumOff val="60000"/>
                </a:schemeClr>
              </a:solidFill>
            </a:ln>
          </c:spPr>
          <c:marker>
            <c:symbol val="none"/>
          </c:marker>
          <c:dLbls>
            <c:dLbl>
              <c:idx val="10"/>
              <c:layout>
                <c:manualLayout>
                  <c:x val="-5.6421648391146301E-2"/>
                  <c:y val="-1.8562757229204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25-468A-B373-B87CC11D4A48}"/>
                </c:ext>
              </c:extLst>
            </c:dLbl>
            <c:spPr>
              <a:solidFill>
                <a:schemeClr val="accent5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100">
                    <a:solidFill>
                      <a:schemeClr val="tx1">
                        <a:lumMod val="95000"/>
                        <a:lumOff val="5000"/>
                      </a:schemeClr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'kraj porównanie z 07-13 (2)'!$A$31:$A$60</c:f>
              <c:strCache>
                <c:ptCount val="30"/>
                <c:pt idx="0">
                  <c:v>wrz-08 wrz-16</c:v>
                </c:pt>
                <c:pt idx="1">
                  <c:v>gru-08 gru-16</c:v>
                </c:pt>
                <c:pt idx="2">
                  <c:v>mar-09 mar-17</c:v>
                </c:pt>
                <c:pt idx="3">
                  <c:v>cze-09 cze-17</c:v>
                </c:pt>
                <c:pt idx="4">
                  <c:v>wrz-09 wrz-17</c:v>
                </c:pt>
                <c:pt idx="5">
                  <c:v>gru-09 gru-17</c:v>
                </c:pt>
                <c:pt idx="6">
                  <c:v>mar-10 mar-18</c:v>
                </c:pt>
                <c:pt idx="7">
                  <c:v>cze-10 cze-18</c:v>
                </c:pt>
                <c:pt idx="8">
                  <c:v>wrz-10 wrz 18</c:v>
                </c:pt>
                <c:pt idx="9">
                  <c:v>gru-10 gru 18</c:v>
                </c:pt>
                <c:pt idx="10">
                  <c:v>mar-11 mar 19</c:v>
                </c:pt>
                <c:pt idx="11">
                  <c:v>cze-11</c:v>
                </c:pt>
                <c:pt idx="12">
                  <c:v>wrz-11</c:v>
                </c:pt>
                <c:pt idx="13">
                  <c:v>gru-11</c:v>
                </c:pt>
                <c:pt idx="14">
                  <c:v>mar-12</c:v>
                </c:pt>
                <c:pt idx="15">
                  <c:v>cze-12</c:v>
                </c:pt>
                <c:pt idx="16">
                  <c:v>wrz-12</c:v>
                </c:pt>
                <c:pt idx="17">
                  <c:v>gru-12</c:v>
                </c:pt>
                <c:pt idx="18">
                  <c:v>mar-13</c:v>
                </c:pt>
                <c:pt idx="19">
                  <c:v>cze-13</c:v>
                </c:pt>
                <c:pt idx="20">
                  <c:v>wrz-13</c:v>
                </c:pt>
                <c:pt idx="21">
                  <c:v>gru-13</c:v>
                </c:pt>
                <c:pt idx="22">
                  <c:v>mar-14</c:v>
                </c:pt>
                <c:pt idx="23">
                  <c:v>cze-14</c:v>
                </c:pt>
                <c:pt idx="24">
                  <c:v>wrz-14</c:v>
                </c:pt>
                <c:pt idx="25">
                  <c:v>gru-14</c:v>
                </c:pt>
                <c:pt idx="26">
                  <c:v>mar-15</c:v>
                </c:pt>
                <c:pt idx="27">
                  <c:v>cze-15</c:v>
                </c:pt>
                <c:pt idx="28">
                  <c:v>wrz-15</c:v>
                </c:pt>
                <c:pt idx="29">
                  <c:v>gru-15</c:v>
                </c:pt>
              </c:strCache>
            </c:strRef>
          </c:cat>
          <c:val>
            <c:numRef>
              <c:f>'kraj porównanie z 07-13 (2)'!$C$31:$C$60</c:f>
              <c:numCache>
                <c:formatCode>0.0%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2.5100000000000001E-2</c:v>
                </c:pt>
                <c:pt idx="6">
                  <c:v>0.16830000000000001</c:v>
                </c:pt>
                <c:pt idx="7">
                  <c:v>0.2356</c:v>
                </c:pt>
                <c:pt idx="8">
                  <c:v>0.32679999999999998</c:v>
                </c:pt>
                <c:pt idx="9">
                  <c:v>0.38030000000000003</c:v>
                </c:pt>
                <c:pt idx="10">
                  <c:v>0.42930000000000001</c:v>
                </c:pt>
                <c:pt idx="11">
                  <c:v>0.50749999999999995</c:v>
                </c:pt>
                <c:pt idx="12">
                  <c:v>0.59440000000000004</c:v>
                </c:pt>
                <c:pt idx="13">
                  <c:v>0.62419999999999998</c:v>
                </c:pt>
                <c:pt idx="14">
                  <c:v>0.73229999999999995</c:v>
                </c:pt>
                <c:pt idx="15">
                  <c:v>0.80740000000000001</c:v>
                </c:pt>
                <c:pt idx="16">
                  <c:v>0.94899999999999995</c:v>
                </c:pt>
                <c:pt idx="17">
                  <c:v>1.0745</c:v>
                </c:pt>
                <c:pt idx="18">
                  <c:v>1.1566000000000001</c:v>
                </c:pt>
                <c:pt idx="19">
                  <c:v>1.2622</c:v>
                </c:pt>
                <c:pt idx="20">
                  <c:v>1.4016999999999999</c:v>
                </c:pt>
                <c:pt idx="21">
                  <c:v>1.4849000000000001</c:v>
                </c:pt>
                <c:pt idx="22">
                  <c:v>1.5899000000000001</c:v>
                </c:pt>
                <c:pt idx="23">
                  <c:v>1.6904999999999999</c:v>
                </c:pt>
                <c:pt idx="24">
                  <c:v>1.7755000000000001</c:v>
                </c:pt>
                <c:pt idx="25">
                  <c:v>1.8103</c:v>
                </c:pt>
                <c:pt idx="26">
                  <c:v>1.855</c:v>
                </c:pt>
                <c:pt idx="27">
                  <c:v>1.8613</c:v>
                </c:pt>
                <c:pt idx="28">
                  <c:v>1.9554</c:v>
                </c:pt>
                <c:pt idx="29">
                  <c:v>1.9736229270378063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825-468A-B373-B87CC11D4A48}"/>
            </c:ext>
          </c:extLst>
        </c:ser>
        <c:ser>
          <c:idx val="5"/>
          <c:order val="5"/>
          <c:tx>
            <c:strRef>
              <c:f>'kraj porównanie z 07-13 (2)'!$D$30</c:f>
              <c:strCache>
                <c:ptCount val="1"/>
                <c:pt idx="0">
                  <c:v>zawarte umowy 07-13</c:v>
                </c:pt>
              </c:strCache>
            </c:strRef>
          </c:tx>
          <c:spPr>
            <a:ln>
              <a:solidFill>
                <a:srgbClr val="D8CFE3"/>
              </a:solidFill>
            </a:ln>
          </c:spPr>
          <c:marker>
            <c:symbol val="none"/>
          </c:marker>
          <c:dLbls>
            <c:dLbl>
              <c:idx val="10"/>
              <c:layout>
                <c:manualLayout>
                  <c:x val="-5.4133482712768313E-2"/>
                  <c:y val="-1.5270676144258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25-468A-B373-B87CC11D4A48}"/>
                </c:ext>
              </c:extLst>
            </c:dLbl>
            <c:spPr>
              <a:solidFill>
                <a:schemeClr val="accent4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100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'kraj porównanie z 07-13 (2)'!$A$31:$A$60</c:f>
              <c:strCache>
                <c:ptCount val="30"/>
                <c:pt idx="0">
                  <c:v>wrz-08 wrz-16</c:v>
                </c:pt>
                <c:pt idx="1">
                  <c:v>gru-08 gru-16</c:v>
                </c:pt>
                <c:pt idx="2">
                  <c:v>mar-09 mar-17</c:v>
                </c:pt>
                <c:pt idx="3">
                  <c:v>cze-09 cze-17</c:v>
                </c:pt>
                <c:pt idx="4">
                  <c:v>wrz-09 wrz-17</c:v>
                </c:pt>
                <c:pt idx="5">
                  <c:v>gru-09 gru-17</c:v>
                </c:pt>
                <c:pt idx="6">
                  <c:v>mar-10 mar-18</c:v>
                </c:pt>
                <c:pt idx="7">
                  <c:v>cze-10 cze-18</c:v>
                </c:pt>
                <c:pt idx="8">
                  <c:v>wrz-10 wrz 18</c:v>
                </c:pt>
                <c:pt idx="9">
                  <c:v>gru-10 gru 18</c:v>
                </c:pt>
                <c:pt idx="10">
                  <c:v>mar-11 mar 19</c:v>
                </c:pt>
                <c:pt idx="11">
                  <c:v>cze-11</c:v>
                </c:pt>
                <c:pt idx="12">
                  <c:v>wrz-11</c:v>
                </c:pt>
                <c:pt idx="13">
                  <c:v>gru-11</c:v>
                </c:pt>
                <c:pt idx="14">
                  <c:v>mar-12</c:v>
                </c:pt>
                <c:pt idx="15">
                  <c:v>cze-12</c:v>
                </c:pt>
                <c:pt idx="16">
                  <c:v>wrz-12</c:v>
                </c:pt>
                <c:pt idx="17">
                  <c:v>gru-12</c:v>
                </c:pt>
                <c:pt idx="18">
                  <c:v>mar-13</c:v>
                </c:pt>
                <c:pt idx="19">
                  <c:v>cze-13</c:v>
                </c:pt>
                <c:pt idx="20">
                  <c:v>wrz-13</c:v>
                </c:pt>
                <c:pt idx="21">
                  <c:v>gru-13</c:v>
                </c:pt>
                <c:pt idx="22">
                  <c:v>mar-14</c:v>
                </c:pt>
                <c:pt idx="23">
                  <c:v>cze-14</c:v>
                </c:pt>
                <c:pt idx="24">
                  <c:v>wrz-14</c:v>
                </c:pt>
                <c:pt idx="25">
                  <c:v>gru-14</c:v>
                </c:pt>
                <c:pt idx="26">
                  <c:v>mar-15</c:v>
                </c:pt>
                <c:pt idx="27">
                  <c:v>cze-15</c:v>
                </c:pt>
                <c:pt idx="28">
                  <c:v>wrz-15</c:v>
                </c:pt>
                <c:pt idx="29">
                  <c:v>gru-15</c:v>
                </c:pt>
              </c:strCache>
            </c:strRef>
          </c:cat>
          <c:val>
            <c:numRef>
              <c:f>'kraj porównanie z 07-13 (2)'!$E$31:$E$60</c:f>
              <c:numCache>
                <c:formatCode>0.0%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6.8000000000000005E-4</c:v>
                </c:pt>
                <c:pt idx="7">
                  <c:v>2.1100000000000001E-2</c:v>
                </c:pt>
                <c:pt idx="8">
                  <c:v>7.4399999999999994E-2</c:v>
                </c:pt>
                <c:pt idx="9">
                  <c:v>0.13100000000000001</c:v>
                </c:pt>
                <c:pt idx="10">
                  <c:v>0.18090000000000001</c:v>
                </c:pt>
                <c:pt idx="11">
                  <c:v>0.2276</c:v>
                </c:pt>
                <c:pt idx="12">
                  <c:v>0.25319999999999998</c:v>
                </c:pt>
                <c:pt idx="13">
                  <c:v>0.27750000000000002</c:v>
                </c:pt>
                <c:pt idx="14">
                  <c:v>0.34889999999999999</c:v>
                </c:pt>
                <c:pt idx="15">
                  <c:v>0.3695</c:v>
                </c:pt>
                <c:pt idx="16">
                  <c:v>0.42109999999999997</c:v>
                </c:pt>
                <c:pt idx="17">
                  <c:v>0.48749999999999999</c:v>
                </c:pt>
                <c:pt idx="18">
                  <c:v>0.52929999999999999</c:v>
                </c:pt>
                <c:pt idx="19">
                  <c:v>0.56779999999999997</c:v>
                </c:pt>
                <c:pt idx="20">
                  <c:v>0.61</c:v>
                </c:pt>
                <c:pt idx="21">
                  <c:v>0.65439999999999998</c:v>
                </c:pt>
                <c:pt idx="22">
                  <c:v>0.71289999999999998</c:v>
                </c:pt>
                <c:pt idx="23">
                  <c:v>0.7913</c:v>
                </c:pt>
                <c:pt idx="24">
                  <c:v>0.84309999999999996</c:v>
                </c:pt>
                <c:pt idx="25">
                  <c:v>0.92320000000000002</c:v>
                </c:pt>
                <c:pt idx="26">
                  <c:v>0.95979999999999999</c:v>
                </c:pt>
                <c:pt idx="27">
                  <c:v>0.95620000000000005</c:v>
                </c:pt>
                <c:pt idx="28">
                  <c:v>1.002</c:v>
                </c:pt>
                <c:pt idx="29">
                  <c:v>1.009779612375439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825-468A-B373-B87CC11D4A48}"/>
            </c:ext>
          </c:extLst>
        </c:ser>
        <c:ser>
          <c:idx val="6"/>
          <c:order val="6"/>
          <c:tx>
            <c:strRef>
              <c:f>'kraj porównanie z 07-13 (2)'!$F$30</c:f>
              <c:strCache>
                <c:ptCount val="1"/>
                <c:pt idx="0">
                  <c:v>złożone wnioski o płatność 07-13</c:v>
                </c:pt>
              </c:strCache>
            </c:strRef>
          </c:tx>
          <c:spPr>
            <a:ln>
              <a:solidFill>
                <a:srgbClr val="A3FFCD"/>
              </a:solidFill>
            </a:ln>
          </c:spPr>
          <c:marker>
            <c:symbol val="none"/>
          </c:marker>
          <c:dLbls>
            <c:dLbl>
              <c:idx val="10"/>
              <c:layout>
                <c:manualLayout>
                  <c:x val="-4.1986145458972959E-2"/>
                  <c:y val="-1.7702943592744606E-2"/>
                </c:manualLayout>
              </c:layout>
              <c:spPr>
                <a:solidFill>
                  <a:srgbClr val="A3FFCD"/>
                </a:solidFill>
              </c:spPr>
              <c:txPr>
                <a:bodyPr/>
                <a:lstStyle/>
                <a:p>
                  <a:pPr>
                    <a:defRPr sz="1100"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25-468A-B373-B87CC11D4A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'kraj porównanie z 07-13 (2)'!$A$31:$A$60</c:f>
              <c:strCache>
                <c:ptCount val="30"/>
                <c:pt idx="0">
                  <c:v>wrz-08 wrz-16</c:v>
                </c:pt>
                <c:pt idx="1">
                  <c:v>gru-08 gru-16</c:v>
                </c:pt>
                <c:pt idx="2">
                  <c:v>mar-09 mar-17</c:v>
                </c:pt>
                <c:pt idx="3">
                  <c:v>cze-09 cze-17</c:v>
                </c:pt>
                <c:pt idx="4">
                  <c:v>wrz-09 wrz-17</c:v>
                </c:pt>
                <c:pt idx="5">
                  <c:v>gru-09 gru-17</c:v>
                </c:pt>
                <c:pt idx="6">
                  <c:v>mar-10 mar-18</c:v>
                </c:pt>
                <c:pt idx="7">
                  <c:v>cze-10 cze-18</c:v>
                </c:pt>
                <c:pt idx="8">
                  <c:v>wrz-10 wrz 18</c:v>
                </c:pt>
                <c:pt idx="9">
                  <c:v>gru-10 gru 18</c:v>
                </c:pt>
                <c:pt idx="10">
                  <c:v>mar-11 mar 19</c:v>
                </c:pt>
                <c:pt idx="11">
                  <c:v>cze-11</c:v>
                </c:pt>
                <c:pt idx="12">
                  <c:v>wrz-11</c:v>
                </c:pt>
                <c:pt idx="13">
                  <c:v>gru-11</c:v>
                </c:pt>
                <c:pt idx="14">
                  <c:v>mar-12</c:v>
                </c:pt>
                <c:pt idx="15">
                  <c:v>cze-12</c:v>
                </c:pt>
                <c:pt idx="16">
                  <c:v>wrz-12</c:v>
                </c:pt>
                <c:pt idx="17">
                  <c:v>gru-12</c:v>
                </c:pt>
                <c:pt idx="18">
                  <c:v>mar-13</c:v>
                </c:pt>
                <c:pt idx="19">
                  <c:v>cze-13</c:v>
                </c:pt>
                <c:pt idx="20">
                  <c:v>wrz-13</c:v>
                </c:pt>
                <c:pt idx="21">
                  <c:v>gru-13</c:v>
                </c:pt>
                <c:pt idx="22">
                  <c:v>mar-14</c:v>
                </c:pt>
                <c:pt idx="23">
                  <c:v>cze-14</c:v>
                </c:pt>
                <c:pt idx="24">
                  <c:v>wrz-14</c:v>
                </c:pt>
                <c:pt idx="25">
                  <c:v>gru-14</c:v>
                </c:pt>
                <c:pt idx="26">
                  <c:v>mar-15</c:v>
                </c:pt>
                <c:pt idx="27">
                  <c:v>cze-15</c:v>
                </c:pt>
                <c:pt idx="28">
                  <c:v>wrz-15</c:v>
                </c:pt>
                <c:pt idx="29">
                  <c:v>gru-15</c:v>
                </c:pt>
              </c:strCache>
            </c:strRef>
          </c:cat>
          <c:val>
            <c:numRef>
              <c:f>'kraj porównanie z 07-13 (2)'!$G$31:$G$60</c:f>
              <c:numCache>
                <c:formatCode>0.0%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2.9999999999999997E-4</c:v>
                </c:pt>
                <c:pt idx="7">
                  <c:v>2.0000000000000001E-4</c:v>
                </c:pt>
                <c:pt idx="8">
                  <c:v>3.5000000000000001E-3</c:v>
                </c:pt>
                <c:pt idx="9">
                  <c:v>2.3599999999999999E-2</c:v>
                </c:pt>
                <c:pt idx="10">
                  <c:v>4.4900000000000002E-2</c:v>
                </c:pt>
                <c:pt idx="11">
                  <c:v>6.6900000000000001E-2</c:v>
                </c:pt>
                <c:pt idx="12">
                  <c:v>0.10349999999999999</c:v>
                </c:pt>
                <c:pt idx="13">
                  <c:v>0.1419</c:v>
                </c:pt>
                <c:pt idx="14">
                  <c:v>0.17910000000000001</c:v>
                </c:pt>
                <c:pt idx="15">
                  <c:v>0.19839999999999999</c:v>
                </c:pt>
                <c:pt idx="16">
                  <c:v>0.24460000000000001</c:v>
                </c:pt>
                <c:pt idx="17">
                  <c:v>0.31080000000000002</c:v>
                </c:pt>
                <c:pt idx="18">
                  <c:v>0.33789999999999998</c:v>
                </c:pt>
                <c:pt idx="19">
                  <c:v>0.35899999999999999</c:v>
                </c:pt>
                <c:pt idx="20">
                  <c:v>0.40699999999999997</c:v>
                </c:pt>
                <c:pt idx="21">
                  <c:v>0.4657</c:v>
                </c:pt>
                <c:pt idx="22">
                  <c:v>0.50380000000000003</c:v>
                </c:pt>
                <c:pt idx="23">
                  <c:v>0.54630000000000001</c:v>
                </c:pt>
                <c:pt idx="24">
                  <c:v>0.61350000000000005</c:v>
                </c:pt>
                <c:pt idx="25">
                  <c:v>0.7651</c:v>
                </c:pt>
                <c:pt idx="26">
                  <c:v>0.93130000000000002</c:v>
                </c:pt>
                <c:pt idx="27">
                  <c:v>0.94869999999999999</c:v>
                </c:pt>
                <c:pt idx="28">
                  <c:v>0.99829999999999997</c:v>
                </c:pt>
                <c:pt idx="29">
                  <c:v>1.0061231733317957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825-468A-B373-B87CC11D4A48}"/>
            </c:ext>
          </c:extLst>
        </c:ser>
        <c:ser>
          <c:idx val="7"/>
          <c:order val="7"/>
          <c:tx>
            <c:strRef>
              <c:f>'kraj porównanie z 07-13 (2)'!$J$30</c:f>
              <c:strCache>
                <c:ptCount val="1"/>
                <c:pt idx="0">
                  <c:v>Zrealizowane płatności 07-13</c:v>
                </c:pt>
              </c:strCache>
            </c:strRef>
          </c:tx>
          <c:spPr>
            <a:ln>
              <a:solidFill>
                <a:srgbClr val="FFAFAF"/>
              </a:solidFill>
            </a:ln>
          </c:spPr>
          <c:marker>
            <c:symbol val="none"/>
          </c:marker>
          <c:dLbls>
            <c:dLbl>
              <c:idx val="10"/>
              <c:layout>
                <c:manualLayout>
                  <c:x val="-4.1986145458972959E-2"/>
                  <c:y val="-8.0467925421566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25-468A-B373-B87CC11D4A48}"/>
                </c:ext>
              </c:extLst>
            </c:dLbl>
            <c:spPr>
              <a:solidFill>
                <a:schemeClr val="accent2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100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'kraj porównanie z 07-13 (2)'!$A$31:$A$60</c:f>
              <c:strCache>
                <c:ptCount val="30"/>
                <c:pt idx="0">
                  <c:v>wrz-08 wrz-16</c:v>
                </c:pt>
                <c:pt idx="1">
                  <c:v>gru-08 gru-16</c:v>
                </c:pt>
                <c:pt idx="2">
                  <c:v>mar-09 mar-17</c:v>
                </c:pt>
                <c:pt idx="3">
                  <c:v>cze-09 cze-17</c:v>
                </c:pt>
                <c:pt idx="4">
                  <c:v>wrz-09 wrz-17</c:v>
                </c:pt>
                <c:pt idx="5">
                  <c:v>gru-09 gru-17</c:v>
                </c:pt>
                <c:pt idx="6">
                  <c:v>mar-10 mar-18</c:v>
                </c:pt>
                <c:pt idx="7">
                  <c:v>cze-10 cze-18</c:v>
                </c:pt>
                <c:pt idx="8">
                  <c:v>wrz-10 wrz 18</c:v>
                </c:pt>
                <c:pt idx="9">
                  <c:v>gru-10 gru 18</c:v>
                </c:pt>
                <c:pt idx="10">
                  <c:v>mar-11 mar 19</c:v>
                </c:pt>
                <c:pt idx="11">
                  <c:v>cze-11</c:v>
                </c:pt>
                <c:pt idx="12">
                  <c:v>wrz-11</c:v>
                </c:pt>
                <c:pt idx="13">
                  <c:v>gru-11</c:v>
                </c:pt>
                <c:pt idx="14">
                  <c:v>mar-12</c:v>
                </c:pt>
                <c:pt idx="15">
                  <c:v>cze-12</c:v>
                </c:pt>
                <c:pt idx="16">
                  <c:v>wrz-12</c:v>
                </c:pt>
                <c:pt idx="17">
                  <c:v>gru-12</c:v>
                </c:pt>
                <c:pt idx="18">
                  <c:v>mar-13</c:v>
                </c:pt>
                <c:pt idx="19">
                  <c:v>cze-13</c:v>
                </c:pt>
                <c:pt idx="20">
                  <c:v>wrz-13</c:v>
                </c:pt>
                <c:pt idx="21">
                  <c:v>gru-13</c:v>
                </c:pt>
                <c:pt idx="22">
                  <c:v>mar-14</c:v>
                </c:pt>
                <c:pt idx="23">
                  <c:v>cze-14</c:v>
                </c:pt>
                <c:pt idx="24">
                  <c:v>wrz-14</c:v>
                </c:pt>
                <c:pt idx="25">
                  <c:v>gru-14</c:v>
                </c:pt>
                <c:pt idx="26">
                  <c:v>mar-15</c:v>
                </c:pt>
                <c:pt idx="27">
                  <c:v>cze-15</c:v>
                </c:pt>
                <c:pt idx="28">
                  <c:v>wrz-15</c:v>
                </c:pt>
                <c:pt idx="29">
                  <c:v>gru-15</c:v>
                </c:pt>
              </c:strCache>
            </c:strRef>
          </c:cat>
          <c:val>
            <c:numRef>
              <c:f>'kraj porównanie z 07-13 (2)'!$K$31:$K$60</c:f>
              <c:numCache>
                <c:formatCode>0.0%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2.9999999999999997E-4</c:v>
                </c:pt>
                <c:pt idx="9">
                  <c:v>3.3E-3</c:v>
                </c:pt>
                <c:pt idx="10">
                  <c:v>1.3100000000000001E-2</c:v>
                </c:pt>
                <c:pt idx="11">
                  <c:v>3.2500000000000001E-2</c:v>
                </c:pt>
                <c:pt idx="12">
                  <c:v>5.2600000000000001E-2</c:v>
                </c:pt>
                <c:pt idx="13">
                  <c:v>7.5600000000000001E-2</c:v>
                </c:pt>
                <c:pt idx="14">
                  <c:v>0.1249</c:v>
                </c:pt>
                <c:pt idx="15">
                  <c:v>0.1535</c:v>
                </c:pt>
                <c:pt idx="16">
                  <c:v>0.19550000000000001</c:v>
                </c:pt>
                <c:pt idx="17">
                  <c:v>0.23849999999999999</c:v>
                </c:pt>
                <c:pt idx="18">
                  <c:v>0.28220000000000001</c:v>
                </c:pt>
                <c:pt idx="19">
                  <c:v>0.31790000000000002</c:v>
                </c:pt>
                <c:pt idx="20">
                  <c:v>0.34920000000000001</c:v>
                </c:pt>
                <c:pt idx="21">
                  <c:v>0.38979999999999998</c:v>
                </c:pt>
                <c:pt idx="22">
                  <c:v>0.441</c:v>
                </c:pt>
                <c:pt idx="23">
                  <c:v>0.4899</c:v>
                </c:pt>
                <c:pt idx="24">
                  <c:v>0.52349999999999997</c:v>
                </c:pt>
                <c:pt idx="25">
                  <c:v>0.60260000000000002</c:v>
                </c:pt>
                <c:pt idx="26">
                  <c:v>0.70179999999999998</c:v>
                </c:pt>
                <c:pt idx="27">
                  <c:v>0.82979999999999998</c:v>
                </c:pt>
                <c:pt idx="28">
                  <c:v>0.97219999999999995</c:v>
                </c:pt>
                <c:pt idx="29">
                  <c:v>1.0004124970824786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825-468A-B373-B87CC11D4A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544256"/>
        <c:axId val="158545792"/>
      </c:lineChart>
      <c:catAx>
        <c:axId val="15854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700"/>
            </a:pPr>
            <a:endParaRPr lang="pl-PL"/>
          </a:p>
        </c:txPr>
        <c:crossAx val="158545792"/>
        <c:crosses val="autoZero"/>
        <c:auto val="1"/>
        <c:lblAlgn val="ctr"/>
        <c:lblOffset val="100"/>
        <c:tickLblSkip val="1"/>
        <c:noMultiLvlLbl val="0"/>
      </c:catAx>
      <c:valAx>
        <c:axId val="158545792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158544256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0.32943</cdr:x>
      <cdr:y>0.01358</cdr:y>
    </cdr:from>
    <cdr:to>
      <cdr:x>0.3981</cdr:x>
      <cdr:y>0.06045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3024336" y="72008"/>
          <a:ext cx="630426" cy="248467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200" b="1" dirty="0">
              <a:solidFill>
                <a:schemeClr val="bg1"/>
              </a:solidFill>
            </a:rPr>
            <a:t>115,8%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0.2908</cdr:x>
      <cdr:y>0.02285</cdr:y>
    </cdr:from>
    <cdr:to>
      <cdr:x>0.35948</cdr:x>
      <cdr:y>0.07489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627784" y="121116"/>
          <a:ext cx="620627" cy="275889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200" b="1" dirty="0">
              <a:solidFill>
                <a:schemeClr val="bg1"/>
              </a:solidFill>
            </a:rPr>
            <a:t>115,8%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3849688" y="0"/>
            <a:ext cx="2946397" cy="49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0249EBC-ADC9-4668-AAB4-58CB62D28E23}" type="datetime1">
              <a: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06.06.2019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9378397"/>
            <a:ext cx="2946397" cy="49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3849688" y="9378397"/>
            <a:ext cx="2946397" cy="49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1A6A857-1AC5-42B2-8D80-9BD77EA6B156}" type="slidenum">
              <a:t>‹#›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926366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idx="1"/>
          </p:nvPr>
        </p:nvSpPr>
        <p:spPr>
          <a:xfrm>
            <a:off x="3849688" y="0"/>
            <a:ext cx="2946397" cy="49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EE13FB4-E78A-4475-BF97-AA8C93BD75D4}" type="datetime1">
              <a:rPr lang="pl-PL"/>
              <a:pPr lvl="0"/>
              <a:t>06.06.2019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3" y="741358"/>
            <a:ext cx="4937129" cy="3702048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Symbol zastępczy notatek 4"/>
          <p:cNvSpPr txBox="1">
            <a:spLocks noGrp="1"/>
          </p:cNvSpPr>
          <p:nvPr>
            <p:ph type="body" sz="quarter" idx="3"/>
          </p:nvPr>
        </p:nvSpPr>
        <p:spPr>
          <a:xfrm>
            <a:off x="679454" y="4691576"/>
            <a:ext cx="5438778" cy="444207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9378397"/>
            <a:ext cx="2946397" cy="49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3849688" y="9378397"/>
            <a:ext cx="2946397" cy="49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defRPr>
            </a:lvl1pPr>
          </a:lstStyle>
          <a:p>
            <a:pPr lvl="0"/>
            <a:fld id="{39EBA434-456D-400B-BF6F-6CAD581D4EB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7944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pl-PL"/>
              <a:t>WNIOSKI: Jeśli weźmiemy pod uwagę czas pozostały do końca realizacji programu to wychodzi na to, że Wnioski o płatność prawie zrównują się ze złożonymi wnioskami o przyznanie pomocy z poprzedniego okresu, a wartość płatności przewyższa wartość przyznanych umów z poprzedniego okresu!</a:t>
            </a:r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49688" y="9378397"/>
            <a:ext cx="2946397" cy="49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8A979EC-7193-42F4-A3DD-0BCD633D47CD}" type="slidenum">
              <a:t>5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30275" y="741363"/>
            <a:ext cx="4937125" cy="3702050"/>
          </a:xfrm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pl-PL"/>
              <a:t>WNIOSKI: Wnioski o płatność w tym okresie przewyższają umowy o przyznanie pomocy z poprzedniego okresu programowania</a:t>
            </a:r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49688" y="9378397"/>
            <a:ext cx="2946397" cy="49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9D54AA0-EC98-4DE1-B655-59BE5B2E2BFC}" type="slidenum">
              <a:t>6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3"/>
          <p:cNvSpPr/>
          <p:nvPr/>
        </p:nvSpPr>
        <p:spPr>
          <a:xfrm>
            <a:off x="0" y="5970583"/>
            <a:ext cx="9144000" cy="88741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3" name="Prostokąt 4"/>
          <p:cNvSpPr/>
          <p:nvPr/>
        </p:nvSpPr>
        <p:spPr>
          <a:xfrm>
            <a:off x="-9528" y="6053135"/>
            <a:ext cx="2249488" cy="712783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4" name="Prostokąt 5"/>
          <p:cNvSpPr/>
          <p:nvPr/>
        </p:nvSpPr>
        <p:spPr>
          <a:xfrm>
            <a:off x="2359023" y="6043617"/>
            <a:ext cx="6784976" cy="714375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grpSp>
        <p:nvGrpSpPr>
          <p:cNvPr id="5" name="Grupa 12"/>
          <p:cNvGrpSpPr/>
          <p:nvPr/>
        </p:nvGrpSpPr>
        <p:grpSpPr>
          <a:xfrm>
            <a:off x="0" y="4652960"/>
            <a:ext cx="9144000" cy="1362082"/>
            <a:chOff x="0" y="4652960"/>
            <a:chExt cx="9144000" cy="1362082"/>
          </a:xfrm>
        </p:grpSpPr>
        <p:pic>
          <p:nvPicPr>
            <p:cNvPr id="6" name="Obraz 14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34892" y="4702832"/>
              <a:ext cx="1045360" cy="740426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" name="Grupa 8"/>
            <p:cNvGrpSpPr/>
            <p:nvPr/>
          </p:nvGrpSpPr>
          <p:grpSpPr>
            <a:xfrm>
              <a:off x="0" y="4652960"/>
              <a:ext cx="9144000" cy="1362082"/>
              <a:chOff x="0" y="4652960"/>
              <a:chExt cx="9144000" cy="1362082"/>
            </a:xfrm>
          </p:grpSpPr>
          <p:pic>
            <p:nvPicPr>
              <p:cNvPr id="8" name="Obraz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>
              <a:xfrm>
                <a:off x="7668350" y="4652960"/>
                <a:ext cx="1363141" cy="813633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9" name="Grupa 10"/>
              <p:cNvGrpSpPr/>
              <p:nvPr/>
            </p:nvGrpSpPr>
            <p:grpSpPr>
              <a:xfrm>
                <a:off x="0" y="4665771"/>
                <a:ext cx="9144000" cy="1349271"/>
                <a:chOff x="0" y="4665771"/>
                <a:chExt cx="9144000" cy="1349271"/>
              </a:xfrm>
            </p:grpSpPr>
            <p:sp>
              <p:nvSpPr>
                <p:cNvPr id="10" name="pole tekstowe 11"/>
                <p:cNvSpPr txBox="1"/>
                <p:nvPr/>
              </p:nvSpPr>
              <p:spPr>
                <a:xfrm>
                  <a:off x="0" y="5553078"/>
                  <a:ext cx="9144000" cy="46196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wrap="square" lIns="91440" tIns="45720" rIns="91440" bIns="45720" anchor="t" anchorCtr="1" compatLnSpc="1">
                  <a:spAutoFit/>
                </a:bodyPr>
                <a:lstStyle/>
                <a:p>
                  <a:pPr marL="0" marR="0" lvl="0" indent="0" algn="ctr" defTabSz="914400" rtl="0" fontAlgn="auto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pl-PL" sz="800" b="0" i="0" u="none" strike="noStrike" kern="1200" cap="none" spc="0" baseline="0">
                      <a:solidFill>
                        <a:srgbClr val="004393"/>
                      </a:solidFill>
                      <a:uFillTx/>
                      <a:latin typeface="Tahoma" pitchFamily="34"/>
                      <a:cs typeface="Tahoma" pitchFamily="34"/>
                    </a:rPr>
                    <a:t>„Europejski Fundusz Rolny na rzecz Rozwoju Obszarów Wiejskich: Europa inwestująca w obszary wiejskie.”</a:t>
                  </a:r>
                </a:p>
                <a:p>
                  <a:pPr marL="0" marR="0" lvl="0" indent="0" algn="ctr" defTabSz="914400" rtl="0" fontAlgn="auto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pl-PL" sz="800" b="0" i="0" u="none" strike="noStrike" kern="1200" cap="none" spc="0" baseline="0">
                      <a:solidFill>
                        <a:srgbClr val="004393"/>
                      </a:solidFill>
                      <a:uFillTx/>
                      <a:latin typeface="Tahoma" pitchFamily="34"/>
                      <a:cs typeface="Tahoma" pitchFamily="34"/>
                    </a:rPr>
                    <a:t>Prezentacja opracowana przez Departament Rozwoju Obszarów Wiejskich Ministerstwa Rolnictwa i Rozwoju Wsi.</a:t>
                  </a:r>
                </a:p>
                <a:p>
                  <a:pPr marL="0" marR="0" lvl="0" indent="0" algn="ctr" defTabSz="914400" rtl="0" fontAlgn="auto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pl-PL" sz="800" b="0" i="0" u="none" strike="noStrike" kern="1200" cap="none" spc="0" baseline="0">
                      <a:solidFill>
                        <a:srgbClr val="004393"/>
                      </a:solidFill>
                      <a:uFillTx/>
                      <a:latin typeface="Tahoma" pitchFamily="34"/>
                      <a:cs typeface="Tahoma" pitchFamily="34"/>
                    </a:rPr>
                    <a:t>Instytucja Zarządzająca Programem Rozwoju Obszarów Wiejskich na lata 2014-2020 – Minister Rolnictwa i Rozwoju Wsi.</a:t>
                  </a:r>
                </a:p>
              </p:txBody>
            </p:sp>
            <p:pic>
              <p:nvPicPr>
                <p:cNvPr id="11" name="Obraz 23" descr="logo_ministerstwa.jpg"/>
                <p:cNvPicPr>
                  <a:picLocks noChangeAspect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>
                <a:xfrm>
                  <a:off x="4139955" y="4665771"/>
                  <a:ext cx="796744" cy="7871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sp>
        <p:nvSpPr>
          <p:cNvPr id="12" name="Podtytuł 8"/>
          <p:cNvSpPr txBox="1">
            <a:spLocks noGrp="1"/>
          </p:cNvSpPr>
          <p:nvPr>
            <p:ph type="subTitle" idx="4294967295"/>
          </p:nvPr>
        </p:nvSpPr>
        <p:spPr>
          <a:xfrm>
            <a:off x="2362196" y="6050036"/>
            <a:ext cx="6705596" cy="685800"/>
          </a:xfrm>
        </p:spPr>
        <p:txBody>
          <a:bodyPr anchor="ctr"/>
          <a:lstStyle>
            <a:lvl1pPr marL="0" indent="0">
              <a:buNone/>
              <a:defRPr sz="26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13" name="Tytuł 1"/>
          <p:cNvSpPr txBox="1">
            <a:spLocks noGrp="1"/>
          </p:cNvSpPr>
          <p:nvPr>
            <p:ph type="title"/>
          </p:nvPr>
        </p:nvSpPr>
        <p:spPr>
          <a:xfrm>
            <a:off x="612648" y="1646313"/>
            <a:ext cx="8153403" cy="2934812"/>
          </a:xfrm>
        </p:spPr>
        <p:txBody>
          <a:bodyPr anchorCtr="1"/>
          <a:lstStyle>
            <a:lvl1pPr algn="ctr">
              <a:defRPr>
                <a:solidFill>
                  <a:srgbClr val="44884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14" name="Symbol zastępczy daty 27"/>
          <p:cNvSpPr txBox="1">
            <a:spLocks noGrp="1"/>
          </p:cNvSpPr>
          <p:nvPr>
            <p:ph type="dt" sz="half" idx="7"/>
          </p:nvPr>
        </p:nvSpPr>
        <p:spPr>
          <a:xfrm>
            <a:off x="76196" y="6069009"/>
            <a:ext cx="2057400" cy="685800"/>
          </a:xfrm>
        </p:spPr>
        <p:txBody>
          <a:bodyPr anchorCtr="1"/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lvl="0"/>
            <a:fld id="{22D9844C-9589-4F85-934A-332F46E1546B}" type="datetime1">
              <a:rPr lang="pl-PL"/>
              <a:pPr lvl="0"/>
              <a:t>06.06.2019</a:t>
            </a:fld>
            <a:endParaRPr lang="pl-PL"/>
          </a:p>
        </p:txBody>
      </p:sp>
      <p:sp>
        <p:nvSpPr>
          <p:cNvPr id="15" name="Symbol zastępczy stopki 16"/>
          <p:cNvSpPr txBox="1">
            <a:spLocks noGrp="1"/>
          </p:cNvSpPr>
          <p:nvPr>
            <p:ph type="ftr" sz="quarter" idx="9"/>
          </p:nvPr>
        </p:nvSpPr>
        <p:spPr>
          <a:xfrm>
            <a:off x="2085975" y="236536"/>
            <a:ext cx="5867403" cy="365129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 lvl="0"/>
            <a:endParaRPr lang="pl-PL"/>
          </a:p>
        </p:txBody>
      </p:sp>
      <p:sp>
        <p:nvSpPr>
          <p:cNvPr id="16" name="Symbol zastępczy numeru slajdu 28"/>
          <p:cNvSpPr txBox="1">
            <a:spLocks noGrp="1"/>
          </p:cNvSpPr>
          <p:nvPr>
            <p:ph type="sldNum" sz="quarter" idx="8"/>
          </p:nvPr>
        </p:nvSpPr>
        <p:spPr>
          <a:xfrm>
            <a:off x="8001000" y="228600"/>
            <a:ext cx="838203" cy="381003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 lvl="0"/>
            <a:fld id="{13AE7E1E-7AF4-4036-858E-9B3BE71E037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971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1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FBAD9D-6CE7-41A8-9E74-9AC6F30B3EE5}" type="datetime1">
              <a:rPr lang="pl-PL"/>
              <a:pPr lvl="0"/>
              <a:t>06.06.2019</a:t>
            </a:fld>
            <a:endParaRPr lang="pl-PL"/>
          </a:p>
        </p:txBody>
      </p:sp>
      <p:sp>
        <p:nvSpPr>
          <p:cNvPr id="5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2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02E925-D133-4BEF-9932-A7BCADCE523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853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3"/>
          <p:cNvSpPr/>
          <p:nvPr/>
        </p:nvSpPr>
        <p:spPr>
          <a:xfrm>
            <a:off x="6096003" y="0"/>
            <a:ext cx="32067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3" name="Prostokąt 4"/>
          <p:cNvSpPr/>
          <p:nvPr/>
        </p:nvSpPr>
        <p:spPr>
          <a:xfrm>
            <a:off x="6142033" y="609603"/>
            <a:ext cx="228600" cy="6248396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4" name="Prostokąt 5"/>
          <p:cNvSpPr/>
          <p:nvPr/>
        </p:nvSpPr>
        <p:spPr>
          <a:xfrm>
            <a:off x="6142033" y="0"/>
            <a:ext cx="228600" cy="533396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5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6553203" y="609603"/>
            <a:ext cx="2057400" cy="5516566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6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457200" y="609603"/>
            <a:ext cx="5562596" cy="551656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3"/>
          <p:cNvSpPr txBox="1">
            <a:spLocks noGrp="1"/>
          </p:cNvSpPr>
          <p:nvPr>
            <p:ph type="dt" sz="half" idx="7"/>
          </p:nvPr>
        </p:nvSpPr>
        <p:spPr>
          <a:xfrm>
            <a:off x="6553203" y="6248396"/>
            <a:ext cx="220980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B277EC7-4388-47C5-919F-86FA2F3A9FB8}" type="datetime1">
              <a:rPr lang="pl-PL"/>
              <a:pPr lvl="0"/>
              <a:t>06.06.2019</a:t>
            </a:fld>
            <a:endParaRPr lang="pl-PL"/>
          </a:p>
        </p:txBody>
      </p:sp>
      <p:sp>
        <p:nvSpPr>
          <p:cNvPr id="8" name="Symbol zastępczy stopki 4"/>
          <p:cNvSpPr txBox="1">
            <a:spLocks noGrp="1"/>
          </p:cNvSpPr>
          <p:nvPr>
            <p:ph type="ftr" sz="quarter" idx="9"/>
          </p:nvPr>
        </p:nvSpPr>
        <p:spPr>
          <a:xfrm>
            <a:off x="457200" y="6248396"/>
            <a:ext cx="5573716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5"/>
          <p:cNvSpPr txBox="1">
            <a:spLocks noGrp="1"/>
          </p:cNvSpPr>
          <p:nvPr>
            <p:ph type="sldNum" sz="quarter" idx="8"/>
          </p:nvPr>
        </p:nvSpPr>
        <p:spPr>
          <a:xfrm rot="5400013">
            <a:off x="5989634" y="144461"/>
            <a:ext cx="533396" cy="244473"/>
          </a:xfrm>
        </p:spPr>
        <p:txBody>
          <a:bodyPr/>
          <a:lstStyle>
            <a:lvl1pPr>
              <a:defRPr/>
            </a:lvl1pPr>
          </a:lstStyle>
          <a:p>
            <a:pPr lvl="0"/>
            <a:fld id="{A4BEE29B-12C4-4C2B-AEE7-642BC4E1111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030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3" descr="logo_ministerstw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995735" y="5876921"/>
            <a:ext cx="862014" cy="863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596185" y="5826127"/>
            <a:ext cx="1368427" cy="888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 descr="https://encrypted-tbn0.gstatic.com/images?q=tbn:ANd9GcTkX0Rh93x6eulLN4WKMtl8Fd9ma6thXQiEPf0DXT7GMoNw0TyEu4dve7z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79386" y="5876921"/>
            <a:ext cx="1189040" cy="7921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ytuł 1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3" cy="990596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6" name="Symbol zastępczy zawartości 7"/>
          <p:cNvSpPr txBox="1">
            <a:spLocks noGrp="1"/>
          </p:cNvSpPr>
          <p:nvPr>
            <p:ph idx="1"/>
          </p:nvPr>
        </p:nvSpPr>
        <p:spPr>
          <a:xfrm>
            <a:off x="612648" y="1600200"/>
            <a:ext cx="8153403" cy="422619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1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84271E-885E-47A6-AFC2-927C49D795D4}" type="datetime1">
              <a:rPr lang="pl-PL"/>
              <a:pPr lvl="0"/>
              <a:t>06.06.2019</a:t>
            </a:fld>
            <a:endParaRPr lang="pl-PL"/>
          </a:p>
        </p:txBody>
      </p:sp>
      <p:sp>
        <p:nvSpPr>
          <p:cNvPr id="8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2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B7440F-9C17-4FA1-94C7-42208A3D975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62604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3"/>
          <p:cNvSpPr/>
          <p:nvPr/>
        </p:nvSpPr>
        <p:spPr>
          <a:xfrm>
            <a:off x="0" y="1524003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3" name="Prostokąt 4"/>
          <p:cNvSpPr/>
          <p:nvPr/>
        </p:nvSpPr>
        <p:spPr>
          <a:xfrm>
            <a:off x="0" y="1600200"/>
            <a:ext cx="1295403" cy="990596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4" name="Prostokąt 5"/>
          <p:cNvSpPr/>
          <p:nvPr/>
        </p:nvSpPr>
        <p:spPr>
          <a:xfrm>
            <a:off x="1371600" y="1600200"/>
            <a:ext cx="7772400" cy="990596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5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1" cy="1673223"/>
          </a:xfrm>
        </p:spPr>
        <p:txBody>
          <a:bodyPr/>
          <a:lstStyle>
            <a:lvl1pPr marL="0" indent="0">
              <a:buNone/>
              <a:defRPr sz="2800">
                <a:solidFill>
                  <a:srgbClr val="00843C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Tytuł 1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6" cy="99059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7" name="Symbol zastępczy daty 1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86BDED-0A21-43D1-B295-E88014F6D3BF}" type="datetime1">
              <a:rPr lang="pl-PL"/>
              <a:pPr lvl="0"/>
              <a:t>06.06.2019</a:t>
            </a:fld>
            <a:endParaRPr lang="pl-PL"/>
          </a:p>
        </p:txBody>
      </p:sp>
      <p:sp>
        <p:nvSpPr>
          <p:cNvPr id="8" name="Symbol zastępczy numeru slajdu 12"/>
          <p:cNvSpPr txBox="1">
            <a:spLocks noGrp="1"/>
          </p:cNvSpPr>
          <p:nvPr>
            <p:ph type="sldNum" sz="quarter" idx="8"/>
          </p:nvPr>
        </p:nvSpPr>
        <p:spPr>
          <a:xfrm>
            <a:off x="0" y="1752603"/>
            <a:ext cx="1295403" cy="701673"/>
          </a:xfrm>
        </p:spPr>
        <p:txBody>
          <a:bodyPr/>
          <a:lstStyle>
            <a:lvl1pPr>
              <a:defRPr sz="2400"/>
            </a:lvl1pPr>
          </a:lstStyle>
          <a:p>
            <a:pPr lvl="0"/>
            <a:fld id="{74A12541-1B8F-43BA-87CA-8492F274CC81}" type="slidenum">
              <a:t>‹#›</a:t>
            </a:fld>
            <a:endParaRPr lang="pl-PL"/>
          </a:p>
        </p:txBody>
      </p:sp>
      <p:sp>
        <p:nvSpPr>
          <p:cNvPr id="9" name="Symbol zastępczy stopki 1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66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8"/>
          <p:cNvSpPr txBox="1">
            <a:spLocks noGrp="1"/>
          </p:cNvSpPr>
          <p:nvPr>
            <p:ph idx="1"/>
          </p:nvPr>
        </p:nvSpPr>
        <p:spPr>
          <a:xfrm>
            <a:off x="609603" y="1589565"/>
            <a:ext cx="388620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10"/>
          <p:cNvSpPr txBox="1">
            <a:spLocks noGrp="1"/>
          </p:cNvSpPr>
          <p:nvPr>
            <p:ph idx="2"/>
          </p:nvPr>
        </p:nvSpPr>
        <p:spPr>
          <a:xfrm>
            <a:off x="4844902" y="1589565"/>
            <a:ext cx="388620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2104F4-7AC3-4F36-87A8-1332B5F93E0A}" type="datetime1">
              <a:rPr lang="pl-PL"/>
              <a:pPr lvl="0"/>
              <a:t>06.06.2019</a:t>
            </a:fld>
            <a:endParaRPr lang="pl-PL"/>
          </a:p>
        </p:txBody>
      </p:sp>
      <p:sp>
        <p:nvSpPr>
          <p:cNvPr id="6" name="Symbol zastępczy numeru slajdu 9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506ED5-4916-4A45-B5AF-7E618492F477}" type="slidenum">
              <a:t>‹#›</a:t>
            </a:fld>
            <a:endParaRPr lang="pl-PL"/>
          </a:p>
        </p:txBody>
      </p:sp>
      <p:sp>
        <p:nvSpPr>
          <p:cNvPr id="7" name="Symbol zastępczy stopki 1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176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33396" y="273048"/>
            <a:ext cx="8153403" cy="8699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10"/>
          <p:cNvSpPr txBox="1">
            <a:spLocks noGrp="1"/>
          </p:cNvSpPr>
          <p:nvPr>
            <p:ph idx="2"/>
          </p:nvPr>
        </p:nvSpPr>
        <p:spPr>
          <a:xfrm>
            <a:off x="609603" y="2438403"/>
            <a:ext cx="3886200" cy="35814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12"/>
          <p:cNvSpPr txBox="1">
            <a:spLocks noGrp="1"/>
          </p:cNvSpPr>
          <p:nvPr>
            <p:ph idx="4"/>
          </p:nvPr>
        </p:nvSpPr>
        <p:spPr>
          <a:xfrm>
            <a:off x="4800600" y="2438403"/>
            <a:ext cx="3886200" cy="35814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15"/>
          <p:cNvSpPr txBox="1">
            <a:spLocks noGrp="1"/>
          </p:cNvSpPr>
          <p:nvPr>
            <p:ph type="body" idx="1"/>
          </p:nvPr>
        </p:nvSpPr>
        <p:spPr>
          <a:xfrm>
            <a:off x="609603" y="1752603"/>
            <a:ext cx="3886200" cy="640080"/>
          </a:xfrm>
          <a:solidFill>
            <a:srgbClr val="44884F"/>
          </a:solidFill>
        </p:spPr>
        <p:txBody>
          <a:bodyPr anchor="ctr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tekstu 14"/>
          <p:cNvSpPr txBox="1">
            <a:spLocks noGrp="1"/>
          </p:cNvSpPr>
          <p:nvPr>
            <p:ph type="body" idx="3"/>
          </p:nvPr>
        </p:nvSpPr>
        <p:spPr>
          <a:xfrm>
            <a:off x="4800600" y="1752603"/>
            <a:ext cx="3886200" cy="640080"/>
          </a:xfrm>
          <a:solidFill>
            <a:srgbClr val="00B050"/>
          </a:solidFill>
        </p:spPr>
        <p:txBody>
          <a:bodyPr anchor="ctr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ymbol zastępczy daty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E47F4F-E745-41C7-AD46-7A63F83A77F6}" type="datetime1">
              <a:rPr lang="pl-PL"/>
              <a:pPr lvl="0"/>
              <a:t>06.06.2019</a:t>
            </a:fld>
            <a:endParaRPr lang="pl-PL"/>
          </a:p>
        </p:txBody>
      </p:sp>
      <p:sp>
        <p:nvSpPr>
          <p:cNvPr id="8" name="Symbol zastępczy numeru slajdu 1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E86558-83F2-4306-92E3-99399844EA8D}" type="slidenum">
              <a:t>‹#›</a:t>
            </a:fld>
            <a:endParaRPr lang="pl-PL"/>
          </a:p>
        </p:txBody>
      </p:sp>
      <p:sp>
        <p:nvSpPr>
          <p:cNvPr id="9" name="Symbol zastępczy stopki 1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166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1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5EF1FC-0E7B-4F3E-B5A8-F96EF9BD2C3A}" type="datetime1">
              <a:rPr lang="pl-PL"/>
              <a:pPr lvl="0"/>
              <a:t>06.06.2019</a:t>
            </a:fld>
            <a:endParaRPr lang="pl-PL"/>
          </a:p>
        </p:txBody>
      </p:sp>
      <p:sp>
        <p:nvSpPr>
          <p:cNvPr id="4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2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D0C016-81FD-4985-A45D-FE043E8AE51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00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679CF3-90BD-4447-9460-7529A9D64C65}" type="datetime1">
              <a:rPr lang="pl-PL"/>
              <a:pPr lvl="0"/>
              <a:t>06.06.2019</a:t>
            </a:fld>
            <a:endParaRPr lang="pl-PL"/>
          </a:p>
        </p:txBody>
      </p:sp>
      <p:sp>
        <p:nvSpPr>
          <p:cNvPr id="3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>
            <p:ph type="sldNum" sz="quarter" idx="8"/>
          </p:nvPr>
        </p:nvSpPr>
        <p:spPr>
          <a:xfrm>
            <a:off x="0" y="6248396"/>
            <a:ext cx="533396" cy="381003"/>
          </a:xfrm>
        </p:spPr>
        <p:txBody>
          <a:bodyPr/>
          <a:lstStyle>
            <a:lvl1pPr>
              <a:defRPr>
                <a:solidFill>
                  <a:srgbClr val="00843C"/>
                </a:solidFill>
              </a:defRPr>
            </a:lvl1pPr>
          </a:lstStyle>
          <a:p>
            <a:pPr lvl="0"/>
            <a:fld id="{0D36AF1E-AA8D-452C-AA27-7C238247AE7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182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609603" y="273048"/>
            <a:ext cx="8077196" cy="8699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2"/>
          </p:nvPr>
        </p:nvSpPr>
        <p:spPr>
          <a:xfrm>
            <a:off x="609603" y="1752603"/>
            <a:ext cx="1600200" cy="4343400"/>
          </a:xfrm>
          <a:solidFill>
            <a:srgbClr val="44884F"/>
          </a:solidFill>
          <a:ln w="50804">
            <a:solidFill>
              <a:srgbClr val="44884F"/>
            </a:solidFill>
            <a:prstDash val="solid"/>
            <a:miter/>
          </a:ln>
        </p:spPr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>
                <a:solidFill>
                  <a:srgbClr val="44884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8"/>
          <p:cNvSpPr txBox="1">
            <a:spLocks noGrp="1"/>
          </p:cNvSpPr>
          <p:nvPr>
            <p:ph idx="1"/>
          </p:nvPr>
        </p:nvSpPr>
        <p:spPr>
          <a:xfrm>
            <a:off x="2362196" y="1752603"/>
            <a:ext cx="6400800" cy="44195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1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8B5A49-9014-4408-8D52-ED229A8F785E}" type="datetime1">
              <a:rPr lang="pl-PL"/>
              <a:pPr lvl="0"/>
              <a:t>06.06.2019</a:t>
            </a:fld>
            <a:endParaRPr lang="pl-PL"/>
          </a:p>
        </p:txBody>
      </p:sp>
      <p:sp>
        <p:nvSpPr>
          <p:cNvPr id="6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2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07F0DE-9A05-4FD8-9FE0-D9C7EFF6548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538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4"/>
          <p:cNvSpPr/>
          <p:nvPr/>
        </p:nvSpPr>
        <p:spPr>
          <a:xfrm>
            <a:off x="-9528" y="4572000"/>
            <a:ext cx="9144000" cy="88741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3" name="Prostokąt 5"/>
          <p:cNvSpPr/>
          <p:nvPr/>
        </p:nvSpPr>
        <p:spPr>
          <a:xfrm>
            <a:off x="-9528" y="4664070"/>
            <a:ext cx="1463670" cy="712783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4" name="Prostokąt 6"/>
          <p:cNvSpPr/>
          <p:nvPr/>
        </p:nvSpPr>
        <p:spPr>
          <a:xfrm>
            <a:off x="1544641" y="4654552"/>
            <a:ext cx="7599358" cy="712783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5" name="Prostokąt 7"/>
          <p:cNvSpPr/>
          <p:nvPr/>
        </p:nvSpPr>
        <p:spPr>
          <a:xfrm>
            <a:off x="1447796" y="0"/>
            <a:ext cx="100017" cy="6867528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6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None/>
              <a:defRPr sz="17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Tytuł 1"/>
          <p:cNvSpPr txBox="1">
            <a:spLocks noGrp="1"/>
          </p:cNvSpPr>
          <p:nvPr>
            <p:ph type="title"/>
          </p:nvPr>
        </p:nvSpPr>
        <p:spPr>
          <a:xfrm>
            <a:off x="1600200" y="4648196"/>
            <a:ext cx="7315200" cy="685800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8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1560579" y="0"/>
            <a:ext cx="7583420" cy="4568955"/>
          </a:xfrm>
          <a:solidFill>
            <a:srgbClr val="CFDAD0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9" name="Symbol zastępczy daty 11"/>
          <p:cNvSpPr txBox="1">
            <a:spLocks noGrp="1"/>
          </p:cNvSpPr>
          <p:nvPr>
            <p:ph type="dt" sz="half" idx="7"/>
          </p:nvPr>
        </p:nvSpPr>
        <p:spPr>
          <a:xfrm>
            <a:off x="6248396" y="6248396"/>
            <a:ext cx="266700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E20CB5E7-7D64-411B-A599-33FBDB1306AF}" type="datetime1">
              <a:rPr lang="pl-PL"/>
              <a:pPr lvl="0"/>
              <a:t>06.06.2019</a:t>
            </a:fld>
            <a:endParaRPr lang="pl-PL"/>
          </a:p>
        </p:txBody>
      </p:sp>
      <p:sp>
        <p:nvSpPr>
          <p:cNvPr id="10" name="Symbol zastępczy numeru slajdu 12"/>
          <p:cNvSpPr txBox="1">
            <a:spLocks noGrp="1"/>
          </p:cNvSpPr>
          <p:nvPr>
            <p:ph type="sldNum" sz="quarter" idx="8"/>
          </p:nvPr>
        </p:nvSpPr>
        <p:spPr>
          <a:xfrm>
            <a:off x="0" y="4667253"/>
            <a:ext cx="1447796" cy="663570"/>
          </a:xfrm>
        </p:spPr>
        <p:txBody>
          <a:bodyPr/>
          <a:lstStyle>
            <a:lvl1pPr>
              <a:defRPr sz="2800"/>
            </a:lvl1pPr>
          </a:lstStyle>
          <a:p>
            <a:pPr lvl="0"/>
            <a:fld id="{4253E1DF-4BDB-4411-9943-5F20923E68A6}" type="slidenum">
              <a:t>‹#›</a:t>
            </a:fld>
            <a:endParaRPr lang="pl-PL"/>
          </a:p>
        </p:txBody>
      </p:sp>
      <p:sp>
        <p:nvSpPr>
          <p:cNvPr id="11" name="Symbol zastępczy stopki 13"/>
          <p:cNvSpPr txBox="1">
            <a:spLocks noGrp="1"/>
          </p:cNvSpPr>
          <p:nvPr>
            <p:ph type="ftr" sz="quarter" idx="9"/>
          </p:nvPr>
        </p:nvSpPr>
        <p:spPr>
          <a:xfrm>
            <a:off x="1600200" y="6248396"/>
            <a:ext cx="45720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761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BD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21"/>
          <p:cNvSpPr txBox="1">
            <a:spLocks noGrp="1"/>
          </p:cNvSpPr>
          <p:nvPr>
            <p:ph type="title"/>
          </p:nvPr>
        </p:nvSpPr>
        <p:spPr>
          <a:xfrm>
            <a:off x="609603" y="228600"/>
            <a:ext cx="8153403" cy="9905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12"/>
          <p:cNvSpPr txBox="1">
            <a:spLocks noGrp="1"/>
          </p:cNvSpPr>
          <p:nvPr>
            <p:ph type="body" idx="1"/>
          </p:nvPr>
        </p:nvSpPr>
        <p:spPr>
          <a:xfrm>
            <a:off x="612776" y="1600200"/>
            <a:ext cx="8153403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13"/>
          <p:cNvSpPr txBox="1">
            <a:spLocks noGrp="1"/>
          </p:cNvSpPr>
          <p:nvPr>
            <p:ph type="dt" sz="half" idx="2"/>
          </p:nvPr>
        </p:nvSpPr>
        <p:spPr>
          <a:xfrm>
            <a:off x="6096003" y="6248396"/>
            <a:ext cx="26670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843C"/>
                </a:solidFill>
                <a:uFillTx/>
                <a:latin typeface="Tw Cen MT"/>
              </a:defRPr>
            </a:lvl1pPr>
          </a:lstStyle>
          <a:p>
            <a:pPr lvl="0"/>
            <a:fld id="{8182BCF0-9A22-4788-8B5B-2447991E463B}" type="datetime1">
              <a:rPr lang="pl-PL"/>
              <a:pPr lvl="0"/>
              <a:t>06.06.2019</a:t>
            </a:fld>
            <a:endParaRPr lang="pl-PL"/>
          </a:p>
        </p:txBody>
      </p:sp>
      <p:sp>
        <p:nvSpPr>
          <p:cNvPr id="5" name="Symbol zastępczy stopki 2"/>
          <p:cNvSpPr txBox="1">
            <a:spLocks noGrp="1"/>
          </p:cNvSpPr>
          <p:nvPr>
            <p:ph type="ftr" sz="quarter" idx="3"/>
          </p:nvPr>
        </p:nvSpPr>
        <p:spPr>
          <a:xfrm>
            <a:off x="609603" y="6248396"/>
            <a:ext cx="542131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843C"/>
                </a:solidFill>
                <a:uFillTx/>
                <a:latin typeface="Tw Cen MT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Prostokąt 6"/>
          <p:cNvSpPr/>
          <p:nvPr/>
        </p:nvSpPr>
        <p:spPr>
          <a:xfrm>
            <a:off x="0" y="1235070"/>
            <a:ext cx="9144000" cy="319089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7" name="Prostokąt 7"/>
          <p:cNvSpPr/>
          <p:nvPr/>
        </p:nvSpPr>
        <p:spPr>
          <a:xfrm>
            <a:off x="0" y="1279529"/>
            <a:ext cx="533396" cy="228600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8" name="Prostokąt 8"/>
          <p:cNvSpPr/>
          <p:nvPr/>
        </p:nvSpPr>
        <p:spPr>
          <a:xfrm>
            <a:off x="590546" y="1279529"/>
            <a:ext cx="8553453" cy="228600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9" name="Symbol zastępczy numeru slajdu 22"/>
          <p:cNvSpPr txBox="1">
            <a:spLocks noGrp="1"/>
          </p:cNvSpPr>
          <p:nvPr>
            <p:ph type="sldNum" sz="quarter" idx="4"/>
          </p:nvPr>
        </p:nvSpPr>
        <p:spPr>
          <a:xfrm>
            <a:off x="0" y="1271592"/>
            <a:ext cx="533396" cy="24447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1" i="0" u="none" strike="noStrike" kern="1200" cap="none" spc="0" baseline="0">
                <a:solidFill>
                  <a:srgbClr val="FFFFFF"/>
                </a:solidFill>
                <a:uFillTx/>
                <a:latin typeface="Tw Cen MT" pitchFamily="34"/>
              </a:defRPr>
            </a:lvl1pPr>
          </a:lstStyle>
          <a:p>
            <a:pPr lvl="0"/>
            <a:fld id="{0B8BEADA-D6CB-497B-A72E-E29B5B329F67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843C"/>
          </a:solidFill>
          <a:uFillTx/>
          <a:latin typeface="Tw Cen MT"/>
        </a:defRPr>
      </a:lvl1pPr>
    </p:titleStyle>
    <p:bodyStyle>
      <a:lvl1pPr marL="319089" marR="0" lvl="0" indent="-319089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Clr>
          <a:srgbClr val="44884F"/>
        </a:buClr>
        <a:buSzPct val="60000"/>
        <a:buFont typeface="Wingdings" pitchFamily="2"/>
        <a:buChar char=""/>
        <a:tabLst/>
        <a:defRPr lang="pl-PL" sz="2900" b="0" i="0" u="none" strike="noStrike" kern="1200" cap="none" spc="0" baseline="0">
          <a:solidFill>
            <a:srgbClr val="000000"/>
          </a:solidFill>
          <a:uFillTx/>
          <a:latin typeface="Tw Cen MT"/>
        </a:defRPr>
      </a:lvl1pPr>
      <a:lvl2pPr marL="639759" marR="0" lvl="1" indent="-273048" algn="l" defTabSz="914400" rtl="0" fontAlgn="auto" hangingPunct="0">
        <a:lnSpc>
          <a:spcPct val="100000"/>
        </a:lnSpc>
        <a:spcBef>
          <a:spcPts val="550"/>
        </a:spcBef>
        <a:spcAft>
          <a:spcPts val="0"/>
        </a:spcAft>
        <a:buClr>
          <a:srgbClr val="44884F"/>
        </a:buClr>
        <a:buSzPct val="70000"/>
        <a:buFont typeface="Wingdings 2" pitchFamily="18"/>
        <a:buChar char=""/>
        <a:tabLst/>
        <a:defRPr lang="pl-PL" sz="2600" b="0" i="0" u="none" strike="noStrike" kern="1200" cap="none" spc="0" baseline="0">
          <a:solidFill>
            <a:srgbClr val="000000"/>
          </a:solidFill>
          <a:uFillTx/>
          <a:latin typeface="Tw Cen MT"/>
        </a:defRPr>
      </a:lvl2pPr>
      <a:lvl3pPr marL="914400" marR="0" lvl="2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Clr>
          <a:srgbClr val="44884F"/>
        </a:buClr>
        <a:buSzPct val="75000"/>
        <a:buFont typeface="Wingdings" pitchFamily="2"/>
        <a:buChar char=""/>
        <a:tabLst/>
        <a:defRPr lang="pl-PL" sz="2300" b="0" i="0" u="none" strike="noStrike" kern="1200" cap="none" spc="0" baseline="0">
          <a:solidFill>
            <a:srgbClr val="000000"/>
          </a:solidFill>
          <a:uFillTx/>
          <a:latin typeface="Tw Cen MT"/>
        </a:defRPr>
      </a:lvl3pPr>
      <a:lvl4pPr marL="1371600" marR="0" lvl="3" indent="-228600" algn="l" defTabSz="914400" rtl="0" fontAlgn="auto" hangingPunct="0">
        <a:lnSpc>
          <a:spcPct val="100000"/>
        </a:lnSpc>
        <a:spcBef>
          <a:spcPts val="400"/>
        </a:spcBef>
        <a:spcAft>
          <a:spcPts val="0"/>
        </a:spcAft>
        <a:buClr>
          <a:srgbClr val="A5AB81"/>
        </a:buClr>
        <a:buSzPct val="75000"/>
        <a:buFont typeface="Wingdings" pitchFamily="2"/>
        <a:buChar char="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Tw Cen MT"/>
        </a:defRPr>
      </a:lvl4pPr>
      <a:lvl5pPr marL="1828800" marR="0" lvl="4" indent="-228600" algn="l" defTabSz="914400" rtl="0" fontAlgn="auto" hangingPunct="0">
        <a:lnSpc>
          <a:spcPct val="100000"/>
        </a:lnSpc>
        <a:spcBef>
          <a:spcPts val="400"/>
        </a:spcBef>
        <a:spcAft>
          <a:spcPts val="0"/>
        </a:spcAft>
        <a:buClr>
          <a:srgbClr val="00B050"/>
        </a:buClr>
        <a:buSzPct val="65000"/>
        <a:buFont typeface="Wingdings" pitchFamily="2"/>
        <a:buChar char="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Tw Cen MT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612648" y="1988838"/>
            <a:ext cx="8153403" cy="3837553"/>
          </a:xfrm>
        </p:spPr>
        <p:txBody>
          <a:bodyPr anchorCtr="1"/>
          <a:lstStyle/>
          <a:p>
            <a:pPr marL="0" lvl="0" indent="0" algn="ctr">
              <a:buNone/>
            </a:pPr>
            <a:r>
              <a:rPr lang="pl-PL" sz="4400" b="1" dirty="0">
                <a:latin typeface="Arial"/>
                <a:cs typeface="Arial"/>
              </a:rPr>
              <a:t>19.2 postęp wdrażania LSR</a:t>
            </a:r>
            <a:endParaRPr lang="pl-PL" sz="4400" dirty="0">
              <a:latin typeface="Arial"/>
              <a:cs typeface="Arial"/>
            </a:endParaRPr>
          </a:p>
          <a:p>
            <a:pPr marL="0" lvl="0" indent="0" algn="ctr">
              <a:buNone/>
            </a:pPr>
            <a:endParaRPr lang="pl-PL" sz="1600" b="1" dirty="0">
              <a:latin typeface="Arial"/>
              <a:cs typeface="Arial"/>
            </a:endParaRPr>
          </a:p>
          <a:p>
            <a:pPr marL="0" lvl="0" indent="0" algn="ctr">
              <a:buNone/>
            </a:pPr>
            <a:endParaRPr lang="pl-PL" sz="1600" b="1" dirty="0">
              <a:latin typeface="Arial"/>
              <a:cs typeface="Arial"/>
            </a:endParaRPr>
          </a:p>
          <a:p>
            <a:pPr marL="0" lvl="0" indent="0" algn="ctr">
              <a:buNone/>
            </a:pPr>
            <a:endParaRPr lang="pl-PL" sz="1600" b="1" dirty="0">
              <a:latin typeface="Arial"/>
              <a:cs typeface="Arial"/>
            </a:endParaRPr>
          </a:p>
          <a:p>
            <a:pPr marL="0" lvl="0" indent="0" algn="ctr">
              <a:buNone/>
            </a:pPr>
            <a:endParaRPr lang="pl-PL" sz="1600" b="1" dirty="0">
              <a:latin typeface="Arial"/>
              <a:cs typeface="Arial"/>
            </a:endParaRPr>
          </a:p>
          <a:p>
            <a:pPr marL="0" lvl="0" indent="0" algn="ctr">
              <a:buNone/>
            </a:pPr>
            <a:r>
              <a:rPr lang="pl-PL" sz="1600" b="1" dirty="0">
                <a:latin typeface="Arial"/>
                <a:cs typeface="Arial"/>
              </a:rPr>
              <a:t>Ministerstwo Rolnictwa i Rozwoju Wsi</a:t>
            </a:r>
          </a:p>
          <a:p>
            <a:pPr marL="0" lvl="0" indent="0" algn="ctr">
              <a:buNone/>
            </a:pPr>
            <a:r>
              <a:rPr lang="pl-PL" sz="1600" dirty="0">
                <a:latin typeface="Arial"/>
                <a:cs typeface="Arial"/>
              </a:rPr>
              <a:t>3.06.2019r.</a:t>
            </a:r>
            <a:endParaRPr lang="pl-PL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marL="0" lvl="0" indent="0" algn="ctr">
              <a:buNone/>
            </a:pPr>
            <a:endParaRPr lang="pl-PL" sz="4400" b="1"/>
          </a:p>
          <a:p>
            <a:pPr marL="0" lvl="0" indent="0" algn="ctr">
              <a:buNone/>
            </a:pPr>
            <a:r>
              <a:rPr lang="pl-PL" sz="4400" b="1"/>
              <a:t>Dziękuję za uwagę</a:t>
            </a:r>
            <a:br>
              <a:rPr lang="pl-PL" sz="4400" b="1"/>
            </a:br>
            <a:br>
              <a:rPr lang="pl-PL" sz="4400" b="1"/>
            </a:br>
            <a:br>
              <a:rPr lang="pl-PL" sz="2400" b="1"/>
            </a:br>
            <a:br>
              <a:rPr lang="pl-PL" sz="2400" b="1"/>
            </a:br>
            <a:r>
              <a:rPr lang="pl-PL" sz="2000"/>
              <a:t>Departament Rozwoju Obszarów Wiejskich</a:t>
            </a:r>
            <a:br>
              <a:rPr lang="pl-PL" sz="2000"/>
            </a:br>
            <a:r>
              <a:rPr lang="pl-PL" sz="2000"/>
              <a:t>Ministerstwo Rolnictwa i Rozwoju Wsi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LEADER w PROW 2014-2020</a:t>
            </a:r>
          </a:p>
        </p:txBody>
      </p:sp>
      <p:sp>
        <p:nvSpPr>
          <p:cNvPr id="3" name="Symbol zastępczy zawartości 4"/>
          <p:cNvSpPr txBox="1">
            <a:spLocks noGrp="1"/>
          </p:cNvSpPr>
          <p:nvPr>
            <p:ph idx="1"/>
          </p:nvPr>
        </p:nvSpPr>
        <p:spPr>
          <a:xfrm>
            <a:off x="467541" y="1772811"/>
            <a:ext cx="8543102" cy="3960440"/>
          </a:xfrm>
        </p:spPr>
        <p:txBody>
          <a:bodyPr/>
          <a:lstStyle/>
          <a:p>
            <a:pPr lvl="0"/>
            <a:r>
              <a:rPr lang="pl-PL" sz="2400" b="1"/>
              <a:t>338 LSR złożonych, w tym:</a:t>
            </a:r>
          </a:p>
          <a:p>
            <a:pPr lvl="1"/>
            <a:r>
              <a:rPr lang="pl-PL" sz="1600"/>
              <a:t>300 LSR zakładających współfinansowanie z EFRROW, w tym:</a:t>
            </a:r>
          </a:p>
          <a:p>
            <a:pPr lvl="2"/>
            <a:r>
              <a:rPr lang="pl-PL" sz="2400"/>
              <a:t>256 LSR zakładających współfinansowanie tylko z EFRROW</a:t>
            </a:r>
          </a:p>
          <a:p>
            <a:pPr lvl="0"/>
            <a:r>
              <a:rPr lang="pl-PL" sz="2400" b="1"/>
              <a:t>323 LSR wybranych, w tym:</a:t>
            </a:r>
          </a:p>
          <a:p>
            <a:pPr lvl="1"/>
            <a:r>
              <a:rPr lang="pl-PL" sz="1600"/>
              <a:t>292 LSR z EFFROW, w tym:</a:t>
            </a:r>
          </a:p>
          <a:p>
            <a:pPr lvl="2"/>
            <a:r>
              <a:rPr lang="pl-PL" sz="2400"/>
              <a:t>249 LSR tylko z EFRROW</a:t>
            </a:r>
          </a:p>
          <a:p>
            <a:pPr lvl="2"/>
            <a:r>
              <a:rPr lang="pl-PL" sz="2400"/>
              <a:t>13 LSR z EFRROW i EFMR</a:t>
            </a:r>
          </a:p>
          <a:p>
            <a:pPr lvl="2"/>
            <a:r>
              <a:rPr lang="pl-PL" sz="2400"/>
              <a:t>29  LSR z EFRROW, EFS i EFRR</a:t>
            </a:r>
          </a:p>
          <a:p>
            <a:pPr lvl="2"/>
            <a:r>
              <a:rPr lang="pl-PL" sz="2400"/>
              <a:t>1 LSR z EFRROW, EFS, EFRR i EFMR</a:t>
            </a:r>
          </a:p>
          <a:p>
            <a:pPr lvl="2"/>
            <a:endParaRPr lang="pl-PL" sz="2700" b="1"/>
          </a:p>
          <a:p>
            <a:pPr lvl="2"/>
            <a:endParaRPr lang="pl-PL" sz="2700" b="1"/>
          </a:p>
          <a:p>
            <a:pPr lvl="4" indent="0">
              <a:buNone/>
            </a:pPr>
            <a:endParaRPr lang="pl-PL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LEADER w PROW 2014-2020</a:t>
            </a:r>
          </a:p>
        </p:txBody>
      </p:sp>
      <p:sp>
        <p:nvSpPr>
          <p:cNvPr id="3" name="Symbol zastępczy zawartości 4"/>
          <p:cNvSpPr txBox="1">
            <a:spLocks noGrp="1"/>
          </p:cNvSpPr>
          <p:nvPr>
            <p:ph idx="1"/>
          </p:nvPr>
        </p:nvSpPr>
        <p:spPr>
          <a:xfrm>
            <a:off x="467541" y="1772811"/>
            <a:ext cx="8543102" cy="3960440"/>
          </a:xfrm>
        </p:spPr>
        <p:txBody>
          <a:bodyPr/>
          <a:lstStyle/>
          <a:p>
            <a:pPr lvl="0"/>
            <a:r>
              <a:rPr lang="pl-PL" sz="2600" b="1" dirty="0"/>
              <a:t>Łączny limit w umowach ramowych w ramach poddziałania 19.2:</a:t>
            </a:r>
          </a:p>
          <a:p>
            <a:pPr marL="0" lvl="0" indent="0" algn="ctr">
              <a:buNone/>
            </a:pPr>
            <a:r>
              <a:rPr lang="pl-PL" sz="2600" u="sng" dirty="0"/>
              <a:t>575 442 834 euro</a:t>
            </a:r>
          </a:p>
          <a:p>
            <a:pPr marL="0" lvl="0" indent="0" algn="ctr">
              <a:buNone/>
            </a:pPr>
            <a:r>
              <a:rPr lang="pl-PL" sz="2600" u="sng" dirty="0"/>
              <a:t> 2 416 859 904 zł (4,2zł/euro)</a:t>
            </a:r>
          </a:p>
          <a:p>
            <a:pPr lvl="0"/>
            <a:r>
              <a:rPr lang="pl-PL" sz="2600" b="1" dirty="0"/>
              <a:t>Wykorzystanie limitu:</a:t>
            </a:r>
          </a:p>
          <a:p>
            <a:pPr lvl="1"/>
            <a:r>
              <a:rPr lang="pl-PL" sz="2300" dirty="0"/>
              <a:t>Podpisane umowy:  1 464 296 571 zł 	(61%)</a:t>
            </a:r>
          </a:p>
          <a:p>
            <a:pPr lvl="1"/>
            <a:r>
              <a:rPr lang="pl-PL" sz="2300" dirty="0"/>
              <a:t>Wnioski o płatność:  933 135 432 zł 	(39%)</a:t>
            </a:r>
          </a:p>
          <a:p>
            <a:pPr lvl="1"/>
            <a:r>
              <a:rPr lang="pl-PL" sz="2300" dirty="0"/>
              <a:t>Zrealizowane płatności: 768 793 079 zł 	(32%)</a:t>
            </a:r>
          </a:p>
          <a:p>
            <a:pPr lvl="1"/>
            <a:endParaRPr lang="pl-PL" sz="2300" u="sng" dirty="0"/>
          </a:p>
          <a:p>
            <a:pPr lvl="1"/>
            <a:endParaRPr lang="pl-PL" sz="2300" u="sng" dirty="0"/>
          </a:p>
          <a:p>
            <a:pPr marL="0" lvl="0" indent="0" algn="ctr">
              <a:buNone/>
            </a:pPr>
            <a:endParaRPr lang="pl-PL" sz="2600" u="sng" dirty="0"/>
          </a:p>
          <a:p>
            <a:pPr lvl="0"/>
            <a:endParaRPr lang="pl-PL" sz="2600" dirty="0"/>
          </a:p>
          <a:p>
            <a:pPr lvl="2"/>
            <a:endParaRPr lang="pl-PL" sz="2900" b="1" dirty="0"/>
          </a:p>
          <a:p>
            <a:pPr lvl="2"/>
            <a:endParaRPr lang="pl-PL" sz="2900" b="1" dirty="0"/>
          </a:p>
          <a:p>
            <a:pPr lvl="4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/>
          <p:nvPr/>
        </p:nvSpPr>
        <p:spPr>
          <a:xfrm>
            <a:off x="765051" y="116631"/>
            <a:ext cx="8153403" cy="9905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600" b="1" i="0" u="none" strike="noStrike" kern="0" cap="none" spc="0" baseline="0" dirty="0">
                <a:solidFill>
                  <a:srgbClr val="00843C"/>
                </a:solidFill>
                <a:uFillTx/>
                <a:latin typeface="Tw Cen MT"/>
              </a:rPr>
              <a:t>Postęp wdrażania LSR w PROW 14-20 </a:t>
            </a:r>
            <a:br>
              <a:rPr lang="pl-PL" sz="3600" b="1" i="0" u="none" strike="noStrike" kern="0" cap="none" spc="0" baseline="0" dirty="0">
                <a:solidFill>
                  <a:srgbClr val="00843C"/>
                </a:solidFill>
                <a:uFillTx/>
                <a:latin typeface="Tw Cen MT"/>
              </a:rPr>
            </a:br>
            <a:r>
              <a:rPr lang="pl-PL" sz="3600" b="1" i="0" u="none" strike="noStrike" kern="0" cap="none" spc="0" baseline="0" dirty="0">
                <a:solidFill>
                  <a:srgbClr val="00843C"/>
                </a:solidFill>
                <a:uFillTx/>
                <a:latin typeface="Tw Cen MT"/>
              </a:rPr>
              <a:t>stan na 30 kwietnia 2019 r.</a:t>
            </a:r>
          </a:p>
        </p:txBody>
      </p:sp>
      <p:graphicFrame>
        <p:nvGraphicFramePr>
          <p:cNvPr id="3" name="Obiekt 8"/>
          <p:cNvGraphicFramePr/>
          <p:nvPr>
            <p:extLst>
              <p:ext uri="{D42A27DB-BD31-4B8C-83A1-F6EECF244321}">
                <p14:modId xmlns:p14="http://schemas.microsoft.com/office/powerpoint/2010/main" val="1766392743"/>
              </p:ext>
            </p:extLst>
          </p:nvPr>
        </p:nvGraphicFramePr>
        <p:xfrm>
          <a:off x="9525" y="1700213"/>
          <a:ext cx="9169400" cy="392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Arkusz" r:id="rId3" imgW="9344092" imgH="4010132" progId="Excel.Sheet.12">
                  <p:embed/>
                </p:oleObj>
              </mc:Choice>
              <mc:Fallback>
                <p:oleObj name="Arkusz" r:id="rId3" imgW="9344092" imgH="401013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25" y="1700213"/>
                        <a:ext cx="9169400" cy="392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4"/>
          <p:cNvSpPr/>
          <p:nvPr/>
        </p:nvSpPr>
        <p:spPr>
          <a:xfrm>
            <a:off x="0" y="1556792"/>
            <a:ext cx="9144000" cy="5301207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graphicFrame>
        <p:nvGraphicFramePr>
          <p:cNvPr id="13" name="Wykres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8650419"/>
              </p:ext>
            </p:extLst>
          </p:nvPr>
        </p:nvGraphicFramePr>
        <p:xfrm>
          <a:off x="-36512" y="1556792"/>
          <a:ext cx="9180511" cy="5301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pole tekstowe 1"/>
          <p:cNvSpPr txBox="1"/>
          <p:nvPr/>
        </p:nvSpPr>
        <p:spPr>
          <a:xfrm>
            <a:off x="3616848" y="1551378"/>
            <a:ext cx="1427168" cy="3249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non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Złożone WOPP </a:t>
            </a:r>
          </a:p>
        </p:txBody>
      </p:sp>
      <p:sp>
        <p:nvSpPr>
          <p:cNvPr id="15" name="pole tekstowe 1"/>
          <p:cNvSpPr txBox="1"/>
          <p:nvPr/>
        </p:nvSpPr>
        <p:spPr>
          <a:xfrm>
            <a:off x="4466658" y="3414714"/>
            <a:ext cx="648071" cy="32497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vert="horz" wrap="non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UOPP</a:t>
            </a:r>
          </a:p>
        </p:txBody>
      </p:sp>
      <p:sp>
        <p:nvSpPr>
          <p:cNvPr id="16" name="pole tekstowe 1"/>
          <p:cNvSpPr txBox="1"/>
          <p:nvPr/>
        </p:nvSpPr>
        <p:spPr>
          <a:xfrm>
            <a:off x="4459204" y="4513882"/>
            <a:ext cx="605012" cy="32497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non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WOP</a:t>
            </a:r>
          </a:p>
        </p:txBody>
      </p:sp>
      <p:sp>
        <p:nvSpPr>
          <p:cNvPr id="17" name="pole tekstowe 1"/>
          <p:cNvSpPr txBox="1"/>
          <p:nvPr/>
        </p:nvSpPr>
        <p:spPr>
          <a:xfrm>
            <a:off x="4470252" y="4894170"/>
            <a:ext cx="2088233" cy="3249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vert="horz" wrap="non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Płatności zrealizowane</a:t>
            </a:r>
          </a:p>
        </p:txBody>
      </p:sp>
      <p:sp>
        <p:nvSpPr>
          <p:cNvPr id="18" name="pole tekstowe 6"/>
          <p:cNvSpPr txBox="1"/>
          <p:nvPr/>
        </p:nvSpPr>
        <p:spPr>
          <a:xfrm>
            <a:off x="5698246" y="1772816"/>
            <a:ext cx="1296143" cy="325014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txBody>
          <a:bodyPr vert="horz" wrap="non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PROW 07-13</a:t>
            </a:r>
          </a:p>
        </p:txBody>
      </p:sp>
      <p:cxnSp>
        <p:nvCxnSpPr>
          <p:cNvPr id="19" name="Łącznik prosty ze strzałką 12"/>
          <p:cNvCxnSpPr/>
          <p:nvPr/>
        </p:nvCxnSpPr>
        <p:spPr>
          <a:xfrm>
            <a:off x="6994389" y="2097830"/>
            <a:ext cx="297400" cy="149413"/>
          </a:xfrm>
          <a:prstGeom prst="straightConnector1">
            <a:avLst/>
          </a:prstGeom>
          <a:noFill/>
          <a:ln w="28575">
            <a:solidFill>
              <a:srgbClr val="A6A6A6"/>
            </a:solidFill>
            <a:prstDash val="solid"/>
            <a:tailEnd type="arrow"/>
          </a:ln>
        </p:spPr>
      </p:cxnSp>
      <p:cxnSp>
        <p:nvCxnSpPr>
          <p:cNvPr id="20" name="Łącznik prosty ze strzałką 11"/>
          <p:cNvCxnSpPr/>
          <p:nvPr/>
        </p:nvCxnSpPr>
        <p:spPr>
          <a:xfrm flipH="1">
            <a:off x="4330432" y="2075381"/>
            <a:ext cx="1367815" cy="417515"/>
          </a:xfrm>
          <a:prstGeom prst="straightConnector1">
            <a:avLst/>
          </a:prstGeom>
          <a:noFill/>
          <a:ln w="28575">
            <a:solidFill>
              <a:srgbClr val="A6A6A6"/>
            </a:solidFill>
            <a:prstDash val="solid"/>
            <a:tailEnd type="arrow"/>
          </a:ln>
        </p:spPr>
      </p:cxnSp>
      <p:sp>
        <p:nvSpPr>
          <p:cNvPr id="22" name="Tytuł 1"/>
          <p:cNvSpPr txBox="1"/>
          <p:nvPr/>
        </p:nvSpPr>
        <p:spPr>
          <a:xfrm>
            <a:off x="107506" y="116631"/>
            <a:ext cx="9036493" cy="9905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0" cap="none" spc="0" baseline="0" dirty="0">
                <a:solidFill>
                  <a:srgbClr val="00843C"/>
                </a:solidFill>
                <a:uFillTx/>
                <a:latin typeface="Tw Cen MT"/>
              </a:rPr>
              <a:t>% postęp wdrażania LSR w PROW 14-20 </a:t>
            </a:r>
            <a:br>
              <a:rPr lang="pl-PL" sz="2400" b="1" i="0" u="none" strike="noStrike" kern="0" cap="none" spc="0" baseline="0" dirty="0">
                <a:solidFill>
                  <a:srgbClr val="00843C"/>
                </a:solidFill>
                <a:uFillTx/>
                <a:latin typeface="Tw Cen MT"/>
              </a:rPr>
            </a:br>
            <a:r>
              <a:rPr lang="pl-PL" sz="2400" b="1" i="0" u="none" strike="noStrike" kern="0" cap="none" spc="0" baseline="0" dirty="0">
                <a:solidFill>
                  <a:srgbClr val="00843C"/>
                </a:solidFill>
                <a:uFillTx/>
                <a:latin typeface="Tw Cen MT"/>
              </a:rPr>
              <a:t>(porównanie z PROW 2007-2013 wg czasu rozpoczęcia wdrażania)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4"/>
          <p:cNvSpPr/>
          <p:nvPr/>
        </p:nvSpPr>
        <p:spPr>
          <a:xfrm>
            <a:off x="0" y="5733260"/>
            <a:ext cx="9144000" cy="1124739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pole tekstowe 6"/>
          <p:cNvSpPr txBox="1"/>
          <p:nvPr/>
        </p:nvSpPr>
        <p:spPr>
          <a:xfrm>
            <a:off x="6012159" y="1628800"/>
            <a:ext cx="1296143" cy="325014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txBody>
          <a:bodyPr vert="horz" wrap="non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0" cap="none" spc="0" baseline="0" dirty="0">
                <a:solidFill>
                  <a:srgbClr val="FFFFFF"/>
                </a:solidFill>
                <a:uFillTx/>
                <a:latin typeface="Calibri"/>
              </a:rPr>
              <a:t>PROW 07-13</a:t>
            </a:r>
          </a:p>
        </p:txBody>
      </p:sp>
      <p:graphicFrame>
        <p:nvGraphicFramePr>
          <p:cNvPr id="14" name="Wykres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3798261"/>
              </p:ext>
            </p:extLst>
          </p:nvPr>
        </p:nvGraphicFramePr>
        <p:xfrm>
          <a:off x="0" y="1556791"/>
          <a:ext cx="9036496" cy="5301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Łącznik prosty ze strzałką 12"/>
          <p:cNvCxnSpPr/>
          <p:nvPr/>
        </p:nvCxnSpPr>
        <p:spPr>
          <a:xfrm flipH="1">
            <a:off x="5004048" y="1953814"/>
            <a:ext cx="1008111" cy="395066"/>
          </a:xfrm>
          <a:prstGeom prst="straightConnector1">
            <a:avLst/>
          </a:prstGeom>
          <a:noFill/>
          <a:ln w="28575">
            <a:solidFill>
              <a:srgbClr val="A6A6A6"/>
            </a:solidFill>
            <a:prstDash val="solid"/>
            <a:tailEnd type="arrow"/>
          </a:ln>
        </p:spPr>
      </p:cxnSp>
      <p:cxnSp>
        <p:nvCxnSpPr>
          <p:cNvPr id="13" name="Łącznik prosty ze strzałką 13"/>
          <p:cNvCxnSpPr/>
          <p:nvPr/>
        </p:nvCxnSpPr>
        <p:spPr>
          <a:xfrm>
            <a:off x="7308302" y="1953814"/>
            <a:ext cx="216026" cy="611090"/>
          </a:xfrm>
          <a:prstGeom prst="straightConnector1">
            <a:avLst/>
          </a:prstGeom>
          <a:noFill/>
          <a:ln w="28575">
            <a:solidFill>
              <a:srgbClr val="A6A6A6"/>
            </a:solidFill>
            <a:prstDash val="solid"/>
            <a:tailEnd type="arrow"/>
          </a:ln>
        </p:spPr>
      </p:cxnSp>
      <p:sp>
        <p:nvSpPr>
          <p:cNvPr id="19" name="pole tekstowe 1"/>
          <p:cNvSpPr txBox="1"/>
          <p:nvPr/>
        </p:nvSpPr>
        <p:spPr>
          <a:xfrm>
            <a:off x="3231773" y="1628334"/>
            <a:ext cx="1427168" cy="3249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non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Złożone WOPP </a:t>
            </a:r>
          </a:p>
        </p:txBody>
      </p:sp>
      <p:sp>
        <p:nvSpPr>
          <p:cNvPr id="20" name="pole tekstowe 1"/>
          <p:cNvSpPr txBox="1"/>
          <p:nvPr/>
        </p:nvSpPr>
        <p:spPr>
          <a:xfrm>
            <a:off x="3942976" y="3174690"/>
            <a:ext cx="648071" cy="32497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vert="horz" wrap="non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UOPP</a:t>
            </a:r>
          </a:p>
        </p:txBody>
      </p:sp>
      <p:sp>
        <p:nvSpPr>
          <p:cNvPr id="21" name="pole tekstowe 1"/>
          <p:cNvSpPr txBox="1"/>
          <p:nvPr/>
        </p:nvSpPr>
        <p:spPr>
          <a:xfrm>
            <a:off x="3938227" y="4493555"/>
            <a:ext cx="605012" cy="32497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non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WOP</a:t>
            </a:r>
          </a:p>
        </p:txBody>
      </p:sp>
      <p:sp>
        <p:nvSpPr>
          <p:cNvPr id="22" name="pole tekstowe 1"/>
          <p:cNvSpPr txBox="1"/>
          <p:nvPr/>
        </p:nvSpPr>
        <p:spPr>
          <a:xfrm>
            <a:off x="3942976" y="4874063"/>
            <a:ext cx="2088233" cy="3249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vert="horz" wrap="non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Płatności zrealizowane</a:t>
            </a:r>
          </a:p>
        </p:txBody>
      </p:sp>
      <p:sp>
        <p:nvSpPr>
          <p:cNvPr id="23" name="Tytuł 1"/>
          <p:cNvSpPr txBox="1"/>
          <p:nvPr/>
        </p:nvSpPr>
        <p:spPr>
          <a:xfrm>
            <a:off x="24992" y="188640"/>
            <a:ext cx="9036493" cy="9905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0" cap="none" spc="0" baseline="0" dirty="0">
                <a:solidFill>
                  <a:srgbClr val="00843C"/>
                </a:solidFill>
                <a:uFillTx/>
                <a:latin typeface="Tw Cen MT"/>
              </a:rPr>
              <a:t>% postęp wdrażania LSR w PROW 14-20 </a:t>
            </a:r>
            <a:br>
              <a:rPr lang="pl-PL" sz="2400" b="1" i="0" u="none" strike="noStrike" kern="0" cap="none" spc="0" baseline="0" dirty="0">
                <a:solidFill>
                  <a:srgbClr val="00843C"/>
                </a:solidFill>
                <a:uFillTx/>
                <a:latin typeface="Tw Cen MT"/>
              </a:rPr>
            </a:br>
            <a:r>
              <a:rPr lang="pl-PL" sz="2400" b="1" i="0" u="none" strike="noStrike" kern="0" cap="none" spc="0" baseline="0" dirty="0">
                <a:solidFill>
                  <a:srgbClr val="00843C"/>
                </a:solidFill>
                <a:uFillTx/>
                <a:latin typeface="Tw Cen MT"/>
              </a:rPr>
              <a:t>(porównanie z PROW 2007-2013 </a:t>
            </a:r>
            <a:br>
              <a:rPr lang="pl-PL" sz="2400" b="1" i="0" u="none" strike="noStrike" kern="0" cap="none" spc="0" baseline="0" dirty="0">
                <a:solidFill>
                  <a:srgbClr val="00843C"/>
                </a:solidFill>
                <a:uFillTx/>
                <a:latin typeface="Tw Cen MT"/>
              </a:rPr>
            </a:br>
            <a:r>
              <a:rPr lang="pl-PL" sz="2400" b="1" i="0" u="none" strike="noStrike" kern="0" cap="none" spc="0" baseline="0" dirty="0">
                <a:solidFill>
                  <a:srgbClr val="00843C"/>
                </a:solidFill>
                <a:uFillTx/>
                <a:latin typeface="Tw Cen MT"/>
              </a:rPr>
              <a:t>wg czasu pozostałego do końca realizacji programów)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Kamienie milowe - podsumowanie</a:t>
            </a:r>
          </a:p>
        </p:txBody>
      </p:sp>
      <p:sp>
        <p:nvSpPr>
          <p:cNvPr id="3" name="Symbol zastępczy zawartości 4"/>
          <p:cNvSpPr txBox="1">
            <a:spLocks noGrp="1"/>
          </p:cNvSpPr>
          <p:nvPr>
            <p:ph idx="1"/>
          </p:nvPr>
        </p:nvSpPr>
        <p:spPr>
          <a:xfrm>
            <a:off x="467541" y="1772811"/>
            <a:ext cx="8543102" cy="3960440"/>
          </a:xfrm>
        </p:spPr>
        <p:txBody>
          <a:bodyPr/>
          <a:lstStyle/>
          <a:p>
            <a:pPr lvl="0"/>
            <a:r>
              <a:rPr lang="pl-PL" sz="3200" b="1" dirty="0"/>
              <a:t>18</a:t>
            </a:r>
            <a:r>
              <a:rPr lang="pl-PL" sz="2600" dirty="0"/>
              <a:t> LGD objętych obniżką budżetu LSR</a:t>
            </a:r>
          </a:p>
          <a:p>
            <a:pPr lvl="0"/>
            <a:r>
              <a:rPr lang="pl-PL" sz="3200" b="1" dirty="0"/>
              <a:t>129</a:t>
            </a:r>
            <a:r>
              <a:rPr lang="pl-PL" sz="2600" dirty="0"/>
              <a:t> LGD może ubiegać się o bonusy</a:t>
            </a:r>
          </a:p>
          <a:p>
            <a:pPr lvl="0"/>
            <a:endParaRPr lang="pl-PL" sz="2600" dirty="0"/>
          </a:p>
          <a:p>
            <a:pPr marL="0" lvl="0" indent="0" algn="ctr">
              <a:spcBef>
                <a:spcPts val="1800"/>
              </a:spcBef>
              <a:buNone/>
            </a:pPr>
            <a:r>
              <a:rPr lang="pl-PL" sz="2600" dirty="0"/>
              <a:t>Kwota przeznaczona w LEADER w ramach bonusów:</a:t>
            </a:r>
          </a:p>
          <a:p>
            <a:pPr marL="0" lvl="0" indent="0" algn="ctr">
              <a:buNone/>
            </a:pPr>
            <a:r>
              <a:rPr lang="pl-PL" sz="3200" b="1" dirty="0"/>
              <a:t>~102 mln zł (ogółem)</a:t>
            </a:r>
          </a:p>
          <a:p>
            <a:pPr marL="0" lvl="0" indent="0" algn="ctr">
              <a:buNone/>
            </a:pPr>
            <a:r>
              <a:rPr lang="pl-PL" sz="1800" dirty="0"/>
              <a:t>[~14 mln zł obniżki kamienie milowe oraz ~88 mln zł zmiana PROW (~22 mln euro)]</a:t>
            </a:r>
            <a:endParaRPr lang="pl-PL" sz="1600" dirty="0"/>
          </a:p>
          <a:p>
            <a:pPr lvl="1"/>
            <a:endParaRPr lang="pl-PL" sz="2300" u="sng" dirty="0"/>
          </a:p>
          <a:p>
            <a:pPr lvl="1"/>
            <a:endParaRPr lang="pl-PL" sz="2300" u="sng" dirty="0"/>
          </a:p>
          <a:p>
            <a:pPr marL="0" lvl="0" indent="0" algn="ctr">
              <a:buNone/>
            </a:pPr>
            <a:endParaRPr lang="pl-PL" sz="2600" u="sng" dirty="0"/>
          </a:p>
          <a:p>
            <a:pPr lvl="0"/>
            <a:endParaRPr lang="pl-PL" sz="2600" dirty="0"/>
          </a:p>
          <a:p>
            <a:pPr lvl="2"/>
            <a:endParaRPr lang="pl-PL" sz="2900" b="1" dirty="0"/>
          </a:p>
          <a:p>
            <a:pPr lvl="2"/>
            <a:endParaRPr lang="pl-PL" sz="2900" b="1" dirty="0"/>
          </a:p>
          <a:p>
            <a:pPr lvl="4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legislacyjne 19.2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r>
              <a:rPr lang="pl-PL" sz="2500" dirty="0"/>
              <a:t>Umożliwienie ponoszenia kosztów już po złożeniu wniosku </a:t>
            </a:r>
            <a:br>
              <a:rPr lang="pl-PL" sz="2500" dirty="0"/>
            </a:br>
            <a:r>
              <a:rPr lang="pl-PL" sz="2500" dirty="0"/>
              <a:t>o przyznanie pomocy;</a:t>
            </a:r>
          </a:p>
          <a:p>
            <a:pPr algn="just">
              <a:spcAft>
                <a:spcPts val="1200"/>
              </a:spcAft>
            </a:pPr>
            <a:r>
              <a:rPr lang="pl-PL" sz="2500" dirty="0"/>
              <a:t>Wykluczenie beneficjentom pomocy w ramach poddziałania „Rozpoczęcie pozarolniczej działalności gospodarczej” oraz „Rozpoczęcie działalności gospodarczej na rzecz rozwoju małych gospodarstw” możliwości ubiegania się w ramach 19.2 o pomoc na podejmowanie działalności gospodarczej;</a:t>
            </a:r>
          </a:p>
          <a:p>
            <a:pPr algn="just">
              <a:spcAft>
                <a:spcPts val="1200"/>
              </a:spcAft>
            </a:pPr>
            <a:r>
              <a:rPr lang="pl-PL" sz="2500" dirty="0"/>
              <a:t>Brak limitu % kosztów kwalifikowalnych związanych ze środkami transportu nie będących pojazdami silnikowymi.</a:t>
            </a:r>
          </a:p>
        </p:txBody>
      </p:sp>
    </p:spTree>
    <p:extLst>
      <p:ext uri="{BB962C8B-B14F-4D97-AF65-F5344CB8AC3E}">
        <p14:creationId xmlns:p14="http://schemas.microsoft.com/office/powerpoint/2010/main" val="218091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legislacyjne 19.3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000" dirty="0"/>
              <a:t>Umożliwienie ponoszenia kosztów już po złożeniu wniosku </a:t>
            </a:r>
            <a:br>
              <a:rPr lang="pl-PL" sz="2000" dirty="0"/>
            </a:br>
            <a:r>
              <a:rPr lang="pl-PL" sz="2000" dirty="0"/>
              <a:t>o przyznanie pomocy;</a:t>
            </a:r>
          </a:p>
          <a:p>
            <a:pPr algn="just"/>
            <a:r>
              <a:rPr lang="pl-PL" sz="2000" dirty="0"/>
              <a:t>Zmiana punktacji kryteriów wyboru operacji</a:t>
            </a:r>
          </a:p>
          <a:p>
            <a:pPr lvl="1" algn="just"/>
            <a:r>
              <a:rPr lang="pl-PL" sz="1800" dirty="0"/>
              <a:t>Cele projektu zgodne więcej niż z jednym celek szczegółowym LSR – </a:t>
            </a:r>
            <a:r>
              <a:rPr lang="pl-PL" sz="1800" strike="sngStrike" dirty="0">
                <a:solidFill>
                  <a:srgbClr val="FF0000"/>
                </a:solidFill>
              </a:rPr>
              <a:t>4 pkt </a:t>
            </a:r>
            <a:r>
              <a:rPr lang="pl-PL" sz="1800" b="1" dirty="0">
                <a:solidFill>
                  <a:srgbClr val="00B050"/>
                </a:solidFill>
              </a:rPr>
              <a:t>6 pkt (+2)</a:t>
            </a:r>
          </a:p>
          <a:p>
            <a:pPr lvl="1" algn="just"/>
            <a:r>
              <a:rPr lang="pl-PL" sz="1800" dirty="0">
                <a:solidFill>
                  <a:schemeClr val="tx1"/>
                </a:solidFill>
              </a:rPr>
              <a:t>Innowacyjny charakter operacji – 6 pkt </a:t>
            </a:r>
            <a:r>
              <a:rPr lang="pl-PL" sz="1800" dirty="0">
                <a:solidFill>
                  <a:srgbClr val="00B050"/>
                </a:solidFill>
              </a:rPr>
              <a:t>– bez zmian</a:t>
            </a:r>
          </a:p>
          <a:p>
            <a:pPr lvl="1" algn="just"/>
            <a:r>
              <a:rPr lang="pl-PL" sz="1800" dirty="0">
                <a:solidFill>
                  <a:schemeClr val="tx1"/>
                </a:solidFill>
              </a:rPr>
              <a:t>Utworzenie miejsca pracy w wyniku realizacji projektu – </a:t>
            </a:r>
            <a:r>
              <a:rPr lang="pl-PL" sz="1800" strike="sngStrike" dirty="0">
                <a:solidFill>
                  <a:srgbClr val="FF0000"/>
                </a:solidFill>
              </a:rPr>
              <a:t>6 pkt</a:t>
            </a:r>
            <a:r>
              <a:rPr lang="pl-PL" sz="1800" dirty="0">
                <a:solidFill>
                  <a:schemeClr val="tx1"/>
                </a:solidFill>
              </a:rPr>
              <a:t> </a:t>
            </a:r>
            <a:r>
              <a:rPr lang="pl-PL" sz="1800" b="1" dirty="0">
                <a:solidFill>
                  <a:srgbClr val="00B050"/>
                </a:solidFill>
              </a:rPr>
              <a:t>3 pkt (-3)</a:t>
            </a:r>
          </a:p>
          <a:p>
            <a:pPr lvl="1" algn="just"/>
            <a:r>
              <a:rPr lang="pl-PL" sz="1800" dirty="0">
                <a:solidFill>
                  <a:schemeClr val="tx1"/>
                </a:solidFill>
              </a:rPr>
              <a:t>Doświadczenie LGD - </a:t>
            </a:r>
            <a:r>
              <a:rPr lang="pl-PL" sz="1800" strike="sngStrike" dirty="0">
                <a:solidFill>
                  <a:srgbClr val="FF0000"/>
                </a:solidFill>
              </a:rPr>
              <a:t>4 pkt/3 pkt</a:t>
            </a:r>
            <a:r>
              <a:rPr lang="pl-PL" sz="1800" dirty="0">
                <a:solidFill>
                  <a:schemeClr val="tx1"/>
                </a:solidFill>
              </a:rPr>
              <a:t> </a:t>
            </a:r>
            <a:r>
              <a:rPr lang="pl-PL" sz="1800" b="1" dirty="0">
                <a:solidFill>
                  <a:srgbClr val="00B050"/>
                </a:solidFill>
              </a:rPr>
              <a:t>5 pkt/3 pkt (+1)</a:t>
            </a:r>
          </a:p>
          <a:p>
            <a:pPr lvl="1" algn="just"/>
            <a:r>
              <a:rPr lang="pl-PL" sz="1800" dirty="0">
                <a:solidFill>
                  <a:schemeClr val="tx1"/>
                </a:solidFill>
              </a:rPr>
              <a:t>Proporcjonalny i racjonalny podział wydatków z pozostałymi partnerami – </a:t>
            </a:r>
            <a:r>
              <a:rPr lang="pl-PL" sz="1800" strike="sngStrike" dirty="0">
                <a:solidFill>
                  <a:srgbClr val="FF0000"/>
                </a:solidFill>
              </a:rPr>
              <a:t>3 pkt</a:t>
            </a:r>
            <a:r>
              <a:rPr lang="pl-PL" sz="1800" dirty="0">
                <a:solidFill>
                  <a:schemeClr val="tx1"/>
                </a:solidFill>
              </a:rPr>
              <a:t> </a:t>
            </a:r>
            <a:r>
              <a:rPr lang="pl-PL" sz="1800" b="1" dirty="0">
                <a:solidFill>
                  <a:srgbClr val="00B050"/>
                </a:solidFill>
              </a:rPr>
              <a:t>5 pkt (+2)</a:t>
            </a:r>
          </a:p>
          <a:p>
            <a:pPr lvl="1" algn="just"/>
            <a:r>
              <a:rPr lang="pl-PL" sz="1800" dirty="0">
                <a:solidFill>
                  <a:schemeClr val="tx1"/>
                </a:solidFill>
              </a:rPr>
              <a:t>Co najmniej 1 partner zagraniczny – </a:t>
            </a:r>
            <a:r>
              <a:rPr lang="pl-PL" sz="1800" strike="sngStrike" dirty="0">
                <a:solidFill>
                  <a:srgbClr val="FF0000"/>
                </a:solidFill>
              </a:rPr>
              <a:t>8 pkt</a:t>
            </a:r>
            <a:r>
              <a:rPr lang="pl-PL" sz="1800" dirty="0">
                <a:solidFill>
                  <a:schemeClr val="tx1"/>
                </a:solidFill>
              </a:rPr>
              <a:t> </a:t>
            </a:r>
            <a:r>
              <a:rPr lang="pl-PL" sz="1800" b="1" dirty="0">
                <a:solidFill>
                  <a:srgbClr val="00B050"/>
                </a:solidFill>
              </a:rPr>
              <a:t>4 pkt (-4)</a:t>
            </a:r>
          </a:p>
          <a:p>
            <a:pPr lvl="1" algn="just"/>
            <a:r>
              <a:rPr lang="pl-PL" sz="1800" dirty="0">
                <a:solidFill>
                  <a:schemeClr val="tx1"/>
                </a:solidFill>
              </a:rPr>
              <a:t>Projekt jest projektem zintegrowanym </a:t>
            </a:r>
            <a:r>
              <a:rPr lang="pl-PL" sz="1800" strike="sngStrike" dirty="0">
                <a:solidFill>
                  <a:srgbClr val="FF0000"/>
                </a:solidFill>
              </a:rPr>
              <a:t>4 pkt</a:t>
            </a:r>
            <a:r>
              <a:rPr lang="pl-PL" sz="1800" dirty="0">
                <a:solidFill>
                  <a:schemeClr val="tx1"/>
                </a:solidFill>
              </a:rPr>
              <a:t> </a:t>
            </a:r>
            <a:r>
              <a:rPr lang="pl-PL" sz="1800" b="1" dirty="0">
                <a:solidFill>
                  <a:srgbClr val="00B050"/>
                </a:solidFill>
              </a:rPr>
              <a:t>6 pkt</a:t>
            </a:r>
            <a:r>
              <a:rPr lang="pl-PL" sz="1800" dirty="0">
                <a:solidFill>
                  <a:schemeClr val="tx1"/>
                </a:solidFill>
              </a:rPr>
              <a:t> / symetrycznym </a:t>
            </a:r>
            <a:r>
              <a:rPr lang="pl-PL" sz="1800" strike="sngStrike" dirty="0">
                <a:solidFill>
                  <a:srgbClr val="FF0000"/>
                </a:solidFill>
              </a:rPr>
              <a:t>2 pkt</a:t>
            </a:r>
            <a:r>
              <a:rPr lang="pl-PL" sz="1800" dirty="0">
                <a:solidFill>
                  <a:schemeClr val="tx1"/>
                </a:solidFill>
              </a:rPr>
              <a:t> </a:t>
            </a:r>
            <a:r>
              <a:rPr lang="pl-PL" sz="1800" b="1" dirty="0">
                <a:solidFill>
                  <a:srgbClr val="00B050"/>
                </a:solidFill>
              </a:rPr>
              <a:t>4 pkt (+2)</a:t>
            </a:r>
          </a:p>
          <a:p>
            <a:pPr lvl="1" algn="just"/>
            <a:endParaRPr lang="pl-PL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405558"/>
      </p:ext>
    </p:extLst>
  </p:cSld>
  <p:clrMapOvr>
    <a:masterClrMapping/>
  </p:clrMapOvr>
</p:sld>
</file>

<file path=ppt/theme/theme1.xml><?xml version="1.0" encoding="utf-8"?>
<a:theme xmlns:a="http://schemas.openxmlformats.org/drawingml/2006/main" name="Średn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7600</TotalTime>
  <Words>303</Words>
  <Application>Microsoft Office PowerPoint</Application>
  <PresentationFormat>Pokaz na ekranie (4:3)</PresentationFormat>
  <Paragraphs>79</Paragraphs>
  <Slides>10</Slides>
  <Notes>2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8" baseType="lpstr">
      <vt:lpstr>Arial</vt:lpstr>
      <vt:lpstr>Calibri</vt:lpstr>
      <vt:lpstr>Tahoma</vt:lpstr>
      <vt:lpstr>Tw Cen MT</vt:lpstr>
      <vt:lpstr>Wingdings</vt:lpstr>
      <vt:lpstr>Wingdings 2</vt:lpstr>
      <vt:lpstr>Średni</vt:lpstr>
      <vt:lpstr>Arkusz</vt:lpstr>
      <vt:lpstr>Prezentacja programu PowerPoint</vt:lpstr>
      <vt:lpstr>LEADER w PROW 2014-2020</vt:lpstr>
      <vt:lpstr>LEADER w PROW 2014-2020</vt:lpstr>
      <vt:lpstr>Prezentacja programu PowerPoint</vt:lpstr>
      <vt:lpstr>Prezentacja programu PowerPoint</vt:lpstr>
      <vt:lpstr>Prezentacja programu PowerPoint</vt:lpstr>
      <vt:lpstr>Kamienie milowe - podsumowanie</vt:lpstr>
      <vt:lpstr>Zmiany legislacyjne 19.2</vt:lpstr>
      <vt:lpstr>Zmiany legislacyjne 19.3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pscian</dc:creator>
  <cp:lastModifiedBy>karolina</cp:lastModifiedBy>
  <cp:revision>1016</cp:revision>
  <cp:lastPrinted>2019-05-31T09:46:03Z</cp:lastPrinted>
  <dcterms:created xsi:type="dcterms:W3CDTF">2015-04-28T10:36:03Z</dcterms:created>
  <dcterms:modified xsi:type="dcterms:W3CDTF">2019-06-06T08:39:13Z</dcterms:modified>
</cp:coreProperties>
</file>