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60" r:id="rId2"/>
    <p:sldId id="276" r:id="rId3"/>
    <p:sldId id="261" r:id="rId4"/>
    <p:sldId id="272" r:id="rId5"/>
    <p:sldId id="273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5" r:id="rId15"/>
    <p:sldId id="286" r:id="rId16"/>
    <p:sldId id="282" r:id="rId17"/>
    <p:sldId id="287" r:id="rId18"/>
    <p:sldId id="283" r:id="rId19"/>
    <p:sldId id="284" r:id="rId20"/>
    <p:sldId id="277" r:id="rId21"/>
    <p:sldId id="278" r:id="rId22"/>
    <p:sldId id="281" r:id="rId23"/>
    <p:sldId id="285" r:id="rId24"/>
    <p:sldId id="280" r:id="rId25"/>
    <p:sldId id="279" r:id="rId26"/>
    <p:sldId id="257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>
      <p:cViewPr varScale="1">
        <p:scale>
          <a:sx n="57" d="100"/>
          <a:sy n="57" d="100"/>
        </p:scale>
        <p:origin x="27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36FE0-3866-40C7-89D4-98F2533860D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9C721-3A5D-4B5F-BA61-C60CA797112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4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8 </a:t>
          </a:r>
          <a:r>
            <a:rPr lang="pl-PL" sz="14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szerokich</a:t>
          </a:r>
          <a:r>
            <a:rPr lang="en-US" sz="14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pl-PL" sz="14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Europejskich obszarów interwencji zostało dostosowanych i określonych przez Kraje Członkowskie</a:t>
          </a:r>
        </a:p>
        <a:p>
          <a:r>
            <a:rPr lang="en-US" sz="11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pl-PL" sz="11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zastąpienie około 70 działań i poddziałań)</a:t>
          </a:r>
          <a:endParaRPr lang="en-US" sz="1100" b="0" cap="none" spc="0" dirty="0">
            <a:ln w="0"/>
            <a:solidFill>
              <a:schemeClr val="accent3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3D402CB-3A54-4F2C-8701-7551CAA4377C}" type="parTrans" cxnId="{CB5415A3-3478-44F0-8F83-170DEF0BC57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C40EAAB-5AB1-4677-96C9-C237664E9749}" type="sibTrans" cxnId="{CB5415A3-3478-44F0-8F83-170DEF0BC57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46A1F95-434E-4E08-A5B8-7C040B1F0AD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niedogodności specyficzne dla obszaru wynikające z obowiązkowych wymagań</a:t>
          </a:r>
        </a:p>
      </dgm:t>
    </dgm:pt>
    <dgm:pt modelId="{0E552F09-63D2-441B-AEA3-55FCA5C40B5B}" type="parTrans" cxnId="{8AB7F8C3-E831-449F-B7D6-06CECCA2D4F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FA399F2-529C-4790-B201-72E39008FD7A}" type="sibTrans" cxnId="{8AB7F8C3-E831-449F-B7D6-06CECCA2D4F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CD29EF7-2F69-47DD-9B89-7AEA68A7616F}">
      <dgm:prSet phldrT="[Text]" custT="1"/>
      <dgm:spPr>
        <a:solidFill>
          <a:srgbClr val="BBB831">
            <a:alpha val="49804"/>
          </a:srgbClr>
        </a:solidFill>
      </dgm:spPr>
      <dgm:t>
        <a:bodyPr/>
        <a:lstStyle/>
        <a:p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naturalne lub inne ograniczenia specyficzne dla obszaru</a:t>
          </a:r>
        </a:p>
      </dgm:t>
    </dgm:pt>
    <dgm:pt modelId="{FDB61A50-0B13-47F2-B9FE-F45BF28EBF79}" type="parTrans" cxnId="{67DFE4A1-D6BF-454A-8AA1-308BB67DD9D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B5E0301-87AA-42E9-8681-28656B647550}" type="sibTrans" cxnId="{67DFE4A1-D6BF-454A-8AA1-308BB67DD9D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6DBA3CE-2498-48D6-8F9B-03120D2B2214}">
      <dgm:prSet phldrT="[Text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rozpoczęcie działalności</a:t>
          </a:r>
          <a:r>
            <a:rPr lang="en-US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młodych rolników</a:t>
          </a:r>
          <a:r>
            <a:rPr lang="en-US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startupów na obszarach wiejskich</a:t>
          </a:r>
        </a:p>
      </dgm:t>
    </dgm:pt>
    <dgm:pt modelId="{17264A82-B70C-4B86-9748-8CAE777DFA0C}" type="parTrans" cxnId="{3A9C2C8B-5B42-4D1D-B211-CCADEC2ACD8F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92F84C02-1784-4DD6-86A7-F61D663B767B}" type="sibTrans" cxnId="{3A9C2C8B-5B42-4D1D-B211-CCADEC2ACD8F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84BC057-B9F2-4079-A8E0-DEBF446BA198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wymiana wiedzy i informacji</a:t>
          </a:r>
        </a:p>
      </dgm:t>
    </dgm:pt>
    <dgm:pt modelId="{A38798E9-9F61-4534-9B05-D9E53DDD1F50}" type="parTrans" cxnId="{72499A9B-24EF-42D6-80C1-5EF52BA45D3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51CDAB2-C34D-4C17-9A04-299482BEAEA5}" type="sibTrans" cxnId="{72499A9B-24EF-42D6-80C1-5EF52BA45D3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74EF8D0-3EB7-4CFF-98DA-D61ADC7A7C58}">
      <dgm:prSet custT="1"/>
      <dgm:spPr>
        <a:solidFill>
          <a:srgbClr val="33CC33">
            <a:alpha val="49804"/>
          </a:srgbClr>
        </a:solidFill>
      </dgm:spPr>
      <dgm:t>
        <a:bodyPr/>
        <a:lstStyle/>
        <a:p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środowiskowe</a:t>
          </a:r>
          <a:r>
            <a:rPr lang="en-US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klimatyczne</a:t>
          </a:r>
          <a:r>
            <a:rPr lang="en-US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inne</a:t>
          </a:r>
          <a:r>
            <a:rPr lang="en-US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zobowiązania zarządzania</a:t>
          </a:r>
          <a:endParaRPr lang="en-US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A7A23-C146-4CA2-9349-9AF2AFD01057}" type="parTrans" cxnId="{EE3E5A9F-8F69-4C9E-9E34-083990B3C58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8702BAA-E7C3-4DC4-9A68-17115ADBB4DB}" type="sibTrans" cxnId="{EE3E5A9F-8F69-4C9E-9E34-083990B3C58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6EF8F58-7D0E-4D30-A0E3-A6635203275B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inwestycje</a:t>
          </a:r>
        </a:p>
      </dgm:t>
    </dgm:pt>
    <dgm:pt modelId="{D3E69D0E-02BA-43E6-BE3F-417F2B742B24}" type="parTrans" cxnId="{4608FEB6-52DF-4D01-87F8-B0EABDB75A4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1502B544-7664-4AB9-ADFE-1EEFE3D0A471}" type="sibTrans" cxnId="{4608FEB6-52DF-4D01-87F8-B0EABDB75A4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B1BFB3E8-C914-41EA-8CC6-CC85DE7431EB}">
      <dgm:prSet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narzędzia zarządzania ryzykiem</a:t>
          </a:r>
        </a:p>
      </dgm:t>
    </dgm:pt>
    <dgm:pt modelId="{D6A86388-FE9B-48E2-978C-022161CC04BF}" type="parTrans" cxnId="{A376C722-0B62-4A78-8634-9E56F95BA7A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9CDA29A6-E243-45BF-AD1F-E1010EACD61F}" type="sibTrans" cxnId="{A376C722-0B62-4A78-8634-9E56F95BA7A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C4E7146-86FB-45D4-952C-9FB6601EFBBA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l-PL" sz="105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współpraca</a:t>
          </a:r>
        </a:p>
      </dgm:t>
    </dgm:pt>
    <dgm:pt modelId="{04A2E7DD-3693-49D7-93FB-743BE8459F24}" type="parTrans" cxnId="{53137410-697B-495E-82BA-04A62A9C48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59D3C9F5-80B1-4119-BAE1-5EA219281A5C}" type="sibTrans" cxnId="{53137410-697B-495E-82BA-04A62A9C48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182EAC7-08F1-46A1-9AC2-65456BF71C1D}" type="pres">
      <dgm:prSet presAssocID="{F9236FE0-3866-40C7-89D4-98F2533860D7}" presName="composite" presStyleCnt="0">
        <dgm:presLayoutVars>
          <dgm:chMax val="1"/>
          <dgm:dir/>
          <dgm:resizeHandles val="exact"/>
        </dgm:presLayoutVars>
      </dgm:prSet>
      <dgm:spPr/>
    </dgm:pt>
    <dgm:pt modelId="{92D76FB8-CF91-4E5A-987E-CCCA4B875FBB}" type="pres">
      <dgm:prSet presAssocID="{F9236FE0-3866-40C7-89D4-98F2533860D7}" presName="radial" presStyleCnt="0">
        <dgm:presLayoutVars>
          <dgm:animLvl val="ctr"/>
        </dgm:presLayoutVars>
      </dgm:prSet>
      <dgm:spPr/>
    </dgm:pt>
    <dgm:pt modelId="{79B9D875-4956-4FFC-B488-0B9E94B77DE9}" type="pres">
      <dgm:prSet presAssocID="{6209C721-3A5D-4B5F-BA61-C60CA7971121}" presName="centerShape" presStyleLbl="vennNode1" presStyleIdx="0" presStyleCnt="9"/>
      <dgm:spPr/>
    </dgm:pt>
    <dgm:pt modelId="{2C36E765-97B8-48A3-8B33-23C4936955D1}" type="pres">
      <dgm:prSet presAssocID="{846A1F95-434E-4E08-A5B8-7C040B1F0AD0}" presName="node" presStyleLbl="vennNode1" presStyleIdx="1" presStyleCnt="9" custScaleX="113862">
        <dgm:presLayoutVars>
          <dgm:bulletEnabled val="1"/>
        </dgm:presLayoutVars>
      </dgm:prSet>
      <dgm:spPr/>
    </dgm:pt>
    <dgm:pt modelId="{DAB943AF-A1EE-4C53-9DA2-7360AD4EE09B}" type="pres">
      <dgm:prSet presAssocID="{0CD29EF7-2F69-47DD-9B89-7AEA68A7616F}" presName="node" presStyleLbl="vennNode1" presStyleIdx="2" presStyleCnt="9" custRadScaleRad="102074" custRadScaleInc="256">
        <dgm:presLayoutVars>
          <dgm:bulletEnabled val="1"/>
        </dgm:presLayoutVars>
      </dgm:prSet>
      <dgm:spPr/>
    </dgm:pt>
    <dgm:pt modelId="{1161B164-1F0F-4FA3-AA04-C1F8CCEF4680}" type="pres">
      <dgm:prSet presAssocID="{474EF8D0-3EB7-4CFF-98DA-D61ADC7A7C58}" presName="node" presStyleLbl="vennNode1" presStyleIdx="3" presStyleCnt="9" custScaleX="103403">
        <dgm:presLayoutVars>
          <dgm:bulletEnabled val="1"/>
        </dgm:presLayoutVars>
      </dgm:prSet>
      <dgm:spPr/>
    </dgm:pt>
    <dgm:pt modelId="{EA4620AA-A228-4866-82FD-1677AAFBD7EF}" type="pres">
      <dgm:prSet presAssocID="{66EF8F58-7D0E-4D30-A0E3-A6635203275B}" presName="node" presStyleLbl="vennNode1" presStyleIdx="4" presStyleCnt="9">
        <dgm:presLayoutVars>
          <dgm:bulletEnabled val="1"/>
        </dgm:presLayoutVars>
      </dgm:prSet>
      <dgm:spPr/>
    </dgm:pt>
    <dgm:pt modelId="{53EBBE4D-9CF8-4644-BDE5-C7ADF1BB75E2}" type="pres">
      <dgm:prSet presAssocID="{8C4E7146-86FB-45D4-952C-9FB6601EFBBA}" presName="node" presStyleLbl="vennNode1" presStyleIdx="5" presStyleCnt="9">
        <dgm:presLayoutVars>
          <dgm:bulletEnabled val="1"/>
        </dgm:presLayoutVars>
      </dgm:prSet>
      <dgm:spPr/>
    </dgm:pt>
    <dgm:pt modelId="{A4EAB5D1-C3B3-4659-AC3E-15ABF76072D0}" type="pres">
      <dgm:prSet presAssocID="{B1BFB3E8-C914-41EA-8CC6-CC85DE7431EB}" presName="node" presStyleLbl="vennNode1" presStyleIdx="6" presStyleCnt="9">
        <dgm:presLayoutVars>
          <dgm:bulletEnabled val="1"/>
        </dgm:presLayoutVars>
      </dgm:prSet>
      <dgm:spPr/>
    </dgm:pt>
    <dgm:pt modelId="{53DBC89B-88B2-4E90-AEFC-B2550AE9C9E2}" type="pres">
      <dgm:prSet presAssocID="{E6DBA3CE-2498-48D6-8F9B-03120D2B2214}" presName="node" presStyleLbl="vennNode1" presStyleIdx="7" presStyleCnt="9">
        <dgm:presLayoutVars>
          <dgm:bulletEnabled val="1"/>
        </dgm:presLayoutVars>
      </dgm:prSet>
      <dgm:spPr/>
    </dgm:pt>
    <dgm:pt modelId="{0988068B-6E28-42B9-8490-2F4A2176974F}" type="pres">
      <dgm:prSet presAssocID="{084BC057-B9F2-4079-A8E0-DEBF446BA198}" presName="node" presStyleLbl="vennNode1" presStyleIdx="8" presStyleCnt="9" custScaleX="105005" custScaleY="113350">
        <dgm:presLayoutVars>
          <dgm:bulletEnabled val="1"/>
        </dgm:presLayoutVars>
      </dgm:prSet>
      <dgm:spPr/>
    </dgm:pt>
  </dgm:ptLst>
  <dgm:cxnLst>
    <dgm:cxn modelId="{EEBFE107-9E4A-4B83-996C-326C64FA1E2C}" type="presOf" srcId="{474EF8D0-3EB7-4CFF-98DA-D61ADC7A7C58}" destId="{1161B164-1F0F-4FA3-AA04-C1F8CCEF4680}" srcOrd="0" destOrd="0" presId="urn:microsoft.com/office/officeart/2005/8/layout/radial3"/>
    <dgm:cxn modelId="{9CF72210-8053-4701-8BB8-FDC366F8FDF3}" type="presOf" srcId="{8C4E7146-86FB-45D4-952C-9FB6601EFBBA}" destId="{53EBBE4D-9CF8-4644-BDE5-C7ADF1BB75E2}" srcOrd="0" destOrd="0" presId="urn:microsoft.com/office/officeart/2005/8/layout/radial3"/>
    <dgm:cxn modelId="{53137410-697B-495E-82BA-04A62A9C4876}" srcId="{6209C721-3A5D-4B5F-BA61-C60CA7971121}" destId="{8C4E7146-86FB-45D4-952C-9FB6601EFBBA}" srcOrd="4" destOrd="0" parTransId="{04A2E7DD-3693-49D7-93FB-743BE8459F24}" sibTransId="{59D3C9F5-80B1-4119-BAE1-5EA219281A5C}"/>
    <dgm:cxn modelId="{10E10C1A-975A-4D83-8D07-FE7A4B9C2F62}" type="presOf" srcId="{F9236FE0-3866-40C7-89D4-98F2533860D7}" destId="{A182EAC7-08F1-46A1-9AC2-65456BF71C1D}" srcOrd="0" destOrd="0" presId="urn:microsoft.com/office/officeart/2005/8/layout/radial3"/>
    <dgm:cxn modelId="{A376C722-0B62-4A78-8634-9E56F95BA7A0}" srcId="{6209C721-3A5D-4B5F-BA61-C60CA7971121}" destId="{B1BFB3E8-C914-41EA-8CC6-CC85DE7431EB}" srcOrd="5" destOrd="0" parTransId="{D6A86388-FE9B-48E2-978C-022161CC04BF}" sibTransId="{9CDA29A6-E243-45BF-AD1F-E1010EACD61F}"/>
    <dgm:cxn modelId="{77331627-6578-42C8-810F-13B044E62429}" type="presOf" srcId="{B1BFB3E8-C914-41EA-8CC6-CC85DE7431EB}" destId="{A4EAB5D1-C3B3-4659-AC3E-15ABF76072D0}" srcOrd="0" destOrd="0" presId="urn:microsoft.com/office/officeart/2005/8/layout/radial3"/>
    <dgm:cxn modelId="{41F8F830-12E2-48B3-AD68-F6BE19372A66}" type="presOf" srcId="{846A1F95-434E-4E08-A5B8-7C040B1F0AD0}" destId="{2C36E765-97B8-48A3-8B33-23C4936955D1}" srcOrd="0" destOrd="0" presId="urn:microsoft.com/office/officeart/2005/8/layout/radial3"/>
    <dgm:cxn modelId="{6819025A-F55E-428D-8D26-95BEAC762C5D}" type="presOf" srcId="{084BC057-B9F2-4079-A8E0-DEBF446BA198}" destId="{0988068B-6E28-42B9-8490-2F4A2176974F}" srcOrd="0" destOrd="0" presId="urn:microsoft.com/office/officeart/2005/8/layout/radial3"/>
    <dgm:cxn modelId="{97686588-714B-4A44-9D66-68B7BB2D6391}" type="presOf" srcId="{66EF8F58-7D0E-4D30-A0E3-A6635203275B}" destId="{EA4620AA-A228-4866-82FD-1677AAFBD7EF}" srcOrd="0" destOrd="0" presId="urn:microsoft.com/office/officeart/2005/8/layout/radial3"/>
    <dgm:cxn modelId="{3A9C2C8B-5B42-4D1D-B211-CCADEC2ACD8F}" srcId="{6209C721-3A5D-4B5F-BA61-C60CA7971121}" destId="{E6DBA3CE-2498-48D6-8F9B-03120D2B2214}" srcOrd="6" destOrd="0" parTransId="{17264A82-B70C-4B86-9748-8CAE777DFA0C}" sibTransId="{92F84C02-1784-4DD6-86A7-F61D663B767B}"/>
    <dgm:cxn modelId="{72499A9B-24EF-42D6-80C1-5EF52BA45D31}" srcId="{6209C721-3A5D-4B5F-BA61-C60CA7971121}" destId="{084BC057-B9F2-4079-A8E0-DEBF446BA198}" srcOrd="7" destOrd="0" parTransId="{A38798E9-9F61-4534-9B05-D9E53DDD1F50}" sibTransId="{A51CDAB2-C34D-4C17-9A04-299482BEAEA5}"/>
    <dgm:cxn modelId="{EE3E5A9F-8F69-4C9E-9E34-083990B3C587}" srcId="{6209C721-3A5D-4B5F-BA61-C60CA7971121}" destId="{474EF8D0-3EB7-4CFF-98DA-D61ADC7A7C58}" srcOrd="2" destOrd="0" parTransId="{1F6A7A23-C146-4CA2-9349-9AF2AFD01057}" sibTransId="{C8702BAA-E7C3-4DC4-9A68-17115ADBB4DB}"/>
    <dgm:cxn modelId="{67DFE4A1-D6BF-454A-8AA1-308BB67DD9DA}" srcId="{6209C721-3A5D-4B5F-BA61-C60CA7971121}" destId="{0CD29EF7-2F69-47DD-9B89-7AEA68A7616F}" srcOrd="1" destOrd="0" parTransId="{FDB61A50-0B13-47F2-B9FE-F45BF28EBF79}" sibTransId="{6B5E0301-87AA-42E9-8681-28656B647550}"/>
    <dgm:cxn modelId="{CB5415A3-3478-44F0-8F83-170DEF0BC57E}" srcId="{F9236FE0-3866-40C7-89D4-98F2533860D7}" destId="{6209C721-3A5D-4B5F-BA61-C60CA7971121}" srcOrd="0" destOrd="0" parTransId="{63D402CB-3A54-4F2C-8701-7551CAA4377C}" sibTransId="{DC40EAAB-5AB1-4677-96C9-C237664E9749}"/>
    <dgm:cxn modelId="{473739A7-AFD1-4CDF-B0D7-460C1B20B793}" type="presOf" srcId="{0CD29EF7-2F69-47DD-9B89-7AEA68A7616F}" destId="{DAB943AF-A1EE-4C53-9DA2-7360AD4EE09B}" srcOrd="0" destOrd="0" presId="urn:microsoft.com/office/officeart/2005/8/layout/radial3"/>
    <dgm:cxn modelId="{4608FEB6-52DF-4D01-87F8-B0EABDB75A47}" srcId="{6209C721-3A5D-4B5F-BA61-C60CA7971121}" destId="{66EF8F58-7D0E-4D30-A0E3-A6635203275B}" srcOrd="3" destOrd="0" parTransId="{D3E69D0E-02BA-43E6-BE3F-417F2B742B24}" sibTransId="{1502B544-7664-4AB9-ADFE-1EEFE3D0A471}"/>
    <dgm:cxn modelId="{8AB7F8C3-E831-449F-B7D6-06CECCA2D4F9}" srcId="{6209C721-3A5D-4B5F-BA61-C60CA7971121}" destId="{846A1F95-434E-4E08-A5B8-7C040B1F0AD0}" srcOrd="0" destOrd="0" parTransId="{0E552F09-63D2-441B-AEA3-55FCA5C40B5B}" sibTransId="{FFA399F2-529C-4790-B201-72E39008FD7A}"/>
    <dgm:cxn modelId="{5B3241CB-8B9E-4BFE-8813-F0010549E000}" type="presOf" srcId="{6209C721-3A5D-4B5F-BA61-C60CA7971121}" destId="{79B9D875-4956-4FFC-B488-0B9E94B77DE9}" srcOrd="0" destOrd="0" presId="urn:microsoft.com/office/officeart/2005/8/layout/radial3"/>
    <dgm:cxn modelId="{65C9EED2-2259-4D9F-9C10-FC88EEA51C34}" type="presOf" srcId="{E6DBA3CE-2498-48D6-8F9B-03120D2B2214}" destId="{53DBC89B-88B2-4E90-AEFC-B2550AE9C9E2}" srcOrd="0" destOrd="0" presId="urn:microsoft.com/office/officeart/2005/8/layout/radial3"/>
    <dgm:cxn modelId="{EFC63ED0-6E5C-4893-908F-C59DC2128468}" type="presParOf" srcId="{A182EAC7-08F1-46A1-9AC2-65456BF71C1D}" destId="{92D76FB8-CF91-4E5A-987E-CCCA4B875FBB}" srcOrd="0" destOrd="0" presId="urn:microsoft.com/office/officeart/2005/8/layout/radial3"/>
    <dgm:cxn modelId="{77866274-400A-4D91-AE9E-CD30158A8976}" type="presParOf" srcId="{92D76FB8-CF91-4E5A-987E-CCCA4B875FBB}" destId="{79B9D875-4956-4FFC-B488-0B9E94B77DE9}" srcOrd="0" destOrd="0" presId="urn:microsoft.com/office/officeart/2005/8/layout/radial3"/>
    <dgm:cxn modelId="{274CEAAC-7217-4AD8-8865-B7D812CC62C4}" type="presParOf" srcId="{92D76FB8-CF91-4E5A-987E-CCCA4B875FBB}" destId="{2C36E765-97B8-48A3-8B33-23C4936955D1}" srcOrd="1" destOrd="0" presId="urn:microsoft.com/office/officeart/2005/8/layout/radial3"/>
    <dgm:cxn modelId="{DA25BA36-8B53-4967-B862-9D40FF29A085}" type="presParOf" srcId="{92D76FB8-CF91-4E5A-987E-CCCA4B875FBB}" destId="{DAB943AF-A1EE-4C53-9DA2-7360AD4EE09B}" srcOrd="2" destOrd="0" presId="urn:microsoft.com/office/officeart/2005/8/layout/radial3"/>
    <dgm:cxn modelId="{3E499DFE-544F-4FF8-A0E5-07D41968A2A5}" type="presParOf" srcId="{92D76FB8-CF91-4E5A-987E-CCCA4B875FBB}" destId="{1161B164-1F0F-4FA3-AA04-C1F8CCEF4680}" srcOrd="3" destOrd="0" presId="urn:microsoft.com/office/officeart/2005/8/layout/radial3"/>
    <dgm:cxn modelId="{2FBE0F68-3758-41C9-8C98-08AAB75BC88D}" type="presParOf" srcId="{92D76FB8-CF91-4E5A-987E-CCCA4B875FBB}" destId="{EA4620AA-A228-4866-82FD-1677AAFBD7EF}" srcOrd="4" destOrd="0" presId="urn:microsoft.com/office/officeart/2005/8/layout/radial3"/>
    <dgm:cxn modelId="{999A9426-22BC-4280-A57D-4AB81569042D}" type="presParOf" srcId="{92D76FB8-CF91-4E5A-987E-CCCA4B875FBB}" destId="{53EBBE4D-9CF8-4644-BDE5-C7ADF1BB75E2}" srcOrd="5" destOrd="0" presId="urn:microsoft.com/office/officeart/2005/8/layout/radial3"/>
    <dgm:cxn modelId="{D37B010A-F92B-46D6-9993-577E72561799}" type="presParOf" srcId="{92D76FB8-CF91-4E5A-987E-CCCA4B875FBB}" destId="{A4EAB5D1-C3B3-4659-AC3E-15ABF76072D0}" srcOrd="6" destOrd="0" presId="urn:microsoft.com/office/officeart/2005/8/layout/radial3"/>
    <dgm:cxn modelId="{9959E31C-9006-4202-B786-631D43D89684}" type="presParOf" srcId="{92D76FB8-CF91-4E5A-987E-CCCA4B875FBB}" destId="{53DBC89B-88B2-4E90-AEFC-B2550AE9C9E2}" srcOrd="7" destOrd="0" presId="urn:microsoft.com/office/officeart/2005/8/layout/radial3"/>
    <dgm:cxn modelId="{D59CB801-8945-415A-85C4-9CA1B6C42E46}" type="presParOf" srcId="{92D76FB8-CF91-4E5A-987E-CCCA4B875FBB}" destId="{0988068B-6E28-42B9-8490-2F4A2176974F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9D875-4956-4FFC-B488-0B9E94B77DE9}">
      <dsp:nvSpPr>
        <dsp:cNvPr id="0" name=""/>
        <dsp:cNvSpPr/>
      </dsp:nvSpPr>
      <dsp:spPr>
        <a:xfrm>
          <a:off x="1797348" y="1109791"/>
          <a:ext cx="2764744" cy="2764744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8 </a:t>
          </a:r>
          <a:r>
            <a:rPr lang="pl-PL" sz="1400" b="0" kern="120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szerokich</a:t>
          </a:r>
          <a:r>
            <a:rPr lang="en-US" sz="1400" b="0" kern="120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pl-PL" sz="1400" b="0" kern="120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Europejskich obszarów interwencji zostało dostosowanych i określonych przez Kraje Członkowskie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pl-PL" sz="1100" b="0" kern="120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zastąpienie około 70 działań i poddziałań)</a:t>
          </a:r>
          <a:endParaRPr lang="en-US" sz="1100" b="0" kern="1200" cap="none" spc="0" dirty="0">
            <a:ln w="0"/>
            <a:solidFill>
              <a:schemeClr val="accent3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202235" y="1514678"/>
        <a:ext cx="1954970" cy="1954970"/>
      </dsp:txXfrm>
    </dsp:sp>
    <dsp:sp modelId="{2C36E765-97B8-48A3-8B33-23C4936955D1}">
      <dsp:nvSpPr>
        <dsp:cNvPr id="0" name=""/>
        <dsp:cNvSpPr/>
      </dsp:nvSpPr>
      <dsp:spPr>
        <a:xfrm>
          <a:off x="2392722" y="493"/>
          <a:ext cx="1573996" cy="1382372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niedogodności specyficzne dla obszaru wynikające z obowiązkowych wymagań</a:t>
          </a:r>
        </a:p>
      </dsp:txBody>
      <dsp:txXfrm>
        <a:off x="2623228" y="202937"/>
        <a:ext cx="1112984" cy="977484"/>
      </dsp:txXfrm>
    </dsp:sp>
    <dsp:sp modelId="{DAB943AF-A1EE-4C53-9DA2-7360AD4EE09B}">
      <dsp:nvSpPr>
        <dsp:cNvPr id="0" name=""/>
        <dsp:cNvSpPr/>
      </dsp:nvSpPr>
      <dsp:spPr>
        <a:xfrm>
          <a:off x="3790684" y="504053"/>
          <a:ext cx="1382372" cy="1382372"/>
        </a:xfrm>
        <a:prstGeom prst="ellipse">
          <a:avLst/>
        </a:prstGeom>
        <a:solidFill>
          <a:srgbClr val="BBB831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naturalne lub inne ograniczenia specyficzne dla obszaru</a:t>
          </a:r>
        </a:p>
      </dsp:txBody>
      <dsp:txXfrm>
        <a:off x="3993128" y="706497"/>
        <a:ext cx="977484" cy="977484"/>
      </dsp:txXfrm>
    </dsp:sp>
    <dsp:sp modelId="{1161B164-1F0F-4FA3-AA04-C1F8CCEF4680}">
      <dsp:nvSpPr>
        <dsp:cNvPr id="0" name=""/>
        <dsp:cNvSpPr/>
      </dsp:nvSpPr>
      <dsp:spPr>
        <a:xfrm>
          <a:off x="4265498" y="1800977"/>
          <a:ext cx="1429414" cy="1382372"/>
        </a:xfrm>
        <a:prstGeom prst="ellipse">
          <a:avLst/>
        </a:prstGeom>
        <a:solidFill>
          <a:srgbClr val="33CC33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środowiskowe</a:t>
          </a:r>
          <a:r>
            <a:rPr lang="en-US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klimatyczne</a:t>
          </a:r>
          <a:r>
            <a:rPr lang="en-US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inne</a:t>
          </a:r>
          <a:r>
            <a:rPr lang="en-US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zobowiązania zarządzania</a:t>
          </a:r>
          <a:endParaRPr lang="en-US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831" y="2003421"/>
        <a:ext cx="1010748" cy="977484"/>
      </dsp:txXfrm>
    </dsp:sp>
    <dsp:sp modelId="{EA4620AA-A228-4866-82FD-1677AAFBD7EF}">
      <dsp:nvSpPr>
        <dsp:cNvPr id="0" name=""/>
        <dsp:cNvSpPr/>
      </dsp:nvSpPr>
      <dsp:spPr>
        <a:xfrm>
          <a:off x="3761669" y="3074112"/>
          <a:ext cx="1382372" cy="1382372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inwestycje</a:t>
          </a:r>
        </a:p>
      </dsp:txBody>
      <dsp:txXfrm>
        <a:off x="3964113" y="3276556"/>
        <a:ext cx="977484" cy="977484"/>
      </dsp:txXfrm>
    </dsp:sp>
    <dsp:sp modelId="{53EBBE4D-9CF8-4644-BDE5-C7ADF1BB75E2}">
      <dsp:nvSpPr>
        <dsp:cNvPr id="0" name=""/>
        <dsp:cNvSpPr/>
      </dsp:nvSpPr>
      <dsp:spPr>
        <a:xfrm>
          <a:off x="2488534" y="3601462"/>
          <a:ext cx="1382372" cy="1382372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współpraca</a:t>
          </a:r>
        </a:p>
      </dsp:txBody>
      <dsp:txXfrm>
        <a:off x="2690978" y="3803906"/>
        <a:ext cx="977484" cy="977484"/>
      </dsp:txXfrm>
    </dsp:sp>
    <dsp:sp modelId="{A4EAB5D1-C3B3-4659-AC3E-15ABF76072D0}">
      <dsp:nvSpPr>
        <dsp:cNvPr id="0" name=""/>
        <dsp:cNvSpPr/>
      </dsp:nvSpPr>
      <dsp:spPr>
        <a:xfrm>
          <a:off x="1215400" y="3074112"/>
          <a:ext cx="1382372" cy="1382372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narzędzia zarządzania ryzykiem</a:t>
          </a:r>
        </a:p>
      </dsp:txBody>
      <dsp:txXfrm>
        <a:off x="1417844" y="3276556"/>
        <a:ext cx="977484" cy="977484"/>
      </dsp:txXfrm>
    </dsp:sp>
    <dsp:sp modelId="{53DBC89B-88B2-4E90-AEFC-B2550AE9C9E2}">
      <dsp:nvSpPr>
        <dsp:cNvPr id="0" name=""/>
        <dsp:cNvSpPr/>
      </dsp:nvSpPr>
      <dsp:spPr>
        <a:xfrm>
          <a:off x="688050" y="1800977"/>
          <a:ext cx="1382372" cy="1382372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rozpoczęcie działalności</a:t>
          </a:r>
          <a:r>
            <a:rPr lang="en-US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młodych rolników</a:t>
          </a:r>
          <a:r>
            <a:rPr lang="en-US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startupów na obszarach wiejskich</a:t>
          </a:r>
        </a:p>
      </dsp:txBody>
      <dsp:txXfrm>
        <a:off x="890494" y="2003421"/>
        <a:ext cx="977484" cy="977484"/>
      </dsp:txXfrm>
    </dsp:sp>
    <dsp:sp modelId="{0988068B-6E28-42B9-8490-2F4A2176974F}">
      <dsp:nvSpPr>
        <dsp:cNvPr id="0" name=""/>
        <dsp:cNvSpPr/>
      </dsp:nvSpPr>
      <dsp:spPr>
        <a:xfrm>
          <a:off x="1180806" y="435569"/>
          <a:ext cx="1451559" cy="1566918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wymiana wiedzy i informacji</a:t>
          </a:r>
        </a:p>
      </dsp:txBody>
      <dsp:txXfrm>
        <a:off x="1393382" y="665039"/>
        <a:ext cx="1026407" cy="110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4C70B92-3E56-4DA6-A701-6FB3ECE21B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8FC6468-A168-452E-85FF-4B6F24E17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C9EB-72D7-4E90-BFFE-7C31353A3621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99F980F-260D-449A-BB47-F7688E1BA4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382ACA9-1B0E-4C14-AF3A-93E52B3588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52AC-4E33-4716-A5DC-7578D729C5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58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E74B-DB1F-46B9-9B84-BE37731C0031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43C5-A217-43B9-898A-345003507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03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543C5-A217-43B9-898A-3450035072E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40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22FB01-CD72-435F-BE50-C1464A215C6E}" type="slidenum">
              <a:rPr lang="en-GB" altLang="pl-PL" smtClean="0"/>
              <a:pPr/>
              <a:t>11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49038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29A91C-D1AE-4AA9-A85B-4CFE81552E46}" type="slidenum">
              <a:rPr lang="en-GB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pl-PL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5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43C5-A217-43B9-898A-3450035072E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50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869EF2-C512-42FA-A7E3-9EAEE524F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293096"/>
            <a:ext cx="6858000" cy="656496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186BC1-971C-463B-9A98-8FB2B12B0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96474"/>
            <a:ext cx="6858000" cy="6564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C0B1D3-732B-4AF5-8796-57AD3AD4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3A6B-572E-491D-89F7-E8A7F9C86C60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FBAE5D-057D-4CA1-B3A7-E33955E6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8EBF3A-F6F3-4258-B122-E3DEDD39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A070-7643-4B28-BBC3-741A182DA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59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7999CDE-F75F-45EA-938C-9C6217AB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3A6B-572E-491D-89F7-E8A7F9C86C60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F9B8973-B553-4768-876F-C78F85CF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7F81FF-A288-4C34-9785-EABC9550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A070-7643-4B28-BBC3-741A182DA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90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A0C0C-37AA-4303-94DB-3569B737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F9E318-1FF1-40D4-9AF0-831FB4D2D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65EDF2-F6DE-4DB7-ABCF-C45F8712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DA13-65D2-4D55-B3A9-81F3A296823C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CEB2C1-FE5A-49F4-B19B-3D1B99BA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A4C0E1-41F7-4718-8793-B138E310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CC2-66AA-4F95-9E65-B01D02FF0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6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www.faow.org.pl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219E-F029-4BA9-812E-65ABB312CF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259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4E3D1B8-61E0-49B5-A9BD-F1AC1905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24744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1E6692-390A-44CA-8C1D-440BD90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852936"/>
            <a:ext cx="7886700" cy="3323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E4A30F-B42D-4B2A-823D-628FA173E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83A6B-572E-491D-89F7-E8A7F9C86C60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4C009F-EE0D-4D77-9FF2-19685BAD1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80C5B9-856C-4203-A0CF-76228FA0D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A070-7643-4B28-BBC3-741A182DA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9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705" r:id="rId3"/>
    <p:sldLayoutId id="2147483706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rd.ec.europa.eu/enrd-thematic-work/smart-and-competitive-rural-areas/smart-villages_en" TargetMode="External"/><Relationship Id="rId2" Type="http://schemas.openxmlformats.org/officeDocument/2006/relationships/hyperlink" Target="https://enrd.ec.europa.eu/smart-and-competitive-rural-areas/smart-villages/smart-villages-portal_en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.kaminski@pro.onet.pl" TargetMode="External"/><Relationship Id="rId2" Type="http://schemas.openxmlformats.org/officeDocument/2006/relationships/hyperlink" Target="mailto:andrzej@halasiewicz.p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jX6e051JYA&amp;list=PLocST8_B8egaD5Tp_yCBncz62JmbqazjL&amp;index=16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E4D7F-62AA-425A-ABBC-E742F5D0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8" y="908720"/>
            <a:ext cx="9071395" cy="1584176"/>
          </a:xfrm>
        </p:spPr>
        <p:txBody>
          <a:bodyPr>
            <a:normAutofit/>
          </a:bodyPr>
          <a:lstStyle/>
          <a:p>
            <a:pPr algn="ctr"/>
            <a:endPara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3AB42E-BAF9-4A18-8B2D-B8D24AB8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53650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6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XII posiedzenia grupy tematycznej ds. podejścia LEADER</a:t>
            </a:r>
          </a:p>
          <a:p>
            <a:pPr marL="0" indent="0" algn="ctr">
              <a:buNone/>
            </a:pPr>
            <a:endParaRPr lang="pl-PL" sz="6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sz="6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sz="6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Andrzej Hałasiewicz, Ryszard Kamiński</a:t>
            </a:r>
          </a:p>
          <a:p>
            <a:pPr marL="0" indent="0" algn="ctr">
              <a:buNone/>
            </a:pPr>
            <a:r>
              <a:rPr lang="pl-PL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 Aktywizacji obszarów Wiejskich</a:t>
            </a:r>
          </a:p>
          <a:p>
            <a:pPr marL="0" indent="0" algn="ctr">
              <a:buNone/>
            </a:pP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czerwca 2019 r., Koszęcin</a:t>
            </a:r>
          </a:p>
        </p:txBody>
      </p:sp>
    </p:spTree>
    <p:extLst>
      <p:ext uri="{BB962C8B-B14F-4D97-AF65-F5344CB8AC3E}">
        <p14:creationId xmlns:p14="http://schemas.microsoft.com/office/powerpoint/2010/main" val="423249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Lokalne strategie Smart Village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877888" y="1989138"/>
            <a:ext cx="7693025" cy="3810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/>
              <a:t>oparte na współpracy, mogą wspierać  animację, budowanie oddolnego potencjału, projekty pilotażowe i inne.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/>
              <a:t> opracowane przez społeczności na poziomie lokalnym w celu sprostania konkretnemu wyzwaniu lub skorzystania z okazji (w obszary takie jak digitalizacja, turystyka, energia, mobilność itp.).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/>
              <a:t>mogłyby się one odbywać na poziomie osiedli wiejskich, gmin, grup gmin, ... itd.</a:t>
            </a:r>
          </a:p>
        </p:txBody>
      </p:sp>
      <p:sp>
        <p:nvSpPr>
          <p:cNvPr id="11268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/>
              <a:t>www.faow.org.pl</a:t>
            </a:r>
          </a:p>
        </p:txBody>
      </p:sp>
    </p:spTree>
    <p:extLst>
      <p:ext uri="{BB962C8B-B14F-4D97-AF65-F5344CB8AC3E}">
        <p14:creationId xmlns:p14="http://schemas.microsoft.com/office/powerpoint/2010/main" val="66673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525" y="754063"/>
            <a:ext cx="7991475" cy="712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kern="0" dirty="0">
                <a:solidFill>
                  <a:srgbClr val="BBB831"/>
                </a:solidFill>
                <a:cs typeface="Arial" panose="020B0604020202020204" pitchFamily="34" charset="0"/>
              </a:rPr>
              <a:t> </a:t>
            </a:r>
            <a:r>
              <a:rPr lang="pl-PL" kern="0" dirty="0">
                <a:solidFill>
                  <a:srgbClr val="BBB8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Cele WPR 2020-2027</a:t>
            </a:r>
            <a:endParaRPr lang="en-GB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12291" name="Straight Connector 33"/>
          <p:cNvCxnSpPr>
            <a:cxnSpLocks noChangeShapeType="1"/>
          </p:cNvCxnSpPr>
          <p:nvPr/>
        </p:nvCxnSpPr>
        <p:spPr bwMode="auto">
          <a:xfrm>
            <a:off x="-3246438" y="1285875"/>
            <a:ext cx="0" cy="708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292" name="Group 51"/>
          <p:cNvGrpSpPr>
            <a:grpSpLocks/>
          </p:cNvGrpSpPr>
          <p:nvPr/>
        </p:nvGrpSpPr>
        <p:grpSpPr bwMode="auto">
          <a:xfrm>
            <a:off x="250825" y="1412875"/>
            <a:ext cx="8701088" cy="5046663"/>
            <a:chOff x="128675" y="1078678"/>
            <a:chExt cx="8907821" cy="3310104"/>
          </a:xfrm>
        </p:grpSpPr>
        <p:grpSp>
          <p:nvGrpSpPr>
            <p:cNvPr id="12299" name="Group 52"/>
            <p:cNvGrpSpPr>
              <a:grpSpLocks/>
            </p:cNvGrpSpPr>
            <p:nvPr/>
          </p:nvGrpSpPr>
          <p:grpSpPr bwMode="auto">
            <a:xfrm>
              <a:off x="128676" y="4005697"/>
              <a:ext cx="8896605" cy="383085"/>
              <a:chOff x="128676" y="4005697"/>
              <a:chExt cx="8896605" cy="383085"/>
            </a:xfrm>
          </p:grpSpPr>
          <p:sp>
            <p:nvSpPr>
              <p:cNvPr id="83" name="Title 3"/>
              <p:cNvSpPr txBox="1">
                <a:spLocks/>
              </p:cNvSpPr>
              <p:nvPr/>
            </p:nvSpPr>
            <p:spPr>
              <a:xfrm>
                <a:off x="128675" y="4024348"/>
                <a:ext cx="1517954" cy="3592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2"/>
                </a:solidFill>
              </a:ln>
              <a:effectLst>
                <a:outerShdw sx="1000" sy="1000" algn="tl" rotWithShape="0">
                  <a:srgbClr val="4F81BD"/>
                </a:outerShdw>
              </a:effectLst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fontAlgn="auto">
                  <a:spcAft>
                    <a:spcPts val="0"/>
                  </a:spcAft>
                  <a:defRPr/>
                </a:pPr>
                <a:endParaRPr lang="en-GB" sz="1200" i="1" kern="0" dirty="0">
                  <a:solidFill>
                    <a:srgbClr val="333333"/>
                  </a:solidFill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en-GB" sz="1200" i="1" kern="0" dirty="0" err="1">
                    <a:solidFill>
                      <a:srgbClr val="333333"/>
                    </a:solidFill>
                  </a:rPr>
                  <a:t>Cele</a:t>
                </a:r>
                <a:r>
                  <a:rPr lang="en-GB" sz="1200" i="1" kern="0" dirty="0">
                    <a:solidFill>
                      <a:srgbClr val="333333"/>
                    </a:solidFill>
                  </a:rPr>
                  <a:t> </a:t>
                </a:r>
                <a:r>
                  <a:rPr lang="en-GB" sz="1200" i="1" kern="0" dirty="0" err="1">
                    <a:solidFill>
                      <a:srgbClr val="333333"/>
                    </a:solidFill>
                  </a:rPr>
                  <a:t>przekrojowe</a:t>
                </a:r>
                <a:endParaRPr lang="en-GB" sz="1200" i="1" kern="0" dirty="0">
                  <a:solidFill>
                    <a:srgbClr val="333333"/>
                  </a:solidFill>
                </a:endParaRPr>
              </a:p>
            </p:txBody>
          </p:sp>
          <p:grpSp>
            <p:nvGrpSpPr>
              <p:cNvPr id="12326" name="Group 83"/>
              <p:cNvGrpSpPr>
                <a:grpSpLocks/>
              </p:cNvGrpSpPr>
              <p:nvPr/>
            </p:nvGrpSpPr>
            <p:grpSpPr bwMode="auto">
              <a:xfrm>
                <a:off x="1646476" y="4005697"/>
                <a:ext cx="7378805" cy="383085"/>
                <a:chOff x="1621701" y="4064047"/>
                <a:chExt cx="7378805" cy="383085"/>
              </a:xfrm>
            </p:grpSpPr>
            <p:sp>
              <p:nvSpPr>
                <p:cNvPr id="85" name="Title 3"/>
                <p:cNvSpPr txBox="1">
                  <a:spLocks/>
                </p:cNvSpPr>
                <p:nvPr/>
              </p:nvSpPr>
              <p:spPr>
                <a:xfrm>
                  <a:off x="1621854" y="4076450"/>
                  <a:ext cx="7378491" cy="370682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bg2"/>
                  </a:solidFill>
                </a:ln>
                <a:effectLst>
                  <a:outerShdw sx="1000" sy="1000" algn="tl" rotWithShape="0">
                    <a:srgbClr val="4F81BD"/>
                  </a:outerShdw>
                </a:effectLst>
              </p:spPr>
              <p:txBody>
                <a:bodyPr anchor="ctr"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fontAlgn="auto">
                    <a:spcAft>
                      <a:spcPts val="0"/>
                    </a:spcAft>
                    <a:defRPr/>
                  </a:pPr>
                  <a:endParaRPr lang="en-GB" sz="1200" i="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1790876" y="4063955"/>
                  <a:ext cx="6523626" cy="27280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171450" indent="-17145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en-GB" sz="900" kern="0" dirty="0">
                    <a:solidFill>
                      <a:srgbClr val="333333"/>
                    </a:solidFill>
                    <a:latin typeface="Arial"/>
                  </a:endParaRPr>
                </a:p>
                <a:p>
                  <a:pPr marL="171450" indent="-17145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r>
                    <a:rPr lang="pl-PL" sz="1200" kern="0" dirty="0">
                      <a:solidFill>
                        <a:srgbClr val="C00000"/>
                      </a:solidFill>
                      <a:latin typeface="Arial"/>
                    </a:rPr>
                    <a:t>Wspieranie wiedzy, innowacji, cyfryzacji w rolnictwie i na obszarach wiejskich </a:t>
                  </a:r>
                </a:p>
              </p:txBody>
            </p:sp>
            <p:sp>
              <p:nvSpPr>
                <p:cNvPr id="92" name="Chevron 8"/>
                <p:cNvSpPr/>
                <p:nvPr/>
              </p:nvSpPr>
              <p:spPr>
                <a:xfrm>
                  <a:off x="1765212" y="4254931"/>
                  <a:ext cx="1337611" cy="18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/>
              </p:spPr>
              <p:txBody>
                <a:bodyPr lIns="17780" tIns="8890" rIns="0" bIns="8890" spcCol="1270" anchor="ctr"/>
                <a:lstStyle/>
                <a:p>
                  <a:pPr algn="ctr" defTabSz="6223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endParaRPr lang="en-GB" sz="1200" kern="0" dirty="0">
                    <a:solidFill>
                      <a:srgbClr val="333333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12300" name="Group 53"/>
            <p:cNvGrpSpPr>
              <a:grpSpLocks/>
            </p:cNvGrpSpPr>
            <p:nvPr/>
          </p:nvGrpSpPr>
          <p:grpSpPr bwMode="auto">
            <a:xfrm>
              <a:off x="128675" y="1078678"/>
              <a:ext cx="8907821" cy="619294"/>
              <a:chOff x="63406" y="1078179"/>
              <a:chExt cx="8907821" cy="619294"/>
            </a:xfrm>
          </p:grpSpPr>
          <p:grpSp>
            <p:nvGrpSpPr>
              <p:cNvPr id="12321" name="Group 78"/>
              <p:cNvGrpSpPr>
                <a:grpSpLocks/>
              </p:cNvGrpSpPr>
              <p:nvPr/>
            </p:nvGrpSpPr>
            <p:grpSpPr bwMode="auto">
              <a:xfrm>
                <a:off x="1581207" y="1078179"/>
                <a:ext cx="7390020" cy="619294"/>
                <a:chOff x="1581207" y="1078179"/>
                <a:chExt cx="7390020" cy="619294"/>
              </a:xfrm>
            </p:grpSpPr>
            <p:sp>
              <p:nvSpPr>
                <p:cNvPr id="81" name="Title 3"/>
                <p:cNvSpPr txBox="1">
                  <a:spLocks/>
                </p:cNvSpPr>
                <p:nvPr/>
              </p:nvSpPr>
              <p:spPr>
                <a:xfrm>
                  <a:off x="1581360" y="1078179"/>
                  <a:ext cx="7378490" cy="585177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bg2"/>
                  </a:solidFill>
                </a:ln>
                <a:effectLst>
                  <a:outerShdw sx="1000" sy="1000" algn="tl" rotWithShape="0">
                    <a:srgbClr val="4F81BD"/>
                  </a:outerShdw>
                </a:effectLst>
              </p:spPr>
              <p:txBody>
                <a:bodyPr anchor="ctr"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 fontAlgn="auto">
                    <a:spcAft>
                      <a:spcPts val="0"/>
                    </a:spcAft>
                    <a:defRPr/>
                  </a:pPr>
                  <a:endParaRPr lang="en-GB" sz="1200" i="1" kern="0" dirty="0">
                    <a:solidFill>
                      <a:srgbClr val="333333"/>
                    </a:solidFill>
                  </a:endParaRPr>
                </a:p>
                <a:p>
                  <a:pPr fontAlgn="auto">
                    <a:spcAft>
                      <a:spcPts val="0"/>
                    </a:spcAft>
                    <a:defRPr/>
                  </a:pPr>
                  <a:endParaRPr lang="en-GB" sz="1200" i="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2324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1581207" y="1101902"/>
                  <a:ext cx="7390020" cy="595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263525" indent="-26352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</a:pPr>
                  <a:r>
                    <a:rPr lang="pl-PL" altLang="pl-PL" sz="120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Inteligentne, prężne i zdywersyfikowane rolnictwo </a:t>
                  </a:r>
                </a:p>
                <a:p>
                  <a:pPr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</a:pPr>
                  <a:r>
                    <a:rPr lang="pl-PL" altLang="pl-PL" sz="1200">
                      <a:solidFill>
                        <a:srgbClr val="333333"/>
                      </a:solidFill>
                      <a:cs typeface="Arial" panose="020B0604020202020204" pitchFamily="34" charset="0"/>
                    </a:rPr>
                    <a:t>Ochrona środowiska i działania na rzecz klimatu</a:t>
                  </a:r>
                  <a:endParaRPr lang="en-US" altLang="pl-PL" sz="1200">
                    <a:solidFill>
                      <a:srgbClr val="333333"/>
                    </a:solidFill>
                    <a:cs typeface="Arial" panose="020B0604020202020204" pitchFamily="34" charset="0"/>
                  </a:endParaRPr>
                </a:p>
                <a:p>
                  <a:pPr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</a:pPr>
                  <a:r>
                    <a:rPr lang="en-US" altLang="pl-PL" sz="1200">
                      <a:solidFill>
                        <a:srgbClr val="333333"/>
                      </a:solidFill>
                      <a:cs typeface="Arial" panose="020B0604020202020204" pitchFamily="34" charset="0"/>
                    </a:rPr>
                    <a:t>Tkanka społeczno-gospodarcza obszarów wiejskich</a:t>
                  </a:r>
                </a:p>
                <a:p>
                  <a:pPr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</a:pPr>
                  <a:endParaRPr lang="en-GB" altLang="pl-PL" sz="1200">
                    <a:solidFill>
                      <a:srgbClr val="333333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Title 3"/>
              <p:cNvSpPr txBox="1">
                <a:spLocks/>
              </p:cNvSpPr>
              <p:nvPr/>
            </p:nvSpPr>
            <p:spPr>
              <a:xfrm>
                <a:off x="63406" y="1078179"/>
                <a:ext cx="1508202" cy="58517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  <a:effectLst>
                <a:outerShdw sx="1000" sy="1000" algn="tl" rotWithShape="0">
                  <a:srgbClr val="4F81BD"/>
                </a:outerShdw>
              </a:effectLst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fontAlgn="auto">
                  <a:spcAft>
                    <a:spcPts val="0"/>
                  </a:spcAft>
                  <a:defRPr/>
                </a:pPr>
                <a:endParaRPr lang="en-GB" sz="1200" i="1" kern="0" dirty="0">
                  <a:solidFill>
                    <a:srgbClr val="333333"/>
                  </a:solidFill>
                </a:endParaRPr>
              </a:p>
              <a:p>
                <a:pPr algn="ctr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pl-PL" sz="1200" i="1" kern="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Cele główne</a:t>
                </a:r>
                <a:endParaRPr lang="en-GB" sz="1200" i="1" kern="0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endParaRPr lang="en-GB" sz="1200" i="1" kern="0" dirty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2301" name="Group 54"/>
            <p:cNvGrpSpPr>
              <a:grpSpLocks/>
            </p:cNvGrpSpPr>
            <p:nvPr/>
          </p:nvGrpSpPr>
          <p:grpSpPr bwMode="auto">
            <a:xfrm>
              <a:off x="128676" y="1677886"/>
              <a:ext cx="8866123" cy="2216825"/>
              <a:chOff x="128676" y="1677886"/>
              <a:chExt cx="8866123" cy="2216825"/>
            </a:xfrm>
          </p:grpSpPr>
          <p:grpSp>
            <p:nvGrpSpPr>
              <p:cNvPr id="12302" name="Group 55"/>
              <p:cNvGrpSpPr>
                <a:grpSpLocks/>
              </p:cNvGrpSpPr>
              <p:nvPr/>
            </p:nvGrpSpPr>
            <p:grpSpPr bwMode="auto">
              <a:xfrm>
                <a:off x="128676" y="1712441"/>
                <a:ext cx="8866123" cy="2182270"/>
                <a:chOff x="128676" y="1712441"/>
                <a:chExt cx="8866123" cy="2182270"/>
              </a:xfrm>
            </p:grpSpPr>
            <p:sp>
              <p:nvSpPr>
                <p:cNvPr id="66" name="Title 3"/>
                <p:cNvSpPr txBox="1">
                  <a:spLocks/>
                </p:cNvSpPr>
                <p:nvPr/>
              </p:nvSpPr>
              <p:spPr>
                <a:xfrm>
                  <a:off x="128675" y="1740907"/>
                  <a:ext cx="1496826" cy="205436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2"/>
                  </a:solidFill>
                </a:ln>
                <a:effectLst>
                  <a:outerShdw sx="1000" sy="1000" algn="tl" rotWithShape="0">
                    <a:srgbClr val="4F81BD"/>
                  </a:outerShdw>
                </a:effectLst>
              </p:spPr>
              <p:txBody>
                <a:bodyPr anchor="ctr"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 fontAlgn="auto">
                    <a:spcAft>
                      <a:spcPts val="0"/>
                    </a:spcAft>
                    <a:defRPr/>
                  </a:pPr>
                  <a:endParaRPr lang="en-GB" sz="1200" i="1" kern="0" dirty="0">
                    <a:solidFill>
                      <a:srgbClr val="333333"/>
                    </a:solidFill>
                  </a:endParaRPr>
                </a:p>
                <a:p>
                  <a:pPr algn="ctr" fontAlgn="auto">
                    <a:lnSpc>
                      <a:spcPct val="100000"/>
                    </a:lnSpc>
                    <a:spcAft>
                      <a:spcPts val="0"/>
                    </a:spcAft>
                    <a:defRPr/>
                  </a:pPr>
                  <a:r>
                    <a:rPr lang="en-GB" sz="1200" i="1" kern="0" dirty="0" err="1">
                      <a:solidFill>
                        <a:srgbClr val="333333"/>
                      </a:solidFill>
                    </a:rPr>
                    <a:t>Cele</a:t>
                  </a:r>
                  <a:r>
                    <a:rPr lang="en-GB" sz="1200" i="1" kern="0" dirty="0">
                      <a:solidFill>
                        <a:srgbClr val="333333"/>
                      </a:solidFill>
                    </a:rPr>
                    <a:t> </a:t>
                  </a:r>
                  <a:r>
                    <a:rPr lang="en-GB" sz="1200" i="1" kern="0" dirty="0" err="1">
                      <a:solidFill>
                        <a:srgbClr val="333333"/>
                      </a:solidFill>
                    </a:rPr>
                    <a:t>szczegółowe</a:t>
                  </a:r>
                  <a:endParaRPr lang="en-GB" sz="1200" i="1" kern="0" dirty="0">
                    <a:solidFill>
                      <a:srgbClr val="333333"/>
                    </a:solidFill>
                  </a:endParaRPr>
                </a:p>
                <a:p>
                  <a:pPr fontAlgn="auto">
                    <a:spcAft>
                      <a:spcPts val="0"/>
                    </a:spcAft>
                    <a:defRPr/>
                  </a:pPr>
                  <a:endParaRPr lang="en-GB" sz="1200" i="1" kern="0" dirty="0">
                    <a:solidFill>
                      <a:srgbClr val="333333"/>
                    </a:solidFill>
                  </a:endParaRPr>
                </a:p>
              </p:txBody>
            </p:sp>
            <p:grpSp>
              <p:nvGrpSpPr>
                <p:cNvPr id="12313" name="Group 66"/>
                <p:cNvGrpSpPr>
                  <a:grpSpLocks/>
                </p:cNvGrpSpPr>
                <p:nvPr/>
              </p:nvGrpSpPr>
              <p:grpSpPr bwMode="auto">
                <a:xfrm>
                  <a:off x="1626254" y="1712441"/>
                  <a:ext cx="7368545" cy="2182270"/>
                  <a:chOff x="1527521" y="1871359"/>
                  <a:chExt cx="7368545" cy="2182270"/>
                </a:xfrm>
              </p:grpSpPr>
              <p:grpSp>
                <p:nvGrpSpPr>
                  <p:cNvPr id="1231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527521" y="1903508"/>
                    <a:ext cx="7368545" cy="2150121"/>
                    <a:chOff x="1496397" y="2050077"/>
                    <a:chExt cx="7368545" cy="1991036"/>
                  </a:xfrm>
                </p:grpSpPr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1495645" y="2049560"/>
                      <a:ext cx="2400446" cy="185897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2"/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 marL="180975" indent="-18097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GB" sz="1200" kern="0" dirty="0">
                        <a:solidFill>
                          <a:srgbClr val="333333"/>
                        </a:solidFill>
                        <a:latin typeface="Arial"/>
                      </a:endParaRPr>
                    </a:p>
                    <a:p>
                      <a:pPr marL="180975" indent="-18097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GB" sz="1200" kern="0" dirty="0">
                        <a:solidFill>
                          <a:srgbClr val="333333"/>
                        </a:solidFill>
                        <a:latin typeface="Arial"/>
                      </a:endParaRP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Wspieranie dochodowości i prężności gospodarstw rolnych w całej Unii w celu zwiększenia bezpieczeństwa żywnościowego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105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Zwiększenie orientacji rynkowej i konkurencyjności, oraz większy nacisk na badania, technologię i digitalizację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Wzmocnienie pozycji rolników w łańcuchu wartości</a:t>
                      </a: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endParaRPr lang="pl-PL" sz="1100" dirty="0">
                        <a:solidFill>
                          <a:schemeClr val="bg2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3896091" y="2054380"/>
                      <a:ext cx="2400448" cy="167770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2"/>
                      </a:solidFill>
                    </a:ln>
                    <a:effectLst>
                      <a:outerShdw blurRad="50800" dist="50800" dir="5400000" algn="ctr" rotWithShape="0">
                        <a:sysClr val="window" lastClr="FFFFFF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da-DK" sz="1200" kern="0" dirty="0">
                        <a:solidFill>
                          <a:srgbClr val="333333"/>
                        </a:solidFill>
                        <a:latin typeface="Arial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200" kern="0" dirty="0">
                        <a:solidFill>
                          <a:srgbClr val="333333"/>
                        </a:solidFill>
                        <a:latin typeface="Arial"/>
                      </a:endParaRP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100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Przyczynianie się do łagodzenia zmian klimatu i adaptacji, a także zrównoważonej energii </a:t>
                      </a:r>
                      <a:endParaRPr lang="en-US" sz="1200" kern="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105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Promowanie zrównoważonego rozwoju i wydajnego zarządzania zasobami naturalnymi, np. woda / gleba / powietrze </a:t>
                      </a:r>
                      <a:endParaRPr lang="en-US" sz="1050" kern="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105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Wspomaganie ochrony różnorodności biologicznej, wzmocnienie usług na rzecz ekosystemów oraz ochrona siedlisk i krajobrazów </a:t>
                      </a:r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6265659" y="2054380"/>
                      <a:ext cx="2598724" cy="198625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2"/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200" kern="0" dirty="0">
                        <a:solidFill>
                          <a:srgbClr val="333333"/>
                        </a:solidFill>
                        <a:latin typeface="Arial"/>
                      </a:endParaRPr>
                    </a:p>
                    <a:p>
                      <a:pPr marL="171450" indent="-1714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GB" sz="1200" kern="0" dirty="0">
                        <a:solidFill>
                          <a:srgbClr val="333333"/>
                        </a:solidFill>
                        <a:latin typeface="Arial"/>
                      </a:endParaRP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105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Zachęcenie młodych rolników i ułatwienia rozwoju </a:t>
                      </a:r>
                      <a:r>
                        <a:rPr lang="pl-PL" sz="1050" kern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biznesui</a:t>
                      </a:r>
                      <a:r>
                        <a:rPr lang="pl-PL" sz="105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 na obszarach wiejskich;</a:t>
                      </a: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105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Promowanie zatrudnienia, wzrostu, włączenia społecznego i rozwoju lokalnego na obszarach wiejskich, w tym </a:t>
                      </a:r>
                      <a:r>
                        <a:rPr lang="pl-PL" sz="1050" kern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biogospodarki</a:t>
                      </a:r>
                      <a:r>
                        <a:rPr lang="pl-PL" sz="105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 i zrównoważonej gospodarki leśnej </a:t>
                      </a:r>
                    </a:p>
                    <a:p>
                      <a:pPr marL="171450" indent="-171450" fontAlgn="auto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BBB831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pl-PL" sz="105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Poprawa reakcji rolnictwa UE na społeczne potrzeby w obszarze żywności i zdrowia, w tym bezpieczną, pożywną i zrównoważoną żywność, marnotrawstwo żywności, a także na dobrostan zwierząt </a:t>
                      </a:r>
                    </a:p>
                  </p:txBody>
                </p:sp>
              </p:grpSp>
              <p:sp>
                <p:nvSpPr>
                  <p:cNvPr id="69" name="Chevron 8"/>
                  <p:cNvSpPr/>
                  <p:nvPr/>
                </p:nvSpPr>
                <p:spPr>
                  <a:xfrm>
                    <a:off x="6619372" y="1871359"/>
                    <a:ext cx="2064417" cy="180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/>
                </p:spPr>
                <p:txBody>
                  <a:bodyPr lIns="22860" tIns="11430" rIns="0" bIns="11430" spcCol="1270" anchor="ctr"/>
                  <a:lstStyle/>
                  <a:p>
                    <a:pPr algn="ctr" defTabSz="800100"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endParaRPr lang="en-GB" sz="1200" kern="0" dirty="0">
                      <a:solidFill>
                        <a:srgbClr val="333333"/>
                      </a:solidFill>
                      <a:latin typeface="Arial"/>
                    </a:endParaRPr>
                  </a:p>
                  <a:p>
                    <a:pPr algn="ctr" defTabSz="800100"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n-GB" sz="1200" kern="0" dirty="0" err="1">
                        <a:solidFill>
                          <a:srgbClr val="333333"/>
                        </a:solidFill>
                        <a:latin typeface="Arial"/>
                      </a:rPr>
                      <a:t>Społeczno-gospodarcz</a:t>
                    </a:r>
                    <a:r>
                      <a:rPr lang="pl-PL" sz="1200" kern="0" dirty="0">
                        <a:solidFill>
                          <a:srgbClr val="333333"/>
                        </a:solidFill>
                        <a:latin typeface="Arial"/>
                      </a:rPr>
                      <a:t>e</a:t>
                    </a:r>
                    <a:endParaRPr lang="en-GB" sz="1200" kern="0" dirty="0">
                      <a:solidFill>
                        <a:srgbClr val="FF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65" name="Chevron 4"/>
              <p:cNvSpPr/>
              <p:nvPr/>
            </p:nvSpPr>
            <p:spPr>
              <a:xfrm>
                <a:off x="2084780" y="1677886"/>
                <a:ext cx="1610427" cy="37634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22860" tIns="11430" rIns="0" bIns="11430" spcCol="1270" anchor="ctr"/>
              <a:lstStyle/>
              <a:p>
                <a:pPr algn="ctr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pl-PL" sz="1200" kern="0" dirty="0">
                    <a:solidFill>
                      <a:srgbClr val="333333"/>
                    </a:solidFill>
                    <a:latin typeface="Arial"/>
                  </a:rPr>
                  <a:t>Ekonomika rolnictwa</a:t>
                </a:r>
              </a:p>
            </p:txBody>
          </p:sp>
          <p:sp>
            <p:nvSpPr>
              <p:cNvPr id="63" name="Chevron 6"/>
              <p:cNvSpPr/>
              <p:nvPr/>
            </p:nvSpPr>
            <p:spPr>
              <a:xfrm>
                <a:off x="4026692" y="1682937"/>
                <a:ext cx="2400438" cy="36000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20320" tIns="10160" rIns="0" bIns="10160" spcCol="1270" anchor="ctr"/>
              <a:lstStyle/>
              <a:p>
                <a:pPr algn="ctr" defTabSz="7112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kern="0" dirty="0" err="1">
                    <a:solidFill>
                      <a:srgbClr val="333333"/>
                    </a:solidFill>
                    <a:latin typeface="Arial"/>
                  </a:rPr>
                  <a:t>Środowisko</a:t>
                </a:r>
                <a:r>
                  <a:rPr lang="en-GB" sz="1200" kern="0" dirty="0">
                    <a:solidFill>
                      <a:srgbClr val="333333"/>
                    </a:solidFill>
                    <a:latin typeface="Arial"/>
                  </a:rPr>
                  <a:t> </a:t>
                </a:r>
                <a:r>
                  <a:rPr lang="pl-PL" sz="1200" kern="0" dirty="0">
                    <a:solidFill>
                      <a:srgbClr val="333333"/>
                    </a:solidFill>
                    <a:latin typeface="Arial"/>
                  </a:rPr>
                  <a:t>i</a:t>
                </a:r>
                <a:r>
                  <a:rPr lang="en-GB" sz="1200" kern="0" dirty="0">
                    <a:solidFill>
                      <a:srgbClr val="333333"/>
                    </a:solidFill>
                    <a:latin typeface="Arial"/>
                  </a:rPr>
                  <a:t> </a:t>
                </a:r>
                <a:r>
                  <a:rPr lang="en-GB" sz="1200" kern="0" dirty="0" err="1">
                    <a:solidFill>
                      <a:srgbClr val="333333"/>
                    </a:solidFill>
                    <a:latin typeface="Arial"/>
                  </a:rPr>
                  <a:t>klimat</a:t>
                </a:r>
                <a:endParaRPr lang="en-GB" sz="1200" kern="0" dirty="0">
                  <a:solidFill>
                    <a:srgbClr val="333333"/>
                  </a:solidFill>
                  <a:latin typeface="Arial"/>
                </a:endParaRPr>
              </a:p>
            </p:txBody>
          </p:sp>
          <p:sp>
            <p:nvSpPr>
              <p:cNvPr id="61" name="Chevron 8"/>
              <p:cNvSpPr/>
              <p:nvPr/>
            </p:nvSpPr>
            <p:spPr>
              <a:xfrm>
                <a:off x="7226293" y="1802442"/>
                <a:ext cx="938864" cy="36000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22860" tIns="11430" rIns="0" bIns="11430" spcCol="1270" anchor="ctr"/>
              <a:lstStyle/>
              <a:p>
                <a:pPr algn="ctr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en-GB" sz="1200" kern="0" dirty="0">
                  <a:solidFill>
                    <a:srgbClr val="333333"/>
                  </a:solidFill>
                  <a:latin typeface="Arial"/>
                </a:endParaRPr>
              </a:p>
            </p:txBody>
          </p:sp>
        </p:grpSp>
      </p:grp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-473075" y="180975"/>
            <a:ext cx="1587" cy="277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-65088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0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0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0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46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1915289"/>
              </p:ext>
            </p:extLst>
          </p:nvPr>
        </p:nvGraphicFramePr>
        <p:xfrm>
          <a:off x="-10764" y="1556792"/>
          <a:ext cx="6382963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16013" y="647700"/>
            <a:ext cx="8147050" cy="7207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kern="0" dirty="0">
                <a:solidFill>
                  <a:srgbClr val="BBB831"/>
                </a:solidFill>
                <a:cs typeface="Arial" panose="020B0604020202020204" pitchFamily="34" charset="0"/>
              </a:rPr>
              <a:t>ROZWÓJ OBSZARÓW WIEJSKICH</a:t>
            </a:r>
            <a:endParaRPr lang="en-GB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888" y="2171700"/>
            <a:ext cx="2663825" cy="1508125"/>
          </a:xfrm>
          <a:prstGeom prst="rect">
            <a:avLst/>
          </a:prstGeom>
          <a:ln w="44450">
            <a:solidFill>
              <a:srgbClr val="BBB831"/>
            </a:solidFill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rgbClr val="BBB831"/>
              </a:buClr>
              <a:defRPr/>
            </a:pPr>
            <a:r>
              <a:rPr lang="pl-PL" sz="1200" dirty="0">
                <a:solidFill>
                  <a:srgbClr val="333333"/>
                </a:solidFill>
                <a:cs typeface="Arial" panose="020B0604020202020204" pitchFamily="34" charset="0"/>
              </a:rPr>
              <a:t>Minimalny budżet wyodrębniony z całości</a:t>
            </a:r>
            <a:r>
              <a:rPr lang="en-GB" sz="1200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200" dirty="0">
                <a:solidFill>
                  <a:srgbClr val="333333"/>
                </a:solidFill>
                <a:cs typeface="Arial" panose="020B0604020202020204" pitchFamily="34" charset="0"/>
              </a:rPr>
              <a:t>EFRROW</a:t>
            </a:r>
            <a:r>
              <a:rPr lang="en-GB" sz="1200" dirty="0">
                <a:solidFill>
                  <a:srgbClr val="333333"/>
                </a:solidFill>
                <a:cs typeface="Arial" panose="020B0604020202020204" pitchFamily="34" charset="0"/>
              </a:rPr>
              <a:t>:</a:t>
            </a:r>
          </a:p>
          <a:p>
            <a:pPr marL="171450" indent="-171450">
              <a:spcAft>
                <a:spcPts val="1200"/>
              </a:spcAft>
              <a:buClr>
                <a:srgbClr val="BBB831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333333"/>
                </a:solidFill>
                <a:cs typeface="Arial" panose="020B0604020202020204" pitchFamily="34" charset="0"/>
              </a:rPr>
              <a:t>30% </a:t>
            </a:r>
            <a:r>
              <a:rPr lang="pl-PL" sz="1200" dirty="0">
                <a:solidFill>
                  <a:srgbClr val="333333"/>
                </a:solidFill>
                <a:cs typeface="Arial" panose="020B0604020202020204" pitchFamily="34" charset="0"/>
              </a:rPr>
              <a:t>na interwencje odnoszące się do trzech celów środowiskowych / klimatycznych</a:t>
            </a:r>
          </a:p>
          <a:p>
            <a:pPr marL="171450" indent="-171450">
              <a:spcAft>
                <a:spcPts val="1200"/>
              </a:spcAft>
              <a:buClr>
                <a:srgbClr val="BBB831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333333"/>
                </a:solidFill>
                <a:cs typeface="Arial" panose="020B0604020202020204" pitchFamily="34" charset="0"/>
              </a:rPr>
              <a:t>5% LEADER </a:t>
            </a:r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6084888" y="4049713"/>
            <a:ext cx="2663825" cy="831850"/>
          </a:xfrm>
          <a:prstGeom prst="rect">
            <a:avLst/>
          </a:prstGeom>
          <a:noFill/>
          <a:ln w="44450">
            <a:solidFill>
              <a:srgbClr val="BBB8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BBB831"/>
              </a:buClr>
            </a:pPr>
            <a:r>
              <a:rPr lang="pl-PL" altLang="pl-PL" sz="1200">
                <a:solidFill>
                  <a:srgbClr val="333333"/>
                </a:solidFill>
                <a:cs typeface="Arial" panose="020B0604020202020204" pitchFamily="34" charset="0"/>
              </a:rPr>
              <a:t>Możliwość korzystania z instrumentów finansowych (w tym kapitału obrotowego), również w połączeniu z dotacjami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03800" y="1430338"/>
            <a:ext cx="3508375" cy="433387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en-GB" sz="1800" kern="0" dirty="0">
                <a:solidFill>
                  <a:srgbClr val="BBB831"/>
                </a:solidFill>
                <a:cs typeface="Arial" panose="020B0604020202020204" pitchFamily="34" charset="0"/>
              </a:rPr>
              <a:t>KLUCZOWE CECHY</a:t>
            </a:r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6084888" y="5411788"/>
            <a:ext cx="2663825" cy="1016000"/>
          </a:xfrm>
          <a:prstGeom prst="rect">
            <a:avLst/>
          </a:prstGeom>
          <a:noFill/>
          <a:ln w="44450">
            <a:solidFill>
              <a:srgbClr val="FFD6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BBB831"/>
              </a:buClr>
            </a:pPr>
            <a:r>
              <a:rPr lang="fr-BE" altLang="pl-PL" sz="1200">
                <a:solidFill>
                  <a:srgbClr val="333333"/>
                </a:solidFill>
                <a:cs typeface="Arial" panose="020B0604020202020204" pitchFamily="34" charset="0"/>
              </a:rPr>
              <a:t>Strategia digitalizacji, </a:t>
            </a:r>
          </a:p>
          <a:p>
            <a:pPr algn="ctr">
              <a:buClr>
                <a:srgbClr val="BBB831"/>
              </a:buClr>
            </a:pPr>
            <a:r>
              <a:rPr lang="pl-PL" altLang="pl-PL" sz="1200">
                <a:solidFill>
                  <a:srgbClr val="333333"/>
                </a:solidFill>
                <a:cs typeface="Arial" panose="020B0604020202020204" pitchFamily="34" charset="0"/>
              </a:rPr>
              <a:t>Strategia dla Młodych Rolników</a:t>
            </a:r>
            <a:r>
              <a:rPr lang="fr-BE" altLang="pl-PL" sz="12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br>
              <a:rPr lang="fr-BE" altLang="pl-PL" sz="1200">
                <a:solidFill>
                  <a:srgbClr val="333333"/>
                </a:solidFill>
                <a:cs typeface="Arial" panose="020B0604020202020204" pitchFamily="34" charset="0"/>
              </a:rPr>
            </a:br>
            <a:r>
              <a:rPr lang="pl-PL" altLang="pl-PL" sz="1200">
                <a:solidFill>
                  <a:srgbClr val="333333"/>
                </a:solidFill>
                <a:cs typeface="Arial" panose="020B0604020202020204" pitchFamily="34" charset="0"/>
              </a:rPr>
              <a:t>Strategia Zarządzania Ryzykiem</a:t>
            </a:r>
            <a:br>
              <a:rPr lang="fr-BE" altLang="pl-PL" sz="1200">
                <a:solidFill>
                  <a:srgbClr val="333333"/>
                </a:solidFill>
                <a:cs typeface="Arial" panose="020B0604020202020204" pitchFamily="34" charset="0"/>
              </a:rPr>
            </a:br>
            <a:r>
              <a:rPr lang="fr-BE" altLang="pl-PL" sz="12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altLang="pl-PL" sz="1200">
                <a:solidFill>
                  <a:srgbClr val="333333"/>
                </a:solidFill>
                <a:cs typeface="Arial" panose="020B0604020202020204" pitchFamily="34" charset="0"/>
              </a:rPr>
              <a:t>ma zostać włączona do Planu WPR</a:t>
            </a:r>
          </a:p>
        </p:txBody>
      </p:sp>
    </p:spTree>
    <p:extLst>
      <p:ext uri="{BB962C8B-B14F-4D97-AF65-F5344CB8AC3E}">
        <p14:creationId xmlns:p14="http://schemas.microsoft.com/office/powerpoint/2010/main" val="126219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817563"/>
            <a:ext cx="7924800" cy="1143000"/>
          </a:xfrm>
          <a:prstGeom prst="roundRect">
            <a:avLst>
              <a:gd name="adj" fmla="val 50000"/>
            </a:avLst>
          </a:prstGeo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da-DK" dirty="0"/>
            </a:br>
            <a:r>
              <a:rPr lang="da-DK" dirty="0"/>
              <a:t>	</a:t>
            </a:r>
            <a:r>
              <a:rPr lang="pl-PL" dirty="0"/>
              <a:t>kluczowe dla rozwoju wsi:</a:t>
            </a:r>
            <a:r>
              <a:rPr lang="da-DK" dirty="0"/>
              <a:t>	</a:t>
            </a:r>
            <a:r>
              <a:rPr lang="en-GB" cap="all" dirty="0"/>
              <a:t> </a:t>
            </a:r>
          </a:p>
        </p:txBody>
      </p:sp>
      <p:sp>
        <p:nvSpPr>
          <p:cNvPr id="18435" name="TextBox 11"/>
          <p:cNvSpPr txBox="1">
            <a:spLocks noChangeArrowheads="1"/>
          </p:cNvSpPr>
          <p:nvPr/>
        </p:nvSpPr>
        <p:spPr bwMode="auto">
          <a:xfrm>
            <a:off x="2133600" y="1911350"/>
            <a:ext cx="655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 sz="2000">
              <a:solidFill>
                <a:srgbClr val="0F5494"/>
              </a:solidFill>
            </a:endParaRPr>
          </a:p>
          <a:p>
            <a:r>
              <a:rPr lang="pl-PL" altLang="pl-PL" sz="2000">
                <a:solidFill>
                  <a:srgbClr val="0F5494"/>
                </a:solidFill>
              </a:rPr>
              <a:t>Obejmuje szeroki zakres interwencji związanych z dostarczaniem i wymianą wiedzy oraz doradztwem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9788" y="3348038"/>
            <a:ext cx="7034212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0F5494"/>
                </a:solidFill>
              </a:rPr>
              <a:t>Obejmuje wszystkie rodzaje interwencji związane z komponentem współpracy - podejście globalne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solidFill>
                  <a:srgbClr val="0F5494"/>
                </a:solidFill>
              </a:rPr>
              <a:t>LEADER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F5494"/>
                </a:solidFill>
              </a:rPr>
              <a:t>Grupy Operacyjne w ramach </a:t>
            </a:r>
            <a:r>
              <a:rPr lang="da-DK" sz="2000" dirty="0">
                <a:solidFill>
                  <a:srgbClr val="0F5494"/>
                </a:solidFill>
              </a:rPr>
              <a:t>E</a:t>
            </a:r>
            <a:r>
              <a:rPr lang="pl-PL" sz="2000" dirty="0">
                <a:solidFill>
                  <a:srgbClr val="0F5494"/>
                </a:solidFill>
              </a:rPr>
              <a:t>PI</a:t>
            </a:r>
            <a:endParaRPr lang="da-DK" sz="200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F5494"/>
                </a:solidFill>
              </a:rPr>
              <a:t>Krótkie łańcuchy dostaw</a:t>
            </a:r>
            <a:endParaRPr lang="da-DK" sz="200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F5494"/>
                </a:solidFill>
              </a:rPr>
              <a:t>Organizacje producentów</a:t>
            </a:r>
            <a:endParaRPr lang="da-DK" sz="200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F5494"/>
                </a:solidFill>
              </a:rPr>
              <a:t>Systemy jakości</a:t>
            </a:r>
            <a:endParaRPr lang="da-DK" sz="200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solidFill>
                  <a:srgbClr val="0F5494"/>
                </a:solidFill>
              </a:rPr>
              <a:t>Programy mobilności gruntów</a:t>
            </a:r>
            <a:endParaRPr lang="pl-PL" sz="200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F5494"/>
                </a:solidFill>
              </a:rPr>
              <a:t>Inteligentne wioski (</a:t>
            </a:r>
            <a:r>
              <a:rPr lang="da-DK" sz="2000" dirty="0">
                <a:solidFill>
                  <a:srgbClr val="0F5494"/>
                </a:solidFill>
              </a:rPr>
              <a:t>Smart Villages</a:t>
            </a:r>
            <a:r>
              <a:rPr lang="pl-PL" sz="2000" dirty="0">
                <a:solidFill>
                  <a:srgbClr val="0F5494"/>
                </a:solidFill>
              </a:rPr>
              <a:t>)</a:t>
            </a:r>
            <a:endParaRPr lang="da-DK" sz="200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a-DK" sz="200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a-DK" sz="2000" dirty="0">
              <a:solidFill>
                <a:srgbClr val="0F5494"/>
              </a:solidFill>
            </a:endParaRPr>
          </a:p>
          <a:p>
            <a:pPr>
              <a:defRPr/>
            </a:pPr>
            <a:endParaRPr lang="da-DK" sz="2000" dirty="0">
              <a:solidFill>
                <a:srgbClr val="0F5494"/>
              </a:solidFill>
            </a:endParaRPr>
          </a:p>
          <a:p>
            <a:pPr>
              <a:defRPr/>
            </a:pPr>
            <a:endParaRPr lang="da-DK" sz="2000" dirty="0">
              <a:solidFill>
                <a:srgbClr val="0F5494"/>
              </a:solidFill>
            </a:endParaRPr>
          </a:p>
          <a:p>
            <a:pPr>
              <a:defRPr/>
            </a:pPr>
            <a:endParaRPr lang="da-DK" sz="2000" dirty="0">
              <a:solidFill>
                <a:srgbClr val="0F5494"/>
              </a:solidFill>
            </a:endParaRPr>
          </a:p>
          <a:p>
            <a:pPr>
              <a:defRPr/>
            </a:pPr>
            <a:endParaRPr lang="en-GB" sz="2000" dirty="0" err="1">
              <a:solidFill>
                <a:srgbClr val="0F5494"/>
              </a:solidFill>
            </a:endParaRPr>
          </a:p>
        </p:txBody>
      </p:sp>
      <p:grpSp>
        <p:nvGrpSpPr>
          <p:cNvPr id="18437" name="Group 14"/>
          <p:cNvGrpSpPr>
            <a:grpSpLocks/>
          </p:cNvGrpSpPr>
          <p:nvPr/>
        </p:nvGrpSpPr>
        <p:grpSpPr bwMode="auto">
          <a:xfrm>
            <a:off x="611188" y="4149725"/>
            <a:ext cx="1382712" cy="1381125"/>
            <a:chOff x="2456506" y="3601462"/>
            <a:chExt cx="1382372" cy="1382372"/>
          </a:xfrm>
          <a:solidFill>
            <a:srgbClr val="FF0000"/>
          </a:solidFill>
        </p:grpSpPr>
        <p:sp>
          <p:nvSpPr>
            <p:cNvPr id="16" name="Oval 15"/>
            <p:cNvSpPr/>
            <p:nvPr/>
          </p:nvSpPr>
          <p:spPr>
            <a:xfrm>
              <a:off x="2456506" y="3601462"/>
              <a:ext cx="1382372" cy="138237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2659656" y="3803257"/>
              <a:ext cx="976072" cy="9787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400" dirty="0">
                  <a:cs typeface="Arial" panose="020B0604020202020204" pitchFamily="34" charset="0"/>
                </a:rPr>
                <a:t>w</a:t>
              </a:r>
              <a:r>
                <a:rPr lang="en-US" sz="1400" dirty="0" err="1">
                  <a:cs typeface="Arial" panose="020B0604020202020204" pitchFamily="34" charset="0"/>
                </a:rPr>
                <a:t>spółpraca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8438" name="Group 17"/>
          <p:cNvGrpSpPr>
            <a:grpSpLocks/>
          </p:cNvGrpSpPr>
          <p:nvPr/>
        </p:nvGrpSpPr>
        <p:grpSpPr bwMode="auto">
          <a:xfrm>
            <a:off x="409575" y="1916188"/>
            <a:ext cx="1584325" cy="1431850"/>
            <a:chOff x="1183372" y="527843"/>
            <a:chExt cx="1382372" cy="1382372"/>
          </a:xfrm>
        </p:grpSpPr>
        <p:sp>
          <p:nvSpPr>
            <p:cNvPr id="19" name="Oval 18"/>
            <p:cNvSpPr/>
            <p:nvPr/>
          </p:nvSpPr>
          <p:spPr>
            <a:xfrm>
              <a:off x="1183372" y="527843"/>
              <a:ext cx="1382372" cy="1382372"/>
            </a:xfrm>
            <a:prstGeom prst="ellipse">
              <a:avLst/>
            </a:prstGeom>
            <a:solidFill>
              <a:schemeClr val="accent4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1385166" y="730993"/>
              <a:ext cx="978783" cy="976072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400" b="1" dirty="0">
                  <a:cs typeface="Arial" panose="020B0604020202020204" pitchFamily="34" charset="0"/>
                </a:rPr>
                <a:t>wymiana wiedzy i informacji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77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408713-1741-4F53-A8EB-CBFF65A1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2" y="872289"/>
            <a:ext cx="7857314" cy="53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4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3BB4AAC9-0799-4594-86FE-F5A75EFE9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F4C75-0BCF-4491-ADD3-518982B5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tematyczna Smart Villages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5EF000-C958-49B8-9533-5886E1F9D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https://enrd.ec.europa.eu/smart-and-competitive-rural-areas/smart-villages/smart-villages-portal_en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3"/>
              </a:rPr>
              <a:t>https://enrd.ec.europa.eu/enrd-thematic-work/smart-and-competitive-rural-areas/smart-villages_en</a:t>
            </a:r>
            <a:r>
              <a:rPr lang="pl-PL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3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AC78A5-8CF3-4BC6-B636-396E4F66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24744"/>
            <a:ext cx="7886700" cy="1325033"/>
          </a:xfrm>
        </p:spPr>
        <p:txBody>
          <a:bodyPr/>
          <a:lstStyle/>
          <a:p>
            <a:r>
              <a:rPr lang="pl-PL" dirty="0"/>
              <a:t>Komentarz </a:t>
            </a:r>
            <a:r>
              <a:rPr lang="pl-PL" dirty="0" err="1"/>
              <a:t>MRiRW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B87BC7-1B1F-4759-BD5C-DE3619E35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52936"/>
            <a:ext cx="7886700" cy="3323497"/>
          </a:xfrm>
        </p:spPr>
        <p:txBody>
          <a:bodyPr/>
          <a:lstStyle/>
          <a:p>
            <a:r>
              <a:rPr lang="pl-PL"/>
              <a:t>Dyrektor Joanna Gierulska</a:t>
            </a:r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BCB55F-FBDE-4E30-8DC6-F4783715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780928"/>
            <a:ext cx="2463155" cy="37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1D2129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Krzysztof Kwatera: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276872"/>
            <a:ext cx="7886700" cy="37444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pl-PL" sz="2400" dirty="0">
                <a:solidFill>
                  <a:srgbClr val="1D2129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Dla mnie Smart Villages to dwie kwestie:</a:t>
            </a:r>
            <a:br>
              <a:rPr lang="pl-PL" sz="2400" dirty="0">
                <a:solidFill>
                  <a:srgbClr val="1D2129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rgbClr val="1D2129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1) inicjatywy lokalne społeczności, gdzie w wyniku spadku ludności zanikają w tych społecznościach usługi publiczne i komercyjne (po prostu tym podmiotom nie opłaca się je oferować),</a:t>
            </a:r>
            <a:br>
              <a:rPr lang="pl-PL" sz="2400" dirty="0">
                <a:solidFill>
                  <a:srgbClr val="1D2129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rgbClr val="1D2129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2) po trosze związane z pierwszym – rozwój Internetu na obszarach wiejskich.</a:t>
            </a: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endParaRPr lang="pl-PL" sz="2400" dirty="0">
              <a:solidFill>
                <a:srgbClr val="1D2129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pl-PL" sz="2400" dirty="0">
                <a:solidFill>
                  <a:srgbClr val="1D2129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Na terenie naszego LGD, jak na obszarach wielu LGD wokół nas w województwie małopolskim mamy odwrotną sytuację – od wielu lat liczba ludności wzrasta. Stąd popularyzacja Smart Villages, w tym zakresie u nas, nie bardzo ma sens. </a:t>
            </a:r>
          </a:p>
        </p:txBody>
      </p:sp>
    </p:spTree>
    <p:extLst>
      <p:ext uri="{BB962C8B-B14F-4D97-AF65-F5344CB8AC3E}">
        <p14:creationId xmlns:p14="http://schemas.microsoft.com/office/powerpoint/2010/main" val="2460716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Krzysztof Kwatera (2)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1D2129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Na terenie naszego LGD, jak na obszarach wielu LGD wokół nas w województwie małopolskim mamy odwrotną sytuację – od wielu lat liczba ludności wzrasta. </a:t>
            </a:r>
          </a:p>
          <a:p>
            <a:r>
              <a:rPr lang="pl-PL" dirty="0">
                <a:solidFill>
                  <a:srgbClr val="1D2129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Stąd popularyzacja Smart Villages, w tym zakresie u nas, nie bardzo ma sens.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862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Warsztatu dla GTL: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11558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Cek główny: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Zapoznać i zainteresować członków GTL tematyką Inteligentnych wiosek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Cele szczegółowe: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pl-PL" dirty="0">
                <a:ea typeface="Times New Roman" panose="02020603050405020304" pitchFamily="18" charset="0"/>
              </a:rPr>
              <a:t>Wzbudzić zainteresowanie kluczowych osób mających wpływ na podejście LEADER w Polsce tematyką Inteligentnych wiosek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pl-PL" dirty="0">
                <a:ea typeface="Times New Roman" panose="02020603050405020304" pitchFamily="18" charset="0"/>
              </a:rPr>
              <a:t>Przekazać podstawowe informacje o SV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pl-PL" dirty="0">
                <a:ea typeface="Times New Roman" panose="02020603050405020304" pitchFamily="18" charset="0"/>
              </a:rPr>
              <a:t>Wymienić się doświadczeniami na temat tego podejścia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pl-PL" dirty="0">
                <a:ea typeface="Times New Roman" panose="02020603050405020304" pitchFamily="18" charset="0"/>
              </a:rPr>
              <a:t>Postawić pytania miejsce SV w perspektywie 2020-2027</a:t>
            </a:r>
          </a:p>
        </p:txBody>
      </p:sp>
    </p:spTree>
    <p:extLst>
      <p:ext uri="{BB962C8B-B14F-4D97-AF65-F5344CB8AC3E}">
        <p14:creationId xmlns:p14="http://schemas.microsoft.com/office/powerpoint/2010/main" val="403938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Podział na grupy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 grupy zadanie I: 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Proszę napisać na kartkach inspiracje i przykłady działań/rozwiązań  typu SV w Polsce znane uczestnikom warsztatu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hasło = 1 przykład, przy czym 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góry tytuł =temat 3 słowa, 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dołu kilka słów doprecyzowania – kto? na czym polega? Inne specyficzne cechy.  Klejem do góry!!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082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Zadanie 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tabLst>
                <a:tab pos="457200" algn="l"/>
              </a:tabLst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Grupa I 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Jaką rolę mogą odegrać LGD (RLKS/LEADER) we wdrażaniu Inteligentnych wiosek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(inteligentnych wsi/ Smart Villages)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(Co robić i w jaki sposób?)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7937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Zadanie II</a:t>
            </a:r>
            <a:b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Grupa II </a:t>
            </a:r>
            <a:b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działania, jacy aktorzy/ interesariusze tematyki inteligentnych wiosek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(inteligentnych wsi/ Smart Villages)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spoza LGD? (Kto, co, jak , z kim???)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1937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0917F2-8845-4B54-A322-5A57A9C7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latin typeface="+mn-lt"/>
              </a:rPr>
              <a:t>Prezentacja wyników zadania pierwszego</a:t>
            </a:r>
            <a:endParaRPr lang="en-GB" sz="40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CF24F2-5DF2-4C81-984D-A219CD9D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38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/>
            <a:r>
              <a:rPr lang="pl-PL" dirty="0">
                <a:latin typeface="+mn-lt"/>
                <a:ea typeface="Times New Roman" panose="02020603050405020304" pitchFamily="18" charset="0"/>
              </a:rPr>
              <a:t>	Prezentacja wyników zadania drugiego</a:t>
            </a:r>
            <a:br>
              <a:rPr lang="pl-PL" sz="3200" dirty="0">
                <a:latin typeface="+mn-lt"/>
                <a:ea typeface="Times New Roman" panose="02020603050405020304" pitchFamily="18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79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Pytania o wdrażanie SMART VILLAGE w POLSCE:</a:t>
            </a:r>
            <a:br>
              <a:rPr lang="pl-PL" sz="2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04864"/>
            <a:ext cx="8119814" cy="4248472"/>
          </a:xfrm>
        </p:spPr>
        <p:txBody>
          <a:bodyPr>
            <a:normAutofit/>
          </a:bodyPr>
          <a:lstStyle/>
          <a:p>
            <a:pPr marL="742950" lvl="1" indent="-285750">
              <a:tabLst>
                <a:tab pos="9144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Jakie działania należy podjąć aby zwiększyć zainteresowanie?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Tłumaczymy na Inteligentne wsie (wioski?), czy ostawiamy oryginał?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W jaki sposób Smart Villages może być odpowiedzią na wyzwanie przed jakimi stoimy (błędne koło upadku)?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Co jest potrzebne do realizacji inteligentnych strategii dla wsi na poziomie lokalnym?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Jaki poziom planowania działań na rzecz inteligentnych wsi wieś, gmina, powiat, obszar LGD, obszary funkcjonalne, inne?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0717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3018" y="7096016"/>
            <a:ext cx="8887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pl-PL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EEE4D7F-62AA-425A-ABBC-E742F5D0355B}"/>
              </a:ext>
            </a:extLst>
          </p:cNvPr>
          <p:cNvSpPr txBox="1">
            <a:spLocks/>
          </p:cNvSpPr>
          <p:nvPr/>
        </p:nvSpPr>
        <p:spPr>
          <a:xfrm>
            <a:off x="12032" y="2780928"/>
            <a:ext cx="9073008" cy="1109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52425" y="2297655"/>
            <a:ext cx="68407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Dziękujemy za uwagę </a:t>
            </a:r>
          </a:p>
          <a:p>
            <a:pPr algn="ctr"/>
            <a:endParaRPr lang="pl-PL" sz="2400" b="1" dirty="0"/>
          </a:p>
          <a:p>
            <a:pPr algn="ctr"/>
            <a:r>
              <a:rPr lang="pl-PL" sz="2400" b="1" dirty="0"/>
              <a:t>            </a:t>
            </a:r>
          </a:p>
          <a:p>
            <a:pPr algn="ctr"/>
            <a:r>
              <a:rPr lang="pl-PL" sz="2400" dirty="0">
                <a:hlinkClick r:id="rId2"/>
              </a:rPr>
              <a:t>andrzej@halasiewicz.pl</a:t>
            </a:r>
            <a:endParaRPr lang="pl-PL" sz="2400" dirty="0"/>
          </a:p>
          <a:p>
            <a:pPr algn="ctr"/>
            <a:r>
              <a:rPr lang="pl-PL" sz="2400" dirty="0">
                <a:hlinkClick r:id="rId3"/>
              </a:rPr>
              <a:t>r.kaminski@pro.onet.pl</a:t>
            </a:r>
            <a:r>
              <a:rPr lang="pl-PL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66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/>
              <a:t>www.faow.org.pl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995936" y="3054350"/>
            <a:ext cx="477182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SMART VILLAGE </a:t>
            </a:r>
          </a:p>
          <a:p>
            <a:pPr>
              <a:defRPr/>
            </a:pPr>
            <a:r>
              <a:rPr lang="pl-PL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nowa szansa dla obszarów wiejskich </a:t>
            </a:r>
            <a:endParaRPr lang="pl-PL" sz="2500" dirty="0">
              <a:latin typeface="Arial" charset="0"/>
            </a:endParaRPr>
          </a:p>
        </p:txBody>
      </p:sp>
      <p:pic>
        <p:nvPicPr>
          <p:cNvPr id="5126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352901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44812"/>
            <a:ext cx="352901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000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drzewo, zewnętrzne, przyroda, budynek&#10;&#10;Opis wygenerowany automatycznie">
            <a:extLst>
              <a:ext uri="{FF2B5EF4-FFF2-40B4-BE49-F238E27FC236}">
                <a16:creationId xmlns:a16="http://schemas.microsoft.com/office/drawing/2014/main" id="{EB76080B-E979-4DFF-8E28-10CFE799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9035" y="2245541"/>
            <a:ext cx="5184576" cy="27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drzewo, śnieg&#10;&#10;Opis wygenerowany automatycznie">
            <a:extLst>
              <a:ext uri="{FF2B5EF4-FFF2-40B4-BE49-F238E27FC236}">
                <a16:creationId xmlns:a16="http://schemas.microsoft.com/office/drawing/2014/main" id="{4631D71F-CE69-4AB9-84D0-99E8C0F5F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707" y="2274622"/>
            <a:ext cx="5256586" cy="29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Inteligentne wioski czyli: 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49777"/>
            <a:ext cx="7886700" cy="3323497"/>
          </a:xfrm>
        </p:spPr>
        <p:txBody>
          <a:bodyPr/>
          <a:lstStyle/>
          <a:p>
            <a:endParaRPr lang="pl-PL" altLang="pl-PL" sz="3200" dirty="0">
              <a:hlinkClick r:id="rId2"/>
            </a:endParaRPr>
          </a:p>
          <a:p>
            <a:r>
              <a:rPr lang="pl-PL" altLang="pl-PL" sz="3200" dirty="0">
                <a:hlinkClick r:id="rId2"/>
              </a:rPr>
              <a:t>https://www.youtube.com/watch?v=OjX6e051JYA&amp;list=PLocST8_B8egaD5Tp_yCBncz62JmbqazjL&amp;index=16</a:t>
            </a:r>
            <a:r>
              <a:rPr lang="pl-PL" altLang="pl-PL" sz="3200" dirty="0"/>
              <a:t> </a:t>
            </a:r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6148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/>
              <a:t>www.faow.org.pl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342840"/>
            <a:ext cx="2664296" cy="22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solidFill>
                  <a:srgbClr val="333333"/>
                </a:solidFill>
                <a:latin typeface="Open Sans"/>
              </a:rPr>
              <a:t>Inteligentne wioski to:</a:t>
            </a:r>
            <a:endParaRPr lang="pl-PL" altLang="pl-PL"/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>
                <a:solidFill>
                  <a:srgbClr val="333333"/>
                </a:solidFill>
                <a:latin typeface="Open Sans"/>
              </a:rPr>
              <a:t>…obszary wiejskie i społeczności, które opierają się na swoich obecnych mocnych stronach i zasobach, a także na rozwijaniu nowych możliwości, </a:t>
            </a:r>
          </a:p>
          <a:p>
            <a:r>
              <a:rPr lang="pl-PL" altLang="pl-PL">
                <a:solidFill>
                  <a:srgbClr val="333333"/>
                </a:solidFill>
                <a:latin typeface="Open Sans"/>
              </a:rPr>
              <a:t>gdzie "tradycyjne i nowe sieci i usługi są ulepszane za pomocą technologii cyfrowych, telekomunikacyjnych, innowacji i lepszego wykorzystania wiedzy.</a:t>
            </a:r>
            <a:endParaRPr lang="pl-PL" altLang="pl-PL"/>
          </a:p>
        </p:txBody>
      </p:sp>
      <p:sp>
        <p:nvSpPr>
          <p:cNvPr id="7172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/>
              <a:t>www.faow.org.pl</a:t>
            </a:r>
          </a:p>
        </p:txBody>
      </p:sp>
    </p:spTree>
    <p:extLst>
      <p:ext uri="{BB962C8B-B14F-4D97-AF65-F5344CB8AC3E}">
        <p14:creationId xmlns:p14="http://schemas.microsoft.com/office/powerpoint/2010/main" val="236224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Inteligentne wioski: 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altLang="pl-PL" sz="2400">
                <a:solidFill>
                  <a:srgbClr val="333333"/>
                </a:solidFill>
                <a:latin typeface="Open Sans"/>
              </a:rPr>
              <a:t>Dążą do znalezienia lepszych, mądrzejszych sposobów wspierania rozwoju obszarów wiejskich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sz="2400">
                <a:solidFill>
                  <a:srgbClr val="333333"/>
                </a:solidFill>
                <a:latin typeface="Open Sans"/>
              </a:rPr>
              <a:t>Wykorzystują istniejące i powstające technologie oraz innowacje społeczne, aby wnieść wartość dodaną do życia mieszkańców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sz="2400" b="1">
                <a:solidFill>
                  <a:srgbClr val="333333"/>
                </a:solidFill>
                <a:latin typeface="Open Sans"/>
              </a:rPr>
              <a:t>Trzeba dawać wioskom narzędzia do radzenia sobie z własnymi wyzwaniami</a:t>
            </a:r>
            <a:r>
              <a:rPr lang="pl-PL" altLang="pl-PL" sz="2400">
                <a:solidFill>
                  <a:srgbClr val="333333"/>
                </a:solidFill>
                <a:latin typeface="Open Sans"/>
              </a:rPr>
              <a:t>, a jednocześnie przyczyniać się do większych wyzwań, przed jakimi stoi społeczeństwo jako całość.</a:t>
            </a:r>
            <a:endParaRPr lang="pl-PL" altLang="pl-PL" sz="2400"/>
          </a:p>
        </p:txBody>
      </p:sp>
      <p:sp>
        <p:nvSpPr>
          <p:cNvPr id="8196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/>
              <a:t>www.faow.org.pl</a:t>
            </a:r>
          </a:p>
        </p:txBody>
      </p:sp>
    </p:spTree>
    <p:extLst>
      <p:ext uri="{BB962C8B-B14F-4D97-AF65-F5344CB8AC3E}">
        <p14:creationId xmlns:p14="http://schemas.microsoft.com/office/powerpoint/2010/main" val="188633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Tom Jones </a:t>
            </a:r>
            <a:br>
              <a:rPr lang="pl-PL" altLang="pl-PL"/>
            </a:br>
            <a:r>
              <a:rPr lang="pl-PL" altLang="pl-PL" sz="2400" b="0"/>
              <a:t>(Europejski Komitet Społeczno – Ekonomiczny)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66938"/>
            <a:ext cx="7848600" cy="381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2400">
                <a:cs typeface="Times New Roman" panose="02020603050405020304" pitchFamily="18" charset="0"/>
              </a:rPr>
              <a:t>EKES zaleca dzielenie się „dobrymi praktykami” na wszystkich szczeblach. Takie podejście przyjęto w ramach ENRD, ELARD, ECOVAST i ERP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2400">
                <a:cs typeface="Times New Roman" panose="02020603050405020304" pitchFamily="18" charset="0"/>
              </a:rPr>
              <a:t>szybkie łącza szerokopasmowe są kluczowe, aby można było mieć nadzieję na zapewnienie rozwoju gospodarczego i społecznego inteligentnie rozwiniętych wsi i miasteczek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altLang="pl-PL" sz="2400" b="1"/>
              <a:t>mechanizm przekrojowego uwzględniania rozwoju obszarów wiejskich w strategiach politycznych </a:t>
            </a:r>
            <a:r>
              <a:rPr lang="pl-PL" altLang="pl-PL" sz="2400"/>
              <a:t>(ang. rural proofing) </a:t>
            </a:r>
            <a:r>
              <a:rPr lang="pl-PL" altLang="pl-PL" sz="2400" b="1"/>
              <a:t>przedstawiony w deklaracji Cork 2.0 z 2016 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altLang="pl-PL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altLang="pl-PL" sz="2400"/>
          </a:p>
        </p:txBody>
      </p:sp>
      <p:sp>
        <p:nvSpPr>
          <p:cNvPr id="10244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/>
              <a:t>www.faow.org.pl</a:t>
            </a:r>
          </a:p>
        </p:txBody>
      </p:sp>
    </p:spTree>
    <p:extLst>
      <p:ext uri="{BB962C8B-B14F-4D97-AF65-F5344CB8AC3E}">
        <p14:creationId xmlns:p14="http://schemas.microsoft.com/office/powerpoint/2010/main" val="140212110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5386</TotalTime>
  <Words>1026</Words>
  <Application>Microsoft Office PowerPoint</Application>
  <PresentationFormat>Pokaz na ekranie (4:3)</PresentationFormat>
  <Paragraphs>150</Paragraphs>
  <Slides>26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inherit</vt:lpstr>
      <vt:lpstr>Open Sans</vt:lpstr>
      <vt:lpstr>Symbol</vt:lpstr>
      <vt:lpstr>Tahoma</vt:lpstr>
      <vt:lpstr>Times New Roman</vt:lpstr>
      <vt:lpstr>Wingdings</vt:lpstr>
      <vt:lpstr>Projekt niestandardowy</vt:lpstr>
      <vt:lpstr>Prezentacja programu PowerPoint</vt:lpstr>
      <vt:lpstr>Cele Warsztatu dla GTL: </vt:lpstr>
      <vt:lpstr>Prezentacja programu PowerPoint</vt:lpstr>
      <vt:lpstr>Prezentacja programu PowerPoint</vt:lpstr>
      <vt:lpstr>Prezentacja programu PowerPoint</vt:lpstr>
      <vt:lpstr>Inteligentne wioski czyli: </vt:lpstr>
      <vt:lpstr>Inteligentne wioski to:</vt:lpstr>
      <vt:lpstr>Inteligentne wioski: </vt:lpstr>
      <vt:lpstr>Tom Jones  (Europejski Komitet Społeczno – Ekonomiczny)</vt:lpstr>
      <vt:lpstr>Lokalne strategie Smart Village</vt:lpstr>
      <vt:lpstr>Prezentacja programu PowerPoint</vt:lpstr>
      <vt:lpstr>Prezentacja programu PowerPoint</vt:lpstr>
      <vt:lpstr>  kluczowe dla rozwoju wsi:  </vt:lpstr>
      <vt:lpstr>Prezentacja programu PowerPoint</vt:lpstr>
      <vt:lpstr>Prezentacja programu PowerPoint</vt:lpstr>
      <vt:lpstr>Grupa tematyczna Smart Villages</vt:lpstr>
      <vt:lpstr>Komentarz MRiRW</vt:lpstr>
      <vt:lpstr>Krzysztof Kwatera: </vt:lpstr>
      <vt:lpstr>Krzysztof Kwatera (2)</vt:lpstr>
      <vt:lpstr>Podział na grupy</vt:lpstr>
      <vt:lpstr>Zadanie II</vt:lpstr>
      <vt:lpstr>Zadanie II Grupa II  </vt:lpstr>
      <vt:lpstr>Prezentacja wyników zadania pierwszego</vt:lpstr>
      <vt:lpstr> Prezentacja wyników zadania drugiego </vt:lpstr>
      <vt:lpstr>Pytania o wdrażanie SMART VILLAGE w POLSCE: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AKADEMIA UMIEJĘTNOŚCI ANIMATORA LGD ZBENINY kwiecień</dc:title>
  <dc:creator>USER</dc:creator>
  <cp:lastModifiedBy>karolina</cp:lastModifiedBy>
  <cp:revision>38</cp:revision>
  <dcterms:created xsi:type="dcterms:W3CDTF">2018-06-05T09:57:15Z</dcterms:created>
  <dcterms:modified xsi:type="dcterms:W3CDTF">2019-06-06T06:12:28Z</dcterms:modified>
</cp:coreProperties>
</file>