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7" r:id="rId2"/>
    <p:sldId id="374" r:id="rId3"/>
    <p:sldId id="383" r:id="rId4"/>
    <p:sldId id="375" r:id="rId5"/>
    <p:sldId id="377" r:id="rId6"/>
    <p:sldId id="318" r:id="rId7"/>
    <p:sldId id="340" r:id="rId8"/>
    <p:sldId id="378" r:id="rId9"/>
    <p:sldId id="379" r:id="rId10"/>
    <p:sldId id="380" r:id="rId11"/>
    <p:sldId id="382" r:id="rId12"/>
    <p:sldId id="381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3" r:id="rId22"/>
    <p:sldId id="394" r:id="rId23"/>
    <p:sldId id="395" r:id="rId24"/>
    <p:sldId id="267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ak Beata" initials="RB" lastIdx="3" clrIdx="0">
    <p:extLst>
      <p:ext uri="{19B8F6BF-5375-455C-9EA6-DF929625EA0E}">
        <p15:presenceInfo xmlns:p15="http://schemas.microsoft.com/office/powerpoint/2012/main" userId="S-1-5-21-2682257222-1983416253-2671480898-29003" providerId="AD"/>
      </p:ext>
    </p:extLst>
  </p:cmAuthor>
  <p:cmAuthor id="2" name="Orzechowska Katarzyna" initials="OK" lastIdx="5" clrIdx="1">
    <p:extLst>
      <p:ext uri="{19B8F6BF-5375-455C-9EA6-DF929625EA0E}">
        <p15:presenceInfo xmlns:p15="http://schemas.microsoft.com/office/powerpoint/2012/main" userId="S-1-5-21-2682257222-1983416253-2671480898-28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38383-9B7C-451E-A076-6575DCCB79A7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CE142ACD-66A5-45B8-A44D-4A86ACD8F2B3}">
      <dgm:prSet phldrT="[Tekst]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0">
              <a:schemeClr val="accent1">
                <a:lumMod val="20000"/>
                <a:lumOff val="80000"/>
                <a:shade val="67500"/>
                <a:satMod val="115000"/>
              </a:schemeClr>
            </a:gs>
            <a:gs pos="63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pl-PL" b="1" dirty="0" smtClean="0"/>
            <a:t>WIELOFUNDUSZOWE</a:t>
          </a:r>
        </a:p>
        <a:p>
          <a:r>
            <a:rPr lang="pl-PL" b="1" dirty="0" smtClean="0"/>
            <a:t>- 10 -</a:t>
          </a:r>
          <a:endParaRPr lang="pl-PL" dirty="0"/>
        </a:p>
      </dgm:t>
    </dgm:pt>
    <dgm:pt modelId="{D887E229-EA90-48CB-9E57-B3F589CF0C3A}" type="parTrans" cxnId="{FD217957-F0C9-4E6A-A231-F25F4467A947}">
      <dgm:prSet/>
      <dgm:spPr/>
      <dgm:t>
        <a:bodyPr/>
        <a:lstStyle/>
        <a:p>
          <a:endParaRPr lang="pl-PL"/>
        </a:p>
      </dgm:t>
    </dgm:pt>
    <dgm:pt modelId="{49B4E83F-180C-49DA-AB35-AA536A5DCD7E}" type="sibTrans" cxnId="{FD217957-F0C9-4E6A-A231-F25F4467A947}">
      <dgm:prSet/>
      <dgm:spPr/>
      <dgm:t>
        <a:bodyPr/>
        <a:lstStyle/>
        <a:p>
          <a:endParaRPr lang="pl-PL"/>
        </a:p>
      </dgm:t>
    </dgm:pt>
    <dgm:pt modelId="{108AE511-DD33-4621-BCC2-35436C1194EE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Kujawsko-Pomorskie</a:t>
          </a:r>
          <a:endParaRPr lang="pl-PL" sz="1500" dirty="0"/>
        </a:p>
      </dgm:t>
    </dgm:pt>
    <dgm:pt modelId="{F0C178AF-61E9-42AB-9EBB-BB7974E6C4BA}" type="parTrans" cxnId="{4F574551-FD46-4DD7-86E9-BB641A74E2D8}">
      <dgm:prSet/>
      <dgm:spPr/>
      <dgm:t>
        <a:bodyPr/>
        <a:lstStyle/>
        <a:p>
          <a:endParaRPr lang="pl-PL"/>
        </a:p>
      </dgm:t>
    </dgm:pt>
    <dgm:pt modelId="{C7810762-BA00-440F-8203-05135BE40F44}" type="sibTrans" cxnId="{4F574551-FD46-4DD7-86E9-BB641A74E2D8}">
      <dgm:prSet/>
      <dgm:spPr/>
      <dgm:t>
        <a:bodyPr/>
        <a:lstStyle/>
        <a:p>
          <a:endParaRPr lang="pl-PL"/>
        </a:p>
      </dgm:t>
    </dgm:pt>
    <dgm:pt modelId="{92B6F24C-A1D9-4925-9A2A-0195DD04F993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Lubuskie</a:t>
          </a:r>
          <a:endParaRPr lang="pl-PL" sz="1500" dirty="0"/>
        </a:p>
      </dgm:t>
    </dgm:pt>
    <dgm:pt modelId="{BF6EA8D3-E66B-499D-BEAB-494EE0A8FA42}" type="parTrans" cxnId="{9AA8437E-1B18-43F2-B7B1-50A3F36CE152}">
      <dgm:prSet/>
      <dgm:spPr/>
      <dgm:t>
        <a:bodyPr/>
        <a:lstStyle/>
        <a:p>
          <a:endParaRPr lang="pl-PL"/>
        </a:p>
      </dgm:t>
    </dgm:pt>
    <dgm:pt modelId="{1F44D38F-6B7E-49CD-BB84-B98CA44E85F5}" type="sibTrans" cxnId="{9AA8437E-1B18-43F2-B7B1-50A3F36CE152}">
      <dgm:prSet/>
      <dgm:spPr/>
      <dgm:t>
        <a:bodyPr/>
        <a:lstStyle/>
        <a:p>
          <a:endParaRPr lang="pl-PL"/>
        </a:p>
      </dgm:t>
    </dgm:pt>
    <dgm:pt modelId="{F792A6D1-7853-4CE4-AD58-A75FAB2B95AF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Małopolskie</a:t>
          </a:r>
          <a:endParaRPr lang="pl-PL" sz="1500" dirty="0"/>
        </a:p>
      </dgm:t>
    </dgm:pt>
    <dgm:pt modelId="{B0867D3B-03C2-48A4-A7A4-17948D5F08A6}" type="parTrans" cxnId="{A4F3ABD7-B0ED-44FB-842D-AA2D92EE312C}">
      <dgm:prSet/>
      <dgm:spPr/>
      <dgm:t>
        <a:bodyPr/>
        <a:lstStyle/>
        <a:p>
          <a:endParaRPr lang="pl-PL"/>
        </a:p>
      </dgm:t>
    </dgm:pt>
    <dgm:pt modelId="{4C3DBB5E-E534-4886-A232-5A9317EA0B2C}" type="sibTrans" cxnId="{A4F3ABD7-B0ED-44FB-842D-AA2D92EE312C}">
      <dgm:prSet/>
      <dgm:spPr/>
      <dgm:t>
        <a:bodyPr/>
        <a:lstStyle/>
        <a:p>
          <a:endParaRPr lang="pl-PL"/>
        </a:p>
      </dgm:t>
    </dgm:pt>
    <dgm:pt modelId="{130CB10A-DB67-4784-93EB-C48E8FA9F1B7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Podkarpackie</a:t>
          </a:r>
          <a:endParaRPr lang="pl-PL" sz="1500" dirty="0"/>
        </a:p>
      </dgm:t>
    </dgm:pt>
    <dgm:pt modelId="{7CC5FCBA-B03C-42F2-9867-734676F7BCE3}" type="parTrans" cxnId="{7632AF34-CEC4-4B6D-BAF7-2BEDBC68422B}">
      <dgm:prSet/>
      <dgm:spPr/>
      <dgm:t>
        <a:bodyPr/>
        <a:lstStyle/>
        <a:p>
          <a:endParaRPr lang="pl-PL"/>
        </a:p>
      </dgm:t>
    </dgm:pt>
    <dgm:pt modelId="{9C39A47C-95AF-40EF-B611-435383EC899B}" type="sibTrans" cxnId="{7632AF34-CEC4-4B6D-BAF7-2BEDBC68422B}">
      <dgm:prSet/>
      <dgm:spPr/>
      <dgm:t>
        <a:bodyPr/>
        <a:lstStyle/>
        <a:p>
          <a:endParaRPr lang="pl-PL"/>
        </a:p>
      </dgm:t>
    </dgm:pt>
    <dgm:pt modelId="{20DA8FEE-FCD6-4B35-8C8C-19DE46E49D16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Podlaskie</a:t>
          </a:r>
          <a:endParaRPr lang="pl-PL" sz="1500" dirty="0"/>
        </a:p>
      </dgm:t>
    </dgm:pt>
    <dgm:pt modelId="{120844EB-F880-41A7-8FA1-BE397C7CE90D}" type="parTrans" cxnId="{96B18B1C-60CA-4D91-AAA2-669A5ACDEA0B}">
      <dgm:prSet/>
      <dgm:spPr/>
      <dgm:t>
        <a:bodyPr/>
        <a:lstStyle/>
        <a:p>
          <a:endParaRPr lang="pl-PL"/>
        </a:p>
      </dgm:t>
    </dgm:pt>
    <dgm:pt modelId="{190F8E7F-3483-4175-82D3-41EFD79859A9}" type="sibTrans" cxnId="{96B18B1C-60CA-4D91-AAA2-669A5ACDEA0B}">
      <dgm:prSet/>
      <dgm:spPr/>
      <dgm:t>
        <a:bodyPr/>
        <a:lstStyle/>
        <a:p>
          <a:endParaRPr lang="pl-PL"/>
        </a:p>
      </dgm:t>
    </dgm:pt>
    <dgm:pt modelId="{72DD6E67-6FD9-4CEE-8071-BBE36DAF5BCC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Pomorskie</a:t>
          </a:r>
          <a:endParaRPr lang="pl-PL" sz="1500" dirty="0"/>
        </a:p>
      </dgm:t>
    </dgm:pt>
    <dgm:pt modelId="{50223200-3E84-4B93-A410-76560445D204}" type="parTrans" cxnId="{A624320F-60A0-4860-B8B5-26E9154CD8C1}">
      <dgm:prSet/>
      <dgm:spPr/>
      <dgm:t>
        <a:bodyPr/>
        <a:lstStyle/>
        <a:p>
          <a:endParaRPr lang="pl-PL"/>
        </a:p>
      </dgm:t>
    </dgm:pt>
    <dgm:pt modelId="{4CB1DDC9-0E94-466D-A073-8EBF42B9DCB4}" type="sibTrans" cxnId="{A624320F-60A0-4860-B8B5-26E9154CD8C1}">
      <dgm:prSet/>
      <dgm:spPr/>
      <dgm:t>
        <a:bodyPr/>
        <a:lstStyle/>
        <a:p>
          <a:endParaRPr lang="pl-PL"/>
        </a:p>
      </dgm:t>
    </dgm:pt>
    <dgm:pt modelId="{A561BA70-166E-44B4-A147-B74A692F5B4A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Świętokrzyskie</a:t>
          </a:r>
          <a:endParaRPr lang="pl-PL" sz="1500" dirty="0"/>
        </a:p>
      </dgm:t>
    </dgm:pt>
    <dgm:pt modelId="{68AA9545-0480-4142-82B5-695ADF2B09D4}" type="parTrans" cxnId="{F6E08BEC-947E-43F7-85E6-E718915673E1}">
      <dgm:prSet/>
      <dgm:spPr/>
      <dgm:t>
        <a:bodyPr/>
        <a:lstStyle/>
        <a:p>
          <a:endParaRPr lang="pl-PL"/>
        </a:p>
      </dgm:t>
    </dgm:pt>
    <dgm:pt modelId="{72154749-3688-432D-8B10-5C72E982852A}" type="sibTrans" cxnId="{F6E08BEC-947E-43F7-85E6-E718915673E1}">
      <dgm:prSet/>
      <dgm:spPr/>
      <dgm:t>
        <a:bodyPr/>
        <a:lstStyle/>
        <a:p>
          <a:endParaRPr lang="pl-PL"/>
        </a:p>
      </dgm:t>
    </dgm:pt>
    <dgm:pt modelId="{79E7F49F-4599-4125-8B46-DD2F123836CC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Wielkopolskie</a:t>
          </a:r>
          <a:endParaRPr lang="pl-PL" sz="1500" dirty="0"/>
        </a:p>
      </dgm:t>
    </dgm:pt>
    <dgm:pt modelId="{9F7354B4-6175-4FAA-A3F8-58580FDCDEAB}" type="parTrans" cxnId="{D8ECAFB3-92EF-4DAF-B752-B5BFD13291D8}">
      <dgm:prSet/>
      <dgm:spPr/>
      <dgm:t>
        <a:bodyPr/>
        <a:lstStyle/>
        <a:p>
          <a:endParaRPr lang="pl-PL"/>
        </a:p>
      </dgm:t>
    </dgm:pt>
    <dgm:pt modelId="{E986B0D1-9660-48DA-85C2-9D7599C49CC0}" type="sibTrans" cxnId="{D8ECAFB3-92EF-4DAF-B752-B5BFD13291D8}">
      <dgm:prSet/>
      <dgm:spPr/>
      <dgm:t>
        <a:bodyPr/>
        <a:lstStyle/>
        <a:p>
          <a:endParaRPr lang="pl-PL"/>
        </a:p>
      </dgm:t>
    </dgm:pt>
    <dgm:pt modelId="{FD4467BA-D5B7-41C3-AC9E-B42772D197BF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Zachodniopomorskie</a:t>
          </a:r>
          <a:endParaRPr lang="pl-PL" sz="1500" dirty="0"/>
        </a:p>
      </dgm:t>
    </dgm:pt>
    <dgm:pt modelId="{6A769710-570A-493B-952E-AE1307E7CB28}" type="parTrans" cxnId="{26F89331-22A6-4117-BC84-0B12C096C5F9}">
      <dgm:prSet/>
      <dgm:spPr/>
      <dgm:t>
        <a:bodyPr/>
        <a:lstStyle/>
        <a:p>
          <a:endParaRPr lang="pl-PL"/>
        </a:p>
      </dgm:t>
    </dgm:pt>
    <dgm:pt modelId="{616D85A1-80ED-48F1-AA41-D1F3DDC75188}" type="sibTrans" cxnId="{26F89331-22A6-4117-BC84-0B12C096C5F9}">
      <dgm:prSet/>
      <dgm:spPr/>
      <dgm:t>
        <a:bodyPr/>
        <a:lstStyle/>
        <a:p>
          <a:endParaRPr lang="pl-PL"/>
        </a:p>
      </dgm:t>
    </dgm:pt>
    <dgm:pt modelId="{41368CD9-D382-4F77-8105-7EE66CC85423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Śląskie</a:t>
          </a:r>
          <a:endParaRPr lang="pl-PL" sz="1500" dirty="0"/>
        </a:p>
      </dgm:t>
    </dgm:pt>
    <dgm:pt modelId="{85B8C020-209F-4AAC-B424-2F7EA897495E}" type="parTrans" cxnId="{216792EE-ED79-4158-A7EE-7B4EABF11276}">
      <dgm:prSet/>
      <dgm:spPr/>
      <dgm:t>
        <a:bodyPr/>
        <a:lstStyle/>
        <a:p>
          <a:endParaRPr lang="pl-PL"/>
        </a:p>
      </dgm:t>
    </dgm:pt>
    <dgm:pt modelId="{BC97935C-F74A-4AEC-9B25-2C96A9B07ABB}" type="sibTrans" cxnId="{216792EE-ED79-4158-A7EE-7B4EABF11276}">
      <dgm:prSet/>
      <dgm:spPr/>
      <dgm:t>
        <a:bodyPr/>
        <a:lstStyle/>
        <a:p>
          <a:endParaRPr lang="pl-PL"/>
        </a:p>
      </dgm:t>
    </dgm:pt>
    <dgm:pt modelId="{A068A174-928A-4DF6-9DEF-A3D1F1C03931}" type="pres">
      <dgm:prSet presAssocID="{FE638383-9B7C-451E-A076-6575DCCB79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F9F7AA-8CEA-4C3D-B035-FE03C4C0DAC2}" type="pres">
      <dgm:prSet presAssocID="{CE142ACD-66A5-45B8-A44D-4A86ACD8F2B3}" presName="compNode" presStyleCnt="0"/>
      <dgm:spPr/>
    </dgm:pt>
    <dgm:pt modelId="{8CDAC542-89F4-4020-9F3F-9E87A4326527}" type="pres">
      <dgm:prSet presAssocID="{CE142ACD-66A5-45B8-A44D-4A86ACD8F2B3}" presName="aNode" presStyleLbl="bgShp" presStyleIdx="0" presStyleCnt="1" custLinFactNeighborX="5638" custLinFactNeighborY="15503"/>
      <dgm:spPr/>
      <dgm:t>
        <a:bodyPr/>
        <a:lstStyle/>
        <a:p>
          <a:endParaRPr lang="pl-PL"/>
        </a:p>
      </dgm:t>
    </dgm:pt>
    <dgm:pt modelId="{15A8307F-8083-4FBA-922D-8641C30ECD83}" type="pres">
      <dgm:prSet presAssocID="{CE142ACD-66A5-45B8-A44D-4A86ACD8F2B3}" presName="textNode" presStyleLbl="bgShp" presStyleIdx="0" presStyleCnt="1"/>
      <dgm:spPr/>
      <dgm:t>
        <a:bodyPr/>
        <a:lstStyle/>
        <a:p>
          <a:endParaRPr lang="pl-PL"/>
        </a:p>
      </dgm:t>
    </dgm:pt>
    <dgm:pt modelId="{5B2B2ED3-52C2-47E4-B0A8-4D6BDA870164}" type="pres">
      <dgm:prSet presAssocID="{CE142ACD-66A5-45B8-A44D-4A86ACD8F2B3}" presName="compChildNode" presStyleCnt="0"/>
      <dgm:spPr/>
    </dgm:pt>
    <dgm:pt modelId="{697FDCFB-4AD2-461E-AE0C-8C9755AF8E75}" type="pres">
      <dgm:prSet presAssocID="{CE142ACD-66A5-45B8-A44D-4A86ACD8F2B3}" presName="theInnerList" presStyleCnt="0"/>
      <dgm:spPr/>
    </dgm:pt>
    <dgm:pt modelId="{70E9FD3B-9EBF-45EF-9FE1-B6573FE9CF0F}" type="pres">
      <dgm:prSet presAssocID="{108AE511-DD33-4621-BCC2-35436C1194EE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073BB0-753B-45A7-A395-9650AF9D35AC}" type="pres">
      <dgm:prSet presAssocID="{108AE511-DD33-4621-BCC2-35436C1194EE}" presName="aSpace2" presStyleCnt="0"/>
      <dgm:spPr/>
    </dgm:pt>
    <dgm:pt modelId="{D07BBE9E-6B2D-4DF3-A699-FCCA5955BA3A}" type="pres">
      <dgm:prSet presAssocID="{92B6F24C-A1D9-4925-9A2A-0195DD04F993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CF7A25-9150-4240-A6A7-CF059F946AB7}" type="pres">
      <dgm:prSet presAssocID="{92B6F24C-A1D9-4925-9A2A-0195DD04F993}" presName="aSpace2" presStyleCnt="0"/>
      <dgm:spPr/>
    </dgm:pt>
    <dgm:pt modelId="{29283B7E-B388-41EB-BCD8-1314C05301E2}" type="pres">
      <dgm:prSet presAssocID="{F792A6D1-7853-4CE4-AD58-A75FAB2B95AF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653EA-6450-461A-BB4C-AEE74DD4FADD}" type="pres">
      <dgm:prSet presAssocID="{F792A6D1-7853-4CE4-AD58-A75FAB2B95AF}" presName="aSpace2" presStyleCnt="0"/>
      <dgm:spPr/>
    </dgm:pt>
    <dgm:pt modelId="{39404CD7-8269-473A-BCD3-10F56004EF2D}" type="pres">
      <dgm:prSet presAssocID="{130CB10A-DB67-4784-93EB-C48E8FA9F1B7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EC1331-8F83-4DAC-802A-62365C16BC15}" type="pres">
      <dgm:prSet presAssocID="{130CB10A-DB67-4784-93EB-C48E8FA9F1B7}" presName="aSpace2" presStyleCnt="0"/>
      <dgm:spPr/>
    </dgm:pt>
    <dgm:pt modelId="{8595B332-1EAA-4291-A9DF-3F9161F049AB}" type="pres">
      <dgm:prSet presAssocID="{20DA8FEE-FCD6-4B35-8C8C-19DE46E49D16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1BEF09-29BF-4416-8C30-3BF3A7BC2632}" type="pres">
      <dgm:prSet presAssocID="{20DA8FEE-FCD6-4B35-8C8C-19DE46E49D16}" presName="aSpace2" presStyleCnt="0"/>
      <dgm:spPr/>
    </dgm:pt>
    <dgm:pt modelId="{C65ADFB1-BB43-4F58-9950-ADE246270A00}" type="pres">
      <dgm:prSet presAssocID="{72DD6E67-6FD9-4CEE-8071-BBE36DAF5BCC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02EAF3-11B5-41C0-81F2-7A1754FFE0F1}" type="pres">
      <dgm:prSet presAssocID="{72DD6E67-6FD9-4CEE-8071-BBE36DAF5BCC}" presName="aSpace2" presStyleCnt="0"/>
      <dgm:spPr/>
    </dgm:pt>
    <dgm:pt modelId="{D781D549-28E4-472D-AC17-3AD64941CC3F}" type="pres">
      <dgm:prSet presAssocID="{41368CD9-D382-4F77-8105-7EE66CC8542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13E61D-66FB-43D3-9C62-1BA840AF2CDB}" type="pres">
      <dgm:prSet presAssocID="{41368CD9-D382-4F77-8105-7EE66CC85423}" presName="aSpace2" presStyleCnt="0"/>
      <dgm:spPr/>
    </dgm:pt>
    <dgm:pt modelId="{0EC75C0B-E8BE-44DD-B723-B6FBDC2A675D}" type="pres">
      <dgm:prSet presAssocID="{A561BA70-166E-44B4-A147-B74A692F5B4A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B051F6-52D8-407D-A526-8AEDD6539525}" type="pres">
      <dgm:prSet presAssocID="{A561BA70-166E-44B4-A147-B74A692F5B4A}" presName="aSpace2" presStyleCnt="0"/>
      <dgm:spPr/>
    </dgm:pt>
    <dgm:pt modelId="{6C0E6FC8-C545-4D77-AD4D-B9102496E93F}" type="pres">
      <dgm:prSet presAssocID="{79E7F49F-4599-4125-8B46-DD2F123836CC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875D5D-B6A2-4DB1-848E-486EF2A158CC}" type="pres">
      <dgm:prSet presAssocID="{79E7F49F-4599-4125-8B46-DD2F123836CC}" presName="aSpace2" presStyleCnt="0"/>
      <dgm:spPr/>
    </dgm:pt>
    <dgm:pt modelId="{1EBF9AC0-46C6-4BDB-9EE4-1D7E609D3F5A}" type="pres">
      <dgm:prSet presAssocID="{FD4467BA-D5B7-41C3-AC9E-B42772D197BF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EE952CE-E2AC-451C-AB1D-1E1BF318E9F8}" type="presOf" srcId="{A561BA70-166E-44B4-A147-B74A692F5B4A}" destId="{0EC75C0B-E8BE-44DD-B723-B6FBDC2A675D}" srcOrd="0" destOrd="0" presId="urn:microsoft.com/office/officeart/2005/8/layout/lProcess2"/>
    <dgm:cxn modelId="{216792EE-ED79-4158-A7EE-7B4EABF11276}" srcId="{CE142ACD-66A5-45B8-A44D-4A86ACD8F2B3}" destId="{41368CD9-D382-4F77-8105-7EE66CC85423}" srcOrd="6" destOrd="0" parTransId="{85B8C020-209F-4AAC-B424-2F7EA897495E}" sibTransId="{BC97935C-F74A-4AEC-9B25-2C96A9B07ABB}"/>
    <dgm:cxn modelId="{4F574551-FD46-4DD7-86E9-BB641A74E2D8}" srcId="{CE142ACD-66A5-45B8-A44D-4A86ACD8F2B3}" destId="{108AE511-DD33-4621-BCC2-35436C1194EE}" srcOrd="0" destOrd="0" parTransId="{F0C178AF-61E9-42AB-9EBB-BB7974E6C4BA}" sibTransId="{C7810762-BA00-440F-8203-05135BE40F44}"/>
    <dgm:cxn modelId="{8CAD4A2F-A79C-4865-BDCD-F49BED27A499}" type="presOf" srcId="{130CB10A-DB67-4784-93EB-C48E8FA9F1B7}" destId="{39404CD7-8269-473A-BCD3-10F56004EF2D}" srcOrd="0" destOrd="0" presId="urn:microsoft.com/office/officeart/2005/8/layout/lProcess2"/>
    <dgm:cxn modelId="{7632AF34-CEC4-4B6D-BAF7-2BEDBC68422B}" srcId="{CE142ACD-66A5-45B8-A44D-4A86ACD8F2B3}" destId="{130CB10A-DB67-4784-93EB-C48E8FA9F1B7}" srcOrd="3" destOrd="0" parTransId="{7CC5FCBA-B03C-42F2-9867-734676F7BCE3}" sibTransId="{9C39A47C-95AF-40EF-B611-435383EC899B}"/>
    <dgm:cxn modelId="{26F89331-22A6-4117-BC84-0B12C096C5F9}" srcId="{CE142ACD-66A5-45B8-A44D-4A86ACD8F2B3}" destId="{FD4467BA-D5B7-41C3-AC9E-B42772D197BF}" srcOrd="9" destOrd="0" parTransId="{6A769710-570A-493B-952E-AE1307E7CB28}" sibTransId="{616D85A1-80ED-48F1-AA41-D1F3DDC75188}"/>
    <dgm:cxn modelId="{9AA8437E-1B18-43F2-B7B1-50A3F36CE152}" srcId="{CE142ACD-66A5-45B8-A44D-4A86ACD8F2B3}" destId="{92B6F24C-A1D9-4925-9A2A-0195DD04F993}" srcOrd="1" destOrd="0" parTransId="{BF6EA8D3-E66B-499D-BEAB-494EE0A8FA42}" sibTransId="{1F44D38F-6B7E-49CD-BB84-B98CA44E85F5}"/>
    <dgm:cxn modelId="{3E011614-279F-44A4-9B0A-5E4164599D17}" type="presOf" srcId="{92B6F24C-A1D9-4925-9A2A-0195DD04F993}" destId="{D07BBE9E-6B2D-4DF3-A699-FCCA5955BA3A}" srcOrd="0" destOrd="0" presId="urn:microsoft.com/office/officeart/2005/8/layout/lProcess2"/>
    <dgm:cxn modelId="{8D25B619-22DF-43E6-842E-1DCA74B928AB}" type="presOf" srcId="{108AE511-DD33-4621-BCC2-35436C1194EE}" destId="{70E9FD3B-9EBF-45EF-9FE1-B6573FE9CF0F}" srcOrd="0" destOrd="0" presId="urn:microsoft.com/office/officeart/2005/8/layout/lProcess2"/>
    <dgm:cxn modelId="{23A5BF16-DACF-4D9F-90C0-08C34511E492}" type="presOf" srcId="{79E7F49F-4599-4125-8B46-DD2F123836CC}" destId="{6C0E6FC8-C545-4D77-AD4D-B9102496E93F}" srcOrd="0" destOrd="0" presId="urn:microsoft.com/office/officeart/2005/8/layout/lProcess2"/>
    <dgm:cxn modelId="{FD217957-F0C9-4E6A-A231-F25F4467A947}" srcId="{FE638383-9B7C-451E-A076-6575DCCB79A7}" destId="{CE142ACD-66A5-45B8-A44D-4A86ACD8F2B3}" srcOrd="0" destOrd="0" parTransId="{D887E229-EA90-48CB-9E57-B3F589CF0C3A}" sibTransId="{49B4E83F-180C-49DA-AB35-AA536A5DCD7E}"/>
    <dgm:cxn modelId="{96B18B1C-60CA-4D91-AAA2-669A5ACDEA0B}" srcId="{CE142ACD-66A5-45B8-A44D-4A86ACD8F2B3}" destId="{20DA8FEE-FCD6-4B35-8C8C-19DE46E49D16}" srcOrd="4" destOrd="0" parTransId="{120844EB-F880-41A7-8FA1-BE397C7CE90D}" sibTransId="{190F8E7F-3483-4175-82D3-41EFD79859A9}"/>
    <dgm:cxn modelId="{A624320F-60A0-4860-B8B5-26E9154CD8C1}" srcId="{CE142ACD-66A5-45B8-A44D-4A86ACD8F2B3}" destId="{72DD6E67-6FD9-4CEE-8071-BBE36DAF5BCC}" srcOrd="5" destOrd="0" parTransId="{50223200-3E84-4B93-A410-76560445D204}" sibTransId="{4CB1DDC9-0E94-466D-A073-8EBF42B9DCB4}"/>
    <dgm:cxn modelId="{C6B9C843-8E96-4A51-8DA5-CAF58604FB1F}" type="presOf" srcId="{FD4467BA-D5B7-41C3-AC9E-B42772D197BF}" destId="{1EBF9AC0-46C6-4BDB-9EE4-1D7E609D3F5A}" srcOrd="0" destOrd="0" presId="urn:microsoft.com/office/officeart/2005/8/layout/lProcess2"/>
    <dgm:cxn modelId="{C48A0E9E-05A4-478F-A5A3-E483126E80E7}" type="presOf" srcId="{CE142ACD-66A5-45B8-A44D-4A86ACD8F2B3}" destId="{8CDAC542-89F4-4020-9F3F-9E87A4326527}" srcOrd="0" destOrd="0" presId="urn:microsoft.com/office/officeart/2005/8/layout/lProcess2"/>
    <dgm:cxn modelId="{917E8797-4CD4-4C9C-965E-78386260F037}" type="presOf" srcId="{F792A6D1-7853-4CE4-AD58-A75FAB2B95AF}" destId="{29283B7E-B388-41EB-BCD8-1314C05301E2}" srcOrd="0" destOrd="0" presId="urn:microsoft.com/office/officeart/2005/8/layout/lProcess2"/>
    <dgm:cxn modelId="{DAE41018-D90C-45A6-8A25-CC5D83DCDFAF}" type="presOf" srcId="{72DD6E67-6FD9-4CEE-8071-BBE36DAF5BCC}" destId="{C65ADFB1-BB43-4F58-9950-ADE246270A00}" srcOrd="0" destOrd="0" presId="urn:microsoft.com/office/officeart/2005/8/layout/lProcess2"/>
    <dgm:cxn modelId="{2860C4F0-36F9-4121-874D-DE03960BBD19}" type="presOf" srcId="{FE638383-9B7C-451E-A076-6575DCCB79A7}" destId="{A068A174-928A-4DF6-9DEF-A3D1F1C03931}" srcOrd="0" destOrd="0" presId="urn:microsoft.com/office/officeart/2005/8/layout/lProcess2"/>
    <dgm:cxn modelId="{A4F3ABD7-B0ED-44FB-842D-AA2D92EE312C}" srcId="{CE142ACD-66A5-45B8-A44D-4A86ACD8F2B3}" destId="{F792A6D1-7853-4CE4-AD58-A75FAB2B95AF}" srcOrd="2" destOrd="0" parTransId="{B0867D3B-03C2-48A4-A7A4-17948D5F08A6}" sibTransId="{4C3DBB5E-E534-4886-A232-5A9317EA0B2C}"/>
    <dgm:cxn modelId="{BFB02D50-92B8-4673-803E-0E9DC4E29D43}" type="presOf" srcId="{41368CD9-D382-4F77-8105-7EE66CC85423}" destId="{D781D549-28E4-472D-AC17-3AD64941CC3F}" srcOrd="0" destOrd="0" presId="urn:microsoft.com/office/officeart/2005/8/layout/lProcess2"/>
    <dgm:cxn modelId="{9E19715D-4B65-43DC-B845-EFE2D983C71A}" type="presOf" srcId="{CE142ACD-66A5-45B8-A44D-4A86ACD8F2B3}" destId="{15A8307F-8083-4FBA-922D-8641C30ECD83}" srcOrd="1" destOrd="0" presId="urn:microsoft.com/office/officeart/2005/8/layout/lProcess2"/>
    <dgm:cxn modelId="{F6E08BEC-947E-43F7-85E6-E718915673E1}" srcId="{CE142ACD-66A5-45B8-A44D-4A86ACD8F2B3}" destId="{A561BA70-166E-44B4-A147-B74A692F5B4A}" srcOrd="7" destOrd="0" parTransId="{68AA9545-0480-4142-82B5-695ADF2B09D4}" sibTransId="{72154749-3688-432D-8B10-5C72E982852A}"/>
    <dgm:cxn modelId="{D8ECAFB3-92EF-4DAF-B752-B5BFD13291D8}" srcId="{CE142ACD-66A5-45B8-A44D-4A86ACD8F2B3}" destId="{79E7F49F-4599-4125-8B46-DD2F123836CC}" srcOrd="8" destOrd="0" parTransId="{9F7354B4-6175-4FAA-A3F8-58580FDCDEAB}" sibTransId="{E986B0D1-9660-48DA-85C2-9D7599C49CC0}"/>
    <dgm:cxn modelId="{7F5486F8-B4E6-4434-86EE-2E0F343F77AF}" type="presOf" srcId="{20DA8FEE-FCD6-4B35-8C8C-19DE46E49D16}" destId="{8595B332-1EAA-4291-A9DF-3F9161F049AB}" srcOrd="0" destOrd="0" presId="urn:microsoft.com/office/officeart/2005/8/layout/lProcess2"/>
    <dgm:cxn modelId="{60747D8E-75CD-4454-A84D-C944392607D5}" type="presParOf" srcId="{A068A174-928A-4DF6-9DEF-A3D1F1C03931}" destId="{A4F9F7AA-8CEA-4C3D-B035-FE03C4C0DAC2}" srcOrd="0" destOrd="0" presId="urn:microsoft.com/office/officeart/2005/8/layout/lProcess2"/>
    <dgm:cxn modelId="{C4008883-99F5-403E-AA4D-829F30873985}" type="presParOf" srcId="{A4F9F7AA-8CEA-4C3D-B035-FE03C4C0DAC2}" destId="{8CDAC542-89F4-4020-9F3F-9E87A4326527}" srcOrd="0" destOrd="0" presId="urn:microsoft.com/office/officeart/2005/8/layout/lProcess2"/>
    <dgm:cxn modelId="{81176B20-DEA5-49A8-8987-589824731037}" type="presParOf" srcId="{A4F9F7AA-8CEA-4C3D-B035-FE03C4C0DAC2}" destId="{15A8307F-8083-4FBA-922D-8641C30ECD83}" srcOrd="1" destOrd="0" presId="urn:microsoft.com/office/officeart/2005/8/layout/lProcess2"/>
    <dgm:cxn modelId="{557FEC2A-DE86-494A-AE85-51F58DB4983E}" type="presParOf" srcId="{A4F9F7AA-8CEA-4C3D-B035-FE03C4C0DAC2}" destId="{5B2B2ED3-52C2-47E4-B0A8-4D6BDA870164}" srcOrd="2" destOrd="0" presId="urn:microsoft.com/office/officeart/2005/8/layout/lProcess2"/>
    <dgm:cxn modelId="{5F873C45-F4E6-4497-B142-09B404712F3C}" type="presParOf" srcId="{5B2B2ED3-52C2-47E4-B0A8-4D6BDA870164}" destId="{697FDCFB-4AD2-461E-AE0C-8C9755AF8E75}" srcOrd="0" destOrd="0" presId="urn:microsoft.com/office/officeart/2005/8/layout/lProcess2"/>
    <dgm:cxn modelId="{9645C067-041A-4D1C-AF05-2FFB5395890A}" type="presParOf" srcId="{697FDCFB-4AD2-461E-AE0C-8C9755AF8E75}" destId="{70E9FD3B-9EBF-45EF-9FE1-B6573FE9CF0F}" srcOrd="0" destOrd="0" presId="urn:microsoft.com/office/officeart/2005/8/layout/lProcess2"/>
    <dgm:cxn modelId="{5357115F-B6D8-4E81-809E-FC7CBCB159E9}" type="presParOf" srcId="{697FDCFB-4AD2-461E-AE0C-8C9755AF8E75}" destId="{90073BB0-753B-45A7-A395-9650AF9D35AC}" srcOrd="1" destOrd="0" presId="urn:microsoft.com/office/officeart/2005/8/layout/lProcess2"/>
    <dgm:cxn modelId="{8AA4073B-173E-4D79-8333-C0E4517FC3EA}" type="presParOf" srcId="{697FDCFB-4AD2-461E-AE0C-8C9755AF8E75}" destId="{D07BBE9E-6B2D-4DF3-A699-FCCA5955BA3A}" srcOrd="2" destOrd="0" presId="urn:microsoft.com/office/officeart/2005/8/layout/lProcess2"/>
    <dgm:cxn modelId="{5CCE6214-9F39-4D3B-BED1-D2E87585F2B7}" type="presParOf" srcId="{697FDCFB-4AD2-461E-AE0C-8C9755AF8E75}" destId="{17CF7A25-9150-4240-A6A7-CF059F946AB7}" srcOrd="3" destOrd="0" presId="urn:microsoft.com/office/officeart/2005/8/layout/lProcess2"/>
    <dgm:cxn modelId="{20677301-840D-4E81-B3F0-6C849902125C}" type="presParOf" srcId="{697FDCFB-4AD2-461E-AE0C-8C9755AF8E75}" destId="{29283B7E-B388-41EB-BCD8-1314C05301E2}" srcOrd="4" destOrd="0" presId="urn:microsoft.com/office/officeart/2005/8/layout/lProcess2"/>
    <dgm:cxn modelId="{AE161793-6FF3-4E79-8F7A-B60D7501BA72}" type="presParOf" srcId="{697FDCFB-4AD2-461E-AE0C-8C9755AF8E75}" destId="{F1A653EA-6450-461A-BB4C-AEE74DD4FADD}" srcOrd="5" destOrd="0" presId="urn:microsoft.com/office/officeart/2005/8/layout/lProcess2"/>
    <dgm:cxn modelId="{CEB9D9FD-0093-4836-A3DF-5A904884FF46}" type="presParOf" srcId="{697FDCFB-4AD2-461E-AE0C-8C9755AF8E75}" destId="{39404CD7-8269-473A-BCD3-10F56004EF2D}" srcOrd="6" destOrd="0" presId="urn:microsoft.com/office/officeart/2005/8/layout/lProcess2"/>
    <dgm:cxn modelId="{EEE97C3F-C795-4BBC-BC18-DBE752371D8E}" type="presParOf" srcId="{697FDCFB-4AD2-461E-AE0C-8C9755AF8E75}" destId="{F9EC1331-8F83-4DAC-802A-62365C16BC15}" srcOrd="7" destOrd="0" presId="urn:microsoft.com/office/officeart/2005/8/layout/lProcess2"/>
    <dgm:cxn modelId="{B6B228CF-AF91-4067-BEAB-4AA660C3E6DF}" type="presParOf" srcId="{697FDCFB-4AD2-461E-AE0C-8C9755AF8E75}" destId="{8595B332-1EAA-4291-A9DF-3F9161F049AB}" srcOrd="8" destOrd="0" presId="urn:microsoft.com/office/officeart/2005/8/layout/lProcess2"/>
    <dgm:cxn modelId="{B3BBBC1E-B403-4F94-AA2C-F551F1FC3621}" type="presParOf" srcId="{697FDCFB-4AD2-461E-AE0C-8C9755AF8E75}" destId="{AE1BEF09-29BF-4416-8C30-3BF3A7BC2632}" srcOrd="9" destOrd="0" presId="urn:microsoft.com/office/officeart/2005/8/layout/lProcess2"/>
    <dgm:cxn modelId="{3EDDFF4C-B69D-4CD7-B99E-783A8D49C8C8}" type="presParOf" srcId="{697FDCFB-4AD2-461E-AE0C-8C9755AF8E75}" destId="{C65ADFB1-BB43-4F58-9950-ADE246270A00}" srcOrd="10" destOrd="0" presId="urn:microsoft.com/office/officeart/2005/8/layout/lProcess2"/>
    <dgm:cxn modelId="{79BA51E5-9ECE-4DCC-8215-50B887993A2B}" type="presParOf" srcId="{697FDCFB-4AD2-461E-AE0C-8C9755AF8E75}" destId="{DE02EAF3-11B5-41C0-81F2-7A1754FFE0F1}" srcOrd="11" destOrd="0" presId="urn:microsoft.com/office/officeart/2005/8/layout/lProcess2"/>
    <dgm:cxn modelId="{118F5960-2C0E-486F-B4AC-1735479AC461}" type="presParOf" srcId="{697FDCFB-4AD2-461E-AE0C-8C9755AF8E75}" destId="{D781D549-28E4-472D-AC17-3AD64941CC3F}" srcOrd="12" destOrd="0" presId="urn:microsoft.com/office/officeart/2005/8/layout/lProcess2"/>
    <dgm:cxn modelId="{BAF6CC0C-BC52-419D-A64C-946963C820D0}" type="presParOf" srcId="{697FDCFB-4AD2-461E-AE0C-8C9755AF8E75}" destId="{0413E61D-66FB-43D3-9C62-1BA840AF2CDB}" srcOrd="13" destOrd="0" presId="urn:microsoft.com/office/officeart/2005/8/layout/lProcess2"/>
    <dgm:cxn modelId="{A3E6CAAD-DF8A-410F-85E9-3ECE8CF83D88}" type="presParOf" srcId="{697FDCFB-4AD2-461E-AE0C-8C9755AF8E75}" destId="{0EC75C0B-E8BE-44DD-B723-B6FBDC2A675D}" srcOrd="14" destOrd="0" presId="urn:microsoft.com/office/officeart/2005/8/layout/lProcess2"/>
    <dgm:cxn modelId="{C39C26AD-7E63-4856-AAFE-5CE3DE3306DB}" type="presParOf" srcId="{697FDCFB-4AD2-461E-AE0C-8C9755AF8E75}" destId="{ECB051F6-52D8-407D-A526-8AEDD6539525}" srcOrd="15" destOrd="0" presId="urn:microsoft.com/office/officeart/2005/8/layout/lProcess2"/>
    <dgm:cxn modelId="{CB6BE282-3D7E-47D0-AD4D-7D024BB28381}" type="presParOf" srcId="{697FDCFB-4AD2-461E-AE0C-8C9755AF8E75}" destId="{6C0E6FC8-C545-4D77-AD4D-B9102496E93F}" srcOrd="16" destOrd="0" presId="urn:microsoft.com/office/officeart/2005/8/layout/lProcess2"/>
    <dgm:cxn modelId="{315E4031-8ED0-4D34-955A-B10CCECBEA0F}" type="presParOf" srcId="{697FDCFB-4AD2-461E-AE0C-8C9755AF8E75}" destId="{A2875D5D-B6A2-4DB1-848E-486EF2A158CC}" srcOrd="17" destOrd="0" presId="urn:microsoft.com/office/officeart/2005/8/layout/lProcess2"/>
    <dgm:cxn modelId="{95922A18-3FFA-46CE-B063-DC5A58F19F31}" type="presParOf" srcId="{697FDCFB-4AD2-461E-AE0C-8C9755AF8E75}" destId="{1EBF9AC0-46C6-4BDB-9EE4-1D7E609D3F5A}" srcOrd="1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C420F9-BBD3-450F-92BD-B5AC72E6DEBE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2E2E257A-19ED-4D66-A2F7-1E1A51BA3C36}">
      <dgm:prSet phldrT="[Tekst]" custT="1"/>
      <dgm:spPr>
        <a:gradFill flip="none" rotWithShape="1">
          <a:gsLst>
            <a:gs pos="0">
              <a:schemeClr val="accent6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3000">
              <a:schemeClr val="accent6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57000">
              <a:schemeClr val="accent6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l-PL" sz="1900" b="1" dirty="0" smtClean="0"/>
            <a:t>MONOFUNDUSZOWE</a:t>
          </a:r>
        </a:p>
        <a:p>
          <a:r>
            <a:rPr lang="pl-PL" sz="1900" b="1" dirty="0" smtClean="0"/>
            <a:t>- 6 -</a:t>
          </a:r>
          <a:endParaRPr lang="pl-PL" sz="1900" b="1" dirty="0"/>
        </a:p>
      </dgm:t>
    </dgm:pt>
    <dgm:pt modelId="{0FC4DE7F-F6C8-4FA7-8C20-B02D979C4837}" type="parTrans" cxnId="{94E03AB6-11C0-44B5-9923-5FBC4E3A1986}">
      <dgm:prSet/>
      <dgm:spPr/>
      <dgm:t>
        <a:bodyPr/>
        <a:lstStyle/>
        <a:p>
          <a:endParaRPr lang="pl-PL"/>
        </a:p>
      </dgm:t>
    </dgm:pt>
    <dgm:pt modelId="{84F641B5-A283-42C0-AF47-05CB91BF5DDE}" type="sibTrans" cxnId="{94E03AB6-11C0-44B5-9923-5FBC4E3A1986}">
      <dgm:prSet/>
      <dgm:spPr/>
      <dgm:t>
        <a:bodyPr/>
        <a:lstStyle/>
        <a:p>
          <a:endParaRPr lang="pl-PL"/>
        </a:p>
      </dgm:t>
    </dgm:pt>
    <dgm:pt modelId="{2389379A-7AC7-41A2-A7F7-0A1F36721245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Dolnośląskie</a:t>
          </a:r>
          <a:endParaRPr lang="pl-PL" sz="1500" dirty="0"/>
        </a:p>
      </dgm:t>
    </dgm:pt>
    <dgm:pt modelId="{C9327E20-D73A-4E0F-BD52-C3C6357F2049}" type="parTrans" cxnId="{4C9BF840-5C60-4EB5-8094-13B934A7ABF0}">
      <dgm:prSet/>
      <dgm:spPr/>
      <dgm:t>
        <a:bodyPr/>
        <a:lstStyle/>
        <a:p>
          <a:endParaRPr lang="pl-PL"/>
        </a:p>
      </dgm:t>
    </dgm:pt>
    <dgm:pt modelId="{DD6FAB33-F340-4FD6-A275-5A9DCCD67EA4}" type="sibTrans" cxnId="{4C9BF840-5C60-4EB5-8094-13B934A7ABF0}">
      <dgm:prSet/>
      <dgm:spPr/>
      <dgm:t>
        <a:bodyPr/>
        <a:lstStyle/>
        <a:p>
          <a:endParaRPr lang="pl-PL"/>
        </a:p>
      </dgm:t>
    </dgm:pt>
    <dgm:pt modelId="{289F11A3-E175-44C7-BD03-03E0CCB9883A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Lubelskie</a:t>
          </a:r>
          <a:endParaRPr lang="pl-PL" sz="1500" dirty="0"/>
        </a:p>
      </dgm:t>
    </dgm:pt>
    <dgm:pt modelId="{A31E3F8A-9C2A-4E7B-84D5-0C9A364F4B99}" type="parTrans" cxnId="{DD7B78A4-A45F-4221-9E47-F11C88CED7BD}">
      <dgm:prSet/>
      <dgm:spPr/>
      <dgm:t>
        <a:bodyPr/>
        <a:lstStyle/>
        <a:p>
          <a:endParaRPr lang="pl-PL"/>
        </a:p>
      </dgm:t>
    </dgm:pt>
    <dgm:pt modelId="{BBFBF91A-8347-4D65-B8E1-5634C5C958DE}" type="sibTrans" cxnId="{DD7B78A4-A45F-4221-9E47-F11C88CED7BD}">
      <dgm:prSet/>
      <dgm:spPr/>
      <dgm:t>
        <a:bodyPr/>
        <a:lstStyle/>
        <a:p>
          <a:endParaRPr lang="pl-PL"/>
        </a:p>
      </dgm:t>
    </dgm:pt>
    <dgm:pt modelId="{1ABD61BE-6554-4788-8CF5-14AB325DE3BB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Łódzkie</a:t>
          </a:r>
          <a:endParaRPr lang="pl-PL" sz="1500" dirty="0"/>
        </a:p>
      </dgm:t>
    </dgm:pt>
    <dgm:pt modelId="{A42D7015-FB5A-4B1B-B8EB-848B94BD5D3B}" type="parTrans" cxnId="{2738892C-FBBD-48B7-99CD-0C2880DCD6C2}">
      <dgm:prSet/>
      <dgm:spPr/>
      <dgm:t>
        <a:bodyPr/>
        <a:lstStyle/>
        <a:p>
          <a:endParaRPr lang="pl-PL"/>
        </a:p>
      </dgm:t>
    </dgm:pt>
    <dgm:pt modelId="{6EF95CB6-1AAE-40E1-A72E-55826009445E}" type="sibTrans" cxnId="{2738892C-FBBD-48B7-99CD-0C2880DCD6C2}">
      <dgm:prSet/>
      <dgm:spPr/>
      <dgm:t>
        <a:bodyPr/>
        <a:lstStyle/>
        <a:p>
          <a:endParaRPr lang="pl-PL"/>
        </a:p>
      </dgm:t>
    </dgm:pt>
    <dgm:pt modelId="{33DA7AC4-A2D3-4D01-A61C-3141D8E96924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Mazowieckie</a:t>
          </a:r>
          <a:endParaRPr lang="pl-PL" sz="1500" dirty="0"/>
        </a:p>
      </dgm:t>
    </dgm:pt>
    <dgm:pt modelId="{A030AAB0-165E-4E66-85E0-FDA86F335147}" type="parTrans" cxnId="{308F96DD-AA08-4D3A-B312-289EE24893E4}">
      <dgm:prSet/>
      <dgm:spPr/>
      <dgm:t>
        <a:bodyPr/>
        <a:lstStyle/>
        <a:p>
          <a:endParaRPr lang="pl-PL"/>
        </a:p>
      </dgm:t>
    </dgm:pt>
    <dgm:pt modelId="{42F0C9DE-A662-4499-BB01-368043907E15}" type="sibTrans" cxnId="{308F96DD-AA08-4D3A-B312-289EE24893E4}">
      <dgm:prSet/>
      <dgm:spPr/>
      <dgm:t>
        <a:bodyPr/>
        <a:lstStyle/>
        <a:p>
          <a:endParaRPr lang="pl-PL"/>
        </a:p>
      </dgm:t>
    </dgm:pt>
    <dgm:pt modelId="{AC2EF185-1DFE-4AF8-8F24-619186AA16D4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Opolskie</a:t>
          </a:r>
          <a:endParaRPr lang="pl-PL" sz="1500" dirty="0"/>
        </a:p>
      </dgm:t>
    </dgm:pt>
    <dgm:pt modelId="{3C977C6A-D19D-4E3A-8C14-46C6715BEA46}" type="parTrans" cxnId="{D10EE08B-595D-4367-B526-5B362F383347}">
      <dgm:prSet/>
      <dgm:spPr/>
      <dgm:t>
        <a:bodyPr/>
        <a:lstStyle/>
        <a:p>
          <a:endParaRPr lang="pl-PL"/>
        </a:p>
      </dgm:t>
    </dgm:pt>
    <dgm:pt modelId="{D1CAB447-120F-4058-A9D5-B5F2D0986B70}" type="sibTrans" cxnId="{D10EE08B-595D-4367-B526-5B362F383347}">
      <dgm:prSet/>
      <dgm:spPr/>
      <dgm:t>
        <a:bodyPr/>
        <a:lstStyle/>
        <a:p>
          <a:endParaRPr lang="pl-PL"/>
        </a:p>
      </dgm:t>
    </dgm:pt>
    <dgm:pt modelId="{5BBEEC14-17E3-4137-86CD-E46A301F7094}">
      <dgm:prSet phldrT="[Tekst]" custT="1"/>
      <dgm:spPr>
        <a:ln>
          <a:noFill/>
        </a:ln>
      </dgm:spPr>
      <dgm:t>
        <a:bodyPr/>
        <a:lstStyle/>
        <a:p>
          <a:r>
            <a:rPr lang="pl-PL" sz="1500" dirty="0" smtClean="0"/>
            <a:t>Warmińsko-Mazurskie</a:t>
          </a:r>
          <a:endParaRPr lang="pl-PL" sz="1500" dirty="0"/>
        </a:p>
      </dgm:t>
    </dgm:pt>
    <dgm:pt modelId="{2D92E693-4E76-4887-90BB-29A4C8667507}" type="parTrans" cxnId="{61E9B079-4D56-4C43-A4CC-8AD87B68ED30}">
      <dgm:prSet/>
      <dgm:spPr/>
      <dgm:t>
        <a:bodyPr/>
        <a:lstStyle/>
        <a:p>
          <a:endParaRPr lang="pl-PL"/>
        </a:p>
      </dgm:t>
    </dgm:pt>
    <dgm:pt modelId="{28A532CB-2D5B-47DD-8F64-1C3A0AE71E52}" type="sibTrans" cxnId="{61E9B079-4D56-4C43-A4CC-8AD87B68ED30}">
      <dgm:prSet/>
      <dgm:spPr/>
      <dgm:t>
        <a:bodyPr/>
        <a:lstStyle/>
        <a:p>
          <a:endParaRPr lang="pl-PL"/>
        </a:p>
      </dgm:t>
    </dgm:pt>
    <dgm:pt modelId="{E6CE3FEC-C0EF-41B6-95C4-0228391CC38F}" type="pres">
      <dgm:prSet presAssocID="{05C420F9-BBD3-450F-92BD-B5AC72E6DEB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BD4054C-A85F-4037-9E05-51B7F5DE1C95}" type="pres">
      <dgm:prSet presAssocID="{2E2E257A-19ED-4D66-A2F7-1E1A51BA3C36}" presName="compNode" presStyleCnt="0"/>
      <dgm:spPr/>
    </dgm:pt>
    <dgm:pt modelId="{872476F0-06DB-4C72-859F-E800D9BCBC24}" type="pres">
      <dgm:prSet presAssocID="{2E2E257A-19ED-4D66-A2F7-1E1A51BA3C36}" presName="aNode" presStyleLbl="bgShp" presStyleIdx="0" presStyleCnt="1" custLinFactNeighborX="-15831" custLinFactNeighborY="522"/>
      <dgm:spPr/>
      <dgm:t>
        <a:bodyPr/>
        <a:lstStyle/>
        <a:p>
          <a:endParaRPr lang="pl-PL"/>
        </a:p>
      </dgm:t>
    </dgm:pt>
    <dgm:pt modelId="{1143AD41-611A-434A-864B-FAB7794A581D}" type="pres">
      <dgm:prSet presAssocID="{2E2E257A-19ED-4D66-A2F7-1E1A51BA3C36}" presName="textNode" presStyleLbl="bgShp" presStyleIdx="0" presStyleCnt="1"/>
      <dgm:spPr/>
      <dgm:t>
        <a:bodyPr/>
        <a:lstStyle/>
        <a:p>
          <a:endParaRPr lang="pl-PL"/>
        </a:p>
      </dgm:t>
    </dgm:pt>
    <dgm:pt modelId="{1D3AF6AC-ACC0-49B1-9775-0136F2F99AD6}" type="pres">
      <dgm:prSet presAssocID="{2E2E257A-19ED-4D66-A2F7-1E1A51BA3C36}" presName="compChildNode" presStyleCnt="0"/>
      <dgm:spPr/>
    </dgm:pt>
    <dgm:pt modelId="{2737906D-5817-4358-A769-9B6C2FB639F7}" type="pres">
      <dgm:prSet presAssocID="{2E2E257A-19ED-4D66-A2F7-1E1A51BA3C36}" presName="theInnerList" presStyleCnt="0"/>
      <dgm:spPr/>
    </dgm:pt>
    <dgm:pt modelId="{618A46CB-B6CD-4C29-A594-CE43764B3410}" type="pres">
      <dgm:prSet presAssocID="{2389379A-7AC7-41A2-A7F7-0A1F36721245}" presName="childNode" presStyleLbl="node1" presStyleIdx="0" presStyleCnt="6" custScaleY="254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64462C-2456-4E04-9D36-8F3332FE0F85}" type="pres">
      <dgm:prSet presAssocID="{2389379A-7AC7-41A2-A7F7-0A1F36721245}" presName="aSpace2" presStyleCnt="0"/>
      <dgm:spPr/>
    </dgm:pt>
    <dgm:pt modelId="{0206CD2E-CAD9-46C6-A669-E2A7D7C60257}" type="pres">
      <dgm:prSet presAssocID="{289F11A3-E175-44C7-BD03-03E0CCB9883A}" presName="childNode" presStyleLbl="node1" presStyleIdx="1" presStyleCnt="6" custScaleY="254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F8CD9C-2E3B-445A-9BE7-09599FF8F3FA}" type="pres">
      <dgm:prSet presAssocID="{289F11A3-E175-44C7-BD03-03E0CCB9883A}" presName="aSpace2" presStyleCnt="0"/>
      <dgm:spPr/>
    </dgm:pt>
    <dgm:pt modelId="{A43B2348-7486-4567-BF6E-F9E3636ECDA8}" type="pres">
      <dgm:prSet presAssocID="{1ABD61BE-6554-4788-8CF5-14AB325DE3BB}" presName="childNode" presStyleLbl="node1" presStyleIdx="2" presStyleCnt="6" custScaleY="254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AC85A2-86DF-4C12-9747-BB7E352AB75E}" type="pres">
      <dgm:prSet presAssocID="{1ABD61BE-6554-4788-8CF5-14AB325DE3BB}" presName="aSpace2" presStyleCnt="0"/>
      <dgm:spPr/>
    </dgm:pt>
    <dgm:pt modelId="{CE05A605-585B-4F56-8B53-98E4DCF1BD2D}" type="pres">
      <dgm:prSet presAssocID="{33DA7AC4-A2D3-4D01-A61C-3141D8E96924}" presName="childNode" presStyleLbl="node1" presStyleIdx="3" presStyleCnt="6" custScaleY="254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CC554B-E8EF-43FC-8284-59481C3D2BF7}" type="pres">
      <dgm:prSet presAssocID="{33DA7AC4-A2D3-4D01-A61C-3141D8E96924}" presName="aSpace2" presStyleCnt="0"/>
      <dgm:spPr/>
    </dgm:pt>
    <dgm:pt modelId="{038DFE9C-6056-41F6-B856-8CA99CF9E41D}" type="pres">
      <dgm:prSet presAssocID="{AC2EF185-1DFE-4AF8-8F24-619186AA16D4}" presName="childNode" presStyleLbl="node1" presStyleIdx="4" presStyleCnt="6" custScaleY="254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D572DE-947D-4216-8523-6FB3D7D65DC7}" type="pres">
      <dgm:prSet presAssocID="{AC2EF185-1DFE-4AF8-8F24-619186AA16D4}" presName="aSpace2" presStyleCnt="0"/>
      <dgm:spPr/>
    </dgm:pt>
    <dgm:pt modelId="{A9B24190-89DD-41CF-A4BD-1C7EEEF1E033}" type="pres">
      <dgm:prSet presAssocID="{5BBEEC14-17E3-4137-86CD-E46A301F7094}" presName="childNode" presStyleLbl="node1" presStyleIdx="5" presStyleCnt="6" custScaleY="254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08F96DD-AA08-4D3A-B312-289EE24893E4}" srcId="{2E2E257A-19ED-4D66-A2F7-1E1A51BA3C36}" destId="{33DA7AC4-A2D3-4D01-A61C-3141D8E96924}" srcOrd="3" destOrd="0" parTransId="{A030AAB0-165E-4E66-85E0-FDA86F335147}" sibTransId="{42F0C9DE-A662-4499-BB01-368043907E15}"/>
    <dgm:cxn modelId="{A1805441-EB20-43DA-9D77-CB1C9366B4C9}" type="presOf" srcId="{2E2E257A-19ED-4D66-A2F7-1E1A51BA3C36}" destId="{1143AD41-611A-434A-864B-FAB7794A581D}" srcOrd="1" destOrd="0" presId="urn:microsoft.com/office/officeart/2005/8/layout/lProcess2"/>
    <dgm:cxn modelId="{085627EC-CC34-47C9-8F6A-D6B66D998AEA}" type="presOf" srcId="{2389379A-7AC7-41A2-A7F7-0A1F36721245}" destId="{618A46CB-B6CD-4C29-A594-CE43764B3410}" srcOrd="0" destOrd="0" presId="urn:microsoft.com/office/officeart/2005/8/layout/lProcess2"/>
    <dgm:cxn modelId="{94E03AB6-11C0-44B5-9923-5FBC4E3A1986}" srcId="{05C420F9-BBD3-450F-92BD-B5AC72E6DEBE}" destId="{2E2E257A-19ED-4D66-A2F7-1E1A51BA3C36}" srcOrd="0" destOrd="0" parTransId="{0FC4DE7F-F6C8-4FA7-8C20-B02D979C4837}" sibTransId="{84F641B5-A283-42C0-AF47-05CB91BF5DDE}"/>
    <dgm:cxn modelId="{D10EE08B-595D-4367-B526-5B362F383347}" srcId="{2E2E257A-19ED-4D66-A2F7-1E1A51BA3C36}" destId="{AC2EF185-1DFE-4AF8-8F24-619186AA16D4}" srcOrd="4" destOrd="0" parTransId="{3C977C6A-D19D-4E3A-8C14-46C6715BEA46}" sibTransId="{D1CAB447-120F-4058-A9D5-B5F2D0986B70}"/>
    <dgm:cxn modelId="{61E9B079-4D56-4C43-A4CC-8AD87B68ED30}" srcId="{2E2E257A-19ED-4D66-A2F7-1E1A51BA3C36}" destId="{5BBEEC14-17E3-4137-86CD-E46A301F7094}" srcOrd="5" destOrd="0" parTransId="{2D92E693-4E76-4887-90BB-29A4C8667507}" sibTransId="{28A532CB-2D5B-47DD-8F64-1C3A0AE71E52}"/>
    <dgm:cxn modelId="{89418010-9C1F-463D-84D1-C8925C8AFF3D}" type="presOf" srcId="{2E2E257A-19ED-4D66-A2F7-1E1A51BA3C36}" destId="{872476F0-06DB-4C72-859F-E800D9BCBC24}" srcOrd="0" destOrd="0" presId="urn:microsoft.com/office/officeart/2005/8/layout/lProcess2"/>
    <dgm:cxn modelId="{FCE9B9D5-B2ED-44F6-87CE-6DF86204C6BD}" type="presOf" srcId="{5BBEEC14-17E3-4137-86CD-E46A301F7094}" destId="{A9B24190-89DD-41CF-A4BD-1C7EEEF1E033}" srcOrd="0" destOrd="0" presId="urn:microsoft.com/office/officeart/2005/8/layout/lProcess2"/>
    <dgm:cxn modelId="{4C9BF840-5C60-4EB5-8094-13B934A7ABF0}" srcId="{2E2E257A-19ED-4D66-A2F7-1E1A51BA3C36}" destId="{2389379A-7AC7-41A2-A7F7-0A1F36721245}" srcOrd="0" destOrd="0" parTransId="{C9327E20-D73A-4E0F-BD52-C3C6357F2049}" sibTransId="{DD6FAB33-F340-4FD6-A275-5A9DCCD67EA4}"/>
    <dgm:cxn modelId="{A356AC4B-A05D-440C-99BB-C7E09938E1DE}" type="presOf" srcId="{AC2EF185-1DFE-4AF8-8F24-619186AA16D4}" destId="{038DFE9C-6056-41F6-B856-8CA99CF9E41D}" srcOrd="0" destOrd="0" presId="urn:microsoft.com/office/officeart/2005/8/layout/lProcess2"/>
    <dgm:cxn modelId="{2738892C-FBBD-48B7-99CD-0C2880DCD6C2}" srcId="{2E2E257A-19ED-4D66-A2F7-1E1A51BA3C36}" destId="{1ABD61BE-6554-4788-8CF5-14AB325DE3BB}" srcOrd="2" destOrd="0" parTransId="{A42D7015-FB5A-4B1B-B8EB-848B94BD5D3B}" sibTransId="{6EF95CB6-1AAE-40E1-A72E-55826009445E}"/>
    <dgm:cxn modelId="{003ADCF0-9CCB-4BF5-805C-5852BD655526}" type="presOf" srcId="{33DA7AC4-A2D3-4D01-A61C-3141D8E96924}" destId="{CE05A605-585B-4F56-8B53-98E4DCF1BD2D}" srcOrd="0" destOrd="0" presId="urn:microsoft.com/office/officeart/2005/8/layout/lProcess2"/>
    <dgm:cxn modelId="{5E35DDB0-C949-444F-9D7C-6F09E2DCF633}" type="presOf" srcId="{289F11A3-E175-44C7-BD03-03E0CCB9883A}" destId="{0206CD2E-CAD9-46C6-A669-E2A7D7C60257}" srcOrd="0" destOrd="0" presId="urn:microsoft.com/office/officeart/2005/8/layout/lProcess2"/>
    <dgm:cxn modelId="{DD7B78A4-A45F-4221-9E47-F11C88CED7BD}" srcId="{2E2E257A-19ED-4D66-A2F7-1E1A51BA3C36}" destId="{289F11A3-E175-44C7-BD03-03E0CCB9883A}" srcOrd="1" destOrd="0" parTransId="{A31E3F8A-9C2A-4E7B-84D5-0C9A364F4B99}" sibTransId="{BBFBF91A-8347-4D65-B8E1-5634C5C958DE}"/>
    <dgm:cxn modelId="{EB2E3FFB-4C26-4203-98B4-E0E9D5B74CCF}" type="presOf" srcId="{1ABD61BE-6554-4788-8CF5-14AB325DE3BB}" destId="{A43B2348-7486-4567-BF6E-F9E3636ECDA8}" srcOrd="0" destOrd="0" presId="urn:microsoft.com/office/officeart/2005/8/layout/lProcess2"/>
    <dgm:cxn modelId="{1B077625-2390-4225-A1FC-01DC88EBE267}" type="presOf" srcId="{05C420F9-BBD3-450F-92BD-B5AC72E6DEBE}" destId="{E6CE3FEC-C0EF-41B6-95C4-0228391CC38F}" srcOrd="0" destOrd="0" presId="urn:microsoft.com/office/officeart/2005/8/layout/lProcess2"/>
    <dgm:cxn modelId="{FEA4CF42-019E-46EF-A60A-097654878B8B}" type="presParOf" srcId="{E6CE3FEC-C0EF-41B6-95C4-0228391CC38F}" destId="{3BD4054C-A85F-4037-9E05-51B7F5DE1C95}" srcOrd="0" destOrd="0" presId="urn:microsoft.com/office/officeart/2005/8/layout/lProcess2"/>
    <dgm:cxn modelId="{220EB7E0-33E1-49C6-8CED-17F3220C5A28}" type="presParOf" srcId="{3BD4054C-A85F-4037-9E05-51B7F5DE1C95}" destId="{872476F0-06DB-4C72-859F-E800D9BCBC24}" srcOrd="0" destOrd="0" presId="urn:microsoft.com/office/officeart/2005/8/layout/lProcess2"/>
    <dgm:cxn modelId="{71FAEFF5-37D0-4170-BF60-E4E65BBDC620}" type="presParOf" srcId="{3BD4054C-A85F-4037-9E05-51B7F5DE1C95}" destId="{1143AD41-611A-434A-864B-FAB7794A581D}" srcOrd="1" destOrd="0" presId="urn:microsoft.com/office/officeart/2005/8/layout/lProcess2"/>
    <dgm:cxn modelId="{104103A0-5D98-41E5-A3A1-CC8E175239DA}" type="presParOf" srcId="{3BD4054C-A85F-4037-9E05-51B7F5DE1C95}" destId="{1D3AF6AC-ACC0-49B1-9775-0136F2F99AD6}" srcOrd="2" destOrd="0" presId="urn:microsoft.com/office/officeart/2005/8/layout/lProcess2"/>
    <dgm:cxn modelId="{CC4A51E5-CD46-4BE7-B309-839994C6ACB9}" type="presParOf" srcId="{1D3AF6AC-ACC0-49B1-9775-0136F2F99AD6}" destId="{2737906D-5817-4358-A769-9B6C2FB639F7}" srcOrd="0" destOrd="0" presId="urn:microsoft.com/office/officeart/2005/8/layout/lProcess2"/>
    <dgm:cxn modelId="{6158FC3C-9E0A-482B-A2AC-FB432F6498EF}" type="presParOf" srcId="{2737906D-5817-4358-A769-9B6C2FB639F7}" destId="{618A46CB-B6CD-4C29-A594-CE43764B3410}" srcOrd="0" destOrd="0" presId="urn:microsoft.com/office/officeart/2005/8/layout/lProcess2"/>
    <dgm:cxn modelId="{D5C95BC8-196E-42CE-8C4A-A7F17A5339A1}" type="presParOf" srcId="{2737906D-5817-4358-A769-9B6C2FB639F7}" destId="{7364462C-2456-4E04-9D36-8F3332FE0F85}" srcOrd="1" destOrd="0" presId="urn:microsoft.com/office/officeart/2005/8/layout/lProcess2"/>
    <dgm:cxn modelId="{83B7B741-25E9-4504-A5F4-4918D6F149BC}" type="presParOf" srcId="{2737906D-5817-4358-A769-9B6C2FB639F7}" destId="{0206CD2E-CAD9-46C6-A669-E2A7D7C60257}" srcOrd="2" destOrd="0" presId="urn:microsoft.com/office/officeart/2005/8/layout/lProcess2"/>
    <dgm:cxn modelId="{4F1ABD97-2FC6-4C3D-9CD7-C2DC01FE4FD9}" type="presParOf" srcId="{2737906D-5817-4358-A769-9B6C2FB639F7}" destId="{56F8CD9C-2E3B-445A-9BE7-09599FF8F3FA}" srcOrd="3" destOrd="0" presId="urn:microsoft.com/office/officeart/2005/8/layout/lProcess2"/>
    <dgm:cxn modelId="{68B7D080-9C0D-4307-ABD4-604684D99F56}" type="presParOf" srcId="{2737906D-5817-4358-A769-9B6C2FB639F7}" destId="{A43B2348-7486-4567-BF6E-F9E3636ECDA8}" srcOrd="4" destOrd="0" presId="urn:microsoft.com/office/officeart/2005/8/layout/lProcess2"/>
    <dgm:cxn modelId="{B89635CF-5F87-44AE-9960-ABD99E930C27}" type="presParOf" srcId="{2737906D-5817-4358-A769-9B6C2FB639F7}" destId="{1FAC85A2-86DF-4C12-9747-BB7E352AB75E}" srcOrd="5" destOrd="0" presId="urn:microsoft.com/office/officeart/2005/8/layout/lProcess2"/>
    <dgm:cxn modelId="{1B38BBC5-CD72-4EAA-8B06-FB5B83969BF3}" type="presParOf" srcId="{2737906D-5817-4358-A769-9B6C2FB639F7}" destId="{CE05A605-585B-4F56-8B53-98E4DCF1BD2D}" srcOrd="6" destOrd="0" presId="urn:microsoft.com/office/officeart/2005/8/layout/lProcess2"/>
    <dgm:cxn modelId="{005E2E25-BB19-461E-96E7-2B660DB54D6F}" type="presParOf" srcId="{2737906D-5817-4358-A769-9B6C2FB639F7}" destId="{0DCC554B-E8EF-43FC-8284-59481C3D2BF7}" srcOrd="7" destOrd="0" presId="urn:microsoft.com/office/officeart/2005/8/layout/lProcess2"/>
    <dgm:cxn modelId="{B662B037-05AF-43B7-AF10-24B9629FC5BC}" type="presParOf" srcId="{2737906D-5817-4358-A769-9B6C2FB639F7}" destId="{038DFE9C-6056-41F6-B856-8CA99CF9E41D}" srcOrd="8" destOrd="0" presId="urn:microsoft.com/office/officeart/2005/8/layout/lProcess2"/>
    <dgm:cxn modelId="{FC38FB9F-3A1B-4976-9573-9C7235B59811}" type="presParOf" srcId="{2737906D-5817-4358-A769-9B6C2FB639F7}" destId="{21D572DE-947D-4216-8523-6FB3D7D65DC7}" srcOrd="9" destOrd="0" presId="urn:microsoft.com/office/officeart/2005/8/layout/lProcess2"/>
    <dgm:cxn modelId="{3C7DFC22-94A6-4D2B-BADD-D3D3D3885CBB}" type="presParOf" srcId="{2737906D-5817-4358-A769-9B6C2FB639F7}" destId="{A9B24190-89DD-41CF-A4BD-1C7EEEF1E033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AC542-89F4-4020-9F3F-9E87A4326527}">
      <dsp:nvSpPr>
        <dsp:cNvPr id="0" name=""/>
        <dsp:cNvSpPr/>
      </dsp:nvSpPr>
      <dsp:spPr>
        <a:xfrm>
          <a:off x="2341" y="0"/>
          <a:ext cx="2395713" cy="462195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0">
              <a:schemeClr val="accent1">
                <a:lumMod val="20000"/>
                <a:lumOff val="80000"/>
                <a:shade val="67500"/>
                <a:satMod val="115000"/>
              </a:schemeClr>
            </a:gs>
            <a:gs pos="63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WIELOFUNDUSZOWE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- 10 -</a:t>
          </a:r>
          <a:endParaRPr lang="pl-PL" sz="2000" kern="1200" dirty="0"/>
        </a:p>
      </dsp:txBody>
      <dsp:txXfrm>
        <a:off x="2341" y="0"/>
        <a:ext cx="2395713" cy="1386586"/>
      </dsp:txXfrm>
    </dsp:sp>
    <dsp:sp modelId="{70E9FD3B-9EBF-45EF-9FE1-B6573FE9CF0F}">
      <dsp:nvSpPr>
        <dsp:cNvPr id="0" name=""/>
        <dsp:cNvSpPr/>
      </dsp:nvSpPr>
      <dsp:spPr>
        <a:xfrm>
          <a:off x="240742" y="1387771"/>
          <a:ext cx="1916570" cy="263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Kujawsko-Pomorskie</a:t>
          </a:r>
          <a:endParaRPr lang="pl-PL" sz="1500" kern="1200" dirty="0"/>
        </a:p>
      </dsp:txBody>
      <dsp:txXfrm>
        <a:off x="248465" y="1395494"/>
        <a:ext cx="1901124" cy="248234"/>
      </dsp:txXfrm>
    </dsp:sp>
    <dsp:sp modelId="{D07BBE9E-6B2D-4DF3-A699-FCCA5955BA3A}">
      <dsp:nvSpPr>
        <dsp:cNvPr id="0" name=""/>
        <dsp:cNvSpPr/>
      </dsp:nvSpPr>
      <dsp:spPr>
        <a:xfrm>
          <a:off x="240742" y="1692018"/>
          <a:ext cx="1916570" cy="263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Lubuskie</a:t>
          </a:r>
          <a:endParaRPr lang="pl-PL" sz="1500" kern="1200" dirty="0"/>
        </a:p>
      </dsp:txBody>
      <dsp:txXfrm>
        <a:off x="248465" y="1699741"/>
        <a:ext cx="1901124" cy="248234"/>
      </dsp:txXfrm>
    </dsp:sp>
    <dsp:sp modelId="{29283B7E-B388-41EB-BCD8-1314C05301E2}">
      <dsp:nvSpPr>
        <dsp:cNvPr id="0" name=""/>
        <dsp:cNvSpPr/>
      </dsp:nvSpPr>
      <dsp:spPr>
        <a:xfrm>
          <a:off x="240742" y="1996264"/>
          <a:ext cx="1916570" cy="263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Małopolskie</a:t>
          </a:r>
          <a:endParaRPr lang="pl-PL" sz="1500" kern="1200" dirty="0"/>
        </a:p>
      </dsp:txBody>
      <dsp:txXfrm>
        <a:off x="248465" y="2003987"/>
        <a:ext cx="1901124" cy="248234"/>
      </dsp:txXfrm>
    </dsp:sp>
    <dsp:sp modelId="{39404CD7-8269-473A-BCD3-10F56004EF2D}">
      <dsp:nvSpPr>
        <dsp:cNvPr id="0" name=""/>
        <dsp:cNvSpPr/>
      </dsp:nvSpPr>
      <dsp:spPr>
        <a:xfrm>
          <a:off x="240742" y="2300511"/>
          <a:ext cx="1916570" cy="263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Podkarpackie</a:t>
          </a:r>
          <a:endParaRPr lang="pl-PL" sz="1500" kern="1200" dirty="0"/>
        </a:p>
      </dsp:txBody>
      <dsp:txXfrm>
        <a:off x="248465" y="2308234"/>
        <a:ext cx="1901124" cy="248234"/>
      </dsp:txXfrm>
    </dsp:sp>
    <dsp:sp modelId="{8595B332-1EAA-4291-A9DF-3F9161F049AB}">
      <dsp:nvSpPr>
        <dsp:cNvPr id="0" name=""/>
        <dsp:cNvSpPr/>
      </dsp:nvSpPr>
      <dsp:spPr>
        <a:xfrm>
          <a:off x="240742" y="2604758"/>
          <a:ext cx="1916570" cy="263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Podlaskie</a:t>
          </a:r>
          <a:endParaRPr lang="pl-PL" sz="1500" kern="1200" dirty="0"/>
        </a:p>
      </dsp:txBody>
      <dsp:txXfrm>
        <a:off x="248465" y="2612481"/>
        <a:ext cx="1901124" cy="248234"/>
      </dsp:txXfrm>
    </dsp:sp>
    <dsp:sp modelId="{C65ADFB1-BB43-4F58-9950-ADE246270A00}">
      <dsp:nvSpPr>
        <dsp:cNvPr id="0" name=""/>
        <dsp:cNvSpPr/>
      </dsp:nvSpPr>
      <dsp:spPr>
        <a:xfrm>
          <a:off x="240742" y="2909004"/>
          <a:ext cx="1916570" cy="263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Pomorskie</a:t>
          </a:r>
          <a:endParaRPr lang="pl-PL" sz="1500" kern="1200" dirty="0"/>
        </a:p>
      </dsp:txBody>
      <dsp:txXfrm>
        <a:off x="248465" y="2916727"/>
        <a:ext cx="1901124" cy="248234"/>
      </dsp:txXfrm>
    </dsp:sp>
    <dsp:sp modelId="{D781D549-28E4-472D-AC17-3AD64941CC3F}">
      <dsp:nvSpPr>
        <dsp:cNvPr id="0" name=""/>
        <dsp:cNvSpPr/>
      </dsp:nvSpPr>
      <dsp:spPr>
        <a:xfrm>
          <a:off x="240742" y="3213251"/>
          <a:ext cx="1916570" cy="263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Śląskie</a:t>
          </a:r>
          <a:endParaRPr lang="pl-PL" sz="1500" kern="1200" dirty="0"/>
        </a:p>
      </dsp:txBody>
      <dsp:txXfrm>
        <a:off x="248465" y="3220974"/>
        <a:ext cx="1901124" cy="248234"/>
      </dsp:txXfrm>
    </dsp:sp>
    <dsp:sp modelId="{0EC75C0B-E8BE-44DD-B723-B6FBDC2A675D}">
      <dsp:nvSpPr>
        <dsp:cNvPr id="0" name=""/>
        <dsp:cNvSpPr/>
      </dsp:nvSpPr>
      <dsp:spPr>
        <a:xfrm>
          <a:off x="240742" y="3517498"/>
          <a:ext cx="1916570" cy="263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Świętokrzyskie</a:t>
          </a:r>
          <a:endParaRPr lang="pl-PL" sz="1500" kern="1200" dirty="0"/>
        </a:p>
      </dsp:txBody>
      <dsp:txXfrm>
        <a:off x="248465" y="3525221"/>
        <a:ext cx="1901124" cy="248234"/>
      </dsp:txXfrm>
    </dsp:sp>
    <dsp:sp modelId="{6C0E6FC8-C545-4D77-AD4D-B9102496E93F}">
      <dsp:nvSpPr>
        <dsp:cNvPr id="0" name=""/>
        <dsp:cNvSpPr/>
      </dsp:nvSpPr>
      <dsp:spPr>
        <a:xfrm>
          <a:off x="240742" y="3821745"/>
          <a:ext cx="1916570" cy="263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Wielkopolskie</a:t>
          </a:r>
          <a:endParaRPr lang="pl-PL" sz="1500" kern="1200" dirty="0"/>
        </a:p>
      </dsp:txBody>
      <dsp:txXfrm>
        <a:off x="248465" y="3829468"/>
        <a:ext cx="1901124" cy="248234"/>
      </dsp:txXfrm>
    </dsp:sp>
    <dsp:sp modelId="{1EBF9AC0-46C6-4BDB-9EE4-1D7E609D3F5A}">
      <dsp:nvSpPr>
        <dsp:cNvPr id="0" name=""/>
        <dsp:cNvSpPr/>
      </dsp:nvSpPr>
      <dsp:spPr>
        <a:xfrm>
          <a:off x="240742" y="4125991"/>
          <a:ext cx="1916570" cy="263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Zachodniopomorskie</a:t>
          </a:r>
          <a:endParaRPr lang="pl-PL" sz="1500" kern="1200" dirty="0"/>
        </a:p>
      </dsp:txBody>
      <dsp:txXfrm>
        <a:off x="248465" y="4133714"/>
        <a:ext cx="1901124" cy="248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476F0-06DB-4C72-859F-E800D9BCBC24}">
      <dsp:nvSpPr>
        <dsp:cNvPr id="0" name=""/>
        <dsp:cNvSpPr/>
      </dsp:nvSpPr>
      <dsp:spPr>
        <a:xfrm>
          <a:off x="0" y="0"/>
          <a:ext cx="2398055" cy="428849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6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3000">
              <a:schemeClr val="accent6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57000">
              <a:schemeClr val="accent6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MONOFUNDUSZOWE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- 6 -</a:t>
          </a:r>
          <a:endParaRPr lang="pl-PL" sz="1900" b="1" kern="1200" dirty="0"/>
        </a:p>
      </dsp:txBody>
      <dsp:txXfrm>
        <a:off x="0" y="0"/>
        <a:ext cx="2398055" cy="1286547"/>
      </dsp:txXfrm>
    </dsp:sp>
    <dsp:sp modelId="{618A46CB-B6CD-4C29-A594-CE43764B3410}">
      <dsp:nvSpPr>
        <dsp:cNvPr id="0" name=""/>
        <dsp:cNvSpPr/>
      </dsp:nvSpPr>
      <dsp:spPr>
        <a:xfrm>
          <a:off x="239805" y="1286609"/>
          <a:ext cx="1918444" cy="308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Dolnośląskie</a:t>
          </a:r>
          <a:endParaRPr lang="pl-PL" sz="1500" kern="1200" dirty="0"/>
        </a:p>
      </dsp:txBody>
      <dsp:txXfrm>
        <a:off x="248848" y="1295652"/>
        <a:ext cx="1900358" cy="290652"/>
      </dsp:txXfrm>
    </dsp:sp>
    <dsp:sp modelId="{0206CD2E-CAD9-46C6-A669-E2A7D7C60257}">
      <dsp:nvSpPr>
        <dsp:cNvPr id="0" name=""/>
        <dsp:cNvSpPr/>
      </dsp:nvSpPr>
      <dsp:spPr>
        <a:xfrm>
          <a:off x="239805" y="1782340"/>
          <a:ext cx="1918444" cy="308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Lubelskie</a:t>
          </a:r>
          <a:endParaRPr lang="pl-PL" sz="1500" kern="1200" dirty="0"/>
        </a:p>
      </dsp:txBody>
      <dsp:txXfrm>
        <a:off x="248848" y="1791383"/>
        <a:ext cx="1900358" cy="290652"/>
      </dsp:txXfrm>
    </dsp:sp>
    <dsp:sp modelId="{A43B2348-7486-4567-BF6E-F9E3636ECDA8}">
      <dsp:nvSpPr>
        <dsp:cNvPr id="0" name=""/>
        <dsp:cNvSpPr/>
      </dsp:nvSpPr>
      <dsp:spPr>
        <a:xfrm>
          <a:off x="239805" y="2278072"/>
          <a:ext cx="1918444" cy="308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Łódzkie</a:t>
          </a:r>
          <a:endParaRPr lang="pl-PL" sz="1500" kern="1200" dirty="0"/>
        </a:p>
      </dsp:txBody>
      <dsp:txXfrm>
        <a:off x="248848" y="2287115"/>
        <a:ext cx="1900358" cy="290652"/>
      </dsp:txXfrm>
    </dsp:sp>
    <dsp:sp modelId="{CE05A605-585B-4F56-8B53-98E4DCF1BD2D}">
      <dsp:nvSpPr>
        <dsp:cNvPr id="0" name=""/>
        <dsp:cNvSpPr/>
      </dsp:nvSpPr>
      <dsp:spPr>
        <a:xfrm>
          <a:off x="239805" y="2773803"/>
          <a:ext cx="1918444" cy="308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Mazowieckie</a:t>
          </a:r>
          <a:endParaRPr lang="pl-PL" sz="1500" kern="1200" dirty="0"/>
        </a:p>
      </dsp:txBody>
      <dsp:txXfrm>
        <a:off x="248848" y="2782846"/>
        <a:ext cx="1900358" cy="290652"/>
      </dsp:txXfrm>
    </dsp:sp>
    <dsp:sp modelId="{038DFE9C-6056-41F6-B856-8CA99CF9E41D}">
      <dsp:nvSpPr>
        <dsp:cNvPr id="0" name=""/>
        <dsp:cNvSpPr/>
      </dsp:nvSpPr>
      <dsp:spPr>
        <a:xfrm>
          <a:off x="239805" y="3269534"/>
          <a:ext cx="1918444" cy="308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Opolskie</a:t>
          </a:r>
          <a:endParaRPr lang="pl-PL" sz="1500" kern="1200" dirty="0"/>
        </a:p>
      </dsp:txBody>
      <dsp:txXfrm>
        <a:off x="248848" y="3278577"/>
        <a:ext cx="1900358" cy="290652"/>
      </dsp:txXfrm>
    </dsp:sp>
    <dsp:sp modelId="{A9B24190-89DD-41CF-A4BD-1C7EEEF1E033}">
      <dsp:nvSpPr>
        <dsp:cNvPr id="0" name=""/>
        <dsp:cNvSpPr/>
      </dsp:nvSpPr>
      <dsp:spPr>
        <a:xfrm>
          <a:off x="239805" y="3765266"/>
          <a:ext cx="1918444" cy="308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Warmińsko-Mazurskie</a:t>
          </a:r>
          <a:endParaRPr lang="pl-PL" sz="1500" kern="1200" dirty="0"/>
        </a:p>
      </dsp:txBody>
      <dsp:txXfrm>
        <a:off x="248848" y="3774309"/>
        <a:ext cx="1900358" cy="29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F274-0B70-4ADC-AC0C-B52A22A89D92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20AB-721E-473A-A5E4-BB9F7583C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65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43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17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50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79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48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71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80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86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7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63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53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485C-E5DF-4023-BFD7-FE0550DB34CE}" type="datetimeFigureOut">
              <a:rPr lang="pl-PL" smtClean="0"/>
              <a:t>08.03.2022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4AC4-B10D-448C-947B-1358894B16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31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Relationship Id="rId14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4"/>
          <p:cNvGrpSpPr/>
          <p:nvPr/>
        </p:nvGrpSpPr>
        <p:grpSpPr>
          <a:xfrm>
            <a:off x="5718881" y="-1"/>
            <a:ext cx="6433499" cy="6857983"/>
            <a:chOff x="-2" y="0"/>
            <a:chExt cx="12866996" cy="13715961"/>
          </a:xfrm>
        </p:grpSpPr>
        <p:sp>
          <p:nvSpPr>
            <p:cNvPr id="11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1" name="Kształt"/>
            <p:cNvSpPr/>
            <p:nvPr/>
          </p:nvSpPr>
          <p:spPr>
            <a:xfrm>
              <a:off x="2296154" y="6728"/>
              <a:ext cx="7949650" cy="1370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2" name="Kształt"/>
            <p:cNvSpPr/>
            <p:nvPr/>
          </p:nvSpPr>
          <p:spPr>
            <a:xfrm>
              <a:off x="9662804" y="6140084"/>
              <a:ext cx="3204190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sp>
        <p:nvSpPr>
          <p:cNvPr id="128" name="Łuk 14"/>
          <p:cNvSpPr/>
          <p:nvPr/>
        </p:nvSpPr>
        <p:spPr>
          <a:xfrm>
            <a:off x="7421573" y="-1"/>
            <a:ext cx="138625" cy="13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6350">
            <a:solidFill>
              <a:srgbClr val="5B9BD5"/>
            </a:solidFill>
            <a:miter/>
          </a:ln>
        </p:spPr>
        <p:txBody>
          <a:bodyPr lIns="22859" tIns="22859" rIns="22859" bIns="22859" anchor="ctr"/>
          <a:lstStyle/>
          <a:p>
            <a:pPr defTabSz="457200">
              <a:defRPr sz="1000" b="0">
                <a:latin typeface="Calibri"/>
                <a:ea typeface="Calibri"/>
                <a:cs typeface="Calibri"/>
                <a:sym typeface="Calibri"/>
              </a:defRPr>
            </a:pPr>
            <a:endParaRPr sz="500"/>
          </a:p>
        </p:txBody>
      </p:sp>
      <p:sp>
        <p:nvSpPr>
          <p:cNvPr id="129" name="Tytuł 1"/>
          <p:cNvSpPr txBox="1"/>
          <p:nvPr/>
        </p:nvSpPr>
        <p:spPr>
          <a:xfrm>
            <a:off x="577369" y="2817456"/>
            <a:ext cx="5919683" cy="1338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2800" dirty="0" smtClean="0"/>
              <a:t>XIX posiedzenie grupy tematycznej ds. podejścia LEADER</a:t>
            </a:r>
            <a:endParaRPr lang="pl-PL" sz="2800" dirty="0" smtClean="0">
              <a:sym typeface="Lato Bold"/>
            </a:endParaRPr>
          </a:p>
          <a:p>
            <a:pPr defTabSz="457200"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2800" dirty="0">
              <a:sym typeface="Lato Bold"/>
            </a:endParaRPr>
          </a:p>
        </p:txBody>
      </p:sp>
      <p:sp>
        <p:nvSpPr>
          <p:cNvPr id="130" name="Podtytuł 2"/>
          <p:cNvSpPr txBox="1"/>
          <p:nvPr/>
        </p:nvSpPr>
        <p:spPr>
          <a:xfrm>
            <a:off x="577370" y="5368464"/>
            <a:ext cx="4091757" cy="7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 anchor="ctr">
            <a:spAutoFit/>
          </a:bodyPr>
          <a:lstStyle/>
          <a:p>
            <a:pPr lvl="0"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 smtClean="0">
                <a:solidFill>
                  <a:srgbClr val="345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Dyrektor </a:t>
            </a:r>
            <a:r>
              <a:rPr lang="pl-PL" sz="1400" dirty="0">
                <a:solidFill>
                  <a:srgbClr val="345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old"/>
              </a:rPr>
              <a:t>Departamentu Wspólnej Polityki Rolnej</a:t>
            </a:r>
          </a:p>
          <a:p>
            <a:pPr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Ministerstwo Rolnictwa i Rozwoju Wsi</a:t>
            </a:r>
          </a:p>
          <a:p>
            <a:pPr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1400" dirty="0"/>
          </a:p>
        </p:txBody>
      </p:sp>
      <p:sp>
        <p:nvSpPr>
          <p:cNvPr id="131" name="pole tekstowe 7"/>
          <p:cNvSpPr txBox="1"/>
          <p:nvPr/>
        </p:nvSpPr>
        <p:spPr>
          <a:xfrm>
            <a:off x="577370" y="6291792"/>
            <a:ext cx="4800095" cy="200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defRPr sz="1600" b="0" spc="336">
                <a:solidFill>
                  <a:srgbClr val="76717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000" dirty="0" smtClean="0"/>
              <a:t>Warszawa, 11 marca 2022 r.                           </a:t>
            </a:r>
            <a:endParaRPr sz="1000" dirty="0"/>
          </a:p>
        </p:txBody>
      </p:sp>
      <p:pic>
        <p:nvPicPr>
          <p:cNvPr id="132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94" y="464741"/>
            <a:ext cx="2928514" cy="1126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5" y="3925052"/>
            <a:ext cx="848939" cy="4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5" y="6137558"/>
            <a:ext cx="848939" cy="444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38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491012"/>
            <a:ext cx="11028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/>
              <a:t>Rozdział </a:t>
            </a:r>
            <a:r>
              <a:rPr lang="pl-PL" sz="2000" dirty="0" smtClean="0"/>
              <a:t>VII </a:t>
            </a:r>
            <a:r>
              <a:rPr lang="pl-PL" sz="2000" dirty="0"/>
              <a:t>– </a:t>
            </a:r>
            <a:r>
              <a:rPr lang="pl-PL" sz="2000" b="1" dirty="0"/>
              <a:t>Sposób wyboru i oceny operacji oraz sposób ustanawiania kryteriów </a:t>
            </a:r>
            <a:r>
              <a:rPr lang="pl-PL" sz="2000" b="1" dirty="0" smtClean="0"/>
              <a:t>wyboru</a:t>
            </a:r>
          </a:p>
          <a:p>
            <a:r>
              <a:rPr lang="pl-PL" sz="2000" dirty="0" smtClean="0"/>
              <a:t>W rozdziale powinna być zawarta: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 smtClean="0"/>
              <a:t>Charakterystyka wewnętrznej organizacji pracy LGD, z rozwiązaniami </a:t>
            </a:r>
            <a:r>
              <a:rPr lang="pl-PL" sz="2000" dirty="0" err="1" smtClean="0"/>
              <a:t>formalno</a:t>
            </a:r>
            <a:r>
              <a:rPr lang="pl-PL" sz="2000" dirty="0" smtClean="0"/>
              <a:t> – </a:t>
            </a:r>
            <a:r>
              <a:rPr lang="pl-PL" sz="2000" dirty="0" err="1" smtClean="0"/>
              <a:t>instytucjonlanymi</a:t>
            </a:r>
            <a:r>
              <a:rPr lang="pl-PL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 smtClean="0"/>
              <a:t>Sposób ustanawiania i zmiany kryteriów wyboru zgodnie z wymogami określonymi dla programów w ramach których planowane jest finansowania LSR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 smtClean="0"/>
              <a:t>Wskazanie w jaki sposób w kryteriach wyboru operacji zostanie uwzględniona innowacyjność i inkluzyjność</a:t>
            </a:r>
          </a:p>
          <a:p>
            <a:endParaRPr lang="pl-PL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Rozdział VIII – </a:t>
            </a:r>
            <a:r>
              <a:rPr lang="pl-PL" sz="2000" b="1" dirty="0" smtClean="0"/>
              <a:t>Plan działania</a:t>
            </a:r>
          </a:p>
          <a:p>
            <a:pPr lvl="0"/>
            <a:r>
              <a:rPr lang="pl-PL" sz="2000" dirty="0"/>
              <a:t>Zwięzła charakterystyka przyjętego harmonogramu osiągania poszczególnych celów </a:t>
            </a:r>
            <a:r>
              <a:rPr lang="pl-PL" sz="2000" dirty="0" smtClean="0"/>
              <a:t> i </a:t>
            </a:r>
            <a:r>
              <a:rPr lang="pl-PL" sz="2000" dirty="0"/>
              <a:t>wskaźników wskazująca czas realizacji kluczowych efektów wdrażania </a:t>
            </a:r>
            <a:r>
              <a:rPr lang="pl-PL" sz="2000" dirty="0" smtClean="0"/>
              <a:t>LSR.</a:t>
            </a:r>
            <a:endParaRPr lang="pl-PL" sz="2000" dirty="0"/>
          </a:p>
          <a:p>
            <a:r>
              <a:rPr lang="pl-PL" sz="2000" dirty="0"/>
              <a:t>Wyszczególnienie kamieni milowych realizacji LSR</a:t>
            </a:r>
            <a:r>
              <a:rPr lang="pl-PL" sz="2000" dirty="0" smtClean="0"/>
              <a:t>.</a:t>
            </a:r>
          </a:p>
        </p:txBody>
      </p:sp>
      <p:sp>
        <p:nvSpPr>
          <p:cNvPr id="11" name="Na co jest…"/>
          <p:cNvSpPr txBox="1"/>
          <p:nvPr/>
        </p:nvSpPr>
        <p:spPr>
          <a:xfrm>
            <a:off x="657069" y="769235"/>
            <a:ext cx="4388700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Struktura i wymagania dot. LSR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39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491012"/>
            <a:ext cx="11028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Rozdział IX –</a:t>
            </a:r>
            <a:r>
              <a:rPr lang="pl-PL" sz="2000" b="1" dirty="0" smtClean="0"/>
              <a:t> Budżet LSR</a:t>
            </a:r>
          </a:p>
          <a:p>
            <a:r>
              <a:rPr lang="pl-PL" sz="2000" dirty="0"/>
              <a:t>Ogólna charakterystyka budżetu w tym wskazanie funduszy EFSI stanowiących źródło finansowania LSR w latach 2021-2027.</a:t>
            </a:r>
          </a:p>
          <a:p>
            <a:endParaRPr lang="pl-PL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Rozdział X –</a:t>
            </a:r>
            <a:r>
              <a:rPr lang="pl-PL" sz="2000" b="1" dirty="0" smtClean="0"/>
              <a:t> Monitoring i ewaluacja</a:t>
            </a:r>
          </a:p>
          <a:p>
            <a:r>
              <a:rPr lang="pl-PL" sz="2000" dirty="0"/>
              <a:t>Ogólna charakterystyka zasad i procedur dokonywania ewaluacji oraz monitorowania wskazująca główne elementy podlegające badaniom oraz podmioty dokonujące ewaluacji </a:t>
            </a:r>
            <a:br>
              <a:rPr lang="pl-PL" sz="2000" dirty="0"/>
            </a:br>
            <a:r>
              <a:rPr lang="pl-PL" sz="2000" dirty="0"/>
              <a:t>i monitorowania (wewnętrzne czy zewnętrzne).</a:t>
            </a:r>
            <a:endParaRPr lang="pl-PL" sz="2000" b="1" dirty="0" smtClean="0"/>
          </a:p>
        </p:txBody>
      </p:sp>
      <p:sp>
        <p:nvSpPr>
          <p:cNvPr id="11" name="Na co jest…"/>
          <p:cNvSpPr txBox="1"/>
          <p:nvPr/>
        </p:nvSpPr>
        <p:spPr>
          <a:xfrm>
            <a:off x="657069" y="769235"/>
            <a:ext cx="4388700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Struktura i wymagania dot. LSR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98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491012"/>
            <a:ext cx="11028784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Tekst LSR wraz z załącznikami:</a:t>
            </a:r>
          </a:p>
          <a:p>
            <a:pPr marL="808038" lvl="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nie może przekraczać:</a:t>
            </a:r>
          </a:p>
          <a:p>
            <a:pPr marL="981075" lvl="0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60 stron w przypadku </a:t>
            </a:r>
            <a:r>
              <a:rPr lang="pl-PL" dirty="0" err="1"/>
              <a:t>monofunduszowych</a:t>
            </a:r>
            <a:r>
              <a:rPr lang="pl-PL" dirty="0"/>
              <a:t> LSR;</a:t>
            </a:r>
          </a:p>
          <a:p>
            <a:pPr marL="981075" lvl="0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100 stron w przypadku wielofunduszowych LSR; </a:t>
            </a:r>
          </a:p>
          <a:p>
            <a:pPr marL="808038" lvl="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spełnia poniższe parametry techniczne: </a:t>
            </a:r>
          </a:p>
          <a:p>
            <a:pPr marL="1165225" lvl="0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format: A4;</a:t>
            </a:r>
          </a:p>
          <a:p>
            <a:pPr marL="1165225" lvl="0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wielkość czcionki: 11 pt.;</a:t>
            </a:r>
          </a:p>
          <a:p>
            <a:pPr marL="1165225" lvl="0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odstęp między wierszami: 1,15 wiersza;</a:t>
            </a:r>
          </a:p>
          <a:p>
            <a:pPr marL="1165225" lvl="0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marginesy: 1,5 cm; </a:t>
            </a:r>
          </a:p>
          <a:p>
            <a:pPr marL="808038" lvl="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wydruki w formie uniemożliwiającej jego samoistną dekompletację (trwale zszyta), w przypadku gdy wniosek o wybór LSR jest składany bezpośrednio w postaci papierowej.    </a:t>
            </a:r>
          </a:p>
        </p:txBody>
      </p:sp>
      <p:sp>
        <p:nvSpPr>
          <p:cNvPr id="11" name="Na co jest…"/>
          <p:cNvSpPr txBox="1"/>
          <p:nvPr/>
        </p:nvSpPr>
        <p:spPr>
          <a:xfrm>
            <a:off x="657069" y="769235"/>
            <a:ext cx="6326730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Wymagania </a:t>
            </a:r>
            <a:r>
              <a:rPr lang="pl-PL" dirty="0" err="1" smtClean="0"/>
              <a:t>redakcyjno</a:t>
            </a:r>
            <a:r>
              <a:rPr lang="pl-PL" dirty="0" smtClean="0"/>
              <a:t> – edytorskie dot. LSR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91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15334" y="2575618"/>
            <a:ext cx="9441147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b="1" dirty="0" smtClean="0"/>
              <a:t>Warunki dostępu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6003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5754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18832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Warunki dostępu - </a:t>
            </a:r>
            <a:r>
              <a:rPr lang="pl-PL" dirty="0"/>
              <a:t>ZAŁ. NR. 2</a:t>
            </a:r>
          </a:p>
        </p:txBody>
      </p:sp>
      <p:sp>
        <p:nvSpPr>
          <p:cNvPr id="3" name="Prostokąt 2"/>
          <p:cNvSpPr/>
          <p:nvPr/>
        </p:nvSpPr>
        <p:spPr>
          <a:xfrm>
            <a:off x="548639" y="1645920"/>
            <a:ext cx="10799545" cy="320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Struktura załącznika nr 2:</a:t>
            </a: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endParaRPr lang="pl-PL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endParaRPr lang="pl-PL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 smtClean="0"/>
              <a:t>Wymagania dotyczące </a:t>
            </a:r>
            <a:r>
              <a:rPr lang="pl-PL" b="1" dirty="0"/>
              <a:t>tworzenia i funkcjonowania </a:t>
            </a:r>
            <a:r>
              <a:rPr lang="pl-PL" b="1" dirty="0" smtClean="0"/>
              <a:t>LGD (ustawa RLKS)</a:t>
            </a:r>
            <a:endParaRPr lang="pl-PL" dirty="0"/>
          </a:p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/>
              <a:t>Wymagania </a:t>
            </a:r>
            <a:r>
              <a:rPr lang="pl-PL" b="1" dirty="0" smtClean="0"/>
              <a:t>w  </a:t>
            </a:r>
            <a:r>
              <a:rPr lang="pl-PL" b="1" dirty="0"/>
              <a:t>zakresie spójności przestrzennej i liczby mieszkańców objętych </a:t>
            </a:r>
            <a:r>
              <a:rPr lang="pl-PL" b="1" dirty="0" smtClean="0"/>
              <a:t>LSR (ustawa RLKS)</a:t>
            </a:r>
            <a:endParaRPr lang="pl-PL" dirty="0"/>
          </a:p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/>
              <a:t>Wymagania wynikające z art. 32 ust. 1 rozporządzenia 2021/1060 </a:t>
            </a:r>
            <a:endParaRPr lang="pl-PL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/>
              <a:t>Wymagania w zakresie wsparcia </a:t>
            </a:r>
            <a:r>
              <a:rPr lang="pl-PL" b="1" dirty="0" smtClean="0"/>
              <a:t>finansowego </a:t>
            </a:r>
            <a:r>
              <a:rPr lang="pl-PL" sz="1200" dirty="0" smtClean="0"/>
              <a:t>(przede wszystkim zgodność z zasadami kwalifikowalności odpowiednich programów / funduszy)</a:t>
            </a:r>
            <a:endParaRPr lang="pl-PL" dirty="0" smtClean="0"/>
          </a:p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 smtClean="0"/>
              <a:t>Inne </a:t>
            </a:r>
            <a:r>
              <a:rPr lang="pl-PL" b="1" dirty="0"/>
              <a:t>warunki </a:t>
            </a:r>
            <a:r>
              <a:rPr lang="pl-PL" b="1" dirty="0" smtClean="0"/>
              <a:t>dostępu </a:t>
            </a:r>
            <a:r>
              <a:rPr lang="pl-PL" sz="1200" dirty="0"/>
              <a:t>(warunki określone na podstawie art. 5 ust. 1 pkt 5 ustawy </a:t>
            </a:r>
            <a:r>
              <a:rPr lang="pl-PL" sz="1200" dirty="0" smtClean="0"/>
              <a:t>RLKS)</a:t>
            </a:r>
            <a:endParaRPr lang="pl-PL" sz="1200" dirty="0"/>
          </a:p>
          <a:p>
            <a:r>
              <a:rPr lang="pl-PL" sz="12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024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5754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18832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Warunki dostępu - </a:t>
            </a:r>
            <a:r>
              <a:rPr lang="pl-PL" dirty="0"/>
              <a:t>ZAŁ. NR. 2</a:t>
            </a:r>
          </a:p>
        </p:txBody>
      </p:sp>
      <p:sp>
        <p:nvSpPr>
          <p:cNvPr id="3" name="Prostokąt 2"/>
          <p:cNvSpPr/>
          <p:nvPr/>
        </p:nvSpPr>
        <p:spPr>
          <a:xfrm>
            <a:off x="548639" y="1645920"/>
            <a:ext cx="10799545" cy="455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 smtClean="0"/>
              <a:t>Wymagania dotyczące </a:t>
            </a:r>
            <a:r>
              <a:rPr lang="pl-PL" b="1" dirty="0"/>
              <a:t>tworzenia i funkcjonowania </a:t>
            </a:r>
            <a:r>
              <a:rPr lang="pl-PL" b="1" dirty="0" smtClean="0"/>
              <a:t>LGD</a:t>
            </a:r>
          </a:p>
          <a:p>
            <a:r>
              <a:rPr lang="pl-PL" b="1" dirty="0"/>
              <a:t>	</a:t>
            </a:r>
            <a:r>
              <a:rPr lang="pl-PL" dirty="0" smtClean="0"/>
              <a:t>LSR </a:t>
            </a:r>
            <a:r>
              <a:rPr lang="pl-PL" dirty="0"/>
              <a:t>będzie realizowana przez LGD: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dirty="0"/>
              <a:t>działającą jako stowarzyszenie posiadające osobowość prawną i spełniającą wymagania określone w art. 4 ustawy o rozwoju lokalnym;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dirty="0"/>
              <a:t>posiadającą siedzibę w miejscowości położonej w województwie, którego obszar jest objęty LSR, a w przypadku gdy LSR obejmuje obszar więcej niż jednego województwa – w miejscowości położonej w jednym z tych województw;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dirty="0"/>
              <a:t>posiadającą organ decyzyjny, w którym żadna pojedyncza grupa interesu nie kontroluje procesu podejmowania decyzji;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dirty="0"/>
              <a:t>w skład której z każdej gminy wchodzą przedstawiciele</a:t>
            </a:r>
            <a:r>
              <a:rPr lang="pl-PL" sz="1050" dirty="0"/>
              <a:t>   </a:t>
            </a:r>
            <a:r>
              <a:rPr lang="pl-PL" dirty="0"/>
              <a:t> lokalnych interesów społeczno-gospodarczych, co najmniej po 1 z każdego z następujących sektorów</a:t>
            </a:r>
            <a:r>
              <a:rPr lang="pl-PL" dirty="0" smtClean="0"/>
              <a:t>: publicznego, społecznego i gospodarczego,</a:t>
            </a:r>
            <a:endParaRPr lang="pl-PL" dirty="0"/>
          </a:p>
          <a:p>
            <a:pPr lvl="1"/>
            <a:r>
              <a:rPr lang="pl-PL" sz="1400" dirty="0"/>
              <a:t> </a:t>
            </a:r>
            <a:endParaRPr lang="pl-PL" sz="14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u="sng" dirty="0" smtClean="0"/>
              <a:t>posiadającą </a:t>
            </a:r>
            <a:r>
              <a:rPr lang="pl-PL" u="sng" dirty="0"/>
              <a:t>plan komunikacji z lokalną </a:t>
            </a:r>
            <a:r>
              <a:rPr lang="pl-PL" u="sng" dirty="0" smtClean="0"/>
              <a:t>społecznością;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l-PL" b="1" u="sng" dirty="0" smtClean="0"/>
          </a:p>
          <a:p>
            <a:pPr marL="742950" indent="-28575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sz="12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16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5754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18832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Warunki dostępu - </a:t>
            </a:r>
            <a:r>
              <a:rPr lang="pl-PL" dirty="0"/>
              <a:t>ZAŁ. NR. 2</a:t>
            </a:r>
          </a:p>
        </p:txBody>
      </p:sp>
      <p:sp>
        <p:nvSpPr>
          <p:cNvPr id="3" name="Prostokąt 2"/>
          <p:cNvSpPr/>
          <p:nvPr/>
        </p:nvSpPr>
        <p:spPr>
          <a:xfrm>
            <a:off x="548639" y="1645920"/>
            <a:ext cx="10799545" cy="4465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 smtClean="0"/>
              <a:t>Wymagania w  </a:t>
            </a:r>
            <a:r>
              <a:rPr lang="pl-PL" b="1" dirty="0"/>
              <a:t>zakresie spójności przestrzennej i liczby mieszkańców objętych </a:t>
            </a:r>
            <a:r>
              <a:rPr lang="pl-PL" b="1" dirty="0" smtClean="0"/>
              <a:t>LSR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/>
              <a:t>LSR koncentruje się na obszarach poniżej poziomu regionalnego.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/>
              <a:t>Obszar objęty LSR jest spójny przestrzennie.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/>
              <a:t>Obszar objęty LSR jest zamieszkany przez co najmniej: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30 tys. mieszkańców (nie licząc mieszkańców miast zamieszkanych przez więcej niż 20 tys. mieszkańców) w przypadku LSR współfinansowanej ze środków EFRROW,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20 tys. mieszkańców w przypadku LSR współfinansowanej wyłącznie ze środków EFS+ lub EFRR, której obszarem objęte jest wyłącznie miasto lub część miasta,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30 tys. mieszkańców w pozostałych przypadkach.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/>
              <a:t>Obszar objęty LSR składa się: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co najmniej z dwóch gmin niebędących miastami zamieszkanymi przez więcej niż 20 tys. mieszkańców w przypadku LSR współfinansowanej ze środków EFRROW,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wyłącznie z miasta lub części miasta w przypadku LSR współfinansowanej wyłącznie ze środków EFS+ lub EFRR,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Liczbę mieszkańców ustala się według stanu na dzień 31 grudnia 2020 r. na podstawie wynikowych informacji statystycznych ogłaszanych, udostępnianych lub rozpowszechnianych zgodnie z przepisami o statystyce </a:t>
            </a:r>
            <a:r>
              <a:rPr lang="pl-PL" sz="1400" dirty="0" smtClean="0"/>
              <a:t>publicznej. Warunek</a:t>
            </a:r>
            <a:r>
              <a:rPr lang="pl-PL" sz="1400" dirty="0"/>
              <a:t>, </a:t>
            </a:r>
            <a:r>
              <a:rPr lang="pl-PL" sz="1400" dirty="0" smtClean="0"/>
              <a:t>dotyczący liczby mieszkańców, </a:t>
            </a:r>
            <a:r>
              <a:rPr lang="pl-PL" sz="1400" dirty="0"/>
              <a:t>uznaje się za spełniony także, jeżeli </a:t>
            </a:r>
            <a:r>
              <a:rPr lang="pl-PL" sz="1400" dirty="0" smtClean="0"/>
              <a:t>wnioskodawca jest LGD realizującą obecnie umowę ramową a obszar </a:t>
            </a:r>
            <a:r>
              <a:rPr lang="pl-PL" sz="1400" dirty="0"/>
              <a:t>objęty planowaną LSR jest tożsamy z obszarem objętym </a:t>
            </a:r>
            <a:r>
              <a:rPr lang="pl-PL" sz="1400" dirty="0" smtClean="0"/>
              <a:t>LSR obecnie realizowaną.</a:t>
            </a:r>
            <a:endParaRPr lang="pl-PL" sz="1400" dirty="0"/>
          </a:p>
          <a:p>
            <a:pPr marL="742950" indent="-28575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sz="12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4045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5754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18832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Warunki dostępu - </a:t>
            </a:r>
            <a:r>
              <a:rPr lang="pl-PL" dirty="0"/>
              <a:t>ZAŁ. NR. 2</a:t>
            </a:r>
          </a:p>
        </p:txBody>
      </p:sp>
      <p:sp>
        <p:nvSpPr>
          <p:cNvPr id="3" name="Prostokąt 2"/>
          <p:cNvSpPr/>
          <p:nvPr/>
        </p:nvSpPr>
        <p:spPr>
          <a:xfrm>
            <a:off x="548639" y="1645920"/>
            <a:ext cx="10799545" cy="1898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0"/>
              </a:spcAft>
            </a:pPr>
            <a:endParaRPr lang="pl-PL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endParaRPr lang="pl-PL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endParaRPr lang="pl-PL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6000"/>
              </a:lnSpc>
              <a:spcAft>
                <a:spcPts val="600"/>
              </a:spcAft>
            </a:pPr>
            <a:r>
              <a:rPr lang="pl-PL" b="1" dirty="0" smtClean="0"/>
              <a:t>Inne warunki dostępu</a:t>
            </a:r>
          </a:p>
          <a:p>
            <a:pPr marL="742950" indent="-28575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Brzmienie w fazie intensywnych uzgodnień z SW i </a:t>
            </a:r>
            <a:r>
              <a:rPr lang="pl-PL" dirty="0" err="1" smtClean="0"/>
              <a:t>MFiPR</a:t>
            </a:r>
            <a:endParaRPr lang="pl-PL" dirty="0"/>
          </a:p>
          <a:p>
            <a:r>
              <a:rPr lang="pl-PL" sz="12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578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5754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66872" y="2854665"/>
            <a:ext cx="10799545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600"/>
              </a:spcAft>
            </a:pPr>
            <a:r>
              <a:rPr lang="pl-PL" sz="4000" b="1" dirty="0" smtClean="0">
                <a:latin typeface="Calibri" panose="020F0502020204030204" pitchFamily="34" charset="0"/>
              </a:rPr>
              <a:t>Kryteria wyboru LSR</a:t>
            </a:r>
            <a:r>
              <a:rPr lang="pl-PL" sz="40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601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5754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06008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Kryteria wyboru - </a:t>
            </a:r>
            <a:r>
              <a:rPr lang="pl-PL" dirty="0"/>
              <a:t>ZAŁ. NR. </a:t>
            </a:r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48639" y="1645920"/>
            <a:ext cx="10799545" cy="403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Struktura załącznika nr 5:</a:t>
            </a: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endParaRPr lang="pl-PL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pl-PL" dirty="0"/>
              <a:t>Kryteria wyboru dzielą się na poniższe bloki tematyczne</a:t>
            </a:r>
            <a:r>
              <a:rPr lang="pl-PL" dirty="0" smtClean="0"/>
              <a:t>:</a:t>
            </a: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endParaRPr lang="pl-PL" dirty="0"/>
          </a:p>
          <a:p>
            <a:pPr marL="742950" indent="-28575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 smtClean="0"/>
              <a:t>Charakterystyka LSR </a:t>
            </a:r>
            <a:r>
              <a:rPr lang="pl-PL" dirty="0" smtClean="0"/>
              <a:t>- kryteria eksperckie oceniające jakość LSR także pod względem podstawnych cech podejścia LEADER np. zintegrowanie, komplementarność, innowacyjność, partnerstwo itp. (najwyższa waga punktowa),</a:t>
            </a:r>
          </a:p>
          <a:p>
            <a:pPr marL="742950" indent="-28575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 smtClean="0"/>
              <a:t>Doświadczenie LGD </a:t>
            </a:r>
            <a:r>
              <a:rPr lang="pl-PL" dirty="0" smtClean="0"/>
              <a:t>– (realizacja projektów w partnerstwie, alternatywne źródła pozyskiwania środków poza EFRROW, postęp w wykorzystaniu budżetu LSR/doświadczenie LGD),</a:t>
            </a:r>
          </a:p>
          <a:p>
            <a:pPr marL="742950" indent="-28575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 smtClean="0"/>
              <a:t>Kryteria społeczno-gospodarcze </a:t>
            </a:r>
            <a:r>
              <a:rPr lang="pl-PL" dirty="0" smtClean="0"/>
              <a:t>– kryteria obiektywne statystyczne, ustalające kolejność wyboru LSR, ukierunkowujące wsparcie na obszary najbardziej potrzebujące (gminy zmarginalizowane, poziom bezrobocia, dochód podatkowy, saldo migracji, struktura ludności itp.)</a:t>
            </a:r>
            <a:endParaRPr lang="pl-PL" b="1" dirty="0" smtClean="0"/>
          </a:p>
          <a:p>
            <a:r>
              <a:rPr lang="pl-PL" sz="12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052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57069" y="2710065"/>
            <a:ext cx="11028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4000" b="1" dirty="0" smtClean="0"/>
              <a:t>Przedstawienie struktury i wymagań dot. LSR w nowym okresie programowania </a:t>
            </a:r>
          </a:p>
        </p:txBody>
      </p:sp>
    </p:spTree>
    <p:extLst>
      <p:ext uri="{BB962C8B-B14F-4D97-AF65-F5344CB8AC3E}">
        <p14:creationId xmlns:p14="http://schemas.microsoft.com/office/powerpoint/2010/main" val="4638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5754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060084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Kryteria wyboru - </a:t>
            </a:r>
            <a:r>
              <a:rPr lang="pl-PL" dirty="0"/>
              <a:t>ZAŁ. NR. </a:t>
            </a:r>
            <a:r>
              <a:rPr lang="pl-PL" dirty="0" smtClean="0"/>
              <a:t>5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48639" y="1645920"/>
            <a:ext cx="10799545" cy="454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Znaczenie/funkcja kryteriów wyboru:</a:t>
            </a:r>
          </a:p>
          <a:p>
            <a:pPr marL="7429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w woj. </a:t>
            </a:r>
            <a:r>
              <a:rPr lang="pl-PL" dirty="0" err="1"/>
              <a:t>m</a:t>
            </a:r>
            <a:r>
              <a:rPr lang="pl-PL" dirty="0" err="1" smtClean="0"/>
              <a:t>onofunduszowych</a:t>
            </a:r>
            <a:r>
              <a:rPr lang="pl-PL" dirty="0" smtClean="0"/>
              <a:t> - ustalenie kolejności </a:t>
            </a:r>
            <a:r>
              <a:rPr lang="pl-PL" dirty="0"/>
              <a:t>wyboru </a:t>
            </a:r>
            <a:r>
              <a:rPr lang="pl-PL" dirty="0" smtClean="0"/>
              <a:t>LSR;</a:t>
            </a:r>
          </a:p>
          <a:p>
            <a:pPr marL="7429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742950" indent="-285750">
              <a:lnSpc>
                <a:spcPct val="106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dirty="0" smtClean="0"/>
              <a:t> woj. wielofunduszowych (RLKS bezpośredni):</a:t>
            </a:r>
          </a:p>
          <a:p>
            <a:pPr marL="1200150" lvl="1" indent="-28575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nakładające się obszary co najmniej 2 LSR,</a:t>
            </a:r>
          </a:p>
          <a:p>
            <a:pPr marL="1200150" lvl="1" indent="-285750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LSR międzywojewódzkie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 smtClean="0"/>
          </a:p>
          <a:p>
            <a:r>
              <a:rPr lang="pl-PL" sz="1600" i="1" dirty="0" smtClean="0"/>
              <a:t>Ustawa RLKS art. 5 ust. :</a:t>
            </a:r>
          </a:p>
          <a:p>
            <a:r>
              <a:rPr lang="pl-PL" sz="1600" i="1" dirty="0" smtClean="0"/>
              <a:t>6. W</a:t>
            </a:r>
            <a:r>
              <a:rPr lang="pl-PL" sz="1600" i="1" dirty="0"/>
              <a:t> przypadku gdy co najmniej dwie LSR uzyskały taką samą liczbę punktów w ramach oceny kryteriów wyboru LSR, o kolejności wyboru LSR decyduje w kolejności wskazanej poniżej większa liczba:</a:t>
            </a:r>
          </a:p>
          <a:p>
            <a:r>
              <a:rPr lang="pl-PL" sz="1600" i="1" dirty="0" smtClean="0"/>
              <a:t>	1) punktów </a:t>
            </a:r>
            <a:r>
              <a:rPr lang="pl-PL" sz="1600" i="1" dirty="0"/>
              <a:t>uzyskanych w ramach kolejnych kryteriów wyboru LSR;</a:t>
            </a:r>
          </a:p>
          <a:p>
            <a:r>
              <a:rPr lang="pl-PL" sz="1600" i="1" dirty="0" smtClean="0"/>
              <a:t>	2) mieszkańców </a:t>
            </a:r>
            <a:r>
              <a:rPr lang="pl-PL" sz="1600" i="1" dirty="0"/>
              <a:t>obszaru objętego LSR ustalona zgodnie z ust. 4;</a:t>
            </a:r>
          </a:p>
          <a:p>
            <a:r>
              <a:rPr lang="pl-PL" sz="1600" i="1" dirty="0" smtClean="0"/>
              <a:t>	3) członków </a:t>
            </a:r>
            <a:r>
              <a:rPr lang="pl-PL" sz="1600" i="1" dirty="0"/>
              <a:t>stowarzyszonych w danej LGD.</a:t>
            </a:r>
          </a:p>
          <a:p>
            <a:r>
              <a:rPr lang="pl-PL" sz="1600" i="1" dirty="0"/>
              <a:t>7. W przypadku gdy co najmniej dwie LSR obejmują obszar tej samej gminy, o wyborze LSR decyduje większa liczba uzyskanych punktów w ramach oceny kryteriów wyboru LSR, a gdy te LSR uzyskają tę samą liczbę punktów w ramach tej oceny, o wyborze LSR decyduje kolejność ustalona w sposób określony w ust. 6</a:t>
            </a:r>
            <a:r>
              <a:rPr lang="pl-PL" sz="1600" i="1" dirty="0" smtClean="0"/>
              <a:t>.</a:t>
            </a:r>
            <a:r>
              <a:rPr lang="pl-PL" sz="1600" b="1" i="1" dirty="0" smtClean="0"/>
              <a:t> </a:t>
            </a:r>
          </a:p>
          <a:p>
            <a:r>
              <a:rPr lang="pl-PL" sz="12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0444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403" y="-9357545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56134" y="2760284"/>
            <a:ext cx="10799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/>
              <a:t>Podział środków</a:t>
            </a:r>
            <a:r>
              <a:rPr lang="pl-PL" sz="5400" b="1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6315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54682"/>
            <a:ext cx="14536097" cy="283424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5984491" y="1517321"/>
          <a:ext cx="2398055" cy="462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916694" y="1255993"/>
          <a:ext cx="2398055" cy="428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Trójkąt równoramienny 5"/>
          <p:cNvSpPr/>
          <p:nvPr/>
        </p:nvSpPr>
        <p:spPr>
          <a:xfrm>
            <a:off x="5230891" y="6202016"/>
            <a:ext cx="391886" cy="606490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2585663" y="5884448"/>
            <a:ext cx="5821219" cy="620813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 co jest…"/>
          <p:cNvSpPr txBox="1"/>
          <p:nvPr/>
        </p:nvSpPr>
        <p:spPr>
          <a:xfrm>
            <a:off x="657069" y="765375"/>
            <a:ext cx="2556467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RLKS w regionach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71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5821785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Wysokość środków dla pojedynczej LGD 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890336" y="1525371"/>
          <a:ext cx="7848888" cy="4353821"/>
        </p:xfrm>
        <a:graphic>
          <a:graphicData uri="http://schemas.openxmlformats.org/drawingml/2006/table">
            <a:tbl>
              <a:tblPr firstRow="1" firstCol="1" bandRow="1"/>
              <a:tblGrid>
                <a:gridCol w="2938290">
                  <a:extLst>
                    <a:ext uri="{9D8B030D-6E8A-4147-A177-3AD203B41FA5}">
                      <a16:colId xmlns:a16="http://schemas.microsoft.com/office/drawing/2014/main" val="1748011384"/>
                    </a:ext>
                  </a:extLst>
                </a:gridCol>
                <a:gridCol w="2455299">
                  <a:extLst>
                    <a:ext uri="{9D8B030D-6E8A-4147-A177-3AD203B41FA5}">
                      <a16:colId xmlns:a16="http://schemas.microsoft.com/office/drawing/2014/main" val="67583191"/>
                    </a:ext>
                  </a:extLst>
                </a:gridCol>
                <a:gridCol w="2455299">
                  <a:extLst>
                    <a:ext uri="{9D8B030D-6E8A-4147-A177-3AD203B41FA5}">
                      <a16:colId xmlns:a16="http://schemas.microsoft.com/office/drawing/2014/main" val="2556873530"/>
                    </a:ext>
                  </a:extLst>
                </a:gridCol>
              </a:tblGrid>
              <a:tr h="735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Ludność wiejska zamieszkała na obszarze objętym LSR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none" dirty="0">
                          <a:effectLst/>
                        </a:rPr>
                        <a:t>Kwota w LSR na komponent wdrażanie LSR w ramach PS </a:t>
                      </a:r>
                      <a:r>
                        <a:rPr lang="pl-PL" sz="1600" b="1" u="none" dirty="0" smtClean="0">
                          <a:effectLst/>
                        </a:rPr>
                        <a:t>WPR [EUR]</a:t>
                      </a:r>
                      <a:endParaRPr lang="pl-PL" sz="14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none" dirty="0">
                          <a:effectLst/>
                        </a:rPr>
                        <a:t>Kwota w LSR na zarządzanie LSR</a:t>
                      </a:r>
                      <a:r>
                        <a:rPr lang="pl-PL" sz="1000" b="1" u="none" dirty="0">
                          <a:effectLst/>
                        </a:rPr>
                        <a:t> </a:t>
                      </a:r>
                      <a:r>
                        <a:rPr lang="pl-PL" sz="1600" b="1" u="none" dirty="0">
                          <a:effectLst/>
                        </a:rPr>
                        <a:t> w ramach PS </a:t>
                      </a:r>
                      <a:r>
                        <a:rPr lang="pl-PL" sz="1600" b="1" u="none" dirty="0" smtClean="0">
                          <a:effectLst/>
                        </a:rPr>
                        <a:t>WPR</a:t>
                      </a:r>
                      <a:r>
                        <a:rPr lang="pl-PL" sz="1400" b="1" u="none" dirty="0" smtClean="0">
                          <a:effectLst/>
                        </a:rPr>
                        <a:t/>
                      </a:r>
                      <a:br>
                        <a:rPr lang="pl-PL" sz="1400" b="1" u="none" dirty="0" smtClean="0">
                          <a:effectLst/>
                        </a:rPr>
                      </a:br>
                      <a:r>
                        <a:rPr lang="pl-PL" sz="1600" b="1" u="none" dirty="0" smtClean="0">
                          <a:effectLst/>
                        </a:rPr>
                        <a:t>[EUR</a:t>
                      </a:r>
                      <a:r>
                        <a:rPr lang="pl-PL" sz="1600" b="1" u="none" dirty="0">
                          <a:effectLst/>
                        </a:rPr>
                        <a:t>]</a:t>
                      </a:r>
                      <a:endParaRPr lang="pl-PL" sz="14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4398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do 39 999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1 250 000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312 500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6730624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40 000 do 49 999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1 500 000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362 500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4474645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50 000 do 59 999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1 750 000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412 500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37272855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60 000 do 69 999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2 000 000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462 500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63667278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70 000 do 79 999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2 250 000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512 500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64292288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80 000 do 89 999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2 500 000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562 500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92610198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90 000 do 99 999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2 750 000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612 500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72340454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100 000 do 109 999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3 000 000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662 500</a:t>
                      </a: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536041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110 000 do 119 999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3 250 000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71466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120 000 do 129 999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3 500 000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73783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130 000 do 139 999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3 750 000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29818"/>
                  </a:ext>
                </a:extLst>
              </a:tr>
              <a:tr h="29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od 140 000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4 000 000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007760"/>
                  </a:ext>
                </a:extLst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2687113" y="5994892"/>
            <a:ext cx="6975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i="1" dirty="0" smtClean="0"/>
              <a:t>LGD w województwach wielofunduszowych tworzą LSR w oparciu o budżet w wysokości 90% wyżej wymienionych stawek</a:t>
            </a:r>
            <a:endParaRPr lang="pl-PL" sz="2000" i="1" dirty="0"/>
          </a:p>
        </p:txBody>
      </p:sp>
      <p:pic>
        <p:nvPicPr>
          <p:cNvPr id="9" name="Obraz 8" descr="Znak wykrzyknika Darmowe zdjęcie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03" y="6039445"/>
            <a:ext cx="67056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4"/>
          <p:cNvGrpSpPr/>
          <p:nvPr/>
        </p:nvGrpSpPr>
        <p:grpSpPr>
          <a:xfrm>
            <a:off x="5718881" y="-1"/>
            <a:ext cx="6433499" cy="6857983"/>
            <a:chOff x="-2" y="0"/>
            <a:chExt cx="12866996" cy="13715961"/>
          </a:xfrm>
        </p:grpSpPr>
        <p:sp>
          <p:nvSpPr>
            <p:cNvPr id="119" name="Kształt"/>
            <p:cNvSpPr/>
            <p:nvPr/>
          </p:nvSpPr>
          <p:spPr>
            <a:xfrm>
              <a:off x="-3" y="-1"/>
              <a:ext cx="3792981" cy="34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" y="0"/>
                  </a:lnTo>
                  <a:lnTo>
                    <a:pt x="189" y="114"/>
                  </a:lnTo>
                  <a:lnTo>
                    <a:pt x="154" y="518"/>
                  </a:lnTo>
                  <a:lnTo>
                    <a:pt x="121" y="928"/>
                  </a:lnTo>
                  <a:lnTo>
                    <a:pt x="93" y="1346"/>
                  </a:lnTo>
                  <a:lnTo>
                    <a:pt x="69" y="1770"/>
                  </a:lnTo>
                  <a:lnTo>
                    <a:pt x="48" y="2201"/>
                  </a:lnTo>
                  <a:lnTo>
                    <a:pt x="30" y="2639"/>
                  </a:lnTo>
                  <a:lnTo>
                    <a:pt x="17" y="3085"/>
                  </a:lnTo>
                  <a:lnTo>
                    <a:pt x="7" y="3538"/>
                  </a:lnTo>
                  <a:lnTo>
                    <a:pt x="2" y="3998"/>
                  </a:lnTo>
                  <a:lnTo>
                    <a:pt x="0" y="4499"/>
                  </a:lnTo>
                  <a:lnTo>
                    <a:pt x="2" y="4940"/>
                  </a:lnTo>
                  <a:lnTo>
                    <a:pt x="8" y="5422"/>
                  </a:lnTo>
                  <a:lnTo>
                    <a:pt x="18" y="5912"/>
                  </a:lnTo>
                  <a:lnTo>
                    <a:pt x="33" y="6418"/>
                  </a:lnTo>
                  <a:lnTo>
                    <a:pt x="51" y="6915"/>
                  </a:lnTo>
                  <a:lnTo>
                    <a:pt x="73" y="7428"/>
                  </a:lnTo>
                  <a:lnTo>
                    <a:pt x="100" y="7950"/>
                  </a:lnTo>
                  <a:lnTo>
                    <a:pt x="131" y="8479"/>
                  </a:lnTo>
                  <a:lnTo>
                    <a:pt x="166" y="9017"/>
                  </a:lnTo>
                  <a:lnTo>
                    <a:pt x="205" y="9562"/>
                  </a:lnTo>
                  <a:lnTo>
                    <a:pt x="249" y="10116"/>
                  </a:lnTo>
                  <a:lnTo>
                    <a:pt x="296" y="10679"/>
                  </a:lnTo>
                  <a:lnTo>
                    <a:pt x="349" y="11250"/>
                  </a:lnTo>
                  <a:lnTo>
                    <a:pt x="405" y="11829"/>
                  </a:lnTo>
                  <a:lnTo>
                    <a:pt x="467" y="12417"/>
                  </a:lnTo>
                  <a:lnTo>
                    <a:pt x="532" y="13014"/>
                  </a:lnTo>
                  <a:lnTo>
                    <a:pt x="603" y="13619"/>
                  </a:lnTo>
                  <a:lnTo>
                    <a:pt x="677" y="14233"/>
                  </a:lnTo>
                  <a:lnTo>
                    <a:pt x="757" y="14857"/>
                  </a:lnTo>
                  <a:lnTo>
                    <a:pt x="841" y="15489"/>
                  </a:lnTo>
                  <a:lnTo>
                    <a:pt x="929" y="16130"/>
                  </a:lnTo>
                  <a:lnTo>
                    <a:pt x="1023" y="16784"/>
                  </a:lnTo>
                  <a:lnTo>
                    <a:pt x="1121" y="17441"/>
                  </a:lnTo>
                  <a:lnTo>
                    <a:pt x="1224" y="18110"/>
                  </a:lnTo>
                  <a:lnTo>
                    <a:pt x="1332" y="18789"/>
                  </a:lnTo>
                  <a:lnTo>
                    <a:pt x="1444" y="19477"/>
                  </a:lnTo>
                  <a:lnTo>
                    <a:pt x="1562" y="20175"/>
                  </a:lnTo>
                  <a:lnTo>
                    <a:pt x="1684" y="20883"/>
                  </a:lnTo>
                  <a:lnTo>
                    <a:pt x="1811" y="21600"/>
                  </a:lnTo>
                  <a:lnTo>
                    <a:pt x="1841" y="21388"/>
                  </a:lnTo>
                  <a:lnTo>
                    <a:pt x="1900" y="20966"/>
                  </a:lnTo>
                  <a:lnTo>
                    <a:pt x="1930" y="20756"/>
                  </a:lnTo>
                  <a:lnTo>
                    <a:pt x="1995" y="20336"/>
                  </a:lnTo>
                  <a:lnTo>
                    <a:pt x="2072" y="19914"/>
                  </a:lnTo>
                  <a:lnTo>
                    <a:pt x="2165" y="19490"/>
                  </a:lnTo>
                  <a:lnTo>
                    <a:pt x="2279" y="19061"/>
                  </a:lnTo>
                  <a:lnTo>
                    <a:pt x="2421" y="18625"/>
                  </a:lnTo>
                  <a:lnTo>
                    <a:pt x="2596" y="18182"/>
                  </a:lnTo>
                  <a:lnTo>
                    <a:pt x="2809" y="17728"/>
                  </a:lnTo>
                  <a:lnTo>
                    <a:pt x="3065" y="17263"/>
                  </a:lnTo>
                  <a:lnTo>
                    <a:pt x="3369" y="16784"/>
                  </a:lnTo>
                  <a:lnTo>
                    <a:pt x="3542" y="16540"/>
                  </a:lnTo>
                  <a:lnTo>
                    <a:pt x="3728" y="16291"/>
                  </a:lnTo>
                  <a:lnTo>
                    <a:pt x="3929" y="16038"/>
                  </a:lnTo>
                  <a:lnTo>
                    <a:pt x="4146" y="15780"/>
                  </a:lnTo>
                  <a:lnTo>
                    <a:pt x="4379" y="15518"/>
                  </a:lnTo>
                  <a:lnTo>
                    <a:pt x="4629" y="15252"/>
                  </a:lnTo>
                  <a:lnTo>
                    <a:pt x="4897" y="14980"/>
                  </a:lnTo>
                  <a:lnTo>
                    <a:pt x="5183" y="14702"/>
                  </a:lnTo>
                  <a:lnTo>
                    <a:pt x="5488" y="14420"/>
                  </a:lnTo>
                  <a:lnTo>
                    <a:pt x="5812" y="14131"/>
                  </a:lnTo>
                  <a:lnTo>
                    <a:pt x="6156" y="13837"/>
                  </a:lnTo>
                  <a:lnTo>
                    <a:pt x="6522" y="13536"/>
                  </a:lnTo>
                  <a:lnTo>
                    <a:pt x="6909" y="13230"/>
                  </a:lnTo>
                  <a:lnTo>
                    <a:pt x="7318" y="12916"/>
                  </a:lnTo>
                  <a:lnTo>
                    <a:pt x="7750" y="12596"/>
                  </a:lnTo>
                  <a:lnTo>
                    <a:pt x="8206" y="12269"/>
                  </a:lnTo>
                  <a:lnTo>
                    <a:pt x="8686" y="11934"/>
                  </a:lnTo>
                  <a:lnTo>
                    <a:pt x="9191" y="11592"/>
                  </a:lnTo>
                  <a:lnTo>
                    <a:pt x="9722" y="11243"/>
                  </a:lnTo>
                  <a:lnTo>
                    <a:pt x="10279" y="10885"/>
                  </a:lnTo>
                  <a:lnTo>
                    <a:pt x="11216" y="10299"/>
                  </a:lnTo>
                  <a:lnTo>
                    <a:pt x="11563" y="10078"/>
                  </a:lnTo>
                  <a:lnTo>
                    <a:pt x="11905" y="9856"/>
                  </a:lnTo>
                  <a:lnTo>
                    <a:pt x="12240" y="9633"/>
                  </a:lnTo>
                  <a:lnTo>
                    <a:pt x="12571" y="9409"/>
                  </a:lnTo>
                  <a:lnTo>
                    <a:pt x="12896" y="9184"/>
                  </a:lnTo>
                  <a:lnTo>
                    <a:pt x="13215" y="8959"/>
                  </a:lnTo>
                  <a:lnTo>
                    <a:pt x="13529" y="8732"/>
                  </a:lnTo>
                  <a:lnTo>
                    <a:pt x="13837" y="8505"/>
                  </a:lnTo>
                  <a:lnTo>
                    <a:pt x="14140" y="8276"/>
                  </a:lnTo>
                  <a:lnTo>
                    <a:pt x="14438" y="8047"/>
                  </a:lnTo>
                  <a:lnTo>
                    <a:pt x="14731" y="7817"/>
                  </a:lnTo>
                  <a:lnTo>
                    <a:pt x="15018" y="7586"/>
                  </a:lnTo>
                  <a:lnTo>
                    <a:pt x="15300" y="7354"/>
                  </a:lnTo>
                  <a:lnTo>
                    <a:pt x="15578" y="7122"/>
                  </a:lnTo>
                  <a:lnTo>
                    <a:pt x="15850" y="6888"/>
                  </a:lnTo>
                  <a:lnTo>
                    <a:pt x="16117" y="6653"/>
                  </a:lnTo>
                  <a:lnTo>
                    <a:pt x="16379" y="6418"/>
                  </a:lnTo>
                  <a:lnTo>
                    <a:pt x="16637" y="6181"/>
                  </a:lnTo>
                  <a:lnTo>
                    <a:pt x="16889" y="5944"/>
                  </a:lnTo>
                  <a:lnTo>
                    <a:pt x="17137" y="5705"/>
                  </a:lnTo>
                  <a:lnTo>
                    <a:pt x="17380" y="5466"/>
                  </a:lnTo>
                  <a:lnTo>
                    <a:pt x="17618" y="5226"/>
                  </a:lnTo>
                  <a:lnTo>
                    <a:pt x="17852" y="4984"/>
                  </a:lnTo>
                  <a:lnTo>
                    <a:pt x="18081" y="4742"/>
                  </a:lnTo>
                  <a:lnTo>
                    <a:pt x="18306" y="4499"/>
                  </a:lnTo>
                  <a:lnTo>
                    <a:pt x="18526" y="4254"/>
                  </a:lnTo>
                  <a:lnTo>
                    <a:pt x="18742" y="4009"/>
                  </a:lnTo>
                  <a:lnTo>
                    <a:pt x="18953" y="3763"/>
                  </a:lnTo>
                  <a:lnTo>
                    <a:pt x="19160" y="3515"/>
                  </a:lnTo>
                  <a:lnTo>
                    <a:pt x="19363" y="3267"/>
                  </a:lnTo>
                  <a:lnTo>
                    <a:pt x="19562" y="3017"/>
                  </a:lnTo>
                  <a:lnTo>
                    <a:pt x="19756" y="2767"/>
                  </a:lnTo>
                  <a:lnTo>
                    <a:pt x="19946" y="2515"/>
                  </a:lnTo>
                  <a:lnTo>
                    <a:pt x="20133" y="2263"/>
                  </a:lnTo>
                  <a:lnTo>
                    <a:pt x="20315" y="2009"/>
                  </a:lnTo>
                  <a:lnTo>
                    <a:pt x="20493" y="1755"/>
                  </a:lnTo>
                  <a:lnTo>
                    <a:pt x="20667" y="1499"/>
                  </a:lnTo>
                  <a:lnTo>
                    <a:pt x="20838" y="1242"/>
                  </a:lnTo>
                  <a:lnTo>
                    <a:pt x="21004" y="984"/>
                  </a:lnTo>
                  <a:lnTo>
                    <a:pt x="21167" y="725"/>
                  </a:lnTo>
                  <a:lnTo>
                    <a:pt x="21326" y="465"/>
                  </a:lnTo>
                  <a:lnTo>
                    <a:pt x="21482" y="2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0" name="Kształt"/>
            <p:cNvSpPr/>
            <p:nvPr/>
          </p:nvSpPr>
          <p:spPr>
            <a:xfrm>
              <a:off x="1025216" y="1631"/>
              <a:ext cx="5845422" cy="99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805" y="0"/>
                  </a:lnTo>
                  <a:lnTo>
                    <a:pt x="18758" y="34"/>
                  </a:lnTo>
                  <a:lnTo>
                    <a:pt x="18607" y="168"/>
                  </a:lnTo>
                  <a:lnTo>
                    <a:pt x="18455" y="269"/>
                  </a:lnTo>
                  <a:lnTo>
                    <a:pt x="18302" y="403"/>
                  </a:lnTo>
                  <a:lnTo>
                    <a:pt x="17993" y="605"/>
                  </a:lnTo>
                  <a:lnTo>
                    <a:pt x="17680" y="806"/>
                  </a:lnTo>
                  <a:lnTo>
                    <a:pt x="17203" y="1109"/>
                  </a:lnTo>
                  <a:lnTo>
                    <a:pt x="16719" y="1411"/>
                  </a:lnTo>
                  <a:lnTo>
                    <a:pt x="16556" y="1478"/>
                  </a:lnTo>
                  <a:lnTo>
                    <a:pt x="16227" y="1680"/>
                  </a:lnTo>
                  <a:lnTo>
                    <a:pt x="16062" y="1747"/>
                  </a:lnTo>
                  <a:lnTo>
                    <a:pt x="15896" y="1848"/>
                  </a:lnTo>
                  <a:lnTo>
                    <a:pt x="15730" y="1915"/>
                  </a:lnTo>
                  <a:lnTo>
                    <a:pt x="15563" y="2016"/>
                  </a:lnTo>
                  <a:lnTo>
                    <a:pt x="15395" y="2083"/>
                  </a:lnTo>
                  <a:lnTo>
                    <a:pt x="15227" y="2184"/>
                  </a:lnTo>
                  <a:lnTo>
                    <a:pt x="14720" y="2385"/>
                  </a:lnTo>
                  <a:lnTo>
                    <a:pt x="14549" y="2486"/>
                  </a:lnTo>
                  <a:lnTo>
                    <a:pt x="13694" y="2822"/>
                  </a:lnTo>
                  <a:lnTo>
                    <a:pt x="13522" y="2923"/>
                  </a:lnTo>
                  <a:lnTo>
                    <a:pt x="12661" y="3258"/>
                  </a:lnTo>
                  <a:lnTo>
                    <a:pt x="12488" y="3292"/>
                  </a:lnTo>
                  <a:lnTo>
                    <a:pt x="11453" y="3695"/>
                  </a:lnTo>
                  <a:lnTo>
                    <a:pt x="11281" y="3729"/>
                  </a:lnTo>
                  <a:lnTo>
                    <a:pt x="10594" y="3998"/>
                  </a:lnTo>
                  <a:lnTo>
                    <a:pt x="10423" y="4031"/>
                  </a:lnTo>
                  <a:lnTo>
                    <a:pt x="9743" y="4266"/>
                  </a:lnTo>
                  <a:lnTo>
                    <a:pt x="9238" y="4468"/>
                  </a:lnTo>
                  <a:lnTo>
                    <a:pt x="9070" y="4501"/>
                  </a:lnTo>
                  <a:lnTo>
                    <a:pt x="8737" y="4636"/>
                  </a:lnTo>
                  <a:lnTo>
                    <a:pt x="8572" y="4669"/>
                  </a:lnTo>
                  <a:lnTo>
                    <a:pt x="7916" y="4938"/>
                  </a:lnTo>
                  <a:lnTo>
                    <a:pt x="7754" y="4972"/>
                  </a:lnTo>
                  <a:lnTo>
                    <a:pt x="7115" y="5240"/>
                  </a:lnTo>
                  <a:lnTo>
                    <a:pt x="6958" y="5274"/>
                  </a:lnTo>
                  <a:lnTo>
                    <a:pt x="6801" y="5341"/>
                  </a:lnTo>
                  <a:lnTo>
                    <a:pt x="6185" y="5610"/>
                  </a:lnTo>
                  <a:lnTo>
                    <a:pt x="5734" y="5812"/>
                  </a:lnTo>
                  <a:lnTo>
                    <a:pt x="5295" y="6013"/>
                  </a:lnTo>
                  <a:lnTo>
                    <a:pt x="5008" y="6147"/>
                  </a:lnTo>
                  <a:lnTo>
                    <a:pt x="4867" y="6248"/>
                  </a:lnTo>
                  <a:lnTo>
                    <a:pt x="4727" y="6315"/>
                  </a:lnTo>
                  <a:lnTo>
                    <a:pt x="4451" y="6450"/>
                  </a:lnTo>
                  <a:lnTo>
                    <a:pt x="4316" y="6551"/>
                  </a:lnTo>
                  <a:lnTo>
                    <a:pt x="4049" y="6685"/>
                  </a:lnTo>
                  <a:lnTo>
                    <a:pt x="3918" y="6786"/>
                  </a:lnTo>
                  <a:lnTo>
                    <a:pt x="3789" y="6853"/>
                  </a:lnTo>
                  <a:lnTo>
                    <a:pt x="3661" y="6954"/>
                  </a:lnTo>
                  <a:lnTo>
                    <a:pt x="3535" y="7021"/>
                  </a:lnTo>
                  <a:lnTo>
                    <a:pt x="3410" y="7122"/>
                  </a:lnTo>
                  <a:lnTo>
                    <a:pt x="3287" y="7222"/>
                  </a:lnTo>
                  <a:lnTo>
                    <a:pt x="3166" y="7290"/>
                  </a:lnTo>
                  <a:lnTo>
                    <a:pt x="3047" y="7390"/>
                  </a:lnTo>
                  <a:lnTo>
                    <a:pt x="2930" y="7491"/>
                  </a:lnTo>
                  <a:lnTo>
                    <a:pt x="2814" y="7592"/>
                  </a:lnTo>
                  <a:lnTo>
                    <a:pt x="2701" y="7659"/>
                  </a:lnTo>
                  <a:lnTo>
                    <a:pt x="2589" y="7760"/>
                  </a:lnTo>
                  <a:lnTo>
                    <a:pt x="2479" y="7861"/>
                  </a:lnTo>
                  <a:lnTo>
                    <a:pt x="2371" y="7961"/>
                  </a:lnTo>
                  <a:lnTo>
                    <a:pt x="2265" y="8062"/>
                  </a:lnTo>
                  <a:lnTo>
                    <a:pt x="2161" y="8163"/>
                  </a:lnTo>
                  <a:lnTo>
                    <a:pt x="2059" y="8297"/>
                  </a:lnTo>
                  <a:lnTo>
                    <a:pt x="1960" y="8398"/>
                  </a:lnTo>
                  <a:lnTo>
                    <a:pt x="1862" y="8499"/>
                  </a:lnTo>
                  <a:lnTo>
                    <a:pt x="1766" y="8633"/>
                  </a:lnTo>
                  <a:lnTo>
                    <a:pt x="1673" y="8734"/>
                  </a:lnTo>
                  <a:lnTo>
                    <a:pt x="1582" y="8835"/>
                  </a:lnTo>
                  <a:lnTo>
                    <a:pt x="1493" y="8969"/>
                  </a:lnTo>
                  <a:lnTo>
                    <a:pt x="1406" y="9104"/>
                  </a:lnTo>
                  <a:lnTo>
                    <a:pt x="1322" y="9204"/>
                  </a:lnTo>
                  <a:lnTo>
                    <a:pt x="1239" y="9339"/>
                  </a:lnTo>
                  <a:lnTo>
                    <a:pt x="1160" y="9473"/>
                  </a:lnTo>
                  <a:lnTo>
                    <a:pt x="1082" y="9607"/>
                  </a:lnTo>
                  <a:lnTo>
                    <a:pt x="1007" y="9742"/>
                  </a:lnTo>
                  <a:lnTo>
                    <a:pt x="935" y="9876"/>
                  </a:lnTo>
                  <a:lnTo>
                    <a:pt x="865" y="10011"/>
                  </a:lnTo>
                  <a:lnTo>
                    <a:pt x="797" y="10145"/>
                  </a:lnTo>
                  <a:lnTo>
                    <a:pt x="732" y="10279"/>
                  </a:lnTo>
                  <a:lnTo>
                    <a:pt x="669" y="10414"/>
                  </a:lnTo>
                  <a:lnTo>
                    <a:pt x="609" y="10582"/>
                  </a:lnTo>
                  <a:lnTo>
                    <a:pt x="552" y="10716"/>
                  </a:lnTo>
                  <a:lnTo>
                    <a:pt x="497" y="10884"/>
                  </a:lnTo>
                  <a:lnTo>
                    <a:pt x="445" y="11018"/>
                  </a:lnTo>
                  <a:lnTo>
                    <a:pt x="396" y="11186"/>
                  </a:lnTo>
                  <a:lnTo>
                    <a:pt x="350" y="11354"/>
                  </a:lnTo>
                  <a:lnTo>
                    <a:pt x="306" y="11522"/>
                  </a:lnTo>
                  <a:lnTo>
                    <a:pt x="265" y="11657"/>
                  </a:lnTo>
                  <a:lnTo>
                    <a:pt x="227" y="11825"/>
                  </a:lnTo>
                  <a:lnTo>
                    <a:pt x="191" y="12026"/>
                  </a:lnTo>
                  <a:lnTo>
                    <a:pt x="159" y="12194"/>
                  </a:lnTo>
                  <a:lnTo>
                    <a:pt x="129" y="12362"/>
                  </a:lnTo>
                  <a:lnTo>
                    <a:pt x="103" y="12530"/>
                  </a:lnTo>
                  <a:lnTo>
                    <a:pt x="79" y="12732"/>
                  </a:lnTo>
                  <a:lnTo>
                    <a:pt x="58" y="12900"/>
                  </a:lnTo>
                  <a:lnTo>
                    <a:pt x="41" y="13101"/>
                  </a:lnTo>
                  <a:lnTo>
                    <a:pt x="26" y="13303"/>
                  </a:lnTo>
                  <a:lnTo>
                    <a:pt x="15" y="13471"/>
                  </a:lnTo>
                  <a:lnTo>
                    <a:pt x="7" y="13672"/>
                  </a:lnTo>
                  <a:lnTo>
                    <a:pt x="1" y="13874"/>
                  </a:lnTo>
                  <a:lnTo>
                    <a:pt x="0" y="14008"/>
                  </a:lnTo>
                  <a:lnTo>
                    <a:pt x="0" y="14176"/>
                  </a:lnTo>
                  <a:lnTo>
                    <a:pt x="1" y="14310"/>
                  </a:lnTo>
                  <a:lnTo>
                    <a:pt x="5" y="14512"/>
                  </a:lnTo>
                  <a:lnTo>
                    <a:pt x="13" y="14714"/>
                  </a:lnTo>
                  <a:lnTo>
                    <a:pt x="24" y="14949"/>
                  </a:lnTo>
                  <a:lnTo>
                    <a:pt x="38" y="15150"/>
                  </a:lnTo>
                  <a:lnTo>
                    <a:pt x="56" y="15385"/>
                  </a:lnTo>
                  <a:lnTo>
                    <a:pt x="77" y="15621"/>
                  </a:lnTo>
                  <a:lnTo>
                    <a:pt x="102" y="15856"/>
                  </a:lnTo>
                  <a:lnTo>
                    <a:pt x="130" y="16091"/>
                  </a:lnTo>
                  <a:lnTo>
                    <a:pt x="161" y="16326"/>
                  </a:lnTo>
                  <a:lnTo>
                    <a:pt x="197" y="16561"/>
                  </a:lnTo>
                  <a:lnTo>
                    <a:pt x="235" y="16830"/>
                  </a:lnTo>
                  <a:lnTo>
                    <a:pt x="277" y="17065"/>
                  </a:lnTo>
                  <a:lnTo>
                    <a:pt x="323" y="17334"/>
                  </a:lnTo>
                  <a:lnTo>
                    <a:pt x="372" y="17569"/>
                  </a:lnTo>
                  <a:lnTo>
                    <a:pt x="425" y="17838"/>
                  </a:lnTo>
                  <a:lnTo>
                    <a:pt x="482" y="18106"/>
                  </a:lnTo>
                  <a:lnTo>
                    <a:pt x="543" y="18375"/>
                  </a:lnTo>
                  <a:lnTo>
                    <a:pt x="607" y="18644"/>
                  </a:lnTo>
                  <a:lnTo>
                    <a:pt x="675" y="18946"/>
                  </a:lnTo>
                  <a:lnTo>
                    <a:pt x="747" y="19215"/>
                  </a:lnTo>
                  <a:lnTo>
                    <a:pt x="822" y="19484"/>
                  </a:lnTo>
                  <a:lnTo>
                    <a:pt x="902" y="19786"/>
                  </a:lnTo>
                  <a:lnTo>
                    <a:pt x="985" y="20088"/>
                  </a:lnTo>
                  <a:lnTo>
                    <a:pt x="1073" y="20391"/>
                  </a:lnTo>
                  <a:lnTo>
                    <a:pt x="1164" y="20693"/>
                  </a:lnTo>
                  <a:lnTo>
                    <a:pt x="1259" y="20995"/>
                  </a:lnTo>
                  <a:lnTo>
                    <a:pt x="1359" y="21298"/>
                  </a:lnTo>
                  <a:lnTo>
                    <a:pt x="1462" y="21600"/>
                  </a:lnTo>
                  <a:lnTo>
                    <a:pt x="1481" y="21533"/>
                  </a:lnTo>
                  <a:lnTo>
                    <a:pt x="1519" y="21398"/>
                  </a:lnTo>
                  <a:lnTo>
                    <a:pt x="1557" y="21264"/>
                  </a:lnTo>
                  <a:lnTo>
                    <a:pt x="1578" y="21163"/>
                  </a:lnTo>
                  <a:lnTo>
                    <a:pt x="1599" y="21096"/>
                  </a:lnTo>
                  <a:lnTo>
                    <a:pt x="1621" y="21029"/>
                  </a:lnTo>
                  <a:lnTo>
                    <a:pt x="1645" y="20962"/>
                  </a:lnTo>
                  <a:lnTo>
                    <a:pt x="1671" y="20895"/>
                  </a:lnTo>
                  <a:lnTo>
                    <a:pt x="1699" y="20794"/>
                  </a:lnTo>
                  <a:lnTo>
                    <a:pt x="1729" y="20727"/>
                  </a:lnTo>
                  <a:lnTo>
                    <a:pt x="1762" y="20659"/>
                  </a:lnTo>
                  <a:lnTo>
                    <a:pt x="1798" y="20592"/>
                  </a:lnTo>
                  <a:lnTo>
                    <a:pt x="1837" y="20525"/>
                  </a:lnTo>
                  <a:lnTo>
                    <a:pt x="1880" y="20424"/>
                  </a:lnTo>
                  <a:lnTo>
                    <a:pt x="1926" y="20357"/>
                  </a:lnTo>
                  <a:lnTo>
                    <a:pt x="1976" y="20290"/>
                  </a:lnTo>
                  <a:lnTo>
                    <a:pt x="2031" y="20223"/>
                  </a:lnTo>
                  <a:lnTo>
                    <a:pt x="2090" y="20122"/>
                  </a:lnTo>
                  <a:lnTo>
                    <a:pt x="2154" y="20055"/>
                  </a:lnTo>
                  <a:lnTo>
                    <a:pt x="2223" y="19988"/>
                  </a:lnTo>
                  <a:lnTo>
                    <a:pt x="2297" y="19887"/>
                  </a:lnTo>
                  <a:lnTo>
                    <a:pt x="2377" y="19820"/>
                  </a:lnTo>
                  <a:lnTo>
                    <a:pt x="2463" y="19719"/>
                  </a:lnTo>
                  <a:lnTo>
                    <a:pt x="2556" y="19652"/>
                  </a:lnTo>
                  <a:lnTo>
                    <a:pt x="2655" y="19551"/>
                  </a:lnTo>
                  <a:lnTo>
                    <a:pt x="2760" y="19484"/>
                  </a:lnTo>
                  <a:lnTo>
                    <a:pt x="2873" y="19383"/>
                  </a:lnTo>
                  <a:lnTo>
                    <a:pt x="2992" y="19316"/>
                  </a:lnTo>
                  <a:lnTo>
                    <a:pt x="3120" y="19215"/>
                  </a:lnTo>
                  <a:lnTo>
                    <a:pt x="3255" y="19114"/>
                  </a:lnTo>
                  <a:lnTo>
                    <a:pt x="3398" y="19047"/>
                  </a:lnTo>
                  <a:lnTo>
                    <a:pt x="3550" y="18946"/>
                  </a:lnTo>
                  <a:lnTo>
                    <a:pt x="3710" y="18845"/>
                  </a:lnTo>
                  <a:lnTo>
                    <a:pt x="3880" y="18778"/>
                  </a:lnTo>
                  <a:lnTo>
                    <a:pt x="4058" y="18677"/>
                  </a:lnTo>
                  <a:lnTo>
                    <a:pt x="4246" y="18577"/>
                  </a:lnTo>
                  <a:lnTo>
                    <a:pt x="4444" y="18476"/>
                  </a:lnTo>
                  <a:lnTo>
                    <a:pt x="4652" y="18375"/>
                  </a:lnTo>
                  <a:lnTo>
                    <a:pt x="4870" y="18274"/>
                  </a:lnTo>
                  <a:lnTo>
                    <a:pt x="5099" y="18174"/>
                  </a:lnTo>
                  <a:lnTo>
                    <a:pt x="5339" y="18073"/>
                  </a:lnTo>
                  <a:lnTo>
                    <a:pt x="5590" y="17938"/>
                  </a:lnTo>
                  <a:lnTo>
                    <a:pt x="5852" y="17838"/>
                  </a:lnTo>
                  <a:lnTo>
                    <a:pt x="6126" y="17737"/>
                  </a:lnTo>
                  <a:lnTo>
                    <a:pt x="6412" y="17636"/>
                  </a:lnTo>
                  <a:lnTo>
                    <a:pt x="6710" y="17502"/>
                  </a:lnTo>
                  <a:lnTo>
                    <a:pt x="7020" y="17401"/>
                  </a:lnTo>
                  <a:lnTo>
                    <a:pt x="7343" y="17267"/>
                  </a:lnTo>
                  <a:lnTo>
                    <a:pt x="7680" y="17132"/>
                  </a:lnTo>
                  <a:lnTo>
                    <a:pt x="8030" y="17031"/>
                  </a:lnTo>
                  <a:lnTo>
                    <a:pt x="8393" y="16897"/>
                  </a:lnTo>
                  <a:lnTo>
                    <a:pt x="8770" y="16763"/>
                  </a:lnTo>
                  <a:lnTo>
                    <a:pt x="9226" y="16628"/>
                  </a:lnTo>
                  <a:lnTo>
                    <a:pt x="9450" y="16528"/>
                  </a:lnTo>
                  <a:lnTo>
                    <a:pt x="9888" y="16393"/>
                  </a:lnTo>
                  <a:lnTo>
                    <a:pt x="10103" y="16292"/>
                  </a:lnTo>
                  <a:lnTo>
                    <a:pt x="10524" y="16158"/>
                  </a:lnTo>
                  <a:lnTo>
                    <a:pt x="10730" y="16057"/>
                  </a:lnTo>
                  <a:lnTo>
                    <a:pt x="11133" y="15923"/>
                  </a:lnTo>
                  <a:lnTo>
                    <a:pt x="11331" y="15822"/>
                  </a:lnTo>
                  <a:lnTo>
                    <a:pt x="11526" y="15755"/>
                  </a:lnTo>
                  <a:lnTo>
                    <a:pt x="11718" y="15654"/>
                  </a:lnTo>
                  <a:lnTo>
                    <a:pt x="12094" y="15520"/>
                  </a:lnTo>
                  <a:lnTo>
                    <a:pt x="12278" y="15419"/>
                  </a:lnTo>
                  <a:lnTo>
                    <a:pt x="12460" y="15352"/>
                  </a:lnTo>
                  <a:lnTo>
                    <a:pt x="12638" y="15251"/>
                  </a:lnTo>
                  <a:lnTo>
                    <a:pt x="12815" y="15184"/>
                  </a:lnTo>
                  <a:lnTo>
                    <a:pt x="12988" y="15083"/>
                  </a:lnTo>
                  <a:lnTo>
                    <a:pt x="13159" y="15016"/>
                  </a:lnTo>
                  <a:lnTo>
                    <a:pt x="13327" y="14915"/>
                  </a:lnTo>
                  <a:lnTo>
                    <a:pt x="13493" y="14848"/>
                  </a:lnTo>
                  <a:lnTo>
                    <a:pt x="13657" y="14747"/>
                  </a:lnTo>
                  <a:lnTo>
                    <a:pt x="13817" y="14680"/>
                  </a:lnTo>
                  <a:lnTo>
                    <a:pt x="13976" y="14579"/>
                  </a:lnTo>
                  <a:lnTo>
                    <a:pt x="14132" y="14512"/>
                  </a:lnTo>
                  <a:lnTo>
                    <a:pt x="14285" y="14411"/>
                  </a:lnTo>
                  <a:lnTo>
                    <a:pt x="14436" y="14344"/>
                  </a:lnTo>
                  <a:lnTo>
                    <a:pt x="14585" y="14243"/>
                  </a:lnTo>
                  <a:lnTo>
                    <a:pt x="14731" y="14176"/>
                  </a:lnTo>
                  <a:lnTo>
                    <a:pt x="14875" y="14075"/>
                  </a:lnTo>
                  <a:lnTo>
                    <a:pt x="15017" y="14008"/>
                  </a:lnTo>
                  <a:lnTo>
                    <a:pt x="15156" y="13907"/>
                  </a:lnTo>
                  <a:lnTo>
                    <a:pt x="15293" y="13840"/>
                  </a:lnTo>
                  <a:lnTo>
                    <a:pt x="15428" y="13739"/>
                  </a:lnTo>
                  <a:lnTo>
                    <a:pt x="15561" y="13639"/>
                  </a:lnTo>
                  <a:lnTo>
                    <a:pt x="15691" y="13571"/>
                  </a:lnTo>
                  <a:lnTo>
                    <a:pt x="15819" y="13471"/>
                  </a:lnTo>
                  <a:lnTo>
                    <a:pt x="15945" y="13403"/>
                  </a:lnTo>
                  <a:lnTo>
                    <a:pt x="16069" y="13303"/>
                  </a:lnTo>
                  <a:lnTo>
                    <a:pt x="16191" y="13202"/>
                  </a:lnTo>
                  <a:lnTo>
                    <a:pt x="16310" y="13135"/>
                  </a:lnTo>
                  <a:lnTo>
                    <a:pt x="16428" y="13034"/>
                  </a:lnTo>
                  <a:lnTo>
                    <a:pt x="16543" y="12933"/>
                  </a:lnTo>
                  <a:lnTo>
                    <a:pt x="16657" y="12866"/>
                  </a:lnTo>
                  <a:lnTo>
                    <a:pt x="16768" y="12765"/>
                  </a:lnTo>
                  <a:lnTo>
                    <a:pt x="16877" y="12664"/>
                  </a:lnTo>
                  <a:lnTo>
                    <a:pt x="16985" y="12597"/>
                  </a:lnTo>
                  <a:lnTo>
                    <a:pt x="17090" y="12496"/>
                  </a:lnTo>
                  <a:lnTo>
                    <a:pt x="17194" y="12396"/>
                  </a:lnTo>
                  <a:lnTo>
                    <a:pt x="17295" y="12295"/>
                  </a:lnTo>
                  <a:lnTo>
                    <a:pt x="17395" y="12228"/>
                  </a:lnTo>
                  <a:lnTo>
                    <a:pt x="17493" y="12127"/>
                  </a:lnTo>
                  <a:lnTo>
                    <a:pt x="17589" y="12026"/>
                  </a:lnTo>
                  <a:lnTo>
                    <a:pt x="17683" y="11925"/>
                  </a:lnTo>
                  <a:lnTo>
                    <a:pt x="17775" y="11858"/>
                  </a:lnTo>
                  <a:lnTo>
                    <a:pt x="17865" y="11757"/>
                  </a:lnTo>
                  <a:lnTo>
                    <a:pt x="17954" y="11657"/>
                  </a:lnTo>
                  <a:lnTo>
                    <a:pt x="18041" y="11556"/>
                  </a:lnTo>
                  <a:lnTo>
                    <a:pt x="18126" y="11489"/>
                  </a:lnTo>
                  <a:lnTo>
                    <a:pt x="18210" y="11388"/>
                  </a:lnTo>
                  <a:lnTo>
                    <a:pt x="18292" y="11287"/>
                  </a:lnTo>
                  <a:lnTo>
                    <a:pt x="18372" y="11186"/>
                  </a:lnTo>
                  <a:lnTo>
                    <a:pt x="18450" y="11086"/>
                  </a:lnTo>
                  <a:lnTo>
                    <a:pt x="18527" y="10985"/>
                  </a:lnTo>
                  <a:lnTo>
                    <a:pt x="18603" y="10884"/>
                  </a:lnTo>
                  <a:lnTo>
                    <a:pt x="18676" y="10817"/>
                  </a:lnTo>
                  <a:lnTo>
                    <a:pt x="18749" y="10716"/>
                  </a:lnTo>
                  <a:lnTo>
                    <a:pt x="18819" y="10615"/>
                  </a:lnTo>
                  <a:lnTo>
                    <a:pt x="18888" y="10514"/>
                  </a:lnTo>
                  <a:lnTo>
                    <a:pt x="18956" y="10414"/>
                  </a:lnTo>
                  <a:lnTo>
                    <a:pt x="19022" y="10313"/>
                  </a:lnTo>
                  <a:lnTo>
                    <a:pt x="19087" y="10212"/>
                  </a:lnTo>
                  <a:lnTo>
                    <a:pt x="19150" y="10111"/>
                  </a:lnTo>
                  <a:lnTo>
                    <a:pt x="19212" y="10011"/>
                  </a:lnTo>
                  <a:lnTo>
                    <a:pt x="19272" y="9910"/>
                  </a:lnTo>
                  <a:lnTo>
                    <a:pt x="19331" y="9809"/>
                  </a:lnTo>
                  <a:lnTo>
                    <a:pt x="19389" y="9708"/>
                  </a:lnTo>
                  <a:lnTo>
                    <a:pt x="19446" y="9607"/>
                  </a:lnTo>
                  <a:lnTo>
                    <a:pt x="19501" y="9507"/>
                  </a:lnTo>
                  <a:lnTo>
                    <a:pt x="19555" y="9406"/>
                  </a:lnTo>
                  <a:lnTo>
                    <a:pt x="19607" y="9305"/>
                  </a:lnTo>
                  <a:lnTo>
                    <a:pt x="19658" y="9204"/>
                  </a:lnTo>
                  <a:lnTo>
                    <a:pt x="19709" y="9104"/>
                  </a:lnTo>
                  <a:lnTo>
                    <a:pt x="19758" y="9003"/>
                  </a:lnTo>
                  <a:lnTo>
                    <a:pt x="19852" y="8801"/>
                  </a:lnTo>
                  <a:lnTo>
                    <a:pt x="19897" y="8700"/>
                  </a:lnTo>
                  <a:lnTo>
                    <a:pt x="19942" y="8600"/>
                  </a:lnTo>
                  <a:lnTo>
                    <a:pt x="19985" y="8499"/>
                  </a:lnTo>
                  <a:lnTo>
                    <a:pt x="20027" y="8398"/>
                  </a:lnTo>
                  <a:lnTo>
                    <a:pt x="20068" y="8264"/>
                  </a:lnTo>
                  <a:lnTo>
                    <a:pt x="20148" y="8062"/>
                  </a:lnTo>
                  <a:lnTo>
                    <a:pt x="20186" y="7961"/>
                  </a:lnTo>
                  <a:lnTo>
                    <a:pt x="20223" y="7861"/>
                  </a:lnTo>
                  <a:lnTo>
                    <a:pt x="20259" y="7760"/>
                  </a:lnTo>
                  <a:lnTo>
                    <a:pt x="20294" y="7626"/>
                  </a:lnTo>
                  <a:lnTo>
                    <a:pt x="20329" y="7525"/>
                  </a:lnTo>
                  <a:lnTo>
                    <a:pt x="20395" y="7323"/>
                  </a:lnTo>
                  <a:lnTo>
                    <a:pt x="20427" y="7222"/>
                  </a:lnTo>
                  <a:lnTo>
                    <a:pt x="20458" y="7088"/>
                  </a:lnTo>
                  <a:lnTo>
                    <a:pt x="20488" y="6987"/>
                  </a:lnTo>
                  <a:lnTo>
                    <a:pt x="20517" y="6886"/>
                  </a:lnTo>
                  <a:lnTo>
                    <a:pt x="20546" y="6786"/>
                  </a:lnTo>
                  <a:lnTo>
                    <a:pt x="20574" y="6651"/>
                  </a:lnTo>
                  <a:lnTo>
                    <a:pt x="20601" y="6551"/>
                  </a:lnTo>
                  <a:lnTo>
                    <a:pt x="20628" y="6450"/>
                  </a:lnTo>
                  <a:lnTo>
                    <a:pt x="20654" y="6315"/>
                  </a:lnTo>
                  <a:lnTo>
                    <a:pt x="20679" y="6215"/>
                  </a:lnTo>
                  <a:lnTo>
                    <a:pt x="20704" y="6114"/>
                  </a:lnTo>
                  <a:lnTo>
                    <a:pt x="20728" y="5979"/>
                  </a:lnTo>
                  <a:lnTo>
                    <a:pt x="20751" y="5879"/>
                  </a:lnTo>
                  <a:lnTo>
                    <a:pt x="20774" y="5744"/>
                  </a:lnTo>
                  <a:lnTo>
                    <a:pt x="20796" y="5644"/>
                  </a:lnTo>
                  <a:lnTo>
                    <a:pt x="20818" y="5543"/>
                  </a:lnTo>
                  <a:lnTo>
                    <a:pt x="20840" y="5408"/>
                  </a:lnTo>
                  <a:lnTo>
                    <a:pt x="20860" y="5308"/>
                  </a:lnTo>
                  <a:lnTo>
                    <a:pt x="20881" y="5173"/>
                  </a:lnTo>
                  <a:lnTo>
                    <a:pt x="20901" y="5072"/>
                  </a:lnTo>
                  <a:lnTo>
                    <a:pt x="20920" y="4938"/>
                  </a:lnTo>
                  <a:lnTo>
                    <a:pt x="20940" y="4837"/>
                  </a:lnTo>
                  <a:lnTo>
                    <a:pt x="20958" y="4703"/>
                  </a:lnTo>
                  <a:lnTo>
                    <a:pt x="20977" y="4602"/>
                  </a:lnTo>
                  <a:lnTo>
                    <a:pt x="20995" y="4468"/>
                  </a:lnTo>
                  <a:lnTo>
                    <a:pt x="21013" y="4367"/>
                  </a:lnTo>
                  <a:lnTo>
                    <a:pt x="21030" y="4233"/>
                  </a:lnTo>
                  <a:lnTo>
                    <a:pt x="21048" y="4132"/>
                  </a:lnTo>
                  <a:lnTo>
                    <a:pt x="21065" y="3998"/>
                  </a:lnTo>
                  <a:lnTo>
                    <a:pt x="21082" y="3897"/>
                  </a:lnTo>
                  <a:lnTo>
                    <a:pt x="21098" y="3762"/>
                  </a:lnTo>
                  <a:lnTo>
                    <a:pt x="21115" y="3662"/>
                  </a:lnTo>
                  <a:lnTo>
                    <a:pt x="21131" y="3527"/>
                  </a:lnTo>
                  <a:lnTo>
                    <a:pt x="21147" y="3393"/>
                  </a:lnTo>
                  <a:lnTo>
                    <a:pt x="21163" y="3292"/>
                  </a:lnTo>
                  <a:lnTo>
                    <a:pt x="21179" y="3158"/>
                  </a:lnTo>
                  <a:lnTo>
                    <a:pt x="21211" y="2923"/>
                  </a:lnTo>
                  <a:lnTo>
                    <a:pt x="21322" y="2049"/>
                  </a:lnTo>
                  <a:lnTo>
                    <a:pt x="21354" y="1780"/>
                  </a:lnTo>
                  <a:lnTo>
                    <a:pt x="21388" y="1512"/>
                  </a:lnTo>
                  <a:lnTo>
                    <a:pt x="21404" y="1411"/>
                  </a:lnTo>
                  <a:lnTo>
                    <a:pt x="21422" y="1277"/>
                  </a:lnTo>
                  <a:lnTo>
                    <a:pt x="21439" y="1142"/>
                  </a:lnTo>
                  <a:lnTo>
                    <a:pt x="21457" y="1008"/>
                  </a:lnTo>
                  <a:lnTo>
                    <a:pt x="21474" y="873"/>
                  </a:lnTo>
                  <a:lnTo>
                    <a:pt x="21493" y="739"/>
                  </a:lnTo>
                  <a:lnTo>
                    <a:pt x="21511" y="605"/>
                  </a:lnTo>
                  <a:lnTo>
                    <a:pt x="21530" y="470"/>
                  </a:lnTo>
                  <a:lnTo>
                    <a:pt x="21549" y="336"/>
                  </a:lnTo>
                  <a:lnTo>
                    <a:pt x="21569" y="202"/>
                  </a:lnTo>
                  <a:lnTo>
                    <a:pt x="21589" y="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1" name="Kształt"/>
            <p:cNvSpPr/>
            <p:nvPr/>
          </p:nvSpPr>
          <p:spPr>
            <a:xfrm>
              <a:off x="2296154" y="6728"/>
              <a:ext cx="7949650" cy="1370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366" y="0"/>
                  </a:lnTo>
                  <a:lnTo>
                    <a:pt x="19836" y="5048"/>
                  </a:lnTo>
                  <a:lnTo>
                    <a:pt x="19736" y="5194"/>
                  </a:lnTo>
                  <a:lnTo>
                    <a:pt x="19635" y="5364"/>
                  </a:lnTo>
                  <a:lnTo>
                    <a:pt x="19531" y="5509"/>
                  </a:lnTo>
                  <a:lnTo>
                    <a:pt x="19426" y="5655"/>
                  </a:lnTo>
                  <a:lnTo>
                    <a:pt x="19320" y="5800"/>
                  </a:lnTo>
                  <a:lnTo>
                    <a:pt x="19211" y="5946"/>
                  </a:lnTo>
                  <a:lnTo>
                    <a:pt x="19101" y="6092"/>
                  </a:lnTo>
                  <a:lnTo>
                    <a:pt x="18990" y="6237"/>
                  </a:lnTo>
                  <a:lnTo>
                    <a:pt x="18877" y="6383"/>
                  </a:lnTo>
                  <a:lnTo>
                    <a:pt x="18763" y="6504"/>
                  </a:lnTo>
                  <a:lnTo>
                    <a:pt x="18647" y="6650"/>
                  </a:lnTo>
                  <a:lnTo>
                    <a:pt x="18529" y="6771"/>
                  </a:lnTo>
                  <a:lnTo>
                    <a:pt x="18411" y="6917"/>
                  </a:lnTo>
                  <a:lnTo>
                    <a:pt x="18290" y="7038"/>
                  </a:lnTo>
                  <a:lnTo>
                    <a:pt x="18169" y="7160"/>
                  </a:lnTo>
                  <a:lnTo>
                    <a:pt x="18046" y="7281"/>
                  </a:lnTo>
                  <a:lnTo>
                    <a:pt x="17922" y="7402"/>
                  </a:lnTo>
                  <a:lnTo>
                    <a:pt x="17796" y="7524"/>
                  </a:lnTo>
                  <a:lnTo>
                    <a:pt x="17670" y="7645"/>
                  </a:lnTo>
                  <a:lnTo>
                    <a:pt x="17542" y="7742"/>
                  </a:lnTo>
                  <a:lnTo>
                    <a:pt x="17412" y="7863"/>
                  </a:lnTo>
                  <a:lnTo>
                    <a:pt x="17282" y="7985"/>
                  </a:lnTo>
                  <a:lnTo>
                    <a:pt x="17151" y="8082"/>
                  </a:lnTo>
                  <a:lnTo>
                    <a:pt x="17018" y="8179"/>
                  </a:lnTo>
                  <a:lnTo>
                    <a:pt x="16884" y="8300"/>
                  </a:lnTo>
                  <a:lnTo>
                    <a:pt x="16614" y="8494"/>
                  </a:lnTo>
                  <a:lnTo>
                    <a:pt x="16339" y="8689"/>
                  </a:lnTo>
                  <a:lnTo>
                    <a:pt x="16061" y="8883"/>
                  </a:lnTo>
                  <a:lnTo>
                    <a:pt x="15779" y="9077"/>
                  </a:lnTo>
                  <a:lnTo>
                    <a:pt x="15636" y="9150"/>
                  </a:lnTo>
                  <a:lnTo>
                    <a:pt x="15493" y="9247"/>
                  </a:lnTo>
                  <a:lnTo>
                    <a:pt x="15349" y="9320"/>
                  </a:lnTo>
                  <a:lnTo>
                    <a:pt x="15204" y="9417"/>
                  </a:lnTo>
                  <a:lnTo>
                    <a:pt x="15059" y="9489"/>
                  </a:lnTo>
                  <a:lnTo>
                    <a:pt x="14913" y="9587"/>
                  </a:lnTo>
                  <a:lnTo>
                    <a:pt x="14470" y="9805"/>
                  </a:lnTo>
                  <a:lnTo>
                    <a:pt x="14322" y="9902"/>
                  </a:lnTo>
                  <a:lnTo>
                    <a:pt x="13721" y="10193"/>
                  </a:lnTo>
                  <a:lnTo>
                    <a:pt x="13570" y="10242"/>
                  </a:lnTo>
                  <a:lnTo>
                    <a:pt x="12960" y="10533"/>
                  </a:lnTo>
                  <a:lnTo>
                    <a:pt x="12807" y="10582"/>
                  </a:lnTo>
                  <a:lnTo>
                    <a:pt x="12500" y="10727"/>
                  </a:lnTo>
                  <a:lnTo>
                    <a:pt x="12345" y="10776"/>
                  </a:lnTo>
                  <a:lnTo>
                    <a:pt x="12191" y="10849"/>
                  </a:lnTo>
                  <a:lnTo>
                    <a:pt x="12036" y="10897"/>
                  </a:lnTo>
                  <a:lnTo>
                    <a:pt x="11882" y="10970"/>
                  </a:lnTo>
                  <a:lnTo>
                    <a:pt x="11727" y="11018"/>
                  </a:lnTo>
                  <a:lnTo>
                    <a:pt x="11572" y="11091"/>
                  </a:lnTo>
                  <a:lnTo>
                    <a:pt x="11262" y="11188"/>
                  </a:lnTo>
                  <a:lnTo>
                    <a:pt x="11107" y="11261"/>
                  </a:lnTo>
                  <a:lnTo>
                    <a:pt x="10796" y="11358"/>
                  </a:lnTo>
                  <a:lnTo>
                    <a:pt x="10641" y="11431"/>
                  </a:lnTo>
                  <a:lnTo>
                    <a:pt x="10022" y="11625"/>
                  </a:lnTo>
                  <a:lnTo>
                    <a:pt x="9867" y="11698"/>
                  </a:lnTo>
                  <a:lnTo>
                    <a:pt x="9252" y="11892"/>
                  </a:lnTo>
                  <a:lnTo>
                    <a:pt x="8793" y="12062"/>
                  </a:lnTo>
                  <a:lnTo>
                    <a:pt x="7888" y="12353"/>
                  </a:lnTo>
                  <a:lnTo>
                    <a:pt x="7739" y="12426"/>
                  </a:lnTo>
                  <a:lnTo>
                    <a:pt x="7003" y="12669"/>
                  </a:lnTo>
                  <a:lnTo>
                    <a:pt x="6858" y="12742"/>
                  </a:lnTo>
                  <a:lnTo>
                    <a:pt x="6427" y="12887"/>
                  </a:lnTo>
                  <a:lnTo>
                    <a:pt x="6285" y="12960"/>
                  </a:lnTo>
                  <a:lnTo>
                    <a:pt x="5865" y="13106"/>
                  </a:lnTo>
                  <a:lnTo>
                    <a:pt x="5726" y="13178"/>
                  </a:lnTo>
                  <a:lnTo>
                    <a:pt x="5589" y="13227"/>
                  </a:lnTo>
                  <a:lnTo>
                    <a:pt x="5453" y="13300"/>
                  </a:lnTo>
                  <a:lnTo>
                    <a:pt x="5183" y="13397"/>
                  </a:lnTo>
                  <a:lnTo>
                    <a:pt x="5050" y="13470"/>
                  </a:lnTo>
                  <a:lnTo>
                    <a:pt x="4918" y="13518"/>
                  </a:lnTo>
                  <a:lnTo>
                    <a:pt x="4657" y="13664"/>
                  </a:lnTo>
                  <a:lnTo>
                    <a:pt x="4528" y="13712"/>
                  </a:lnTo>
                  <a:lnTo>
                    <a:pt x="4401" y="13785"/>
                  </a:lnTo>
                  <a:lnTo>
                    <a:pt x="4274" y="13834"/>
                  </a:lnTo>
                  <a:lnTo>
                    <a:pt x="4150" y="13907"/>
                  </a:lnTo>
                  <a:lnTo>
                    <a:pt x="4026" y="13979"/>
                  </a:lnTo>
                  <a:lnTo>
                    <a:pt x="3904" y="14052"/>
                  </a:lnTo>
                  <a:lnTo>
                    <a:pt x="3783" y="14125"/>
                  </a:lnTo>
                  <a:lnTo>
                    <a:pt x="3663" y="14198"/>
                  </a:lnTo>
                  <a:lnTo>
                    <a:pt x="3545" y="14246"/>
                  </a:lnTo>
                  <a:lnTo>
                    <a:pt x="3428" y="14319"/>
                  </a:lnTo>
                  <a:lnTo>
                    <a:pt x="3313" y="14416"/>
                  </a:lnTo>
                  <a:lnTo>
                    <a:pt x="3199" y="14489"/>
                  </a:lnTo>
                  <a:lnTo>
                    <a:pt x="3087" y="14562"/>
                  </a:lnTo>
                  <a:lnTo>
                    <a:pt x="2976" y="14635"/>
                  </a:lnTo>
                  <a:lnTo>
                    <a:pt x="2867" y="14707"/>
                  </a:lnTo>
                  <a:lnTo>
                    <a:pt x="2759" y="14804"/>
                  </a:lnTo>
                  <a:lnTo>
                    <a:pt x="2653" y="14877"/>
                  </a:lnTo>
                  <a:lnTo>
                    <a:pt x="2549" y="14950"/>
                  </a:lnTo>
                  <a:lnTo>
                    <a:pt x="2446" y="15047"/>
                  </a:lnTo>
                  <a:lnTo>
                    <a:pt x="2345" y="15120"/>
                  </a:lnTo>
                  <a:lnTo>
                    <a:pt x="2246" y="15217"/>
                  </a:lnTo>
                  <a:lnTo>
                    <a:pt x="2149" y="15314"/>
                  </a:lnTo>
                  <a:lnTo>
                    <a:pt x="2053" y="15387"/>
                  </a:lnTo>
                  <a:lnTo>
                    <a:pt x="1959" y="15484"/>
                  </a:lnTo>
                  <a:lnTo>
                    <a:pt x="1867" y="15581"/>
                  </a:lnTo>
                  <a:lnTo>
                    <a:pt x="1777" y="15678"/>
                  </a:lnTo>
                  <a:lnTo>
                    <a:pt x="1689" y="15775"/>
                  </a:lnTo>
                  <a:lnTo>
                    <a:pt x="1602" y="15872"/>
                  </a:lnTo>
                  <a:lnTo>
                    <a:pt x="1518" y="15969"/>
                  </a:lnTo>
                  <a:lnTo>
                    <a:pt x="1436" y="16067"/>
                  </a:lnTo>
                  <a:lnTo>
                    <a:pt x="1355" y="16188"/>
                  </a:lnTo>
                  <a:lnTo>
                    <a:pt x="1277" y="16285"/>
                  </a:lnTo>
                  <a:lnTo>
                    <a:pt x="1200" y="16406"/>
                  </a:lnTo>
                  <a:lnTo>
                    <a:pt x="1126" y="16503"/>
                  </a:lnTo>
                  <a:lnTo>
                    <a:pt x="1054" y="16625"/>
                  </a:lnTo>
                  <a:lnTo>
                    <a:pt x="984" y="16722"/>
                  </a:lnTo>
                  <a:lnTo>
                    <a:pt x="916" y="16843"/>
                  </a:lnTo>
                  <a:lnTo>
                    <a:pt x="850" y="16964"/>
                  </a:lnTo>
                  <a:lnTo>
                    <a:pt x="787" y="17086"/>
                  </a:lnTo>
                  <a:lnTo>
                    <a:pt x="726" y="17207"/>
                  </a:lnTo>
                  <a:lnTo>
                    <a:pt x="667" y="17329"/>
                  </a:lnTo>
                  <a:lnTo>
                    <a:pt x="610" y="17474"/>
                  </a:lnTo>
                  <a:lnTo>
                    <a:pt x="556" y="17596"/>
                  </a:lnTo>
                  <a:lnTo>
                    <a:pt x="504" y="17717"/>
                  </a:lnTo>
                  <a:lnTo>
                    <a:pt x="454" y="17862"/>
                  </a:lnTo>
                  <a:lnTo>
                    <a:pt x="407" y="17984"/>
                  </a:lnTo>
                  <a:lnTo>
                    <a:pt x="362" y="18129"/>
                  </a:lnTo>
                  <a:lnTo>
                    <a:pt x="320" y="18275"/>
                  </a:lnTo>
                  <a:lnTo>
                    <a:pt x="280" y="18421"/>
                  </a:lnTo>
                  <a:lnTo>
                    <a:pt x="243" y="18566"/>
                  </a:lnTo>
                  <a:lnTo>
                    <a:pt x="208" y="18712"/>
                  </a:lnTo>
                  <a:lnTo>
                    <a:pt x="176" y="18858"/>
                  </a:lnTo>
                  <a:lnTo>
                    <a:pt x="147" y="19003"/>
                  </a:lnTo>
                  <a:lnTo>
                    <a:pt x="120" y="19173"/>
                  </a:lnTo>
                  <a:lnTo>
                    <a:pt x="95" y="19319"/>
                  </a:lnTo>
                  <a:lnTo>
                    <a:pt x="74" y="19489"/>
                  </a:lnTo>
                  <a:lnTo>
                    <a:pt x="55" y="19658"/>
                  </a:lnTo>
                  <a:lnTo>
                    <a:pt x="39" y="19828"/>
                  </a:lnTo>
                  <a:lnTo>
                    <a:pt x="25" y="19998"/>
                  </a:lnTo>
                  <a:lnTo>
                    <a:pt x="15" y="20168"/>
                  </a:lnTo>
                  <a:lnTo>
                    <a:pt x="7" y="20338"/>
                  </a:lnTo>
                  <a:lnTo>
                    <a:pt x="2" y="20508"/>
                  </a:lnTo>
                  <a:lnTo>
                    <a:pt x="0" y="20702"/>
                  </a:lnTo>
                  <a:lnTo>
                    <a:pt x="1" y="20872"/>
                  </a:lnTo>
                  <a:lnTo>
                    <a:pt x="5" y="21066"/>
                  </a:lnTo>
                  <a:lnTo>
                    <a:pt x="11" y="21260"/>
                  </a:lnTo>
                  <a:lnTo>
                    <a:pt x="21" y="21454"/>
                  </a:lnTo>
                  <a:lnTo>
                    <a:pt x="32" y="21600"/>
                  </a:lnTo>
                  <a:lnTo>
                    <a:pt x="11591" y="21600"/>
                  </a:lnTo>
                  <a:lnTo>
                    <a:pt x="11650" y="21576"/>
                  </a:lnTo>
                  <a:lnTo>
                    <a:pt x="11790" y="21527"/>
                  </a:lnTo>
                  <a:lnTo>
                    <a:pt x="11929" y="21454"/>
                  </a:lnTo>
                  <a:lnTo>
                    <a:pt x="12065" y="21382"/>
                  </a:lnTo>
                  <a:lnTo>
                    <a:pt x="12200" y="21309"/>
                  </a:lnTo>
                  <a:lnTo>
                    <a:pt x="12333" y="21236"/>
                  </a:lnTo>
                  <a:lnTo>
                    <a:pt x="12464" y="21187"/>
                  </a:lnTo>
                  <a:lnTo>
                    <a:pt x="12593" y="21115"/>
                  </a:lnTo>
                  <a:lnTo>
                    <a:pt x="12720" y="21042"/>
                  </a:lnTo>
                  <a:lnTo>
                    <a:pt x="12846" y="20969"/>
                  </a:lnTo>
                  <a:lnTo>
                    <a:pt x="12969" y="20896"/>
                  </a:lnTo>
                  <a:lnTo>
                    <a:pt x="13091" y="20848"/>
                  </a:lnTo>
                  <a:lnTo>
                    <a:pt x="13211" y="20775"/>
                  </a:lnTo>
                  <a:lnTo>
                    <a:pt x="13329" y="20702"/>
                  </a:lnTo>
                  <a:lnTo>
                    <a:pt x="13446" y="20629"/>
                  </a:lnTo>
                  <a:lnTo>
                    <a:pt x="13561" y="20556"/>
                  </a:lnTo>
                  <a:lnTo>
                    <a:pt x="13674" y="20484"/>
                  </a:lnTo>
                  <a:lnTo>
                    <a:pt x="13785" y="20411"/>
                  </a:lnTo>
                  <a:lnTo>
                    <a:pt x="13895" y="20338"/>
                  </a:lnTo>
                  <a:lnTo>
                    <a:pt x="14002" y="20289"/>
                  </a:lnTo>
                  <a:lnTo>
                    <a:pt x="14109" y="20217"/>
                  </a:lnTo>
                  <a:lnTo>
                    <a:pt x="14213" y="20144"/>
                  </a:lnTo>
                  <a:lnTo>
                    <a:pt x="14316" y="20071"/>
                  </a:lnTo>
                  <a:lnTo>
                    <a:pt x="14418" y="19998"/>
                  </a:lnTo>
                  <a:lnTo>
                    <a:pt x="14518" y="19925"/>
                  </a:lnTo>
                  <a:lnTo>
                    <a:pt x="14616" y="19853"/>
                  </a:lnTo>
                  <a:lnTo>
                    <a:pt x="14712" y="19780"/>
                  </a:lnTo>
                  <a:lnTo>
                    <a:pt x="14807" y="19707"/>
                  </a:lnTo>
                  <a:lnTo>
                    <a:pt x="14901" y="19634"/>
                  </a:lnTo>
                  <a:lnTo>
                    <a:pt x="14993" y="19561"/>
                  </a:lnTo>
                  <a:lnTo>
                    <a:pt x="15083" y="19489"/>
                  </a:lnTo>
                  <a:lnTo>
                    <a:pt x="15172" y="19416"/>
                  </a:lnTo>
                  <a:lnTo>
                    <a:pt x="15260" y="19343"/>
                  </a:lnTo>
                  <a:lnTo>
                    <a:pt x="15346" y="19270"/>
                  </a:lnTo>
                  <a:lnTo>
                    <a:pt x="15430" y="19197"/>
                  </a:lnTo>
                  <a:lnTo>
                    <a:pt x="15513" y="19124"/>
                  </a:lnTo>
                  <a:lnTo>
                    <a:pt x="15595" y="19052"/>
                  </a:lnTo>
                  <a:lnTo>
                    <a:pt x="15675" y="18979"/>
                  </a:lnTo>
                  <a:lnTo>
                    <a:pt x="15754" y="18906"/>
                  </a:lnTo>
                  <a:lnTo>
                    <a:pt x="15832" y="18809"/>
                  </a:lnTo>
                  <a:lnTo>
                    <a:pt x="15908" y="18736"/>
                  </a:lnTo>
                  <a:lnTo>
                    <a:pt x="15982" y="18663"/>
                  </a:lnTo>
                  <a:lnTo>
                    <a:pt x="16056" y="18591"/>
                  </a:lnTo>
                  <a:lnTo>
                    <a:pt x="16128" y="18518"/>
                  </a:lnTo>
                  <a:lnTo>
                    <a:pt x="16199" y="18445"/>
                  </a:lnTo>
                  <a:lnTo>
                    <a:pt x="16268" y="18372"/>
                  </a:lnTo>
                  <a:lnTo>
                    <a:pt x="16336" y="18275"/>
                  </a:lnTo>
                  <a:lnTo>
                    <a:pt x="16403" y="18202"/>
                  </a:lnTo>
                  <a:lnTo>
                    <a:pt x="16469" y="18129"/>
                  </a:lnTo>
                  <a:lnTo>
                    <a:pt x="16533" y="18057"/>
                  </a:lnTo>
                  <a:lnTo>
                    <a:pt x="16597" y="17984"/>
                  </a:lnTo>
                  <a:lnTo>
                    <a:pt x="16659" y="17887"/>
                  </a:lnTo>
                  <a:lnTo>
                    <a:pt x="16779" y="17741"/>
                  </a:lnTo>
                  <a:lnTo>
                    <a:pt x="16837" y="17668"/>
                  </a:lnTo>
                  <a:lnTo>
                    <a:pt x="16895" y="17571"/>
                  </a:lnTo>
                  <a:lnTo>
                    <a:pt x="16951" y="17498"/>
                  </a:lnTo>
                  <a:lnTo>
                    <a:pt x="17006" y="17426"/>
                  </a:lnTo>
                  <a:lnTo>
                    <a:pt x="17060" y="17353"/>
                  </a:lnTo>
                  <a:lnTo>
                    <a:pt x="17113" y="17256"/>
                  </a:lnTo>
                  <a:lnTo>
                    <a:pt x="17165" y="17183"/>
                  </a:lnTo>
                  <a:lnTo>
                    <a:pt x="17216" y="17110"/>
                  </a:lnTo>
                  <a:lnTo>
                    <a:pt x="17265" y="17013"/>
                  </a:lnTo>
                  <a:lnTo>
                    <a:pt x="17314" y="16940"/>
                  </a:lnTo>
                  <a:lnTo>
                    <a:pt x="17362" y="16867"/>
                  </a:lnTo>
                  <a:lnTo>
                    <a:pt x="17408" y="16770"/>
                  </a:lnTo>
                  <a:lnTo>
                    <a:pt x="17454" y="16698"/>
                  </a:lnTo>
                  <a:lnTo>
                    <a:pt x="17499" y="16625"/>
                  </a:lnTo>
                  <a:lnTo>
                    <a:pt x="17542" y="16528"/>
                  </a:lnTo>
                  <a:lnTo>
                    <a:pt x="17585" y="16455"/>
                  </a:lnTo>
                  <a:lnTo>
                    <a:pt x="17627" y="16358"/>
                  </a:lnTo>
                  <a:lnTo>
                    <a:pt x="17668" y="16285"/>
                  </a:lnTo>
                  <a:lnTo>
                    <a:pt x="17708" y="16188"/>
                  </a:lnTo>
                  <a:lnTo>
                    <a:pt x="17748" y="16115"/>
                  </a:lnTo>
                  <a:lnTo>
                    <a:pt x="17786" y="16042"/>
                  </a:lnTo>
                  <a:lnTo>
                    <a:pt x="17823" y="15945"/>
                  </a:lnTo>
                  <a:lnTo>
                    <a:pt x="17860" y="15872"/>
                  </a:lnTo>
                  <a:lnTo>
                    <a:pt x="17896" y="15775"/>
                  </a:lnTo>
                  <a:lnTo>
                    <a:pt x="17931" y="15702"/>
                  </a:lnTo>
                  <a:lnTo>
                    <a:pt x="17965" y="15605"/>
                  </a:lnTo>
                  <a:lnTo>
                    <a:pt x="17999" y="15533"/>
                  </a:lnTo>
                  <a:lnTo>
                    <a:pt x="18031" y="15436"/>
                  </a:lnTo>
                  <a:lnTo>
                    <a:pt x="18063" y="15338"/>
                  </a:lnTo>
                  <a:lnTo>
                    <a:pt x="18094" y="15266"/>
                  </a:lnTo>
                  <a:lnTo>
                    <a:pt x="18125" y="15169"/>
                  </a:lnTo>
                  <a:lnTo>
                    <a:pt x="18155" y="15096"/>
                  </a:lnTo>
                  <a:lnTo>
                    <a:pt x="18184" y="14999"/>
                  </a:lnTo>
                  <a:lnTo>
                    <a:pt x="18212" y="14902"/>
                  </a:lnTo>
                  <a:lnTo>
                    <a:pt x="18240" y="14829"/>
                  </a:lnTo>
                  <a:lnTo>
                    <a:pt x="18267" y="14732"/>
                  </a:lnTo>
                  <a:lnTo>
                    <a:pt x="18294" y="14659"/>
                  </a:lnTo>
                  <a:lnTo>
                    <a:pt x="18320" y="14562"/>
                  </a:lnTo>
                  <a:lnTo>
                    <a:pt x="18345" y="14465"/>
                  </a:lnTo>
                  <a:lnTo>
                    <a:pt x="18370" y="14392"/>
                  </a:lnTo>
                  <a:lnTo>
                    <a:pt x="18394" y="14295"/>
                  </a:lnTo>
                  <a:lnTo>
                    <a:pt x="18440" y="14101"/>
                  </a:lnTo>
                  <a:lnTo>
                    <a:pt x="18463" y="14028"/>
                  </a:lnTo>
                  <a:lnTo>
                    <a:pt x="18485" y="13931"/>
                  </a:lnTo>
                  <a:lnTo>
                    <a:pt x="18527" y="13737"/>
                  </a:lnTo>
                  <a:lnTo>
                    <a:pt x="18548" y="13664"/>
                  </a:lnTo>
                  <a:lnTo>
                    <a:pt x="18588" y="13470"/>
                  </a:lnTo>
                  <a:lnTo>
                    <a:pt x="18626" y="13276"/>
                  </a:lnTo>
                  <a:lnTo>
                    <a:pt x="18644" y="13178"/>
                  </a:lnTo>
                  <a:lnTo>
                    <a:pt x="18662" y="13106"/>
                  </a:lnTo>
                  <a:lnTo>
                    <a:pt x="18680" y="13009"/>
                  </a:lnTo>
                  <a:lnTo>
                    <a:pt x="18697" y="12911"/>
                  </a:lnTo>
                  <a:lnTo>
                    <a:pt x="18731" y="12717"/>
                  </a:lnTo>
                  <a:lnTo>
                    <a:pt x="18795" y="12329"/>
                  </a:lnTo>
                  <a:lnTo>
                    <a:pt x="18855" y="11941"/>
                  </a:lnTo>
                  <a:lnTo>
                    <a:pt x="18869" y="11844"/>
                  </a:lnTo>
                  <a:lnTo>
                    <a:pt x="18884" y="11747"/>
                  </a:lnTo>
                  <a:lnTo>
                    <a:pt x="18898" y="11649"/>
                  </a:lnTo>
                  <a:lnTo>
                    <a:pt x="18926" y="11455"/>
                  </a:lnTo>
                  <a:lnTo>
                    <a:pt x="18939" y="11358"/>
                  </a:lnTo>
                  <a:lnTo>
                    <a:pt x="18967" y="11164"/>
                  </a:lnTo>
                  <a:lnTo>
                    <a:pt x="18980" y="11067"/>
                  </a:lnTo>
                  <a:lnTo>
                    <a:pt x="19007" y="10849"/>
                  </a:lnTo>
                  <a:lnTo>
                    <a:pt x="19034" y="10654"/>
                  </a:lnTo>
                  <a:lnTo>
                    <a:pt x="19115" y="10023"/>
                  </a:lnTo>
                  <a:lnTo>
                    <a:pt x="19157" y="9732"/>
                  </a:lnTo>
                  <a:lnTo>
                    <a:pt x="19171" y="9611"/>
                  </a:lnTo>
                  <a:lnTo>
                    <a:pt x="19199" y="9417"/>
                  </a:lnTo>
                  <a:lnTo>
                    <a:pt x="19214" y="9295"/>
                  </a:lnTo>
                  <a:lnTo>
                    <a:pt x="19229" y="9198"/>
                  </a:lnTo>
                  <a:lnTo>
                    <a:pt x="19244" y="9077"/>
                  </a:lnTo>
                  <a:lnTo>
                    <a:pt x="19259" y="8980"/>
                  </a:lnTo>
                  <a:lnTo>
                    <a:pt x="19275" y="8858"/>
                  </a:lnTo>
                  <a:lnTo>
                    <a:pt x="19307" y="8664"/>
                  </a:lnTo>
                  <a:lnTo>
                    <a:pt x="19323" y="8543"/>
                  </a:lnTo>
                  <a:lnTo>
                    <a:pt x="19340" y="8446"/>
                  </a:lnTo>
                  <a:lnTo>
                    <a:pt x="19357" y="8324"/>
                  </a:lnTo>
                  <a:lnTo>
                    <a:pt x="19374" y="8227"/>
                  </a:lnTo>
                  <a:lnTo>
                    <a:pt x="19391" y="8106"/>
                  </a:lnTo>
                  <a:lnTo>
                    <a:pt x="19409" y="8009"/>
                  </a:lnTo>
                  <a:lnTo>
                    <a:pt x="19428" y="7888"/>
                  </a:lnTo>
                  <a:lnTo>
                    <a:pt x="19447" y="7766"/>
                  </a:lnTo>
                  <a:lnTo>
                    <a:pt x="19466" y="7669"/>
                  </a:lnTo>
                  <a:lnTo>
                    <a:pt x="19485" y="7548"/>
                  </a:lnTo>
                  <a:lnTo>
                    <a:pt x="19505" y="7451"/>
                  </a:lnTo>
                  <a:lnTo>
                    <a:pt x="19526" y="7329"/>
                  </a:lnTo>
                  <a:lnTo>
                    <a:pt x="19547" y="7208"/>
                  </a:lnTo>
                  <a:lnTo>
                    <a:pt x="19568" y="7111"/>
                  </a:lnTo>
                  <a:lnTo>
                    <a:pt x="19590" y="6990"/>
                  </a:lnTo>
                  <a:lnTo>
                    <a:pt x="19613" y="6868"/>
                  </a:lnTo>
                  <a:lnTo>
                    <a:pt x="19635" y="6771"/>
                  </a:lnTo>
                  <a:lnTo>
                    <a:pt x="19683" y="6529"/>
                  </a:lnTo>
                  <a:lnTo>
                    <a:pt x="19708" y="6407"/>
                  </a:lnTo>
                  <a:lnTo>
                    <a:pt x="19733" y="6310"/>
                  </a:lnTo>
                  <a:lnTo>
                    <a:pt x="19759" y="6189"/>
                  </a:lnTo>
                  <a:lnTo>
                    <a:pt x="19785" y="6067"/>
                  </a:lnTo>
                  <a:lnTo>
                    <a:pt x="19812" y="5946"/>
                  </a:lnTo>
                  <a:lnTo>
                    <a:pt x="19840" y="5825"/>
                  </a:lnTo>
                  <a:lnTo>
                    <a:pt x="19868" y="57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  <p:sp>
          <p:nvSpPr>
            <p:cNvPr id="122" name="Kształt"/>
            <p:cNvSpPr/>
            <p:nvPr/>
          </p:nvSpPr>
          <p:spPr>
            <a:xfrm>
              <a:off x="9662804" y="6140084"/>
              <a:ext cx="3204190" cy="757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80" y="11089"/>
                  </a:lnTo>
                  <a:lnTo>
                    <a:pt x="16692" y="11419"/>
                  </a:lnTo>
                  <a:lnTo>
                    <a:pt x="16400" y="11744"/>
                  </a:lnTo>
                  <a:lnTo>
                    <a:pt x="16103" y="12063"/>
                  </a:lnTo>
                  <a:lnTo>
                    <a:pt x="15801" y="12376"/>
                  </a:lnTo>
                  <a:lnTo>
                    <a:pt x="15495" y="12685"/>
                  </a:lnTo>
                  <a:lnTo>
                    <a:pt x="15184" y="12988"/>
                  </a:lnTo>
                  <a:lnTo>
                    <a:pt x="14868" y="13287"/>
                  </a:lnTo>
                  <a:lnTo>
                    <a:pt x="14548" y="13580"/>
                  </a:lnTo>
                  <a:lnTo>
                    <a:pt x="14224" y="13868"/>
                  </a:lnTo>
                  <a:lnTo>
                    <a:pt x="13895" y="14151"/>
                  </a:lnTo>
                  <a:lnTo>
                    <a:pt x="13563" y="14430"/>
                  </a:lnTo>
                  <a:lnTo>
                    <a:pt x="13226" y="14703"/>
                  </a:lnTo>
                  <a:lnTo>
                    <a:pt x="12885" y="14972"/>
                  </a:lnTo>
                  <a:lnTo>
                    <a:pt x="12540" y="15236"/>
                  </a:lnTo>
                  <a:lnTo>
                    <a:pt x="12191" y="15496"/>
                  </a:lnTo>
                  <a:lnTo>
                    <a:pt x="11838" y="15751"/>
                  </a:lnTo>
                  <a:lnTo>
                    <a:pt x="11482" y="16002"/>
                  </a:lnTo>
                  <a:lnTo>
                    <a:pt x="11122" y="16248"/>
                  </a:lnTo>
                  <a:lnTo>
                    <a:pt x="10758" y="16490"/>
                  </a:lnTo>
                  <a:lnTo>
                    <a:pt x="10391" y="16728"/>
                  </a:lnTo>
                  <a:lnTo>
                    <a:pt x="10020" y="16962"/>
                  </a:lnTo>
                  <a:lnTo>
                    <a:pt x="9646" y="17191"/>
                  </a:lnTo>
                  <a:lnTo>
                    <a:pt x="9269" y="17417"/>
                  </a:lnTo>
                  <a:lnTo>
                    <a:pt x="8889" y="17638"/>
                  </a:lnTo>
                  <a:lnTo>
                    <a:pt x="8505" y="17856"/>
                  </a:lnTo>
                  <a:lnTo>
                    <a:pt x="8119" y="18070"/>
                  </a:lnTo>
                  <a:lnTo>
                    <a:pt x="7729" y="18280"/>
                  </a:lnTo>
                  <a:lnTo>
                    <a:pt x="7337" y="18486"/>
                  </a:lnTo>
                  <a:lnTo>
                    <a:pt x="6942" y="18689"/>
                  </a:lnTo>
                  <a:lnTo>
                    <a:pt x="6544" y="18888"/>
                  </a:lnTo>
                  <a:lnTo>
                    <a:pt x="6143" y="19084"/>
                  </a:lnTo>
                  <a:lnTo>
                    <a:pt x="5740" y="19276"/>
                  </a:lnTo>
                  <a:lnTo>
                    <a:pt x="5334" y="19465"/>
                  </a:lnTo>
                  <a:lnTo>
                    <a:pt x="4926" y="19651"/>
                  </a:lnTo>
                  <a:lnTo>
                    <a:pt x="4516" y="19833"/>
                  </a:lnTo>
                  <a:lnTo>
                    <a:pt x="4103" y="20012"/>
                  </a:lnTo>
                  <a:lnTo>
                    <a:pt x="3688" y="20188"/>
                  </a:lnTo>
                  <a:lnTo>
                    <a:pt x="3271" y="20361"/>
                  </a:lnTo>
                  <a:lnTo>
                    <a:pt x="2852" y="20532"/>
                  </a:lnTo>
                  <a:lnTo>
                    <a:pt x="2431" y="20699"/>
                  </a:lnTo>
                  <a:lnTo>
                    <a:pt x="2008" y="20863"/>
                  </a:lnTo>
                  <a:lnTo>
                    <a:pt x="1584" y="21025"/>
                  </a:lnTo>
                  <a:lnTo>
                    <a:pt x="1157" y="21184"/>
                  </a:lnTo>
                  <a:lnTo>
                    <a:pt x="730" y="21341"/>
                  </a:lnTo>
                  <a:lnTo>
                    <a:pt x="300" y="21495"/>
                  </a:lnTo>
                  <a:lnTo>
                    <a:pt x="0" y="21600"/>
                  </a:lnTo>
                  <a:lnTo>
                    <a:pt x="14940" y="21600"/>
                  </a:lnTo>
                  <a:lnTo>
                    <a:pt x="14996" y="21289"/>
                  </a:lnTo>
                  <a:lnTo>
                    <a:pt x="15038" y="21060"/>
                  </a:lnTo>
                  <a:lnTo>
                    <a:pt x="15080" y="20830"/>
                  </a:lnTo>
                  <a:lnTo>
                    <a:pt x="15122" y="20599"/>
                  </a:lnTo>
                  <a:lnTo>
                    <a:pt x="15165" y="20368"/>
                  </a:lnTo>
                  <a:lnTo>
                    <a:pt x="15253" y="19902"/>
                  </a:lnTo>
                  <a:lnTo>
                    <a:pt x="15298" y="19668"/>
                  </a:lnTo>
                  <a:lnTo>
                    <a:pt x="15343" y="19433"/>
                  </a:lnTo>
                  <a:lnTo>
                    <a:pt x="15389" y="19198"/>
                  </a:lnTo>
                  <a:lnTo>
                    <a:pt x="15436" y="18961"/>
                  </a:lnTo>
                  <a:lnTo>
                    <a:pt x="15484" y="18724"/>
                  </a:lnTo>
                  <a:lnTo>
                    <a:pt x="15533" y="18486"/>
                  </a:lnTo>
                  <a:lnTo>
                    <a:pt x="15582" y="18247"/>
                  </a:lnTo>
                  <a:lnTo>
                    <a:pt x="15633" y="18007"/>
                  </a:lnTo>
                  <a:lnTo>
                    <a:pt x="15685" y="17767"/>
                  </a:lnTo>
                  <a:lnTo>
                    <a:pt x="15737" y="17525"/>
                  </a:lnTo>
                  <a:lnTo>
                    <a:pt x="15791" y="17283"/>
                  </a:lnTo>
                  <a:lnTo>
                    <a:pt x="15846" y="17040"/>
                  </a:lnTo>
                  <a:lnTo>
                    <a:pt x="15902" y="16796"/>
                  </a:lnTo>
                  <a:lnTo>
                    <a:pt x="15960" y="16552"/>
                  </a:lnTo>
                  <a:lnTo>
                    <a:pt x="16019" y="16306"/>
                  </a:lnTo>
                  <a:lnTo>
                    <a:pt x="16079" y="16060"/>
                  </a:lnTo>
                  <a:lnTo>
                    <a:pt x="16140" y="15812"/>
                  </a:lnTo>
                  <a:lnTo>
                    <a:pt x="16203" y="15564"/>
                  </a:lnTo>
                  <a:lnTo>
                    <a:pt x="16268" y="15315"/>
                  </a:lnTo>
                  <a:lnTo>
                    <a:pt x="16334" y="15066"/>
                  </a:lnTo>
                  <a:lnTo>
                    <a:pt x="16402" y="14815"/>
                  </a:lnTo>
                  <a:lnTo>
                    <a:pt x="16471" y="14564"/>
                  </a:lnTo>
                  <a:lnTo>
                    <a:pt x="16542" y="14311"/>
                  </a:lnTo>
                  <a:lnTo>
                    <a:pt x="16615" y="14058"/>
                  </a:lnTo>
                  <a:lnTo>
                    <a:pt x="16690" y="13804"/>
                  </a:lnTo>
                  <a:lnTo>
                    <a:pt x="16767" y="13549"/>
                  </a:lnTo>
                  <a:lnTo>
                    <a:pt x="16845" y="13293"/>
                  </a:lnTo>
                  <a:lnTo>
                    <a:pt x="16925" y="13037"/>
                  </a:lnTo>
                  <a:lnTo>
                    <a:pt x="17008" y="12779"/>
                  </a:lnTo>
                  <a:lnTo>
                    <a:pt x="17092" y="12521"/>
                  </a:lnTo>
                  <a:lnTo>
                    <a:pt x="17179" y="12262"/>
                  </a:lnTo>
                  <a:lnTo>
                    <a:pt x="17268" y="12002"/>
                  </a:lnTo>
                  <a:lnTo>
                    <a:pt x="17359" y="11740"/>
                  </a:lnTo>
                  <a:lnTo>
                    <a:pt x="17452" y="11479"/>
                  </a:lnTo>
                  <a:lnTo>
                    <a:pt x="17548" y="11216"/>
                  </a:lnTo>
                  <a:lnTo>
                    <a:pt x="17645" y="10952"/>
                  </a:lnTo>
                  <a:lnTo>
                    <a:pt x="17746" y="10687"/>
                  </a:lnTo>
                  <a:lnTo>
                    <a:pt x="17849" y="10422"/>
                  </a:lnTo>
                  <a:lnTo>
                    <a:pt x="17954" y="10156"/>
                  </a:lnTo>
                  <a:lnTo>
                    <a:pt x="18061" y="9888"/>
                  </a:lnTo>
                  <a:lnTo>
                    <a:pt x="21600" y="1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EBE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defTabSz="457200">
                <a:defRPr sz="1000" b="0">
                  <a:latin typeface="Calibri"/>
                  <a:ea typeface="Calibri"/>
                  <a:cs typeface="Calibri"/>
                  <a:sym typeface="Calibri"/>
                </a:defRPr>
              </a:pPr>
              <a:endParaRPr sz="500"/>
            </a:p>
          </p:txBody>
        </p:sp>
      </p:grpSp>
      <p:sp>
        <p:nvSpPr>
          <p:cNvPr id="128" name="Łuk 14"/>
          <p:cNvSpPr/>
          <p:nvPr/>
        </p:nvSpPr>
        <p:spPr>
          <a:xfrm>
            <a:off x="7421573" y="-1"/>
            <a:ext cx="138625" cy="13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6350">
            <a:solidFill>
              <a:srgbClr val="5B9BD5"/>
            </a:solidFill>
            <a:miter/>
          </a:ln>
        </p:spPr>
        <p:txBody>
          <a:bodyPr lIns="22859" tIns="22859" rIns="22859" bIns="22859" anchor="ctr"/>
          <a:lstStyle/>
          <a:p>
            <a:pPr defTabSz="457200">
              <a:defRPr sz="1000" b="0">
                <a:latin typeface="Calibri"/>
                <a:ea typeface="Calibri"/>
                <a:cs typeface="Calibri"/>
                <a:sym typeface="Calibri"/>
              </a:defRPr>
            </a:pPr>
            <a:endParaRPr sz="500"/>
          </a:p>
        </p:txBody>
      </p:sp>
      <p:sp>
        <p:nvSpPr>
          <p:cNvPr id="129" name="Tytuł 1"/>
          <p:cNvSpPr txBox="1"/>
          <p:nvPr/>
        </p:nvSpPr>
        <p:spPr>
          <a:xfrm>
            <a:off x="577370" y="2751610"/>
            <a:ext cx="5780838" cy="90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/>
          <a:p>
            <a:pPr defTabSz="457200">
              <a:defRPr sz="36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sz="2800" dirty="0"/>
              <a:t/>
            </a:r>
            <a:br>
              <a:rPr sz="2800" dirty="0"/>
            </a:br>
            <a:r>
              <a:rPr lang="pl-PL" sz="2800" dirty="0">
                <a:sym typeface="Lato Bold"/>
              </a:rPr>
              <a:t>Dziękuję za uwagę</a:t>
            </a:r>
            <a:endParaRPr lang="pl-PL" sz="2800" dirty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Podtytuł 2"/>
          <p:cNvSpPr txBox="1"/>
          <p:nvPr/>
        </p:nvSpPr>
        <p:spPr>
          <a:xfrm>
            <a:off x="592925" y="5368464"/>
            <a:ext cx="5434143" cy="7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 anchor="ctr">
            <a:spAutoFit/>
          </a:bodyPr>
          <a:lstStyle/>
          <a:p>
            <a:pPr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Dyrektor </a:t>
            </a: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Departamentu Wspólnej Polityki Rolnej</a:t>
            </a:r>
          </a:p>
          <a:p>
            <a:pPr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pl-PL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Ministerstwo Rolnictwa i Rozwoju Wsi</a:t>
            </a:r>
          </a:p>
          <a:p>
            <a:pPr defTabSz="457200">
              <a:spcBef>
                <a:spcPts val="300"/>
              </a:spcBef>
              <a:defRPr sz="2300" b="0">
                <a:solidFill>
                  <a:srgbClr val="345528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pl-PL" sz="1400" dirty="0"/>
          </a:p>
        </p:txBody>
      </p:sp>
      <p:sp>
        <p:nvSpPr>
          <p:cNvPr id="131" name="pole tekstowe 7"/>
          <p:cNvSpPr txBox="1"/>
          <p:nvPr/>
        </p:nvSpPr>
        <p:spPr>
          <a:xfrm>
            <a:off x="577370" y="6291792"/>
            <a:ext cx="271611" cy="200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/>
          <a:p>
            <a:pPr defTabSz="457200">
              <a:defRPr sz="1600" b="0" spc="336">
                <a:solidFill>
                  <a:srgbClr val="76717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pl-PL" sz="1000" dirty="0"/>
              <a:t>   </a:t>
            </a:r>
            <a:endParaRPr sz="1000" dirty="0"/>
          </a:p>
        </p:txBody>
      </p:sp>
      <p:pic>
        <p:nvPicPr>
          <p:cNvPr id="132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94" y="464741"/>
            <a:ext cx="2928514" cy="1126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5" y="3925052"/>
            <a:ext cx="848939" cy="44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25" y="6137558"/>
            <a:ext cx="848939" cy="444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3792383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Wsparcie przygotowawcze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57069" y="2057366"/>
            <a:ext cx="11028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 smtClean="0"/>
              <a:t>Urzędy marszałkowskie w najbliższym tygodniu otrzymają niezbędną dokumentację z ARiMR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 smtClean="0"/>
              <a:t>WOPP, UOPP, WOP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 smtClean="0"/>
              <a:t>Proponowany termin zakończenia naboru - </a:t>
            </a:r>
            <a:r>
              <a:rPr lang="pl-PL" sz="2000" b="1" dirty="0" smtClean="0"/>
              <a:t>najpóźniej 29 kwietnia 2022 r.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 smtClean="0"/>
              <a:t>Ogłoszenie o naborze co najmniej 14 dni przed rozpoczęciem naboru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 smtClean="0"/>
              <a:t>Nabór trwa od 14 do 30 dni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l-PL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13151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774057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Reprezentacja sektora publicznego – członkostwo gmin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57069" y="1745869"/>
            <a:ext cx="11028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W związku ze stanowiskiem KE w sprawie reprezentacji sektora publicznego w LGD: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/>
              <a:t>na etapie wsparcia przygotowawczego niewymagane członkostwo </a:t>
            </a:r>
            <a:r>
              <a:rPr lang="pl-PL" sz="2000" dirty="0" smtClean="0"/>
              <a:t>gminy (zgodnie z aktualnym brzmieniem PROW 2014-2020 i rozporządzenia 19.1);</a:t>
            </a:r>
            <a:endParaRPr lang="pl-PL" sz="20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 smtClean="0"/>
              <a:t>wprowadzenie </a:t>
            </a:r>
            <a:r>
              <a:rPr lang="pl-PL" sz="2000" b="1" dirty="0"/>
              <a:t>obligatoryjnego wymogu członkostwa wszystkich gmin lub powiatów </a:t>
            </a:r>
            <a:r>
              <a:rPr lang="pl-PL" sz="2000" dirty="0"/>
              <a:t>objętych obszarem planowanej </a:t>
            </a:r>
            <a:r>
              <a:rPr lang="pl-PL" sz="2000" dirty="0" smtClean="0"/>
              <a:t>LSR, jednak </a:t>
            </a:r>
            <a:r>
              <a:rPr lang="pl-PL" sz="2000" b="1" dirty="0" smtClean="0"/>
              <a:t>wymóg</a:t>
            </a:r>
            <a:r>
              <a:rPr lang="pl-PL" sz="2000" dirty="0" smtClean="0"/>
              <a:t> </a:t>
            </a:r>
            <a:r>
              <a:rPr lang="pl-PL" sz="2000" b="1" dirty="0" smtClean="0"/>
              <a:t>nie </a:t>
            </a:r>
            <a:r>
              <a:rPr lang="pl-PL" sz="2000" b="1" dirty="0"/>
              <a:t>będzie </a:t>
            </a:r>
            <a:r>
              <a:rPr lang="pl-PL" sz="2000" b="1" dirty="0" smtClean="0"/>
              <a:t>weryfikowany na etapie konkursu o wybór LSR</a:t>
            </a:r>
            <a:r>
              <a:rPr lang="pl-PL" sz="2000" dirty="0" smtClean="0"/>
              <a:t>, </a:t>
            </a:r>
            <a:r>
              <a:rPr lang="pl-PL" sz="2000" dirty="0"/>
              <a:t>a dopiero po wyborze LSR i podpisaniu przez LGD umowy </a:t>
            </a:r>
            <a:r>
              <a:rPr lang="pl-PL" sz="2000" dirty="0" smtClean="0"/>
              <a:t>ramowej;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/>
              <a:t>LGD będzie zobligowana </a:t>
            </a:r>
            <a:r>
              <a:rPr lang="pl-PL" sz="2000" dirty="0" smtClean="0"/>
              <a:t>postanowieniami umowy ramowej </a:t>
            </a:r>
            <a:r>
              <a:rPr lang="pl-PL" sz="2000" dirty="0"/>
              <a:t>do dostarczenia (w określonym czasie po jej zawarciu) do urzędu marszałkowskiego potwierdzenia członkostwa wszystkich gmin lub powiatów objętych </a:t>
            </a:r>
            <a:r>
              <a:rPr lang="pl-PL" sz="2000" dirty="0" smtClean="0"/>
              <a:t>LSR (stosowna uchwała)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l-PL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36022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946545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Reprezentacja sektora publicznego 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57069" y="1745869"/>
            <a:ext cx="1102878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sz="2000" dirty="0" smtClean="0"/>
              <a:t>każda </a:t>
            </a:r>
            <a:r>
              <a:rPr lang="pl-PL" sz="2000" dirty="0"/>
              <a:t>gmina oraz powiat mogą jednocześnie być członkami więcej niż jednej LGD biorącej udział w konkursie o wybór </a:t>
            </a:r>
            <a:r>
              <a:rPr lang="pl-PL" sz="2000" dirty="0" smtClean="0"/>
              <a:t>LSR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sz="2000" dirty="0" smtClean="0"/>
              <a:t>W przypadku braku członkostwa gminy, członkiem reprezentującym sektor publiczny z obszaru danej gminy będzie mógł być powiat i odwrotnie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sz="2000" dirty="0" smtClean="0"/>
              <a:t>Powiat będzie mógł reprezentować sektor publiczny jednocześnie z wszystkich gmin objętych LSR z obszaru danego powiatu (wówczas z obszaru tych gmin nie będzie wymogu członkostwa gmin)</a:t>
            </a:r>
          </a:p>
          <a:p>
            <a:pPr>
              <a:spcBef>
                <a:spcPts val="1200"/>
              </a:spcBef>
            </a:pPr>
            <a:r>
              <a:rPr lang="pl-PL" sz="2000" dirty="0" smtClean="0"/>
              <a:t>Na etapie konkursu na wybór LSR sektor publiczny może być również reprezentowany przez innych przedstawicieli sektora publicznego z każdej gminy.</a:t>
            </a:r>
          </a:p>
          <a:p>
            <a:pPr>
              <a:spcBef>
                <a:spcPts val="1200"/>
              </a:spcBef>
            </a:pPr>
            <a:endParaRPr lang="pl-PL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l-PL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26194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780" y="-9482673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Na co jest…"/>
          <p:cNvSpPr txBox="1"/>
          <p:nvPr/>
        </p:nvSpPr>
        <p:spPr>
          <a:xfrm>
            <a:off x="657069" y="765375"/>
            <a:ext cx="4388700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Struktura i wymagania dot. LSR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57069" y="1575079"/>
            <a:ext cx="1124879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LSR musi zawierać co najmniej:</a:t>
            </a:r>
          </a:p>
          <a:p>
            <a:pPr marL="625475" lvl="0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/>
              <a:t>Stronę tytułową </a:t>
            </a:r>
            <a:r>
              <a:rPr lang="pl-PL" sz="2000" dirty="0"/>
              <a:t>zawierającą</a:t>
            </a:r>
            <a:r>
              <a:rPr lang="pl-PL" sz="2000" dirty="0" smtClean="0"/>
              <a:t>: </a:t>
            </a:r>
          </a:p>
          <a:p>
            <a:pPr marL="1520825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nazwę </a:t>
            </a:r>
            <a:r>
              <a:rPr lang="pl-PL" sz="2000" dirty="0"/>
              <a:t>LGD,</a:t>
            </a:r>
          </a:p>
          <a:p>
            <a:pPr marL="1520825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tytuł: Lokalna Strategia Rozwoju, </a:t>
            </a:r>
          </a:p>
          <a:p>
            <a:pPr marL="1520825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miejscowość, miesiąc i rok,</a:t>
            </a:r>
          </a:p>
          <a:p>
            <a:pPr marL="1520825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właściwą wizualizację dot. EFSI. </a:t>
            </a:r>
          </a:p>
          <a:p>
            <a:pPr marL="625475" lvl="0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/>
              <a:t>Spis treści</a:t>
            </a:r>
            <a:r>
              <a:rPr lang="pl-PL" sz="2000" dirty="0"/>
              <a:t> wynikający z zawartości LSR</a:t>
            </a:r>
          </a:p>
          <a:p>
            <a:pPr marL="625475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/>
              <a:t>Rozdziały:</a:t>
            </a:r>
            <a:r>
              <a:rPr lang="pl-PL" sz="2400" dirty="0"/>
              <a:t> </a:t>
            </a:r>
            <a:r>
              <a:rPr lang="pl-PL" sz="2000" dirty="0"/>
              <a:t>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2059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491012"/>
            <a:ext cx="1102878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000" dirty="0" smtClean="0"/>
              <a:t>Rozdział I - </a:t>
            </a:r>
            <a:r>
              <a:rPr lang="pl-PL" sz="2000" b="1" dirty="0" smtClean="0"/>
              <a:t>Charakterystyka partnerstwa lokalnego </a:t>
            </a:r>
            <a:endParaRPr lang="pl-PL" sz="2000" b="1" dirty="0"/>
          </a:p>
          <a:p>
            <a:r>
              <a:rPr lang="pl-PL" sz="2000" dirty="0"/>
              <a:t>Rozdział powinien </a:t>
            </a:r>
            <a:r>
              <a:rPr lang="pl-PL" sz="2000" dirty="0" smtClean="0"/>
              <a:t>zawierać </a:t>
            </a:r>
            <a:r>
              <a:rPr lang="pl-PL" sz="2000" dirty="0"/>
              <a:t>informacje dotyczące: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opisu </a:t>
            </a:r>
            <a:r>
              <a:rPr lang="pl-PL" sz="2000" dirty="0"/>
              <a:t>działań obejmujących: </a:t>
            </a:r>
            <a:r>
              <a:rPr lang="pl-PL" sz="2000" dirty="0" smtClean="0"/>
              <a:t>planowanie</a:t>
            </a:r>
            <a:r>
              <a:rPr lang="pl-PL" sz="2000" dirty="0"/>
              <a:t>,  </a:t>
            </a:r>
            <a:r>
              <a:rPr lang="pl-PL" sz="2000" dirty="0" smtClean="0"/>
              <a:t>podejmowanie </a:t>
            </a:r>
            <a:r>
              <a:rPr lang="pl-PL" sz="2000" dirty="0"/>
              <a:t>decyzji, </a:t>
            </a:r>
            <a:r>
              <a:rPr lang="pl-PL" sz="2000" dirty="0" smtClean="0"/>
              <a:t>organizowanie</a:t>
            </a:r>
            <a:r>
              <a:rPr lang="pl-PL" sz="2000" dirty="0"/>
              <a:t>, </a:t>
            </a:r>
            <a:r>
              <a:rPr lang="pl-PL" sz="2000" dirty="0" smtClean="0"/>
              <a:t>przewodzenie </a:t>
            </a:r>
            <a:r>
              <a:rPr lang="pl-PL" sz="2000" dirty="0"/>
              <a:t>- tj. kierowanie ludźmi, </a:t>
            </a:r>
            <a:r>
              <a:rPr lang="pl-PL" sz="2000" dirty="0" smtClean="0"/>
              <a:t>kontrolowanie;</a:t>
            </a:r>
            <a:endParaRPr lang="pl-PL" sz="2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opisu </a:t>
            </a:r>
            <a:r>
              <a:rPr lang="pl-PL" sz="2000" dirty="0"/>
              <a:t>zasobów skierowanych na zasoby organizacji</a:t>
            </a:r>
            <a:r>
              <a:rPr lang="pl-PL" sz="2000" dirty="0" smtClean="0"/>
              <a:t>: ludzkie</a:t>
            </a:r>
            <a:r>
              <a:rPr lang="pl-PL" sz="2000" dirty="0"/>
              <a:t>, </a:t>
            </a:r>
            <a:r>
              <a:rPr lang="pl-PL" sz="2000" dirty="0" smtClean="0"/>
              <a:t>finansowe, rzeczowe</a:t>
            </a:r>
            <a:r>
              <a:rPr lang="pl-PL" sz="2000" dirty="0"/>
              <a:t>, </a:t>
            </a:r>
            <a:r>
              <a:rPr lang="pl-PL" sz="2000" dirty="0" smtClean="0"/>
              <a:t>informacyjne</a:t>
            </a:r>
            <a:r>
              <a:rPr lang="pl-PL" sz="2000" dirty="0"/>
              <a:t>, w tym strona internetowa </a:t>
            </a:r>
            <a:endParaRPr lang="pl-PL" sz="20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wykonywanych </a:t>
            </a:r>
            <a:r>
              <a:rPr lang="pl-PL" sz="2000" dirty="0"/>
              <a:t>celów LGD jako podmiotu w sposób sprawny i skuteczny</a:t>
            </a:r>
            <a:r>
              <a:rPr lang="pl-PL" sz="2000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/>
              <a:t>Rozdział II - </a:t>
            </a:r>
            <a:r>
              <a:rPr lang="pl-PL" sz="2000" b="1" dirty="0"/>
              <a:t>Charakterystyka obszaru i ludności objętej wdrażaniem LSR </a:t>
            </a:r>
            <a:endParaRPr lang="pl-PL" sz="2000" b="1" dirty="0" smtClean="0"/>
          </a:p>
          <a:p>
            <a:r>
              <a:rPr lang="pl-PL" sz="2000" dirty="0" smtClean="0"/>
              <a:t>Rozdział powinien zawierać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z</a:t>
            </a:r>
            <a:r>
              <a:rPr lang="pl-PL" sz="2000" dirty="0" smtClean="0"/>
              <a:t>więzły </a:t>
            </a:r>
            <a:r>
              <a:rPr lang="pl-PL" sz="2000" dirty="0"/>
              <a:t>opis </a:t>
            </a:r>
            <a:r>
              <a:rPr lang="pl-PL" sz="2000" dirty="0" smtClean="0"/>
              <a:t>obszaru, a w </a:t>
            </a:r>
            <a:r>
              <a:rPr lang="pl-PL" sz="2000" dirty="0"/>
              <a:t>przypadku LSR wielofunduszowych również wskazanie zakresu oddziaływania poszczególnych EFSI, z których współfinansowana ma być LSR </a:t>
            </a:r>
            <a:endParaRPr lang="pl-PL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m</a:t>
            </a:r>
            <a:r>
              <a:rPr lang="pl-PL" sz="2000" dirty="0" smtClean="0"/>
              <a:t>apę obszaru objętego LSR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/>
              <a:t>w</a:t>
            </a:r>
            <a:r>
              <a:rPr lang="pl-PL" sz="2000" dirty="0" smtClean="0"/>
              <a:t>yjaśnienie</a:t>
            </a:r>
            <a:r>
              <a:rPr lang="pl-PL" sz="2000" dirty="0"/>
              <a:t>, dlaczego dany obszar jest odpowiedni dla </a:t>
            </a:r>
            <a:r>
              <a:rPr lang="pl-PL" sz="2000" dirty="0" smtClean="0"/>
              <a:t>strategii</a:t>
            </a:r>
          </a:p>
        </p:txBody>
      </p:sp>
      <p:sp>
        <p:nvSpPr>
          <p:cNvPr id="11" name="Na co jest…"/>
          <p:cNvSpPr txBox="1"/>
          <p:nvPr/>
        </p:nvSpPr>
        <p:spPr>
          <a:xfrm>
            <a:off x="657069" y="769235"/>
            <a:ext cx="4388700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Struktura i wymagania dot. LSR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78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491012"/>
            <a:ext cx="110287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/>
              <a:t>Rozdział III – </a:t>
            </a:r>
            <a:r>
              <a:rPr lang="pl-PL" sz="2000" b="1" dirty="0"/>
              <a:t>Partycypacyjny charakter LSR</a:t>
            </a:r>
          </a:p>
          <a:p>
            <a:r>
              <a:rPr lang="pl-PL" sz="2000" dirty="0"/>
              <a:t>Rozdział powinien </a:t>
            </a:r>
            <a:r>
              <a:rPr lang="pl-PL" sz="2000" dirty="0" smtClean="0"/>
              <a:t>zawierać </a:t>
            </a:r>
            <a:r>
              <a:rPr lang="pl-PL" sz="2000" dirty="0"/>
              <a:t>informacje dotyczące</a:t>
            </a:r>
            <a:r>
              <a:rPr lang="pl-PL" sz="2000" dirty="0" smtClean="0"/>
              <a:t>:</a:t>
            </a: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przeprowadzenia </a:t>
            </a:r>
            <a:r>
              <a:rPr lang="pl-PL" sz="2000" dirty="0" smtClean="0"/>
              <a:t>konsultacji </a:t>
            </a:r>
            <a:r>
              <a:rPr lang="pl-PL" sz="2000" dirty="0"/>
              <a:t>LSR ze społecznością lokalną,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wykorzystania co najmniej 3 partycypacyjnych metod konsultacji na każdym kluczowym etapie prac nad opracowaniem LSR,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dokonania analizy przyjęcia bądź odrzucenia wniosków z konsultacji,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wykorzystania danych z konsultacji społecznych przeprowadzonych na obszarze objętym LSR do jej opracowania. </a:t>
            </a: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Rozdział IV – </a:t>
            </a:r>
            <a:r>
              <a:rPr lang="pl-PL" sz="2000" b="1" dirty="0" smtClean="0"/>
              <a:t>Analiza potrzeb i potencjału LSR</a:t>
            </a:r>
            <a:endParaRPr lang="pl-PL" sz="2000" b="1" dirty="0"/>
          </a:p>
          <a:p>
            <a:pPr lvl="0"/>
            <a:r>
              <a:rPr lang="pl-PL" sz="2000" dirty="0"/>
              <a:t>W zakresie analizy potrzeb rozwojowych i potencjałów LSR powinna odnosić się </a:t>
            </a:r>
            <a:r>
              <a:rPr lang="pl-PL" sz="2000" dirty="0" smtClean="0"/>
              <a:t>do</a:t>
            </a:r>
            <a:r>
              <a:rPr lang="pl-PL" sz="2000" dirty="0"/>
              <a:t>:</a:t>
            </a:r>
          </a:p>
          <a:p>
            <a:pPr marL="355600" lvl="1" indent="-355600">
              <a:buFont typeface="Wingdings" panose="05000000000000000000" pitchFamily="2" charset="2"/>
              <a:buChar char="Ø"/>
            </a:pPr>
            <a:r>
              <a:rPr lang="pl-PL" sz="2000" dirty="0"/>
              <a:t>najważniejszych obszarów, na które może mieć wpływ LSR,</a:t>
            </a:r>
          </a:p>
          <a:p>
            <a:pPr marL="355600" lvl="1" indent="-355600">
              <a:buFont typeface="Wingdings" panose="05000000000000000000" pitchFamily="2" charset="2"/>
              <a:buChar char="Ø"/>
            </a:pPr>
            <a:r>
              <a:rPr lang="pl-PL" sz="2000" dirty="0" smtClean="0"/>
              <a:t>właściwego wyboru </a:t>
            </a:r>
            <a:r>
              <a:rPr lang="pl-PL" sz="2000" dirty="0"/>
              <a:t>kluczowych grup docelowych </a:t>
            </a:r>
          </a:p>
          <a:p>
            <a:pPr marL="355600" lvl="1" indent="-355600">
              <a:buFont typeface="Wingdings" panose="05000000000000000000" pitchFamily="2" charset="2"/>
              <a:buChar char="Ø"/>
            </a:pPr>
            <a:r>
              <a:rPr lang="pl-PL" sz="2000" dirty="0"/>
              <a:t>zagadnień takich jak: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2000" dirty="0"/>
              <a:t>dostępność,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2000" dirty="0"/>
              <a:t>innowacyjne elementy w kontekście lokalnym,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2000" dirty="0"/>
              <a:t>współpraca z innymi podmiotami terytorialnymi (czy występuje aspekt współpracy w LSR) w stosownych przypadkach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1" name="Na co jest…"/>
          <p:cNvSpPr txBox="1"/>
          <p:nvPr/>
        </p:nvSpPr>
        <p:spPr>
          <a:xfrm>
            <a:off x="657069" y="769235"/>
            <a:ext cx="4388700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Struktura i wymagania dot. LSR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9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215" y="-9675178"/>
            <a:ext cx="14536097" cy="2834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944" y="542289"/>
            <a:ext cx="2534631" cy="975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 co jest…"/>
          <p:cNvSpPr txBox="1"/>
          <p:nvPr/>
        </p:nvSpPr>
        <p:spPr>
          <a:xfrm>
            <a:off x="657069" y="765375"/>
            <a:ext cx="46229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167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657069" y="3683614"/>
            <a:ext cx="97395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168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8" y="1337274"/>
            <a:ext cx="848939" cy="444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fektem realizacji operacji jest stworzenie koncepcji Smart Village dla danej miejscowości (lub kilku sąsiednich), która powinna zawierać co najmniej następujące elementy:…"/>
          <p:cNvSpPr txBox="1"/>
          <p:nvPr/>
        </p:nvSpPr>
        <p:spPr>
          <a:xfrm>
            <a:off x="2585663" y="5400869"/>
            <a:ext cx="844109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60363" lvl="0" indent="-360363" algn="just">
              <a:buFont typeface="Wingdings" panose="05000000000000000000" pitchFamily="2" charset="2"/>
              <a:buChar char="v"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7069" y="1491012"/>
            <a:ext cx="11028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/>
              <a:t>Rozdział V</a:t>
            </a:r>
            <a:r>
              <a:rPr lang="pl-PL" sz="2000" dirty="0" smtClean="0"/>
              <a:t> </a:t>
            </a:r>
            <a:r>
              <a:rPr lang="pl-PL" sz="2000" dirty="0"/>
              <a:t>– </a:t>
            </a:r>
            <a:r>
              <a:rPr lang="pl-PL" sz="2000" b="1" dirty="0" smtClean="0"/>
              <a:t>Spójność, komplementarność i synergia</a:t>
            </a:r>
          </a:p>
          <a:p>
            <a:r>
              <a:rPr lang="pl-PL" sz="2000" dirty="0" smtClean="0"/>
              <a:t>Rozdział powinien zawierać: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 smtClean="0"/>
              <a:t>Opis </a:t>
            </a:r>
            <a:r>
              <a:rPr lang="pl-PL" sz="2000" dirty="0"/>
              <a:t>zgodności i komplementarności z innymi dokumentami planistycznymi/ strategiami w szczególności strategiami rozwoju województwa/województw, strategiami ponadlokalnymi i terytorialnymi (ZIT) dotyczącymi obszaru działania LGD </a:t>
            </a:r>
            <a:endParaRPr lang="pl-PL" sz="20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000" dirty="0"/>
              <a:t>Opis sposobu integrowania różnych sektorów, partnerów, zasobów czy branż działalności gospodarczej w celu kompleksowej realizacji przedsięwzięć</a:t>
            </a:r>
            <a:r>
              <a:rPr lang="pl-PL" sz="2000" dirty="0" smtClean="0"/>
              <a:t>.</a:t>
            </a:r>
          </a:p>
          <a:p>
            <a:pPr lvl="0"/>
            <a:endParaRPr lang="pl-PL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Rozdział VI – </a:t>
            </a:r>
            <a:r>
              <a:rPr lang="pl-PL" sz="2000" b="1" dirty="0" smtClean="0"/>
              <a:t>Cele i wskaźniki </a:t>
            </a:r>
          </a:p>
          <a:p>
            <a:r>
              <a:rPr lang="pl-PL" sz="2000" dirty="0" smtClean="0"/>
              <a:t>W </a:t>
            </a:r>
            <a:r>
              <a:rPr lang="pl-PL" sz="2000" dirty="0"/>
              <a:t>rozdziale należy zawrzeć przede wszystkim: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000" dirty="0"/>
              <a:t>opis celów LSR,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000" dirty="0"/>
              <a:t>opisanie w LSR przedsięwzięć realizujących cele LSR i przypisanie im adekwatnych wskaźników, które to wskaźniki zapewniają w dostatecznym stopniu realizację tych celów</a:t>
            </a:r>
            <a:r>
              <a:rPr lang="pl-PL" sz="2000" dirty="0" smtClean="0"/>
              <a:t>,</a:t>
            </a:r>
            <a:endParaRPr lang="pl-PL" sz="2000" dirty="0"/>
          </a:p>
        </p:txBody>
      </p:sp>
      <p:sp>
        <p:nvSpPr>
          <p:cNvPr id="11" name="Na co jest…"/>
          <p:cNvSpPr txBox="1"/>
          <p:nvPr/>
        </p:nvSpPr>
        <p:spPr>
          <a:xfrm>
            <a:off x="657069" y="769235"/>
            <a:ext cx="4388700" cy="37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defPPr>
              <a:defRPr lang="pl-PL"/>
            </a:defPPr>
            <a:lvl1pPr defTabSz="457200">
              <a:lnSpc>
                <a:spcPct val="90000"/>
              </a:lnSpc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 smtClean="0"/>
              <a:t>Struktura i wymagania dot. LSR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10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1943</Words>
  <Application>Microsoft Office PowerPoint</Application>
  <PresentationFormat>Panoramiczny</PresentationFormat>
  <Paragraphs>226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Lato</vt:lpstr>
      <vt:lpstr>Lato Black</vt:lpstr>
      <vt:lpstr>Lato Bold</vt:lpstr>
      <vt:lpstr>Lato Regular</vt:lpstr>
      <vt:lpstr>Segoe UI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Orzechowska Katarzyna</dc:creator>
  <cp:lastModifiedBy>Lińska Emilia</cp:lastModifiedBy>
  <cp:revision>243</cp:revision>
  <dcterms:created xsi:type="dcterms:W3CDTF">2021-09-27T09:33:08Z</dcterms:created>
  <dcterms:modified xsi:type="dcterms:W3CDTF">2022-03-08T15:09:02Z</dcterms:modified>
</cp:coreProperties>
</file>