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5"/>
  </p:notesMasterIdLst>
  <p:sldIdLst>
    <p:sldId id="257" r:id="rId2"/>
    <p:sldId id="407" r:id="rId3"/>
    <p:sldId id="408" r:id="rId4"/>
    <p:sldId id="318" r:id="rId5"/>
    <p:sldId id="402" r:id="rId6"/>
    <p:sldId id="400" r:id="rId7"/>
    <p:sldId id="404" r:id="rId8"/>
    <p:sldId id="398" r:id="rId9"/>
    <p:sldId id="405" r:id="rId10"/>
    <p:sldId id="412" r:id="rId11"/>
    <p:sldId id="340" r:id="rId12"/>
    <p:sldId id="381" r:id="rId13"/>
    <p:sldId id="410" r:id="rId14"/>
    <p:sldId id="411" r:id="rId15"/>
    <p:sldId id="406" r:id="rId16"/>
    <p:sldId id="401" r:id="rId17"/>
    <p:sldId id="258" r:id="rId18"/>
    <p:sldId id="259" r:id="rId19"/>
    <p:sldId id="260" r:id="rId20"/>
    <p:sldId id="409" r:id="rId21"/>
    <p:sldId id="390" r:id="rId22"/>
    <p:sldId id="396" r:id="rId23"/>
    <p:sldId id="267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ak Beata" initials="RB" lastIdx="3" clrIdx="0">
    <p:extLst>
      <p:ext uri="{19B8F6BF-5375-455C-9EA6-DF929625EA0E}">
        <p15:presenceInfo xmlns:p15="http://schemas.microsoft.com/office/powerpoint/2012/main" userId="S-1-5-21-2682257222-1983416253-2671480898-29003" providerId="AD"/>
      </p:ext>
    </p:extLst>
  </p:cmAuthor>
  <p:cmAuthor id="2" name="Orzechowska Katarzyna" initials="OK" lastIdx="5" clrIdx="1">
    <p:extLst>
      <p:ext uri="{19B8F6BF-5375-455C-9EA6-DF929625EA0E}">
        <p15:presenceInfo xmlns:p15="http://schemas.microsoft.com/office/powerpoint/2012/main" userId="S-1-5-21-2682257222-1983416253-2671480898-288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98474-09C6-477F-9F50-82AA287B7FA3}" v="46" dt="2022-07-20T11:36:22.498"/>
  </p1510:revLst>
</p1510:revInfo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zechowska Katarzyna" userId="82747bd8-4bf8-431a-9b02-bc527882c5b7" providerId="ADAL" clId="{3224732C-8504-430E-A921-6D342C9BEB71}"/>
    <pc:docChg chg="undo custSel addSld delSld modSld">
      <pc:chgData name="Orzechowska Katarzyna" userId="82747bd8-4bf8-431a-9b02-bc527882c5b7" providerId="ADAL" clId="{3224732C-8504-430E-A921-6D342C9BEB71}" dt="2022-07-21T07:59:13.433" v="93" actId="478"/>
      <pc:docMkLst>
        <pc:docMk/>
      </pc:docMkLst>
      <pc:sldChg chg="delSp mod">
        <pc:chgData name="Orzechowska Katarzyna" userId="82747bd8-4bf8-431a-9b02-bc527882c5b7" providerId="ADAL" clId="{3224732C-8504-430E-A921-6D342C9BEB71}" dt="2022-07-21T07:59:13.433" v="93" actId="478"/>
        <pc:sldMkLst>
          <pc:docMk/>
          <pc:sldMk cId="823879378" sldId="257"/>
        </pc:sldMkLst>
        <pc:spChg chg="del">
          <ac:chgData name="Orzechowska Katarzyna" userId="82747bd8-4bf8-431a-9b02-bc527882c5b7" providerId="ADAL" clId="{3224732C-8504-430E-A921-6D342C9BEB71}" dt="2022-07-21T07:59:13.433" v="93" actId="478"/>
          <ac:spMkLst>
            <pc:docMk/>
            <pc:sldMk cId="823879378" sldId="257"/>
            <ac:spMk id="128" creationId="{00000000-0000-0000-0000-000000000000}"/>
          </ac:spMkLst>
        </pc:spChg>
      </pc:sldChg>
      <pc:sldChg chg="modSp mod">
        <pc:chgData name="Orzechowska Katarzyna" userId="82747bd8-4bf8-431a-9b02-bc527882c5b7" providerId="ADAL" clId="{3224732C-8504-430E-A921-6D342C9BEB71}" dt="2022-07-21T07:55:15.195" v="86" actId="20577"/>
        <pc:sldMkLst>
          <pc:docMk/>
          <pc:sldMk cId="777890487" sldId="340"/>
        </pc:sldMkLst>
        <pc:spChg chg="mod">
          <ac:chgData name="Orzechowska Katarzyna" userId="82747bd8-4bf8-431a-9b02-bc527882c5b7" providerId="ADAL" clId="{3224732C-8504-430E-A921-6D342C9BEB71}" dt="2022-07-21T07:55:15.195" v="86" actId="20577"/>
          <ac:spMkLst>
            <pc:docMk/>
            <pc:sldMk cId="777890487" sldId="340"/>
            <ac:spMk id="2" creationId="{00000000-0000-0000-0000-000000000000}"/>
          </ac:spMkLst>
        </pc:spChg>
        <pc:spChg chg="mod">
          <ac:chgData name="Orzechowska Katarzyna" userId="82747bd8-4bf8-431a-9b02-bc527882c5b7" providerId="ADAL" clId="{3224732C-8504-430E-A921-6D342C9BEB71}" dt="2022-07-20T15:56:47.928" v="75" actId="20577"/>
          <ac:spMkLst>
            <pc:docMk/>
            <pc:sldMk cId="777890487" sldId="340"/>
            <ac:spMk id="11" creationId="{00000000-0000-0000-0000-000000000000}"/>
          </ac:spMkLst>
        </pc:spChg>
      </pc:sldChg>
      <pc:sldChg chg="modSp mod">
        <pc:chgData name="Orzechowska Katarzyna" userId="82747bd8-4bf8-431a-9b02-bc527882c5b7" providerId="ADAL" clId="{3224732C-8504-430E-A921-6D342C9BEB71}" dt="2022-07-21T07:55:45.801" v="92" actId="113"/>
        <pc:sldMkLst>
          <pc:docMk/>
          <pc:sldMk cId="4288532776" sldId="412"/>
        </pc:sldMkLst>
        <pc:spChg chg="mod">
          <ac:chgData name="Orzechowska Katarzyna" userId="82747bd8-4bf8-431a-9b02-bc527882c5b7" providerId="ADAL" clId="{3224732C-8504-430E-A921-6D342C9BEB71}" dt="2022-07-21T07:55:45.801" v="92" actId="113"/>
          <ac:spMkLst>
            <pc:docMk/>
            <pc:sldMk cId="4288532776" sldId="412"/>
            <ac:spMk id="2" creationId="{00000000-0000-0000-0000-000000000000}"/>
          </ac:spMkLst>
        </pc:spChg>
        <pc:spChg chg="mod">
          <ac:chgData name="Orzechowska Katarzyna" userId="82747bd8-4bf8-431a-9b02-bc527882c5b7" providerId="ADAL" clId="{3224732C-8504-430E-A921-6D342C9BEB71}" dt="2022-07-20T15:56:44.262" v="73" actId="20577"/>
          <ac:spMkLst>
            <pc:docMk/>
            <pc:sldMk cId="4288532776" sldId="412"/>
            <ac:spMk id="17" creationId="{00000000-0000-0000-0000-000000000000}"/>
          </ac:spMkLst>
        </pc:spChg>
      </pc:sldChg>
      <pc:sldChg chg="add del">
        <pc:chgData name="Orzechowska Katarzyna" userId="82747bd8-4bf8-431a-9b02-bc527882c5b7" providerId="ADAL" clId="{3224732C-8504-430E-A921-6D342C9BEB71}" dt="2022-07-20T15:54:27.784" v="1" actId="2890"/>
        <pc:sldMkLst>
          <pc:docMk/>
          <pc:sldMk cId="2188431894" sldId="413"/>
        </pc:sldMkLst>
      </pc:sldChg>
      <pc:sldChg chg="delSp modSp add del mod">
        <pc:chgData name="Orzechowska Katarzyna" userId="82747bd8-4bf8-431a-9b02-bc527882c5b7" providerId="ADAL" clId="{3224732C-8504-430E-A921-6D342C9BEB71}" dt="2022-07-20T15:56:11.197" v="63" actId="47"/>
        <pc:sldMkLst>
          <pc:docMk/>
          <pc:sldMk cId="2274177601" sldId="413"/>
        </pc:sldMkLst>
        <pc:spChg chg="del mod">
          <ac:chgData name="Orzechowska Katarzyna" userId="82747bd8-4bf8-431a-9b02-bc527882c5b7" providerId="ADAL" clId="{3224732C-8504-430E-A921-6D342C9BEB71}" dt="2022-07-20T15:55:40.713" v="39"/>
          <ac:spMkLst>
            <pc:docMk/>
            <pc:sldMk cId="2274177601" sldId="413"/>
            <ac:spMk id="2" creationId="{00000000-0000-0000-0000-000000000000}"/>
          </ac:spMkLst>
        </pc:spChg>
        <pc:spChg chg="mod">
          <ac:chgData name="Orzechowska Katarzyna" userId="82747bd8-4bf8-431a-9b02-bc527882c5b7" providerId="ADAL" clId="{3224732C-8504-430E-A921-6D342C9BEB71}" dt="2022-07-20T15:54:52.512" v="26" actId="6549"/>
          <ac:spMkLst>
            <pc:docMk/>
            <pc:sldMk cId="2274177601" sldId="413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DF274-0B70-4ADC-AC0C-B52A22A89D92}" type="datetimeFigureOut">
              <a:rPr lang="pl-PL" smtClean="0"/>
              <a:t>21.07.2022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820AB-721E-473A-A5E4-BB9F7583C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365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820AB-721E-473A-A5E4-BB9F7583C249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86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485C-E5DF-4023-BFD7-FE0550DB34CE}" type="datetimeFigureOut">
              <a:rPr lang="pl-PL" smtClean="0"/>
              <a:t>21.07.2022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4AC4-B10D-448C-947B-1358894B1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43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485C-E5DF-4023-BFD7-FE0550DB34CE}" type="datetimeFigureOut">
              <a:rPr lang="pl-PL" smtClean="0"/>
              <a:t>21.07.2022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4AC4-B10D-448C-947B-1358894B1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17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485C-E5DF-4023-BFD7-FE0550DB34CE}" type="datetimeFigureOut">
              <a:rPr lang="pl-PL" smtClean="0"/>
              <a:t>21.07.2022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4AC4-B10D-448C-947B-1358894B1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150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485C-E5DF-4023-BFD7-FE0550DB34CE}" type="datetimeFigureOut">
              <a:rPr lang="pl-PL" smtClean="0"/>
              <a:t>21.07.2022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4AC4-B10D-448C-947B-1358894B1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479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485C-E5DF-4023-BFD7-FE0550DB34CE}" type="datetimeFigureOut">
              <a:rPr lang="pl-PL" smtClean="0"/>
              <a:t>21.07.2022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4AC4-B10D-448C-947B-1358894B1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48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485C-E5DF-4023-BFD7-FE0550DB34CE}" type="datetimeFigureOut">
              <a:rPr lang="pl-PL" smtClean="0"/>
              <a:t>21.07.2022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4AC4-B10D-448C-947B-1358894B1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371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485C-E5DF-4023-BFD7-FE0550DB34CE}" type="datetimeFigureOut">
              <a:rPr lang="pl-PL" smtClean="0"/>
              <a:t>21.07.2022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4AC4-B10D-448C-947B-1358894B1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80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485C-E5DF-4023-BFD7-FE0550DB34CE}" type="datetimeFigureOut">
              <a:rPr lang="pl-PL" smtClean="0"/>
              <a:t>21.07.2022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4AC4-B10D-448C-947B-1358894B1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186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485C-E5DF-4023-BFD7-FE0550DB34CE}" type="datetimeFigureOut">
              <a:rPr lang="pl-PL" smtClean="0"/>
              <a:t>21.07.2022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4AC4-B10D-448C-947B-1358894B1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7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485C-E5DF-4023-BFD7-FE0550DB34CE}" type="datetimeFigureOut">
              <a:rPr lang="pl-PL" smtClean="0"/>
              <a:t>21.07.2022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4AC4-B10D-448C-947B-1358894B1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963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485C-E5DF-4023-BFD7-FE0550DB34CE}" type="datetimeFigureOut">
              <a:rPr lang="pl-PL" smtClean="0"/>
              <a:t>21.07.2022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4AC4-B10D-448C-947B-1358894B1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453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A485C-E5DF-4023-BFD7-FE0550DB34CE}" type="datetimeFigureOut">
              <a:rPr lang="pl-PL" smtClean="0"/>
              <a:t>21.07.2022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F4AC4-B10D-448C-947B-1358894B1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431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object 4"/>
          <p:cNvGrpSpPr/>
          <p:nvPr/>
        </p:nvGrpSpPr>
        <p:grpSpPr>
          <a:xfrm>
            <a:off x="5718881" y="-1"/>
            <a:ext cx="6433499" cy="6857983"/>
            <a:chOff x="-2" y="0"/>
            <a:chExt cx="12866996" cy="13715961"/>
          </a:xfrm>
        </p:grpSpPr>
        <p:sp>
          <p:nvSpPr>
            <p:cNvPr id="119" name="Kształt"/>
            <p:cNvSpPr/>
            <p:nvPr/>
          </p:nvSpPr>
          <p:spPr>
            <a:xfrm>
              <a:off x="-3" y="-1"/>
              <a:ext cx="3792981" cy="348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0" y="0"/>
                  </a:lnTo>
                  <a:lnTo>
                    <a:pt x="189" y="114"/>
                  </a:lnTo>
                  <a:lnTo>
                    <a:pt x="154" y="518"/>
                  </a:lnTo>
                  <a:lnTo>
                    <a:pt x="121" y="928"/>
                  </a:lnTo>
                  <a:lnTo>
                    <a:pt x="93" y="1346"/>
                  </a:lnTo>
                  <a:lnTo>
                    <a:pt x="69" y="1770"/>
                  </a:lnTo>
                  <a:lnTo>
                    <a:pt x="48" y="2201"/>
                  </a:lnTo>
                  <a:lnTo>
                    <a:pt x="30" y="2639"/>
                  </a:lnTo>
                  <a:lnTo>
                    <a:pt x="17" y="3085"/>
                  </a:lnTo>
                  <a:lnTo>
                    <a:pt x="7" y="3538"/>
                  </a:lnTo>
                  <a:lnTo>
                    <a:pt x="2" y="3998"/>
                  </a:lnTo>
                  <a:lnTo>
                    <a:pt x="0" y="4499"/>
                  </a:lnTo>
                  <a:lnTo>
                    <a:pt x="2" y="4940"/>
                  </a:lnTo>
                  <a:lnTo>
                    <a:pt x="8" y="5422"/>
                  </a:lnTo>
                  <a:lnTo>
                    <a:pt x="18" y="5912"/>
                  </a:lnTo>
                  <a:lnTo>
                    <a:pt x="33" y="6418"/>
                  </a:lnTo>
                  <a:lnTo>
                    <a:pt x="51" y="6915"/>
                  </a:lnTo>
                  <a:lnTo>
                    <a:pt x="73" y="7428"/>
                  </a:lnTo>
                  <a:lnTo>
                    <a:pt x="100" y="7950"/>
                  </a:lnTo>
                  <a:lnTo>
                    <a:pt x="131" y="8479"/>
                  </a:lnTo>
                  <a:lnTo>
                    <a:pt x="166" y="9017"/>
                  </a:lnTo>
                  <a:lnTo>
                    <a:pt x="205" y="9562"/>
                  </a:lnTo>
                  <a:lnTo>
                    <a:pt x="249" y="10116"/>
                  </a:lnTo>
                  <a:lnTo>
                    <a:pt x="296" y="10679"/>
                  </a:lnTo>
                  <a:lnTo>
                    <a:pt x="349" y="11250"/>
                  </a:lnTo>
                  <a:lnTo>
                    <a:pt x="405" y="11829"/>
                  </a:lnTo>
                  <a:lnTo>
                    <a:pt x="467" y="12417"/>
                  </a:lnTo>
                  <a:lnTo>
                    <a:pt x="532" y="13014"/>
                  </a:lnTo>
                  <a:lnTo>
                    <a:pt x="603" y="13619"/>
                  </a:lnTo>
                  <a:lnTo>
                    <a:pt x="677" y="14233"/>
                  </a:lnTo>
                  <a:lnTo>
                    <a:pt x="757" y="14857"/>
                  </a:lnTo>
                  <a:lnTo>
                    <a:pt x="841" y="15489"/>
                  </a:lnTo>
                  <a:lnTo>
                    <a:pt x="929" y="16130"/>
                  </a:lnTo>
                  <a:lnTo>
                    <a:pt x="1023" y="16784"/>
                  </a:lnTo>
                  <a:lnTo>
                    <a:pt x="1121" y="17441"/>
                  </a:lnTo>
                  <a:lnTo>
                    <a:pt x="1224" y="18110"/>
                  </a:lnTo>
                  <a:lnTo>
                    <a:pt x="1332" y="18789"/>
                  </a:lnTo>
                  <a:lnTo>
                    <a:pt x="1444" y="19477"/>
                  </a:lnTo>
                  <a:lnTo>
                    <a:pt x="1562" y="20175"/>
                  </a:lnTo>
                  <a:lnTo>
                    <a:pt x="1684" y="20883"/>
                  </a:lnTo>
                  <a:lnTo>
                    <a:pt x="1811" y="21600"/>
                  </a:lnTo>
                  <a:lnTo>
                    <a:pt x="1841" y="21388"/>
                  </a:lnTo>
                  <a:lnTo>
                    <a:pt x="1900" y="20966"/>
                  </a:lnTo>
                  <a:lnTo>
                    <a:pt x="1930" y="20756"/>
                  </a:lnTo>
                  <a:lnTo>
                    <a:pt x="1995" y="20336"/>
                  </a:lnTo>
                  <a:lnTo>
                    <a:pt x="2072" y="19914"/>
                  </a:lnTo>
                  <a:lnTo>
                    <a:pt x="2165" y="19490"/>
                  </a:lnTo>
                  <a:lnTo>
                    <a:pt x="2279" y="19061"/>
                  </a:lnTo>
                  <a:lnTo>
                    <a:pt x="2421" y="18625"/>
                  </a:lnTo>
                  <a:lnTo>
                    <a:pt x="2596" y="18182"/>
                  </a:lnTo>
                  <a:lnTo>
                    <a:pt x="2809" y="17728"/>
                  </a:lnTo>
                  <a:lnTo>
                    <a:pt x="3065" y="17263"/>
                  </a:lnTo>
                  <a:lnTo>
                    <a:pt x="3369" y="16784"/>
                  </a:lnTo>
                  <a:lnTo>
                    <a:pt x="3542" y="16540"/>
                  </a:lnTo>
                  <a:lnTo>
                    <a:pt x="3728" y="16291"/>
                  </a:lnTo>
                  <a:lnTo>
                    <a:pt x="3929" y="16038"/>
                  </a:lnTo>
                  <a:lnTo>
                    <a:pt x="4146" y="15780"/>
                  </a:lnTo>
                  <a:lnTo>
                    <a:pt x="4379" y="15518"/>
                  </a:lnTo>
                  <a:lnTo>
                    <a:pt x="4629" y="15252"/>
                  </a:lnTo>
                  <a:lnTo>
                    <a:pt x="4897" y="14980"/>
                  </a:lnTo>
                  <a:lnTo>
                    <a:pt x="5183" y="14702"/>
                  </a:lnTo>
                  <a:lnTo>
                    <a:pt x="5488" y="14420"/>
                  </a:lnTo>
                  <a:lnTo>
                    <a:pt x="5812" y="14131"/>
                  </a:lnTo>
                  <a:lnTo>
                    <a:pt x="6156" y="13837"/>
                  </a:lnTo>
                  <a:lnTo>
                    <a:pt x="6522" y="13536"/>
                  </a:lnTo>
                  <a:lnTo>
                    <a:pt x="6909" y="13230"/>
                  </a:lnTo>
                  <a:lnTo>
                    <a:pt x="7318" y="12916"/>
                  </a:lnTo>
                  <a:lnTo>
                    <a:pt x="7750" y="12596"/>
                  </a:lnTo>
                  <a:lnTo>
                    <a:pt x="8206" y="12269"/>
                  </a:lnTo>
                  <a:lnTo>
                    <a:pt x="8686" y="11934"/>
                  </a:lnTo>
                  <a:lnTo>
                    <a:pt x="9191" y="11592"/>
                  </a:lnTo>
                  <a:lnTo>
                    <a:pt x="9722" y="11243"/>
                  </a:lnTo>
                  <a:lnTo>
                    <a:pt x="10279" y="10885"/>
                  </a:lnTo>
                  <a:lnTo>
                    <a:pt x="11216" y="10299"/>
                  </a:lnTo>
                  <a:lnTo>
                    <a:pt x="11563" y="10078"/>
                  </a:lnTo>
                  <a:lnTo>
                    <a:pt x="11905" y="9856"/>
                  </a:lnTo>
                  <a:lnTo>
                    <a:pt x="12240" y="9633"/>
                  </a:lnTo>
                  <a:lnTo>
                    <a:pt x="12571" y="9409"/>
                  </a:lnTo>
                  <a:lnTo>
                    <a:pt x="12896" y="9184"/>
                  </a:lnTo>
                  <a:lnTo>
                    <a:pt x="13215" y="8959"/>
                  </a:lnTo>
                  <a:lnTo>
                    <a:pt x="13529" y="8732"/>
                  </a:lnTo>
                  <a:lnTo>
                    <a:pt x="13837" y="8505"/>
                  </a:lnTo>
                  <a:lnTo>
                    <a:pt x="14140" y="8276"/>
                  </a:lnTo>
                  <a:lnTo>
                    <a:pt x="14438" y="8047"/>
                  </a:lnTo>
                  <a:lnTo>
                    <a:pt x="14731" y="7817"/>
                  </a:lnTo>
                  <a:lnTo>
                    <a:pt x="15018" y="7586"/>
                  </a:lnTo>
                  <a:lnTo>
                    <a:pt x="15300" y="7354"/>
                  </a:lnTo>
                  <a:lnTo>
                    <a:pt x="15578" y="7122"/>
                  </a:lnTo>
                  <a:lnTo>
                    <a:pt x="15850" y="6888"/>
                  </a:lnTo>
                  <a:lnTo>
                    <a:pt x="16117" y="6653"/>
                  </a:lnTo>
                  <a:lnTo>
                    <a:pt x="16379" y="6418"/>
                  </a:lnTo>
                  <a:lnTo>
                    <a:pt x="16637" y="6181"/>
                  </a:lnTo>
                  <a:lnTo>
                    <a:pt x="16889" y="5944"/>
                  </a:lnTo>
                  <a:lnTo>
                    <a:pt x="17137" y="5705"/>
                  </a:lnTo>
                  <a:lnTo>
                    <a:pt x="17380" y="5466"/>
                  </a:lnTo>
                  <a:lnTo>
                    <a:pt x="17618" y="5226"/>
                  </a:lnTo>
                  <a:lnTo>
                    <a:pt x="17852" y="4984"/>
                  </a:lnTo>
                  <a:lnTo>
                    <a:pt x="18081" y="4742"/>
                  </a:lnTo>
                  <a:lnTo>
                    <a:pt x="18306" y="4499"/>
                  </a:lnTo>
                  <a:lnTo>
                    <a:pt x="18526" y="4254"/>
                  </a:lnTo>
                  <a:lnTo>
                    <a:pt x="18742" y="4009"/>
                  </a:lnTo>
                  <a:lnTo>
                    <a:pt x="18953" y="3763"/>
                  </a:lnTo>
                  <a:lnTo>
                    <a:pt x="19160" y="3515"/>
                  </a:lnTo>
                  <a:lnTo>
                    <a:pt x="19363" y="3267"/>
                  </a:lnTo>
                  <a:lnTo>
                    <a:pt x="19562" y="3017"/>
                  </a:lnTo>
                  <a:lnTo>
                    <a:pt x="19756" y="2767"/>
                  </a:lnTo>
                  <a:lnTo>
                    <a:pt x="19946" y="2515"/>
                  </a:lnTo>
                  <a:lnTo>
                    <a:pt x="20133" y="2263"/>
                  </a:lnTo>
                  <a:lnTo>
                    <a:pt x="20315" y="2009"/>
                  </a:lnTo>
                  <a:lnTo>
                    <a:pt x="20493" y="1755"/>
                  </a:lnTo>
                  <a:lnTo>
                    <a:pt x="20667" y="1499"/>
                  </a:lnTo>
                  <a:lnTo>
                    <a:pt x="20838" y="1242"/>
                  </a:lnTo>
                  <a:lnTo>
                    <a:pt x="21004" y="984"/>
                  </a:lnTo>
                  <a:lnTo>
                    <a:pt x="21167" y="725"/>
                  </a:lnTo>
                  <a:lnTo>
                    <a:pt x="21326" y="465"/>
                  </a:lnTo>
                  <a:lnTo>
                    <a:pt x="21482" y="20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120" name="Kształt"/>
            <p:cNvSpPr/>
            <p:nvPr/>
          </p:nvSpPr>
          <p:spPr>
            <a:xfrm>
              <a:off x="1025216" y="1631"/>
              <a:ext cx="5845422" cy="990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805" y="0"/>
                  </a:lnTo>
                  <a:lnTo>
                    <a:pt x="18758" y="34"/>
                  </a:lnTo>
                  <a:lnTo>
                    <a:pt x="18607" y="168"/>
                  </a:lnTo>
                  <a:lnTo>
                    <a:pt x="18455" y="269"/>
                  </a:lnTo>
                  <a:lnTo>
                    <a:pt x="18302" y="403"/>
                  </a:lnTo>
                  <a:lnTo>
                    <a:pt x="17993" y="605"/>
                  </a:lnTo>
                  <a:lnTo>
                    <a:pt x="17680" y="806"/>
                  </a:lnTo>
                  <a:lnTo>
                    <a:pt x="17203" y="1109"/>
                  </a:lnTo>
                  <a:lnTo>
                    <a:pt x="16719" y="1411"/>
                  </a:lnTo>
                  <a:lnTo>
                    <a:pt x="16556" y="1478"/>
                  </a:lnTo>
                  <a:lnTo>
                    <a:pt x="16227" y="1680"/>
                  </a:lnTo>
                  <a:lnTo>
                    <a:pt x="16062" y="1747"/>
                  </a:lnTo>
                  <a:lnTo>
                    <a:pt x="15896" y="1848"/>
                  </a:lnTo>
                  <a:lnTo>
                    <a:pt x="15730" y="1915"/>
                  </a:lnTo>
                  <a:lnTo>
                    <a:pt x="15563" y="2016"/>
                  </a:lnTo>
                  <a:lnTo>
                    <a:pt x="15395" y="2083"/>
                  </a:lnTo>
                  <a:lnTo>
                    <a:pt x="15227" y="2184"/>
                  </a:lnTo>
                  <a:lnTo>
                    <a:pt x="14720" y="2385"/>
                  </a:lnTo>
                  <a:lnTo>
                    <a:pt x="14549" y="2486"/>
                  </a:lnTo>
                  <a:lnTo>
                    <a:pt x="13694" y="2822"/>
                  </a:lnTo>
                  <a:lnTo>
                    <a:pt x="13522" y="2923"/>
                  </a:lnTo>
                  <a:lnTo>
                    <a:pt x="12661" y="3258"/>
                  </a:lnTo>
                  <a:lnTo>
                    <a:pt x="12488" y="3292"/>
                  </a:lnTo>
                  <a:lnTo>
                    <a:pt x="11453" y="3695"/>
                  </a:lnTo>
                  <a:lnTo>
                    <a:pt x="11281" y="3729"/>
                  </a:lnTo>
                  <a:lnTo>
                    <a:pt x="10594" y="3998"/>
                  </a:lnTo>
                  <a:lnTo>
                    <a:pt x="10423" y="4031"/>
                  </a:lnTo>
                  <a:lnTo>
                    <a:pt x="9743" y="4266"/>
                  </a:lnTo>
                  <a:lnTo>
                    <a:pt x="9238" y="4468"/>
                  </a:lnTo>
                  <a:lnTo>
                    <a:pt x="9070" y="4501"/>
                  </a:lnTo>
                  <a:lnTo>
                    <a:pt x="8737" y="4636"/>
                  </a:lnTo>
                  <a:lnTo>
                    <a:pt x="8572" y="4669"/>
                  </a:lnTo>
                  <a:lnTo>
                    <a:pt x="7916" y="4938"/>
                  </a:lnTo>
                  <a:lnTo>
                    <a:pt x="7754" y="4972"/>
                  </a:lnTo>
                  <a:lnTo>
                    <a:pt x="7115" y="5240"/>
                  </a:lnTo>
                  <a:lnTo>
                    <a:pt x="6958" y="5274"/>
                  </a:lnTo>
                  <a:lnTo>
                    <a:pt x="6801" y="5341"/>
                  </a:lnTo>
                  <a:lnTo>
                    <a:pt x="6185" y="5610"/>
                  </a:lnTo>
                  <a:lnTo>
                    <a:pt x="5734" y="5812"/>
                  </a:lnTo>
                  <a:lnTo>
                    <a:pt x="5295" y="6013"/>
                  </a:lnTo>
                  <a:lnTo>
                    <a:pt x="5008" y="6147"/>
                  </a:lnTo>
                  <a:lnTo>
                    <a:pt x="4867" y="6248"/>
                  </a:lnTo>
                  <a:lnTo>
                    <a:pt x="4727" y="6315"/>
                  </a:lnTo>
                  <a:lnTo>
                    <a:pt x="4451" y="6450"/>
                  </a:lnTo>
                  <a:lnTo>
                    <a:pt x="4316" y="6551"/>
                  </a:lnTo>
                  <a:lnTo>
                    <a:pt x="4049" y="6685"/>
                  </a:lnTo>
                  <a:lnTo>
                    <a:pt x="3918" y="6786"/>
                  </a:lnTo>
                  <a:lnTo>
                    <a:pt x="3789" y="6853"/>
                  </a:lnTo>
                  <a:lnTo>
                    <a:pt x="3661" y="6954"/>
                  </a:lnTo>
                  <a:lnTo>
                    <a:pt x="3535" y="7021"/>
                  </a:lnTo>
                  <a:lnTo>
                    <a:pt x="3410" y="7122"/>
                  </a:lnTo>
                  <a:lnTo>
                    <a:pt x="3287" y="7222"/>
                  </a:lnTo>
                  <a:lnTo>
                    <a:pt x="3166" y="7290"/>
                  </a:lnTo>
                  <a:lnTo>
                    <a:pt x="3047" y="7390"/>
                  </a:lnTo>
                  <a:lnTo>
                    <a:pt x="2930" y="7491"/>
                  </a:lnTo>
                  <a:lnTo>
                    <a:pt x="2814" y="7592"/>
                  </a:lnTo>
                  <a:lnTo>
                    <a:pt x="2701" y="7659"/>
                  </a:lnTo>
                  <a:lnTo>
                    <a:pt x="2589" y="7760"/>
                  </a:lnTo>
                  <a:lnTo>
                    <a:pt x="2479" y="7861"/>
                  </a:lnTo>
                  <a:lnTo>
                    <a:pt x="2371" y="7961"/>
                  </a:lnTo>
                  <a:lnTo>
                    <a:pt x="2265" y="8062"/>
                  </a:lnTo>
                  <a:lnTo>
                    <a:pt x="2161" y="8163"/>
                  </a:lnTo>
                  <a:lnTo>
                    <a:pt x="2059" y="8297"/>
                  </a:lnTo>
                  <a:lnTo>
                    <a:pt x="1960" y="8398"/>
                  </a:lnTo>
                  <a:lnTo>
                    <a:pt x="1862" y="8499"/>
                  </a:lnTo>
                  <a:lnTo>
                    <a:pt x="1766" y="8633"/>
                  </a:lnTo>
                  <a:lnTo>
                    <a:pt x="1673" y="8734"/>
                  </a:lnTo>
                  <a:lnTo>
                    <a:pt x="1582" y="8835"/>
                  </a:lnTo>
                  <a:lnTo>
                    <a:pt x="1493" y="8969"/>
                  </a:lnTo>
                  <a:lnTo>
                    <a:pt x="1406" y="9104"/>
                  </a:lnTo>
                  <a:lnTo>
                    <a:pt x="1322" y="9204"/>
                  </a:lnTo>
                  <a:lnTo>
                    <a:pt x="1239" y="9339"/>
                  </a:lnTo>
                  <a:lnTo>
                    <a:pt x="1160" y="9473"/>
                  </a:lnTo>
                  <a:lnTo>
                    <a:pt x="1082" y="9607"/>
                  </a:lnTo>
                  <a:lnTo>
                    <a:pt x="1007" y="9742"/>
                  </a:lnTo>
                  <a:lnTo>
                    <a:pt x="935" y="9876"/>
                  </a:lnTo>
                  <a:lnTo>
                    <a:pt x="865" y="10011"/>
                  </a:lnTo>
                  <a:lnTo>
                    <a:pt x="797" y="10145"/>
                  </a:lnTo>
                  <a:lnTo>
                    <a:pt x="732" y="10279"/>
                  </a:lnTo>
                  <a:lnTo>
                    <a:pt x="669" y="10414"/>
                  </a:lnTo>
                  <a:lnTo>
                    <a:pt x="609" y="10582"/>
                  </a:lnTo>
                  <a:lnTo>
                    <a:pt x="552" y="10716"/>
                  </a:lnTo>
                  <a:lnTo>
                    <a:pt x="497" y="10884"/>
                  </a:lnTo>
                  <a:lnTo>
                    <a:pt x="445" y="11018"/>
                  </a:lnTo>
                  <a:lnTo>
                    <a:pt x="396" y="11186"/>
                  </a:lnTo>
                  <a:lnTo>
                    <a:pt x="350" y="11354"/>
                  </a:lnTo>
                  <a:lnTo>
                    <a:pt x="306" y="11522"/>
                  </a:lnTo>
                  <a:lnTo>
                    <a:pt x="265" y="11657"/>
                  </a:lnTo>
                  <a:lnTo>
                    <a:pt x="227" y="11825"/>
                  </a:lnTo>
                  <a:lnTo>
                    <a:pt x="191" y="12026"/>
                  </a:lnTo>
                  <a:lnTo>
                    <a:pt x="159" y="12194"/>
                  </a:lnTo>
                  <a:lnTo>
                    <a:pt x="129" y="12362"/>
                  </a:lnTo>
                  <a:lnTo>
                    <a:pt x="103" y="12530"/>
                  </a:lnTo>
                  <a:lnTo>
                    <a:pt x="79" y="12732"/>
                  </a:lnTo>
                  <a:lnTo>
                    <a:pt x="58" y="12900"/>
                  </a:lnTo>
                  <a:lnTo>
                    <a:pt x="41" y="13101"/>
                  </a:lnTo>
                  <a:lnTo>
                    <a:pt x="26" y="13303"/>
                  </a:lnTo>
                  <a:lnTo>
                    <a:pt x="15" y="13471"/>
                  </a:lnTo>
                  <a:lnTo>
                    <a:pt x="7" y="13672"/>
                  </a:lnTo>
                  <a:lnTo>
                    <a:pt x="1" y="13874"/>
                  </a:lnTo>
                  <a:lnTo>
                    <a:pt x="0" y="14008"/>
                  </a:lnTo>
                  <a:lnTo>
                    <a:pt x="0" y="14176"/>
                  </a:lnTo>
                  <a:lnTo>
                    <a:pt x="1" y="14310"/>
                  </a:lnTo>
                  <a:lnTo>
                    <a:pt x="5" y="14512"/>
                  </a:lnTo>
                  <a:lnTo>
                    <a:pt x="13" y="14714"/>
                  </a:lnTo>
                  <a:lnTo>
                    <a:pt x="24" y="14949"/>
                  </a:lnTo>
                  <a:lnTo>
                    <a:pt x="38" y="15150"/>
                  </a:lnTo>
                  <a:lnTo>
                    <a:pt x="56" y="15385"/>
                  </a:lnTo>
                  <a:lnTo>
                    <a:pt x="77" y="15621"/>
                  </a:lnTo>
                  <a:lnTo>
                    <a:pt x="102" y="15856"/>
                  </a:lnTo>
                  <a:lnTo>
                    <a:pt x="130" y="16091"/>
                  </a:lnTo>
                  <a:lnTo>
                    <a:pt x="161" y="16326"/>
                  </a:lnTo>
                  <a:lnTo>
                    <a:pt x="197" y="16561"/>
                  </a:lnTo>
                  <a:lnTo>
                    <a:pt x="235" y="16830"/>
                  </a:lnTo>
                  <a:lnTo>
                    <a:pt x="277" y="17065"/>
                  </a:lnTo>
                  <a:lnTo>
                    <a:pt x="323" y="17334"/>
                  </a:lnTo>
                  <a:lnTo>
                    <a:pt x="372" y="17569"/>
                  </a:lnTo>
                  <a:lnTo>
                    <a:pt x="425" y="17838"/>
                  </a:lnTo>
                  <a:lnTo>
                    <a:pt x="482" y="18106"/>
                  </a:lnTo>
                  <a:lnTo>
                    <a:pt x="543" y="18375"/>
                  </a:lnTo>
                  <a:lnTo>
                    <a:pt x="607" y="18644"/>
                  </a:lnTo>
                  <a:lnTo>
                    <a:pt x="675" y="18946"/>
                  </a:lnTo>
                  <a:lnTo>
                    <a:pt x="747" y="19215"/>
                  </a:lnTo>
                  <a:lnTo>
                    <a:pt x="822" y="19484"/>
                  </a:lnTo>
                  <a:lnTo>
                    <a:pt x="902" y="19786"/>
                  </a:lnTo>
                  <a:lnTo>
                    <a:pt x="985" y="20088"/>
                  </a:lnTo>
                  <a:lnTo>
                    <a:pt x="1073" y="20391"/>
                  </a:lnTo>
                  <a:lnTo>
                    <a:pt x="1164" y="20693"/>
                  </a:lnTo>
                  <a:lnTo>
                    <a:pt x="1259" y="20995"/>
                  </a:lnTo>
                  <a:lnTo>
                    <a:pt x="1359" y="21298"/>
                  </a:lnTo>
                  <a:lnTo>
                    <a:pt x="1462" y="21600"/>
                  </a:lnTo>
                  <a:lnTo>
                    <a:pt x="1481" y="21533"/>
                  </a:lnTo>
                  <a:lnTo>
                    <a:pt x="1519" y="21398"/>
                  </a:lnTo>
                  <a:lnTo>
                    <a:pt x="1557" y="21264"/>
                  </a:lnTo>
                  <a:lnTo>
                    <a:pt x="1578" y="21163"/>
                  </a:lnTo>
                  <a:lnTo>
                    <a:pt x="1599" y="21096"/>
                  </a:lnTo>
                  <a:lnTo>
                    <a:pt x="1621" y="21029"/>
                  </a:lnTo>
                  <a:lnTo>
                    <a:pt x="1645" y="20962"/>
                  </a:lnTo>
                  <a:lnTo>
                    <a:pt x="1671" y="20895"/>
                  </a:lnTo>
                  <a:lnTo>
                    <a:pt x="1699" y="20794"/>
                  </a:lnTo>
                  <a:lnTo>
                    <a:pt x="1729" y="20727"/>
                  </a:lnTo>
                  <a:lnTo>
                    <a:pt x="1762" y="20659"/>
                  </a:lnTo>
                  <a:lnTo>
                    <a:pt x="1798" y="20592"/>
                  </a:lnTo>
                  <a:lnTo>
                    <a:pt x="1837" y="20525"/>
                  </a:lnTo>
                  <a:lnTo>
                    <a:pt x="1880" y="20424"/>
                  </a:lnTo>
                  <a:lnTo>
                    <a:pt x="1926" y="20357"/>
                  </a:lnTo>
                  <a:lnTo>
                    <a:pt x="1976" y="20290"/>
                  </a:lnTo>
                  <a:lnTo>
                    <a:pt x="2031" y="20223"/>
                  </a:lnTo>
                  <a:lnTo>
                    <a:pt x="2090" y="20122"/>
                  </a:lnTo>
                  <a:lnTo>
                    <a:pt x="2154" y="20055"/>
                  </a:lnTo>
                  <a:lnTo>
                    <a:pt x="2223" y="19988"/>
                  </a:lnTo>
                  <a:lnTo>
                    <a:pt x="2297" y="19887"/>
                  </a:lnTo>
                  <a:lnTo>
                    <a:pt x="2377" y="19820"/>
                  </a:lnTo>
                  <a:lnTo>
                    <a:pt x="2463" y="19719"/>
                  </a:lnTo>
                  <a:lnTo>
                    <a:pt x="2556" y="19652"/>
                  </a:lnTo>
                  <a:lnTo>
                    <a:pt x="2655" y="19551"/>
                  </a:lnTo>
                  <a:lnTo>
                    <a:pt x="2760" y="19484"/>
                  </a:lnTo>
                  <a:lnTo>
                    <a:pt x="2873" y="19383"/>
                  </a:lnTo>
                  <a:lnTo>
                    <a:pt x="2992" y="19316"/>
                  </a:lnTo>
                  <a:lnTo>
                    <a:pt x="3120" y="19215"/>
                  </a:lnTo>
                  <a:lnTo>
                    <a:pt x="3255" y="19114"/>
                  </a:lnTo>
                  <a:lnTo>
                    <a:pt x="3398" y="19047"/>
                  </a:lnTo>
                  <a:lnTo>
                    <a:pt x="3550" y="18946"/>
                  </a:lnTo>
                  <a:lnTo>
                    <a:pt x="3710" y="18845"/>
                  </a:lnTo>
                  <a:lnTo>
                    <a:pt x="3880" y="18778"/>
                  </a:lnTo>
                  <a:lnTo>
                    <a:pt x="4058" y="18677"/>
                  </a:lnTo>
                  <a:lnTo>
                    <a:pt x="4246" y="18577"/>
                  </a:lnTo>
                  <a:lnTo>
                    <a:pt x="4444" y="18476"/>
                  </a:lnTo>
                  <a:lnTo>
                    <a:pt x="4652" y="18375"/>
                  </a:lnTo>
                  <a:lnTo>
                    <a:pt x="4870" y="18274"/>
                  </a:lnTo>
                  <a:lnTo>
                    <a:pt x="5099" y="18174"/>
                  </a:lnTo>
                  <a:lnTo>
                    <a:pt x="5339" y="18073"/>
                  </a:lnTo>
                  <a:lnTo>
                    <a:pt x="5590" y="17938"/>
                  </a:lnTo>
                  <a:lnTo>
                    <a:pt x="5852" y="17838"/>
                  </a:lnTo>
                  <a:lnTo>
                    <a:pt x="6126" y="17737"/>
                  </a:lnTo>
                  <a:lnTo>
                    <a:pt x="6412" y="17636"/>
                  </a:lnTo>
                  <a:lnTo>
                    <a:pt x="6710" y="17502"/>
                  </a:lnTo>
                  <a:lnTo>
                    <a:pt x="7020" y="17401"/>
                  </a:lnTo>
                  <a:lnTo>
                    <a:pt x="7343" y="17267"/>
                  </a:lnTo>
                  <a:lnTo>
                    <a:pt x="7680" y="17132"/>
                  </a:lnTo>
                  <a:lnTo>
                    <a:pt x="8030" y="17031"/>
                  </a:lnTo>
                  <a:lnTo>
                    <a:pt x="8393" y="16897"/>
                  </a:lnTo>
                  <a:lnTo>
                    <a:pt x="8770" y="16763"/>
                  </a:lnTo>
                  <a:lnTo>
                    <a:pt x="9226" y="16628"/>
                  </a:lnTo>
                  <a:lnTo>
                    <a:pt x="9450" y="16528"/>
                  </a:lnTo>
                  <a:lnTo>
                    <a:pt x="9888" y="16393"/>
                  </a:lnTo>
                  <a:lnTo>
                    <a:pt x="10103" y="16292"/>
                  </a:lnTo>
                  <a:lnTo>
                    <a:pt x="10524" y="16158"/>
                  </a:lnTo>
                  <a:lnTo>
                    <a:pt x="10730" y="16057"/>
                  </a:lnTo>
                  <a:lnTo>
                    <a:pt x="11133" y="15923"/>
                  </a:lnTo>
                  <a:lnTo>
                    <a:pt x="11331" y="15822"/>
                  </a:lnTo>
                  <a:lnTo>
                    <a:pt x="11526" y="15755"/>
                  </a:lnTo>
                  <a:lnTo>
                    <a:pt x="11718" y="15654"/>
                  </a:lnTo>
                  <a:lnTo>
                    <a:pt x="12094" y="15520"/>
                  </a:lnTo>
                  <a:lnTo>
                    <a:pt x="12278" y="15419"/>
                  </a:lnTo>
                  <a:lnTo>
                    <a:pt x="12460" y="15352"/>
                  </a:lnTo>
                  <a:lnTo>
                    <a:pt x="12638" y="15251"/>
                  </a:lnTo>
                  <a:lnTo>
                    <a:pt x="12815" y="15184"/>
                  </a:lnTo>
                  <a:lnTo>
                    <a:pt x="12988" y="15083"/>
                  </a:lnTo>
                  <a:lnTo>
                    <a:pt x="13159" y="15016"/>
                  </a:lnTo>
                  <a:lnTo>
                    <a:pt x="13327" y="14915"/>
                  </a:lnTo>
                  <a:lnTo>
                    <a:pt x="13493" y="14848"/>
                  </a:lnTo>
                  <a:lnTo>
                    <a:pt x="13657" y="14747"/>
                  </a:lnTo>
                  <a:lnTo>
                    <a:pt x="13817" y="14680"/>
                  </a:lnTo>
                  <a:lnTo>
                    <a:pt x="13976" y="14579"/>
                  </a:lnTo>
                  <a:lnTo>
                    <a:pt x="14132" y="14512"/>
                  </a:lnTo>
                  <a:lnTo>
                    <a:pt x="14285" y="14411"/>
                  </a:lnTo>
                  <a:lnTo>
                    <a:pt x="14436" y="14344"/>
                  </a:lnTo>
                  <a:lnTo>
                    <a:pt x="14585" y="14243"/>
                  </a:lnTo>
                  <a:lnTo>
                    <a:pt x="14731" y="14176"/>
                  </a:lnTo>
                  <a:lnTo>
                    <a:pt x="14875" y="14075"/>
                  </a:lnTo>
                  <a:lnTo>
                    <a:pt x="15017" y="14008"/>
                  </a:lnTo>
                  <a:lnTo>
                    <a:pt x="15156" y="13907"/>
                  </a:lnTo>
                  <a:lnTo>
                    <a:pt x="15293" y="13840"/>
                  </a:lnTo>
                  <a:lnTo>
                    <a:pt x="15428" y="13739"/>
                  </a:lnTo>
                  <a:lnTo>
                    <a:pt x="15561" y="13639"/>
                  </a:lnTo>
                  <a:lnTo>
                    <a:pt x="15691" y="13571"/>
                  </a:lnTo>
                  <a:lnTo>
                    <a:pt x="15819" y="13471"/>
                  </a:lnTo>
                  <a:lnTo>
                    <a:pt x="15945" y="13403"/>
                  </a:lnTo>
                  <a:lnTo>
                    <a:pt x="16069" y="13303"/>
                  </a:lnTo>
                  <a:lnTo>
                    <a:pt x="16191" y="13202"/>
                  </a:lnTo>
                  <a:lnTo>
                    <a:pt x="16310" y="13135"/>
                  </a:lnTo>
                  <a:lnTo>
                    <a:pt x="16428" y="13034"/>
                  </a:lnTo>
                  <a:lnTo>
                    <a:pt x="16543" y="12933"/>
                  </a:lnTo>
                  <a:lnTo>
                    <a:pt x="16657" y="12866"/>
                  </a:lnTo>
                  <a:lnTo>
                    <a:pt x="16768" y="12765"/>
                  </a:lnTo>
                  <a:lnTo>
                    <a:pt x="16877" y="12664"/>
                  </a:lnTo>
                  <a:lnTo>
                    <a:pt x="16985" y="12597"/>
                  </a:lnTo>
                  <a:lnTo>
                    <a:pt x="17090" y="12496"/>
                  </a:lnTo>
                  <a:lnTo>
                    <a:pt x="17194" y="12396"/>
                  </a:lnTo>
                  <a:lnTo>
                    <a:pt x="17295" y="12295"/>
                  </a:lnTo>
                  <a:lnTo>
                    <a:pt x="17395" y="12228"/>
                  </a:lnTo>
                  <a:lnTo>
                    <a:pt x="17493" y="12127"/>
                  </a:lnTo>
                  <a:lnTo>
                    <a:pt x="17589" y="12026"/>
                  </a:lnTo>
                  <a:lnTo>
                    <a:pt x="17683" y="11925"/>
                  </a:lnTo>
                  <a:lnTo>
                    <a:pt x="17775" y="11858"/>
                  </a:lnTo>
                  <a:lnTo>
                    <a:pt x="17865" y="11757"/>
                  </a:lnTo>
                  <a:lnTo>
                    <a:pt x="17954" y="11657"/>
                  </a:lnTo>
                  <a:lnTo>
                    <a:pt x="18041" y="11556"/>
                  </a:lnTo>
                  <a:lnTo>
                    <a:pt x="18126" y="11489"/>
                  </a:lnTo>
                  <a:lnTo>
                    <a:pt x="18210" y="11388"/>
                  </a:lnTo>
                  <a:lnTo>
                    <a:pt x="18292" y="11287"/>
                  </a:lnTo>
                  <a:lnTo>
                    <a:pt x="18372" y="11186"/>
                  </a:lnTo>
                  <a:lnTo>
                    <a:pt x="18450" y="11086"/>
                  </a:lnTo>
                  <a:lnTo>
                    <a:pt x="18527" y="10985"/>
                  </a:lnTo>
                  <a:lnTo>
                    <a:pt x="18603" y="10884"/>
                  </a:lnTo>
                  <a:lnTo>
                    <a:pt x="18676" y="10817"/>
                  </a:lnTo>
                  <a:lnTo>
                    <a:pt x="18749" y="10716"/>
                  </a:lnTo>
                  <a:lnTo>
                    <a:pt x="18819" y="10615"/>
                  </a:lnTo>
                  <a:lnTo>
                    <a:pt x="18888" y="10514"/>
                  </a:lnTo>
                  <a:lnTo>
                    <a:pt x="18956" y="10414"/>
                  </a:lnTo>
                  <a:lnTo>
                    <a:pt x="19022" y="10313"/>
                  </a:lnTo>
                  <a:lnTo>
                    <a:pt x="19087" y="10212"/>
                  </a:lnTo>
                  <a:lnTo>
                    <a:pt x="19150" y="10111"/>
                  </a:lnTo>
                  <a:lnTo>
                    <a:pt x="19212" y="10011"/>
                  </a:lnTo>
                  <a:lnTo>
                    <a:pt x="19272" y="9910"/>
                  </a:lnTo>
                  <a:lnTo>
                    <a:pt x="19331" y="9809"/>
                  </a:lnTo>
                  <a:lnTo>
                    <a:pt x="19389" y="9708"/>
                  </a:lnTo>
                  <a:lnTo>
                    <a:pt x="19446" y="9607"/>
                  </a:lnTo>
                  <a:lnTo>
                    <a:pt x="19501" y="9507"/>
                  </a:lnTo>
                  <a:lnTo>
                    <a:pt x="19555" y="9406"/>
                  </a:lnTo>
                  <a:lnTo>
                    <a:pt x="19607" y="9305"/>
                  </a:lnTo>
                  <a:lnTo>
                    <a:pt x="19658" y="9204"/>
                  </a:lnTo>
                  <a:lnTo>
                    <a:pt x="19709" y="9104"/>
                  </a:lnTo>
                  <a:lnTo>
                    <a:pt x="19758" y="9003"/>
                  </a:lnTo>
                  <a:lnTo>
                    <a:pt x="19852" y="8801"/>
                  </a:lnTo>
                  <a:lnTo>
                    <a:pt x="19897" y="8700"/>
                  </a:lnTo>
                  <a:lnTo>
                    <a:pt x="19942" y="8600"/>
                  </a:lnTo>
                  <a:lnTo>
                    <a:pt x="19985" y="8499"/>
                  </a:lnTo>
                  <a:lnTo>
                    <a:pt x="20027" y="8398"/>
                  </a:lnTo>
                  <a:lnTo>
                    <a:pt x="20068" y="8264"/>
                  </a:lnTo>
                  <a:lnTo>
                    <a:pt x="20148" y="8062"/>
                  </a:lnTo>
                  <a:lnTo>
                    <a:pt x="20186" y="7961"/>
                  </a:lnTo>
                  <a:lnTo>
                    <a:pt x="20223" y="7861"/>
                  </a:lnTo>
                  <a:lnTo>
                    <a:pt x="20259" y="7760"/>
                  </a:lnTo>
                  <a:lnTo>
                    <a:pt x="20294" y="7626"/>
                  </a:lnTo>
                  <a:lnTo>
                    <a:pt x="20329" y="7525"/>
                  </a:lnTo>
                  <a:lnTo>
                    <a:pt x="20395" y="7323"/>
                  </a:lnTo>
                  <a:lnTo>
                    <a:pt x="20427" y="7222"/>
                  </a:lnTo>
                  <a:lnTo>
                    <a:pt x="20458" y="7088"/>
                  </a:lnTo>
                  <a:lnTo>
                    <a:pt x="20488" y="6987"/>
                  </a:lnTo>
                  <a:lnTo>
                    <a:pt x="20517" y="6886"/>
                  </a:lnTo>
                  <a:lnTo>
                    <a:pt x="20546" y="6786"/>
                  </a:lnTo>
                  <a:lnTo>
                    <a:pt x="20574" y="6651"/>
                  </a:lnTo>
                  <a:lnTo>
                    <a:pt x="20601" y="6551"/>
                  </a:lnTo>
                  <a:lnTo>
                    <a:pt x="20628" y="6450"/>
                  </a:lnTo>
                  <a:lnTo>
                    <a:pt x="20654" y="6315"/>
                  </a:lnTo>
                  <a:lnTo>
                    <a:pt x="20679" y="6215"/>
                  </a:lnTo>
                  <a:lnTo>
                    <a:pt x="20704" y="6114"/>
                  </a:lnTo>
                  <a:lnTo>
                    <a:pt x="20728" y="5979"/>
                  </a:lnTo>
                  <a:lnTo>
                    <a:pt x="20751" y="5879"/>
                  </a:lnTo>
                  <a:lnTo>
                    <a:pt x="20774" y="5744"/>
                  </a:lnTo>
                  <a:lnTo>
                    <a:pt x="20796" y="5644"/>
                  </a:lnTo>
                  <a:lnTo>
                    <a:pt x="20818" y="5543"/>
                  </a:lnTo>
                  <a:lnTo>
                    <a:pt x="20840" y="5408"/>
                  </a:lnTo>
                  <a:lnTo>
                    <a:pt x="20860" y="5308"/>
                  </a:lnTo>
                  <a:lnTo>
                    <a:pt x="20881" y="5173"/>
                  </a:lnTo>
                  <a:lnTo>
                    <a:pt x="20901" y="5072"/>
                  </a:lnTo>
                  <a:lnTo>
                    <a:pt x="20920" y="4938"/>
                  </a:lnTo>
                  <a:lnTo>
                    <a:pt x="20940" y="4837"/>
                  </a:lnTo>
                  <a:lnTo>
                    <a:pt x="20958" y="4703"/>
                  </a:lnTo>
                  <a:lnTo>
                    <a:pt x="20977" y="4602"/>
                  </a:lnTo>
                  <a:lnTo>
                    <a:pt x="20995" y="4468"/>
                  </a:lnTo>
                  <a:lnTo>
                    <a:pt x="21013" y="4367"/>
                  </a:lnTo>
                  <a:lnTo>
                    <a:pt x="21030" y="4233"/>
                  </a:lnTo>
                  <a:lnTo>
                    <a:pt x="21048" y="4132"/>
                  </a:lnTo>
                  <a:lnTo>
                    <a:pt x="21065" y="3998"/>
                  </a:lnTo>
                  <a:lnTo>
                    <a:pt x="21082" y="3897"/>
                  </a:lnTo>
                  <a:lnTo>
                    <a:pt x="21098" y="3762"/>
                  </a:lnTo>
                  <a:lnTo>
                    <a:pt x="21115" y="3662"/>
                  </a:lnTo>
                  <a:lnTo>
                    <a:pt x="21131" y="3527"/>
                  </a:lnTo>
                  <a:lnTo>
                    <a:pt x="21147" y="3393"/>
                  </a:lnTo>
                  <a:lnTo>
                    <a:pt x="21163" y="3292"/>
                  </a:lnTo>
                  <a:lnTo>
                    <a:pt x="21179" y="3158"/>
                  </a:lnTo>
                  <a:lnTo>
                    <a:pt x="21211" y="2923"/>
                  </a:lnTo>
                  <a:lnTo>
                    <a:pt x="21322" y="2049"/>
                  </a:lnTo>
                  <a:lnTo>
                    <a:pt x="21354" y="1780"/>
                  </a:lnTo>
                  <a:lnTo>
                    <a:pt x="21388" y="1512"/>
                  </a:lnTo>
                  <a:lnTo>
                    <a:pt x="21404" y="1411"/>
                  </a:lnTo>
                  <a:lnTo>
                    <a:pt x="21422" y="1277"/>
                  </a:lnTo>
                  <a:lnTo>
                    <a:pt x="21439" y="1142"/>
                  </a:lnTo>
                  <a:lnTo>
                    <a:pt x="21457" y="1008"/>
                  </a:lnTo>
                  <a:lnTo>
                    <a:pt x="21474" y="873"/>
                  </a:lnTo>
                  <a:lnTo>
                    <a:pt x="21493" y="739"/>
                  </a:lnTo>
                  <a:lnTo>
                    <a:pt x="21511" y="605"/>
                  </a:lnTo>
                  <a:lnTo>
                    <a:pt x="21530" y="470"/>
                  </a:lnTo>
                  <a:lnTo>
                    <a:pt x="21549" y="336"/>
                  </a:lnTo>
                  <a:lnTo>
                    <a:pt x="21569" y="202"/>
                  </a:lnTo>
                  <a:lnTo>
                    <a:pt x="21589" y="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121" name="Kształt"/>
            <p:cNvSpPr/>
            <p:nvPr/>
          </p:nvSpPr>
          <p:spPr>
            <a:xfrm>
              <a:off x="2296154" y="6728"/>
              <a:ext cx="7949650" cy="1370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366" y="0"/>
                  </a:lnTo>
                  <a:lnTo>
                    <a:pt x="19836" y="5048"/>
                  </a:lnTo>
                  <a:lnTo>
                    <a:pt x="19736" y="5194"/>
                  </a:lnTo>
                  <a:lnTo>
                    <a:pt x="19635" y="5364"/>
                  </a:lnTo>
                  <a:lnTo>
                    <a:pt x="19531" y="5509"/>
                  </a:lnTo>
                  <a:lnTo>
                    <a:pt x="19426" y="5655"/>
                  </a:lnTo>
                  <a:lnTo>
                    <a:pt x="19320" y="5800"/>
                  </a:lnTo>
                  <a:lnTo>
                    <a:pt x="19211" y="5946"/>
                  </a:lnTo>
                  <a:lnTo>
                    <a:pt x="19101" y="6092"/>
                  </a:lnTo>
                  <a:lnTo>
                    <a:pt x="18990" y="6237"/>
                  </a:lnTo>
                  <a:lnTo>
                    <a:pt x="18877" y="6383"/>
                  </a:lnTo>
                  <a:lnTo>
                    <a:pt x="18763" y="6504"/>
                  </a:lnTo>
                  <a:lnTo>
                    <a:pt x="18647" y="6650"/>
                  </a:lnTo>
                  <a:lnTo>
                    <a:pt x="18529" y="6771"/>
                  </a:lnTo>
                  <a:lnTo>
                    <a:pt x="18411" y="6917"/>
                  </a:lnTo>
                  <a:lnTo>
                    <a:pt x="18290" y="7038"/>
                  </a:lnTo>
                  <a:lnTo>
                    <a:pt x="18169" y="7160"/>
                  </a:lnTo>
                  <a:lnTo>
                    <a:pt x="18046" y="7281"/>
                  </a:lnTo>
                  <a:lnTo>
                    <a:pt x="17922" y="7402"/>
                  </a:lnTo>
                  <a:lnTo>
                    <a:pt x="17796" y="7524"/>
                  </a:lnTo>
                  <a:lnTo>
                    <a:pt x="17670" y="7645"/>
                  </a:lnTo>
                  <a:lnTo>
                    <a:pt x="17542" y="7742"/>
                  </a:lnTo>
                  <a:lnTo>
                    <a:pt x="17412" y="7863"/>
                  </a:lnTo>
                  <a:lnTo>
                    <a:pt x="17282" y="7985"/>
                  </a:lnTo>
                  <a:lnTo>
                    <a:pt x="17151" y="8082"/>
                  </a:lnTo>
                  <a:lnTo>
                    <a:pt x="17018" y="8179"/>
                  </a:lnTo>
                  <a:lnTo>
                    <a:pt x="16884" y="8300"/>
                  </a:lnTo>
                  <a:lnTo>
                    <a:pt x="16614" y="8494"/>
                  </a:lnTo>
                  <a:lnTo>
                    <a:pt x="16339" y="8689"/>
                  </a:lnTo>
                  <a:lnTo>
                    <a:pt x="16061" y="8883"/>
                  </a:lnTo>
                  <a:lnTo>
                    <a:pt x="15779" y="9077"/>
                  </a:lnTo>
                  <a:lnTo>
                    <a:pt x="15636" y="9150"/>
                  </a:lnTo>
                  <a:lnTo>
                    <a:pt x="15493" y="9247"/>
                  </a:lnTo>
                  <a:lnTo>
                    <a:pt x="15349" y="9320"/>
                  </a:lnTo>
                  <a:lnTo>
                    <a:pt x="15204" y="9417"/>
                  </a:lnTo>
                  <a:lnTo>
                    <a:pt x="15059" y="9489"/>
                  </a:lnTo>
                  <a:lnTo>
                    <a:pt x="14913" y="9587"/>
                  </a:lnTo>
                  <a:lnTo>
                    <a:pt x="14470" y="9805"/>
                  </a:lnTo>
                  <a:lnTo>
                    <a:pt x="14322" y="9902"/>
                  </a:lnTo>
                  <a:lnTo>
                    <a:pt x="13721" y="10193"/>
                  </a:lnTo>
                  <a:lnTo>
                    <a:pt x="13570" y="10242"/>
                  </a:lnTo>
                  <a:lnTo>
                    <a:pt x="12960" y="10533"/>
                  </a:lnTo>
                  <a:lnTo>
                    <a:pt x="12807" y="10582"/>
                  </a:lnTo>
                  <a:lnTo>
                    <a:pt x="12500" y="10727"/>
                  </a:lnTo>
                  <a:lnTo>
                    <a:pt x="12345" y="10776"/>
                  </a:lnTo>
                  <a:lnTo>
                    <a:pt x="12191" y="10849"/>
                  </a:lnTo>
                  <a:lnTo>
                    <a:pt x="12036" y="10897"/>
                  </a:lnTo>
                  <a:lnTo>
                    <a:pt x="11882" y="10970"/>
                  </a:lnTo>
                  <a:lnTo>
                    <a:pt x="11727" y="11018"/>
                  </a:lnTo>
                  <a:lnTo>
                    <a:pt x="11572" y="11091"/>
                  </a:lnTo>
                  <a:lnTo>
                    <a:pt x="11262" y="11188"/>
                  </a:lnTo>
                  <a:lnTo>
                    <a:pt x="11107" y="11261"/>
                  </a:lnTo>
                  <a:lnTo>
                    <a:pt x="10796" y="11358"/>
                  </a:lnTo>
                  <a:lnTo>
                    <a:pt x="10641" y="11431"/>
                  </a:lnTo>
                  <a:lnTo>
                    <a:pt x="10022" y="11625"/>
                  </a:lnTo>
                  <a:lnTo>
                    <a:pt x="9867" y="11698"/>
                  </a:lnTo>
                  <a:lnTo>
                    <a:pt x="9252" y="11892"/>
                  </a:lnTo>
                  <a:lnTo>
                    <a:pt x="8793" y="12062"/>
                  </a:lnTo>
                  <a:lnTo>
                    <a:pt x="7888" y="12353"/>
                  </a:lnTo>
                  <a:lnTo>
                    <a:pt x="7739" y="12426"/>
                  </a:lnTo>
                  <a:lnTo>
                    <a:pt x="7003" y="12669"/>
                  </a:lnTo>
                  <a:lnTo>
                    <a:pt x="6858" y="12742"/>
                  </a:lnTo>
                  <a:lnTo>
                    <a:pt x="6427" y="12887"/>
                  </a:lnTo>
                  <a:lnTo>
                    <a:pt x="6285" y="12960"/>
                  </a:lnTo>
                  <a:lnTo>
                    <a:pt x="5865" y="13106"/>
                  </a:lnTo>
                  <a:lnTo>
                    <a:pt x="5726" y="13178"/>
                  </a:lnTo>
                  <a:lnTo>
                    <a:pt x="5589" y="13227"/>
                  </a:lnTo>
                  <a:lnTo>
                    <a:pt x="5453" y="13300"/>
                  </a:lnTo>
                  <a:lnTo>
                    <a:pt x="5183" y="13397"/>
                  </a:lnTo>
                  <a:lnTo>
                    <a:pt x="5050" y="13470"/>
                  </a:lnTo>
                  <a:lnTo>
                    <a:pt x="4918" y="13518"/>
                  </a:lnTo>
                  <a:lnTo>
                    <a:pt x="4657" y="13664"/>
                  </a:lnTo>
                  <a:lnTo>
                    <a:pt x="4528" y="13712"/>
                  </a:lnTo>
                  <a:lnTo>
                    <a:pt x="4401" y="13785"/>
                  </a:lnTo>
                  <a:lnTo>
                    <a:pt x="4274" y="13834"/>
                  </a:lnTo>
                  <a:lnTo>
                    <a:pt x="4150" y="13907"/>
                  </a:lnTo>
                  <a:lnTo>
                    <a:pt x="4026" y="13979"/>
                  </a:lnTo>
                  <a:lnTo>
                    <a:pt x="3904" y="14052"/>
                  </a:lnTo>
                  <a:lnTo>
                    <a:pt x="3783" y="14125"/>
                  </a:lnTo>
                  <a:lnTo>
                    <a:pt x="3663" y="14198"/>
                  </a:lnTo>
                  <a:lnTo>
                    <a:pt x="3545" y="14246"/>
                  </a:lnTo>
                  <a:lnTo>
                    <a:pt x="3428" y="14319"/>
                  </a:lnTo>
                  <a:lnTo>
                    <a:pt x="3313" y="14416"/>
                  </a:lnTo>
                  <a:lnTo>
                    <a:pt x="3199" y="14489"/>
                  </a:lnTo>
                  <a:lnTo>
                    <a:pt x="3087" y="14562"/>
                  </a:lnTo>
                  <a:lnTo>
                    <a:pt x="2976" y="14635"/>
                  </a:lnTo>
                  <a:lnTo>
                    <a:pt x="2867" y="14707"/>
                  </a:lnTo>
                  <a:lnTo>
                    <a:pt x="2759" y="14804"/>
                  </a:lnTo>
                  <a:lnTo>
                    <a:pt x="2653" y="14877"/>
                  </a:lnTo>
                  <a:lnTo>
                    <a:pt x="2549" y="14950"/>
                  </a:lnTo>
                  <a:lnTo>
                    <a:pt x="2446" y="15047"/>
                  </a:lnTo>
                  <a:lnTo>
                    <a:pt x="2345" y="15120"/>
                  </a:lnTo>
                  <a:lnTo>
                    <a:pt x="2246" y="15217"/>
                  </a:lnTo>
                  <a:lnTo>
                    <a:pt x="2149" y="15314"/>
                  </a:lnTo>
                  <a:lnTo>
                    <a:pt x="2053" y="15387"/>
                  </a:lnTo>
                  <a:lnTo>
                    <a:pt x="1959" y="15484"/>
                  </a:lnTo>
                  <a:lnTo>
                    <a:pt x="1867" y="15581"/>
                  </a:lnTo>
                  <a:lnTo>
                    <a:pt x="1777" y="15678"/>
                  </a:lnTo>
                  <a:lnTo>
                    <a:pt x="1689" y="15775"/>
                  </a:lnTo>
                  <a:lnTo>
                    <a:pt x="1602" y="15872"/>
                  </a:lnTo>
                  <a:lnTo>
                    <a:pt x="1518" y="15969"/>
                  </a:lnTo>
                  <a:lnTo>
                    <a:pt x="1436" y="16067"/>
                  </a:lnTo>
                  <a:lnTo>
                    <a:pt x="1355" y="16188"/>
                  </a:lnTo>
                  <a:lnTo>
                    <a:pt x="1277" y="16285"/>
                  </a:lnTo>
                  <a:lnTo>
                    <a:pt x="1200" y="16406"/>
                  </a:lnTo>
                  <a:lnTo>
                    <a:pt x="1126" y="16503"/>
                  </a:lnTo>
                  <a:lnTo>
                    <a:pt x="1054" y="16625"/>
                  </a:lnTo>
                  <a:lnTo>
                    <a:pt x="984" y="16722"/>
                  </a:lnTo>
                  <a:lnTo>
                    <a:pt x="916" y="16843"/>
                  </a:lnTo>
                  <a:lnTo>
                    <a:pt x="850" y="16964"/>
                  </a:lnTo>
                  <a:lnTo>
                    <a:pt x="787" y="17086"/>
                  </a:lnTo>
                  <a:lnTo>
                    <a:pt x="726" y="17207"/>
                  </a:lnTo>
                  <a:lnTo>
                    <a:pt x="667" y="17329"/>
                  </a:lnTo>
                  <a:lnTo>
                    <a:pt x="610" y="17474"/>
                  </a:lnTo>
                  <a:lnTo>
                    <a:pt x="556" y="17596"/>
                  </a:lnTo>
                  <a:lnTo>
                    <a:pt x="504" y="17717"/>
                  </a:lnTo>
                  <a:lnTo>
                    <a:pt x="454" y="17862"/>
                  </a:lnTo>
                  <a:lnTo>
                    <a:pt x="407" y="17984"/>
                  </a:lnTo>
                  <a:lnTo>
                    <a:pt x="362" y="18129"/>
                  </a:lnTo>
                  <a:lnTo>
                    <a:pt x="320" y="18275"/>
                  </a:lnTo>
                  <a:lnTo>
                    <a:pt x="280" y="18421"/>
                  </a:lnTo>
                  <a:lnTo>
                    <a:pt x="243" y="18566"/>
                  </a:lnTo>
                  <a:lnTo>
                    <a:pt x="208" y="18712"/>
                  </a:lnTo>
                  <a:lnTo>
                    <a:pt x="176" y="18858"/>
                  </a:lnTo>
                  <a:lnTo>
                    <a:pt x="147" y="19003"/>
                  </a:lnTo>
                  <a:lnTo>
                    <a:pt x="120" y="19173"/>
                  </a:lnTo>
                  <a:lnTo>
                    <a:pt x="95" y="19319"/>
                  </a:lnTo>
                  <a:lnTo>
                    <a:pt x="74" y="19489"/>
                  </a:lnTo>
                  <a:lnTo>
                    <a:pt x="55" y="19658"/>
                  </a:lnTo>
                  <a:lnTo>
                    <a:pt x="39" y="19828"/>
                  </a:lnTo>
                  <a:lnTo>
                    <a:pt x="25" y="19998"/>
                  </a:lnTo>
                  <a:lnTo>
                    <a:pt x="15" y="20168"/>
                  </a:lnTo>
                  <a:lnTo>
                    <a:pt x="7" y="20338"/>
                  </a:lnTo>
                  <a:lnTo>
                    <a:pt x="2" y="20508"/>
                  </a:lnTo>
                  <a:lnTo>
                    <a:pt x="0" y="20702"/>
                  </a:lnTo>
                  <a:lnTo>
                    <a:pt x="1" y="20872"/>
                  </a:lnTo>
                  <a:lnTo>
                    <a:pt x="5" y="21066"/>
                  </a:lnTo>
                  <a:lnTo>
                    <a:pt x="11" y="21260"/>
                  </a:lnTo>
                  <a:lnTo>
                    <a:pt x="21" y="21454"/>
                  </a:lnTo>
                  <a:lnTo>
                    <a:pt x="32" y="21600"/>
                  </a:lnTo>
                  <a:lnTo>
                    <a:pt x="11591" y="21600"/>
                  </a:lnTo>
                  <a:lnTo>
                    <a:pt x="11650" y="21576"/>
                  </a:lnTo>
                  <a:lnTo>
                    <a:pt x="11790" y="21527"/>
                  </a:lnTo>
                  <a:lnTo>
                    <a:pt x="11929" y="21454"/>
                  </a:lnTo>
                  <a:lnTo>
                    <a:pt x="12065" y="21382"/>
                  </a:lnTo>
                  <a:lnTo>
                    <a:pt x="12200" y="21309"/>
                  </a:lnTo>
                  <a:lnTo>
                    <a:pt x="12333" y="21236"/>
                  </a:lnTo>
                  <a:lnTo>
                    <a:pt x="12464" y="21187"/>
                  </a:lnTo>
                  <a:lnTo>
                    <a:pt x="12593" y="21115"/>
                  </a:lnTo>
                  <a:lnTo>
                    <a:pt x="12720" y="21042"/>
                  </a:lnTo>
                  <a:lnTo>
                    <a:pt x="12846" y="20969"/>
                  </a:lnTo>
                  <a:lnTo>
                    <a:pt x="12969" y="20896"/>
                  </a:lnTo>
                  <a:lnTo>
                    <a:pt x="13091" y="20848"/>
                  </a:lnTo>
                  <a:lnTo>
                    <a:pt x="13211" y="20775"/>
                  </a:lnTo>
                  <a:lnTo>
                    <a:pt x="13329" y="20702"/>
                  </a:lnTo>
                  <a:lnTo>
                    <a:pt x="13446" y="20629"/>
                  </a:lnTo>
                  <a:lnTo>
                    <a:pt x="13561" y="20556"/>
                  </a:lnTo>
                  <a:lnTo>
                    <a:pt x="13674" y="20484"/>
                  </a:lnTo>
                  <a:lnTo>
                    <a:pt x="13785" y="20411"/>
                  </a:lnTo>
                  <a:lnTo>
                    <a:pt x="13895" y="20338"/>
                  </a:lnTo>
                  <a:lnTo>
                    <a:pt x="14002" y="20289"/>
                  </a:lnTo>
                  <a:lnTo>
                    <a:pt x="14109" y="20217"/>
                  </a:lnTo>
                  <a:lnTo>
                    <a:pt x="14213" y="20144"/>
                  </a:lnTo>
                  <a:lnTo>
                    <a:pt x="14316" y="20071"/>
                  </a:lnTo>
                  <a:lnTo>
                    <a:pt x="14418" y="19998"/>
                  </a:lnTo>
                  <a:lnTo>
                    <a:pt x="14518" y="19925"/>
                  </a:lnTo>
                  <a:lnTo>
                    <a:pt x="14616" y="19853"/>
                  </a:lnTo>
                  <a:lnTo>
                    <a:pt x="14712" y="19780"/>
                  </a:lnTo>
                  <a:lnTo>
                    <a:pt x="14807" y="19707"/>
                  </a:lnTo>
                  <a:lnTo>
                    <a:pt x="14901" y="19634"/>
                  </a:lnTo>
                  <a:lnTo>
                    <a:pt x="14993" y="19561"/>
                  </a:lnTo>
                  <a:lnTo>
                    <a:pt x="15083" y="19489"/>
                  </a:lnTo>
                  <a:lnTo>
                    <a:pt x="15172" y="19416"/>
                  </a:lnTo>
                  <a:lnTo>
                    <a:pt x="15260" y="19343"/>
                  </a:lnTo>
                  <a:lnTo>
                    <a:pt x="15346" y="19270"/>
                  </a:lnTo>
                  <a:lnTo>
                    <a:pt x="15430" y="19197"/>
                  </a:lnTo>
                  <a:lnTo>
                    <a:pt x="15513" y="19124"/>
                  </a:lnTo>
                  <a:lnTo>
                    <a:pt x="15595" y="19052"/>
                  </a:lnTo>
                  <a:lnTo>
                    <a:pt x="15675" y="18979"/>
                  </a:lnTo>
                  <a:lnTo>
                    <a:pt x="15754" y="18906"/>
                  </a:lnTo>
                  <a:lnTo>
                    <a:pt x="15832" y="18809"/>
                  </a:lnTo>
                  <a:lnTo>
                    <a:pt x="15908" y="18736"/>
                  </a:lnTo>
                  <a:lnTo>
                    <a:pt x="15982" y="18663"/>
                  </a:lnTo>
                  <a:lnTo>
                    <a:pt x="16056" y="18591"/>
                  </a:lnTo>
                  <a:lnTo>
                    <a:pt x="16128" y="18518"/>
                  </a:lnTo>
                  <a:lnTo>
                    <a:pt x="16199" y="18445"/>
                  </a:lnTo>
                  <a:lnTo>
                    <a:pt x="16268" y="18372"/>
                  </a:lnTo>
                  <a:lnTo>
                    <a:pt x="16336" y="18275"/>
                  </a:lnTo>
                  <a:lnTo>
                    <a:pt x="16403" y="18202"/>
                  </a:lnTo>
                  <a:lnTo>
                    <a:pt x="16469" y="18129"/>
                  </a:lnTo>
                  <a:lnTo>
                    <a:pt x="16533" y="18057"/>
                  </a:lnTo>
                  <a:lnTo>
                    <a:pt x="16597" y="17984"/>
                  </a:lnTo>
                  <a:lnTo>
                    <a:pt x="16659" y="17887"/>
                  </a:lnTo>
                  <a:lnTo>
                    <a:pt x="16779" y="17741"/>
                  </a:lnTo>
                  <a:lnTo>
                    <a:pt x="16837" y="17668"/>
                  </a:lnTo>
                  <a:lnTo>
                    <a:pt x="16895" y="17571"/>
                  </a:lnTo>
                  <a:lnTo>
                    <a:pt x="16951" y="17498"/>
                  </a:lnTo>
                  <a:lnTo>
                    <a:pt x="17006" y="17426"/>
                  </a:lnTo>
                  <a:lnTo>
                    <a:pt x="17060" y="17353"/>
                  </a:lnTo>
                  <a:lnTo>
                    <a:pt x="17113" y="17256"/>
                  </a:lnTo>
                  <a:lnTo>
                    <a:pt x="17165" y="17183"/>
                  </a:lnTo>
                  <a:lnTo>
                    <a:pt x="17216" y="17110"/>
                  </a:lnTo>
                  <a:lnTo>
                    <a:pt x="17265" y="17013"/>
                  </a:lnTo>
                  <a:lnTo>
                    <a:pt x="17314" y="16940"/>
                  </a:lnTo>
                  <a:lnTo>
                    <a:pt x="17362" y="16867"/>
                  </a:lnTo>
                  <a:lnTo>
                    <a:pt x="17408" y="16770"/>
                  </a:lnTo>
                  <a:lnTo>
                    <a:pt x="17454" y="16698"/>
                  </a:lnTo>
                  <a:lnTo>
                    <a:pt x="17499" y="16625"/>
                  </a:lnTo>
                  <a:lnTo>
                    <a:pt x="17542" y="16528"/>
                  </a:lnTo>
                  <a:lnTo>
                    <a:pt x="17585" y="16455"/>
                  </a:lnTo>
                  <a:lnTo>
                    <a:pt x="17627" y="16358"/>
                  </a:lnTo>
                  <a:lnTo>
                    <a:pt x="17668" y="16285"/>
                  </a:lnTo>
                  <a:lnTo>
                    <a:pt x="17708" y="16188"/>
                  </a:lnTo>
                  <a:lnTo>
                    <a:pt x="17748" y="16115"/>
                  </a:lnTo>
                  <a:lnTo>
                    <a:pt x="17786" y="16042"/>
                  </a:lnTo>
                  <a:lnTo>
                    <a:pt x="17823" y="15945"/>
                  </a:lnTo>
                  <a:lnTo>
                    <a:pt x="17860" y="15872"/>
                  </a:lnTo>
                  <a:lnTo>
                    <a:pt x="17896" y="15775"/>
                  </a:lnTo>
                  <a:lnTo>
                    <a:pt x="17931" y="15702"/>
                  </a:lnTo>
                  <a:lnTo>
                    <a:pt x="17965" y="15605"/>
                  </a:lnTo>
                  <a:lnTo>
                    <a:pt x="17999" y="15533"/>
                  </a:lnTo>
                  <a:lnTo>
                    <a:pt x="18031" y="15436"/>
                  </a:lnTo>
                  <a:lnTo>
                    <a:pt x="18063" y="15338"/>
                  </a:lnTo>
                  <a:lnTo>
                    <a:pt x="18094" y="15266"/>
                  </a:lnTo>
                  <a:lnTo>
                    <a:pt x="18125" y="15169"/>
                  </a:lnTo>
                  <a:lnTo>
                    <a:pt x="18155" y="15096"/>
                  </a:lnTo>
                  <a:lnTo>
                    <a:pt x="18184" y="14999"/>
                  </a:lnTo>
                  <a:lnTo>
                    <a:pt x="18212" y="14902"/>
                  </a:lnTo>
                  <a:lnTo>
                    <a:pt x="18240" y="14829"/>
                  </a:lnTo>
                  <a:lnTo>
                    <a:pt x="18267" y="14732"/>
                  </a:lnTo>
                  <a:lnTo>
                    <a:pt x="18294" y="14659"/>
                  </a:lnTo>
                  <a:lnTo>
                    <a:pt x="18320" y="14562"/>
                  </a:lnTo>
                  <a:lnTo>
                    <a:pt x="18345" y="14465"/>
                  </a:lnTo>
                  <a:lnTo>
                    <a:pt x="18370" y="14392"/>
                  </a:lnTo>
                  <a:lnTo>
                    <a:pt x="18394" y="14295"/>
                  </a:lnTo>
                  <a:lnTo>
                    <a:pt x="18440" y="14101"/>
                  </a:lnTo>
                  <a:lnTo>
                    <a:pt x="18463" y="14028"/>
                  </a:lnTo>
                  <a:lnTo>
                    <a:pt x="18485" y="13931"/>
                  </a:lnTo>
                  <a:lnTo>
                    <a:pt x="18527" y="13737"/>
                  </a:lnTo>
                  <a:lnTo>
                    <a:pt x="18548" y="13664"/>
                  </a:lnTo>
                  <a:lnTo>
                    <a:pt x="18588" y="13470"/>
                  </a:lnTo>
                  <a:lnTo>
                    <a:pt x="18626" y="13276"/>
                  </a:lnTo>
                  <a:lnTo>
                    <a:pt x="18644" y="13178"/>
                  </a:lnTo>
                  <a:lnTo>
                    <a:pt x="18662" y="13106"/>
                  </a:lnTo>
                  <a:lnTo>
                    <a:pt x="18680" y="13009"/>
                  </a:lnTo>
                  <a:lnTo>
                    <a:pt x="18697" y="12911"/>
                  </a:lnTo>
                  <a:lnTo>
                    <a:pt x="18731" y="12717"/>
                  </a:lnTo>
                  <a:lnTo>
                    <a:pt x="18795" y="12329"/>
                  </a:lnTo>
                  <a:lnTo>
                    <a:pt x="18855" y="11941"/>
                  </a:lnTo>
                  <a:lnTo>
                    <a:pt x="18869" y="11844"/>
                  </a:lnTo>
                  <a:lnTo>
                    <a:pt x="18884" y="11747"/>
                  </a:lnTo>
                  <a:lnTo>
                    <a:pt x="18898" y="11649"/>
                  </a:lnTo>
                  <a:lnTo>
                    <a:pt x="18926" y="11455"/>
                  </a:lnTo>
                  <a:lnTo>
                    <a:pt x="18939" y="11358"/>
                  </a:lnTo>
                  <a:lnTo>
                    <a:pt x="18967" y="11164"/>
                  </a:lnTo>
                  <a:lnTo>
                    <a:pt x="18980" y="11067"/>
                  </a:lnTo>
                  <a:lnTo>
                    <a:pt x="19007" y="10849"/>
                  </a:lnTo>
                  <a:lnTo>
                    <a:pt x="19034" y="10654"/>
                  </a:lnTo>
                  <a:lnTo>
                    <a:pt x="19115" y="10023"/>
                  </a:lnTo>
                  <a:lnTo>
                    <a:pt x="19157" y="9732"/>
                  </a:lnTo>
                  <a:lnTo>
                    <a:pt x="19171" y="9611"/>
                  </a:lnTo>
                  <a:lnTo>
                    <a:pt x="19199" y="9417"/>
                  </a:lnTo>
                  <a:lnTo>
                    <a:pt x="19214" y="9295"/>
                  </a:lnTo>
                  <a:lnTo>
                    <a:pt x="19229" y="9198"/>
                  </a:lnTo>
                  <a:lnTo>
                    <a:pt x="19244" y="9077"/>
                  </a:lnTo>
                  <a:lnTo>
                    <a:pt x="19259" y="8980"/>
                  </a:lnTo>
                  <a:lnTo>
                    <a:pt x="19275" y="8858"/>
                  </a:lnTo>
                  <a:lnTo>
                    <a:pt x="19307" y="8664"/>
                  </a:lnTo>
                  <a:lnTo>
                    <a:pt x="19323" y="8543"/>
                  </a:lnTo>
                  <a:lnTo>
                    <a:pt x="19340" y="8446"/>
                  </a:lnTo>
                  <a:lnTo>
                    <a:pt x="19357" y="8324"/>
                  </a:lnTo>
                  <a:lnTo>
                    <a:pt x="19374" y="8227"/>
                  </a:lnTo>
                  <a:lnTo>
                    <a:pt x="19391" y="8106"/>
                  </a:lnTo>
                  <a:lnTo>
                    <a:pt x="19409" y="8009"/>
                  </a:lnTo>
                  <a:lnTo>
                    <a:pt x="19428" y="7888"/>
                  </a:lnTo>
                  <a:lnTo>
                    <a:pt x="19447" y="7766"/>
                  </a:lnTo>
                  <a:lnTo>
                    <a:pt x="19466" y="7669"/>
                  </a:lnTo>
                  <a:lnTo>
                    <a:pt x="19485" y="7548"/>
                  </a:lnTo>
                  <a:lnTo>
                    <a:pt x="19505" y="7451"/>
                  </a:lnTo>
                  <a:lnTo>
                    <a:pt x="19526" y="7329"/>
                  </a:lnTo>
                  <a:lnTo>
                    <a:pt x="19547" y="7208"/>
                  </a:lnTo>
                  <a:lnTo>
                    <a:pt x="19568" y="7111"/>
                  </a:lnTo>
                  <a:lnTo>
                    <a:pt x="19590" y="6990"/>
                  </a:lnTo>
                  <a:lnTo>
                    <a:pt x="19613" y="6868"/>
                  </a:lnTo>
                  <a:lnTo>
                    <a:pt x="19635" y="6771"/>
                  </a:lnTo>
                  <a:lnTo>
                    <a:pt x="19683" y="6529"/>
                  </a:lnTo>
                  <a:lnTo>
                    <a:pt x="19708" y="6407"/>
                  </a:lnTo>
                  <a:lnTo>
                    <a:pt x="19733" y="6310"/>
                  </a:lnTo>
                  <a:lnTo>
                    <a:pt x="19759" y="6189"/>
                  </a:lnTo>
                  <a:lnTo>
                    <a:pt x="19785" y="6067"/>
                  </a:lnTo>
                  <a:lnTo>
                    <a:pt x="19812" y="5946"/>
                  </a:lnTo>
                  <a:lnTo>
                    <a:pt x="19840" y="5825"/>
                  </a:lnTo>
                  <a:lnTo>
                    <a:pt x="19868" y="57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122" name="Kształt"/>
            <p:cNvSpPr/>
            <p:nvPr/>
          </p:nvSpPr>
          <p:spPr>
            <a:xfrm>
              <a:off x="9662804" y="6140084"/>
              <a:ext cx="3204190" cy="7575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80" y="11089"/>
                  </a:lnTo>
                  <a:lnTo>
                    <a:pt x="16692" y="11419"/>
                  </a:lnTo>
                  <a:lnTo>
                    <a:pt x="16400" y="11744"/>
                  </a:lnTo>
                  <a:lnTo>
                    <a:pt x="16103" y="12063"/>
                  </a:lnTo>
                  <a:lnTo>
                    <a:pt x="15801" y="12376"/>
                  </a:lnTo>
                  <a:lnTo>
                    <a:pt x="15495" y="12685"/>
                  </a:lnTo>
                  <a:lnTo>
                    <a:pt x="15184" y="12988"/>
                  </a:lnTo>
                  <a:lnTo>
                    <a:pt x="14868" y="13287"/>
                  </a:lnTo>
                  <a:lnTo>
                    <a:pt x="14548" y="13580"/>
                  </a:lnTo>
                  <a:lnTo>
                    <a:pt x="14224" y="13868"/>
                  </a:lnTo>
                  <a:lnTo>
                    <a:pt x="13895" y="14151"/>
                  </a:lnTo>
                  <a:lnTo>
                    <a:pt x="13563" y="14430"/>
                  </a:lnTo>
                  <a:lnTo>
                    <a:pt x="13226" y="14703"/>
                  </a:lnTo>
                  <a:lnTo>
                    <a:pt x="12885" y="14972"/>
                  </a:lnTo>
                  <a:lnTo>
                    <a:pt x="12540" y="15236"/>
                  </a:lnTo>
                  <a:lnTo>
                    <a:pt x="12191" y="15496"/>
                  </a:lnTo>
                  <a:lnTo>
                    <a:pt x="11838" y="15751"/>
                  </a:lnTo>
                  <a:lnTo>
                    <a:pt x="11482" y="16002"/>
                  </a:lnTo>
                  <a:lnTo>
                    <a:pt x="11122" y="16248"/>
                  </a:lnTo>
                  <a:lnTo>
                    <a:pt x="10758" y="16490"/>
                  </a:lnTo>
                  <a:lnTo>
                    <a:pt x="10391" y="16728"/>
                  </a:lnTo>
                  <a:lnTo>
                    <a:pt x="10020" y="16962"/>
                  </a:lnTo>
                  <a:lnTo>
                    <a:pt x="9646" y="17191"/>
                  </a:lnTo>
                  <a:lnTo>
                    <a:pt x="9269" y="17417"/>
                  </a:lnTo>
                  <a:lnTo>
                    <a:pt x="8889" y="17638"/>
                  </a:lnTo>
                  <a:lnTo>
                    <a:pt x="8505" y="17856"/>
                  </a:lnTo>
                  <a:lnTo>
                    <a:pt x="8119" y="18070"/>
                  </a:lnTo>
                  <a:lnTo>
                    <a:pt x="7729" y="18280"/>
                  </a:lnTo>
                  <a:lnTo>
                    <a:pt x="7337" y="18486"/>
                  </a:lnTo>
                  <a:lnTo>
                    <a:pt x="6942" y="18689"/>
                  </a:lnTo>
                  <a:lnTo>
                    <a:pt x="6544" y="18888"/>
                  </a:lnTo>
                  <a:lnTo>
                    <a:pt x="6143" y="19084"/>
                  </a:lnTo>
                  <a:lnTo>
                    <a:pt x="5740" y="19276"/>
                  </a:lnTo>
                  <a:lnTo>
                    <a:pt x="5334" y="19465"/>
                  </a:lnTo>
                  <a:lnTo>
                    <a:pt x="4926" y="19651"/>
                  </a:lnTo>
                  <a:lnTo>
                    <a:pt x="4516" y="19833"/>
                  </a:lnTo>
                  <a:lnTo>
                    <a:pt x="4103" y="20012"/>
                  </a:lnTo>
                  <a:lnTo>
                    <a:pt x="3688" y="20188"/>
                  </a:lnTo>
                  <a:lnTo>
                    <a:pt x="3271" y="20361"/>
                  </a:lnTo>
                  <a:lnTo>
                    <a:pt x="2852" y="20532"/>
                  </a:lnTo>
                  <a:lnTo>
                    <a:pt x="2431" y="20699"/>
                  </a:lnTo>
                  <a:lnTo>
                    <a:pt x="2008" y="20863"/>
                  </a:lnTo>
                  <a:lnTo>
                    <a:pt x="1584" y="21025"/>
                  </a:lnTo>
                  <a:lnTo>
                    <a:pt x="1157" y="21184"/>
                  </a:lnTo>
                  <a:lnTo>
                    <a:pt x="730" y="21341"/>
                  </a:lnTo>
                  <a:lnTo>
                    <a:pt x="300" y="21495"/>
                  </a:lnTo>
                  <a:lnTo>
                    <a:pt x="0" y="21600"/>
                  </a:lnTo>
                  <a:lnTo>
                    <a:pt x="14940" y="21600"/>
                  </a:lnTo>
                  <a:lnTo>
                    <a:pt x="14996" y="21289"/>
                  </a:lnTo>
                  <a:lnTo>
                    <a:pt x="15038" y="21060"/>
                  </a:lnTo>
                  <a:lnTo>
                    <a:pt x="15080" y="20830"/>
                  </a:lnTo>
                  <a:lnTo>
                    <a:pt x="15122" y="20599"/>
                  </a:lnTo>
                  <a:lnTo>
                    <a:pt x="15165" y="20368"/>
                  </a:lnTo>
                  <a:lnTo>
                    <a:pt x="15253" y="19902"/>
                  </a:lnTo>
                  <a:lnTo>
                    <a:pt x="15298" y="19668"/>
                  </a:lnTo>
                  <a:lnTo>
                    <a:pt x="15343" y="19433"/>
                  </a:lnTo>
                  <a:lnTo>
                    <a:pt x="15389" y="19198"/>
                  </a:lnTo>
                  <a:lnTo>
                    <a:pt x="15436" y="18961"/>
                  </a:lnTo>
                  <a:lnTo>
                    <a:pt x="15484" y="18724"/>
                  </a:lnTo>
                  <a:lnTo>
                    <a:pt x="15533" y="18486"/>
                  </a:lnTo>
                  <a:lnTo>
                    <a:pt x="15582" y="18247"/>
                  </a:lnTo>
                  <a:lnTo>
                    <a:pt x="15633" y="18007"/>
                  </a:lnTo>
                  <a:lnTo>
                    <a:pt x="15685" y="17767"/>
                  </a:lnTo>
                  <a:lnTo>
                    <a:pt x="15737" y="17525"/>
                  </a:lnTo>
                  <a:lnTo>
                    <a:pt x="15791" y="17283"/>
                  </a:lnTo>
                  <a:lnTo>
                    <a:pt x="15846" y="17040"/>
                  </a:lnTo>
                  <a:lnTo>
                    <a:pt x="15902" y="16796"/>
                  </a:lnTo>
                  <a:lnTo>
                    <a:pt x="15960" y="16552"/>
                  </a:lnTo>
                  <a:lnTo>
                    <a:pt x="16019" y="16306"/>
                  </a:lnTo>
                  <a:lnTo>
                    <a:pt x="16079" y="16060"/>
                  </a:lnTo>
                  <a:lnTo>
                    <a:pt x="16140" y="15812"/>
                  </a:lnTo>
                  <a:lnTo>
                    <a:pt x="16203" y="15564"/>
                  </a:lnTo>
                  <a:lnTo>
                    <a:pt x="16268" y="15315"/>
                  </a:lnTo>
                  <a:lnTo>
                    <a:pt x="16334" y="15066"/>
                  </a:lnTo>
                  <a:lnTo>
                    <a:pt x="16402" y="14815"/>
                  </a:lnTo>
                  <a:lnTo>
                    <a:pt x="16471" y="14564"/>
                  </a:lnTo>
                  <a:lnTo>
                    <a:pt x="16542" y="14311"/>
                  </a:lnTo>
                  <a:lnTo>
                    <a:pt x="16615" y="14058"/>
                  </a:lnTo>
                  <a:lnTo>
                    <a:pt x="16690" y="13804"/>
                  </a:lnTo>
                  <a:lnTo>
                    <a:pt x="16767" y="13549"/>
                  </a:lnTo>
                  <a:lnTo>
                    <a:pt x="16845" y="13293"/>
                  </a:lnTo>
                  <a:lnTo>
                    <a:pt x="16925" y="13037"/>
                  </a:lnTo>
                  <a:lnTo>
                    <a:pt x="17008" y="12779"/>
                  </a:lnTo>
                  <a:lnTo>
                    <a:pt x="17092" y="12521"/>
                  </a:lnTo>
                  <a:lnTo>
                    <a:pt x="17179" y="12262"/>
                  </a:lnTo>
                  <a:lnTo>
                    <a:pt x="17268" y="12002"/>
                  </a:lnTo>
                  <a:lnTo>
                    <a:pt x="17359" y="11740"/>
                  </a:lnTo>
                  <a:lnTo>
                    <a:pt x="17452" y="11479"/>
                  </a:lnTo>
                  <a:lnTo>
                    <a:pt x="17548" y="11216"/>
                  </a:lnTo>
                  <a:lnTo>
                    <a:pt x="17645" y="10952"/>
                  </a:lnTo>
                  <a:lnTo>
                    <a:pt x="17746" y="10687"/>
                  </a:lnTo>
                  <a:lnTo>
                    <a:pt x="17849" y="10422"/>
                  </a:lnTo>
                  <a:lnTo>
                    <a:pt x="17954" y="10156"/>
                  </a:lnTo>
                  <a:lnTo>
                    <a:pt x="18061" y="9888"/>
                  </a:lnTo>
                  <a:lnTo>
                    <a:pt x="21600" y="139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</p:grpSp>
      <p:sp>
        <p:nvSpPr>
          <p:cNvPr id="129" name="Tytuł 1"/>
          <p:cNvSpPr txBox="1"/>
          <p:nvPr/>
        </p:nvSpPr>
        <p:spPr>
          <a:xfrm>
            <a:off x="577370" y="2031820"/>
            <a:ext cx="5919683" cy="1892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>
            <a:spAutoFit/>
          </a:bodyPr>
          <a:lstStyle/>
          <a:p>
            <a:pPr defTabSz="457200">
              <a:defRPr sz="36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4000" dirty="0">
                <a:sym typeface="Lato Bold"/>
              </a:rPr>
              <a:t>Projekt regulaminu konkursu</a:t>
            </a:r>
            <a:br>
              <a:rPr lang="pl-PL" sz="4000" dirty="0">
                <a:sym typeface="Lato Bold"/>
              </a:rPr>
            </a:br>
            <a:r>
              <a:rPr lang="pl-PL" sz="4000" dirty="0">
                <a:sym typeface="Lato Bold"/>
              </a:rPr>
              <a:t>na wybór LSR </a:t>
            </a:r>
          </a:p>
        </p:txBody>
      </p:sp>
      <p:sp>
        <p:nvSpPr>
          <p:cNvPr id="130" name="Podtytuł 2"/>
          <p:cNvSpPr txBox="1"/>
          <p:nvPr/>
        </p:nvSpPr>
        <p:spPr>
          <a:xfrm>
            <a:off x="577370" y="5241506"/>
            <a:ext cx="4091757" cy="1023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 anchor="ctr">
            <a:spAutoFit/>
          </a:bodyPr>
          <a:lstStyle/>
          <a:p>
            <a:pPr lvl="0" defTabSz="457200">
              <a:spcBef>
                <a:spcPts val="300"/>
              </a:spcBef>
              <a:defRPr sz="23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400" dirty="0">
                <a:solidFill>
                  <a:srgbClr val="3455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Wydział Aktywizacji Obszarów Wiejskich</a:t>
            </a:r>
          </a:p>
          <a:p>
            <a:pPr lvl="0" defTabSz="457200">
              <a:spcBef>
                <a:spcPts val="300"/>
              </a:spcBef>
              <a:defRPr sz="23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400" dirty="0">
                <a:solidFill>
                  <a:srgbClr val="3455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Departament Wspólnej Polityki Rolnej</a:t>
            </a:r>
          </a:p>
          <a:p>
            <a:pPr defTabSz="457200">
              <a:spcBef>
                <a:spcPts val="300"/>
              </a:spcBef>
              <a:defRPr sz="23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Ministerstwo Rolnictwa i Rozwoju Wsi</a:t>
            </a:r>
          </a:p>
          <a:p>
            <a:pPr defTabSz="457200">
              <a:spcBef>
                <a:spcPts val="300"/>
              </a:spcBef>
              <a:defRPr sz="23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 lang="pl-PL" sz="1400" dirty="0"/>
          </a:p>
        </p:txBody>
      </p:sp>
      <p:sp>
        <p:nvSpPr>
          <p:cNvPr id="131" name="pole tekstowe 7"/>
          <p:cNvSpPr txBox="1"/>
          <p:nvPr/>
        </p:nvSpPr>
        <p:spPr>
          <a:xfrm>
            <a:off x="577370" y="6291792"/>
            <a:ext cx="5678155" cy="35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defTabSz="457200">
              <a:defRPr sz="1600" b="0" spc="336">
                <a:solidFill>
                  <a:srgbClr val="767171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pl-PL" sz="1000" dirty="0"/>
              <a:t>XXI posiedzenie grupy tematycznej ds. podejścia LEADER </a:t>
            </a:r>
          </a:p>
          <a:p>
            <a:pPr defTabSz="457200">
              <a:defRPr sz="1600" b="0" spc="336">
                <a:solidFill>
                  <a:srgbClr val="767171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pl-PL" sz="1000" dirty="0"/>
              <a:t>Warszawa, 21 lipca 2022 r.                           </a:t>
            </a:r>
            <a:endParaRPr sz="1000" dirty="0"/>
          </a:p>
        </p:txBody>
      </p:sp>
      <p:pic>
        <p:nvPicPr>
          <p:cNvPr id="132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94" y="464741"/>
            <a:ext cx="2928514" cy="1126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25" y="3925052"/>
            <a:ext cx="848939" cy="44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25" y="6137558"/>
            <a:ext cx="848939" cy="444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23879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8780" y="-9482673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657069" y="765375"/>
            <a:ext cx="3856503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STRUKTURA LSR – cz.1. (1)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57069" y="1575079"/>
            <a:ext cx="11248792" cy="511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LSR musi zawierać co najmniej:</a:t>
            </a:r>
          </a:p>
          <a:p>
            <a:pPr marL="625475" lvl="0" indent="-2698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b="1" dirty="0"/>
              <a:t>Stronę tytułową </a:t>
            </a:r>
            <a:r>
              <a:rPr lang="pl-PL" sz="2000" dirty="0"/>
              <a:t>zawierającą: </a:t>
            </a:r>
          </a:p>
          <a:p>
            <a:pPr marL="1520825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nazwę LGD,</a:t>
            </a:r>
          </a:p>
          <a:p>
            <a:pPr marL="1520825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tytuł: Lokalna Strategia Rozwoju, </a:t>
            </a:r>
          </a:p>
          <a:p>
            <a:pPr marL="1520825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miejscowość, miesiąc i rok,</a:t>
            </a:r>
          </a:p>
          <a:p>
            <a:pPr marL="1520825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właściwą wizualizację dot. EFSI. </a:t>
            </a:r>
          </a:p>
          <a:p>
            <a:pPr marL="625475" lvl="0" indent="-2698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b="1" dirty="0"/>
              <a:t>Spis treści</a:t>
            </a:r>
            <a:r>
              <a:rPr lang="pl-PL" sz="2000" dirty="0"/>
              <a:t> wynikający z zawartości LSR </a:t>
            </a:r>
          </a:p>
          <a:p>
            <a:pPr marL="625475" lvl="0" indent="-2698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b="1" dirty="0"/>
              <a:t>Wymagane rozdziały</a:t>
            </a:r>
          </a:p>
          <a:p>
            <a:pPr marL="625475" indent="-2698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Wykaz wykorzystanej literatury</a:t>
            </a:r>
          </a:p>
          <a:p>
            <a:pPr marL="625475" indent="-2698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Załączniki do LSR</a:t>
            </a:r>
            <a:endParaRPr lang="pl-PL" sz="2400" dirty="0"/>
          </a:p>
          <a:p>
            <a:pPr marL="355600">
              <a:lnSpc>
                <a:spcPct val="150000"/>
              </a:lnSpc>
            </a:pP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32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215" y="-9675178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57069" y="1491012"/>
            <a:ext cx="11028784" cy="537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Rozdziały:</a:t>
            </a:r>
            <a:r>
              <a:rPr lang="pl-PL" sz="2000" dirty="0"/>
              <a:t> </a:t>
            </a:r>
            <a:r>
              <a:rPr lang="pl-PL" dirty="0"/>
              <a:t> </a:t>
            </a:r>
          </a:p>
          <a:p>
            <a:pPr>
              <a:lnSpc>
                <a:spcPct val="114000"/>
              </a:lnSpc>
            </a:pPr>
            <a:r>
              <a:rPr lang="pl-PL" dirty="0"/>
              <a:t>Rozdział I - </a:t>
            </a:r>
            <a:r>
              <a:rPr lang="pl-PL" b="1" dirty="0"/>
              <a:t>Charakterystyka partnerstwa lokalnego </a:t>
            </a:r>
          </a:p>
          <a:p>
            <a:pPr>
              <a:lnSpc>
                <a:spcPct val="114000"/>
              </a:lnSpc>
            </a:pPr>
            <a:r>
              <a:rPr lang="pl-PL" dirty="0"/>
              <a:t>Rozdział II - </a:t>
            </a:r>
            <a:r>
              <a:rPr lang="pl-PL" b="1" dirty="0"/>
              <a:t>Charakterystyka obszaru i ludności objętej wdrażaniem LSR </a:t>
            </a:r>
          </a:p>
          <a:p>
            <a:pPr>
              <a:lnSpc>
                <a:spcPct val="114000"/>
              </a:lnSpc>
            </a:pPr>
            <a:r>
              <a:rPr lang="pl-PL" dirty="0"/>
              <a:t>Rozdział III – </a:t>
            </a:r>
            <a:r>
              <a:rPr lang="pl-PL" b="1" dirty="0"/>
              <a:t>Partycypacyjny charakter LSR</a:t>
            </a:r>
          </a:p>
          <a:p>
            <a:pPr>
              <a:lnSpc>
                <a:spcPct val="114000"/>
              </a:lnSpc>
            </a:pPr>
            <a:r>
              <a:rPr lang="pl-PL" dirty="0"/>
              <a:t>Rozdział IV – </a:t>
            </a:r>
            <a:r>
              <a:rPr lang="pl-PL" b="1" dirty="0"/>
              <a:t>Analiza potrzeb i potencjału LSR</a:t>
            </a:r>
          </a:p>
          <a:p>
            <a:pPr>
              <a:lnSpc>
                <a:spcPct val="114000"/>
              </a:lnSpc>
            </a:pPr>
            <a:r>
              <a:rPr lang="pl-PL" dirty="0"/>
              <a:t>Rozdział V – </a:t>
            </a:r>
            <a:r>
              <a:rPr lang="pl-PL" b="1" dirty="0"/>
              <a:t>Spójność, komplementarność i synergia</a:t>
            </a:r>
          </a:p>
          <a:p>
            <a:pPr>
              <a:lnSpc>
                <a:spcPct val="114000"/>
              </a:lnSpc>
            </a:pPr>
            <a:r>
              <a:rPr lang="pl-PL" dirty="0"/>
              <a:t>Rozdział VI – </a:t>
            </a:r>
            <a:r>
              <a:rPr lang="pl-PL" b="1" dirty="0"/>
              <a:t>Cele i wskaźniki </a:t>
            </a:r>
          </a:p>
          <a:p>
            <a:pPr>
              <a:lnSpc>
                <a:spcPct val="114000"/>
              </a:lnSpc>
            </a:pPr>
            <a:r>
              <a:rPr lang="pl-PL" dirty="0"/>
              <a:t>Rozdział VII – </a:t>
            </a:r>
            <a:r>
              <a:rPr lang="pl-PL" b="1" dirty="0"/>
              <a:t>Sposób wyboru i oceny operacji oraz sposób ustanawiania kryteriów wyboru</a:t>
            </a:r>
          </a:p>
          <a:p>
            <a:pPr>
              <a:lnSpc>
                <a:spcPct val="114000"/>
              </a:lnSpc>
            </a:pPr>
            <a:r>
              <a:rPr lang="pl-PL" dirty="0"/>
              <a:t>Rozdział VIII – </a:t>
            </a:r>
            <a:r>
              <a:rPr lang="pl-PL" b="1" dirty="0"/>
              <a:t>Plan działania</a:t>
            </a:r>
          </a:p>
          <a:p>
            <a:pPr>
              <a:lnSpc>
                <a:spcPct val="114000"/>
              </a:lnSpc>
            </a:pPr>
            <a:r>
              <a:rPr lang="pl-PL" dirty="0"/>
              <a:t>Rozdział IX –</a:t>
            </a:r>
            <a:r>
              <a:rPr lang="pl-PL" b="1" dirty="0"/>
              <a:t> Plan finansowy LSR</a:t>
            </a:r>
          </a:p>
          <a:p>
            <a:pPr>
              <a:lnSpc>
                <a:spcPct val="114000"/>
              </a:lnSpc>
            </a:pPr>
            <a:r>
              <a:rPr lang="pl-PL" dirty="0"/>
              <a:t>Rozdział X –</a:t>
            </a:r>
            <a:r>
              <a:rPr lang="pl-PL" b="1" dirty="0"/>
              <a:t> Monitoring i ewaluacja</a:t>
            </a:r>
          </a:p>
          <a:p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/>
              <a:t>Załączniki do LSR: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Cele i wskaźniki 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Plan działania - wskazujący harmonogram osiągania poszczególnych wskaźników produktu. 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Budżet LSR - w podziale na poszczególne fundusze EFSI i zakresy wsparcia.</a:t>
            </a:r>
          </a:p>
          <a:p>
            <a:endParaRPr lang="pl-PL" b="1" dirty="0"/>
          </a:p>
        </p:txBody>
      </p:sp>
      <p:sp>
        <p:nvSpPr>
          <p:cNvPr id="11" name="Na co jest…"/>
          <p:cNvSpPr txBox="1"/>
          <p:nvPr/>
        </p:nvSpPr>
        <p:spPr>
          <a:xfrm>
            <a:off x="657069" y="769235"/>
            <a:ext cx="3856503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STRUKTURA LSR – cz.1. (2)</a:t>
            </a:r>
          </a:p>
        </p:txBody>
      </p:sp>
    </p:spTree>
    <p:extLst>
      <p:ext uri="{BB962C8B-B14F-4D97-AF65-F5344CB8AC3E}">
        <p14:creationId xmlns:p14="http://schemas.microsoft.com/office/powerpoint/2010/main" val="777890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215" y="-9675178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57069" y="1491012"/>
            <a:ext cx="11028784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Tekst LSR wraz z załącznikami:</a:t>
            </a:r>
          </a:p>
          <a:p>
            <a:pPr marL="808038" lvl="0" indent="-355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nie może przekraczać:</a:t>
            </a:r>
          </a:p>
          <a:p>
            <a:pPr marL="981075" lvl="0" indent="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70 stron w przypadku </a:t>
            </a:r>
            <a:r>
              <a:rPr lang="pl-PL" dirty="0" err="1"/>
              <a:t>monofunduszowych</a:t>
            </a:r>
            <a:r>
              <a:rPr lang="pl-PL" dirty="0"/>
              <a:t> LSR;</a:t>
            </a:r>
          </a:p>
          <a:p>
            <a:pPr marL="981075" lvl="0" indent="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100 stron w przypadku wielofunduszowych LSR; </a:t>
            </a:r>
          </a:p>
          <a:p>
            <a:pPr marL="808038" lvl="0" indent="-355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spełnia poniższe parametry techniczne: </a:t>
            </a:r>
          </a:p>
          <a:p>
            <a:pPr marL="1165225" lvl="0" indent="-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format: A4;</a:t>
            </a:r>
          </a:p>
          <a:p>
            <a:pPr marL="1165225" lvl="0" indent="-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wielkość czcionki: 11 pt.;</a:t>
            </a:r>
          </a:p>
          <a:p>
            <a:pPr marL="1165225" lvl="0" indent="-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odstęp między wierszami: 1,15 wiersza;</a:t>
            </a:r>
          </a:p>
          <a:p>
            <a:pPr marL="1165225" lvl="0" indent="-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marginesy: 1,5 cm; </a:t>
            </a:r>
          </a:p>
          <a:p>
            <a:pPr marL="808038" lvl="0" indent="-355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wydruki w formie uniemożliwiającej jego samoistną dekompletację (trwale zszyta), w przypadku gdy wniosek o wybór LSR jest składany bezpośrednio w postaci papierowej.    </a:t>
            </a:r>
          </a:p>
        </p:txBody>
      </p:sp>
      <p:sp>
        <p:nvSpPr>
          <p:cNvPr id="11" name="Na co jest…"/>
          <p:cNvSpPr txBox="1"/>
          <p:nvPr/>
        </p:nvSpPr>
        <p:spPr>
          <a:xfrm>
            <a:off x="657069" y="769235"/>
            <a:ext cx="7275708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WYMAGANIA REDAKCYJNO–EDYTORSKIE – cz.2.</a:t>
            </a:r>
          </a:p>
        </p:txBody>
      </p:sp>
    </p:spTree>
    <p:extLst>
      <p:ext uri="{BB962C8B-B14F-4D97-AF65-F5344CB8AC3E}">
        <p14:creationId xmlns:p14="http://schemas.microsoft.com/office/powerpoint/2010/main" val="117914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215" y="-9675178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57069" y="1491012"/>
            <a:ext cx="11028784" cy="549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ramach PS WPR możliwa będzie realizacja operacji w następujących zakresach wsparcia: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rozwój przedsiębiorczości, w tym rozwój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biogospodarki</a:t>
            </a:r>
            <a:r>
              <a:rPr lang="pl-PL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lub zielonej gospodarki w szczególności: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pl-P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podejmowanie pozarolniczej działalności gospodarczej przez osoby fizyczne 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pl-P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rozwijanie pozarolniczej działalności gospodarczej 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pl-P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rozwijanie przedsiębiorstw społecznych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rozwój pozarolniczych funkcji gospodarstw rolnych w szczególności w zakresie</a:t>
            </a: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pl-P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gospodarstw agroturystycznych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pl-P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zagród edukacyjnych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pl-P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gospodarstw opiekuńczych,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rozwój współpracy w ramach krótkich łańcuchów żywnościowych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pl-PL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poprawa dostępu do usług dla lokalnych społeczności</a:t>
            </a:r>
            <a:r>
              <a:rPr lang="pl-P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z wyłączeniem inwestycji produkcyjnych oraz operacji w zakresach wymienionych punktach 1 - 2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przygotowanie koncepcji inteligentnej wsi 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poprawa dostępu do małej infrastruktury publicznej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pl-PL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kształtowanie świadomości obywatelskiej </a:t>
            </a:r>
            <a:r>
              <a:rPr lang="pl-P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znaczeniu zrównoważonego rolnictwa, gospodarki rolno-spożywczej, zielonej gospodarki, </a:t>
            </a:r>
            <a:r>
              <a:rPr lang="pl-PL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biogospodarki</a:t>
            </a:r>
            <a:r>
              <a:rPr lang="pl-P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oraz ochrony dziedzictwa kulturowego i przyrodniczego polskiej wsi  a także wzmacnianie programów edukacji liderów życia publicznego i społecznego</a:t>
            </a:r>
            <a:r>
              <a:rPr lang="pl-PL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Włączenie społeczne osób w niekorzystnej sytuacji.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 pomocy ze środków EFRROW wykluczone są operacje: 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obejmujące budowę lub modernizację dróg, targowisk, sieci wodno-kanalizacyjnych, przydomowych oczyszczalni ścieków, 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dotyczące świadczenia usług dla rolnictwa.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400" dirty="0"/>
          </a:p>
        </p:txBody>
      </p:sp>
      <p:sp>
        <p:nvSpPr>
          <p:cNvPr id="11" name="Na co jest…"/>
          <p:cNvSpPr txBox="1"/>
          <p:nvPr/>
        </p:nvSpPr>
        <p:spPr>
          <a:xfrm>
            <a:off x="657069" y="769235"/>
            <a:ext cx="7940954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ZAKRES TEMATYCZNY LSR W RAMACH PS WPR – cz.3.</a:t>
            </a:r>
          </a:p>
        </p:txBody>
      </p:sp>
    </p:spTree>
    <p:extLst>
      <p:ext uri="{BB962C8B-B14F-4D97-AF65-F5344CB8AC3E}">
        <p14:creationId xmlns:p14="http://schemas.microsoft.com/office/powerpoint/2010/main" val="126916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215" y="-9675178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57069" y="1555147"/>
            <a:ext cx="110287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R.38 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Zasięg inicjatywy LEADER: odsetek ludności wiejskiej objętej strategiami rozwoju lokalnego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R.37 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Wzrost gospodarczy i zatrudnienie na obszarach wiejskich: nowe miejsca pracy objęte wsparciem w ramach projektów WPR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R.42 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Promowanie włączenia społecznego: liczba osób objętych wspieranymi projektami włączenia społecznego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R.10PR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Lepsza organizacja łańcucha dostaw: odsetek </a:t>
            </a:r>
            <a:r>
              <a:rPr lang="pl-PL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gospodarstw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uczestniczących w grupach producentów, organizacjach producentów, lokalnych rynkach, krótkich cyklach łańcucha dostaw i systemach jakości objętych wsparciem WPR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R.40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Inteligentna przemiana gospodarki wiejskiej: liczba wspieranych strategii inteligentnych wsi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R.41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 Łączenie obszarów wiejskich w Europie: odsetek ludności wiejskiej korzystającej z lepszego dostępu do usług i infrastruktury dzięki wsparciu z WPR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R.27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Realizacja celów środowiskowych lub klimatycznych poprzez inwestycje na obszarach wiejskich: liczba operacji przyczyniających się do realizacji na obszarach wiejskich celów w zakresie zrównoważenia środowiskowego oraz osiągnięcia celów w dziedzinie łagodzenia zmiany klimatu i przystosowywania do niej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R.39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Rozwój gospodarki wiejskiej: liczba przedsiębiorstw wiejskich, w tym przedsiębiorstw zajmujących się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biogospodarką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rozwiniętych dzięki wsparciu w ramach WPR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R15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 Odnawialna energia pochodząca z rolnictwa i leśnictwa oraz innych źródeł odnawialnych: objęte wsparciem inwestycje w zdolności w zakresie wytwarzania energii ze źródeł odnawialnych, w tym z biomasy.</a:t>
            </a:r>
          </a:p>
        </p:txBody>
      </p:sp>
      <p:sp>
        <p:nvSpPr>
          <p:cNvPr id="11" name="Na co jest…"/>
          <p:cNvSpPr txBox="1"/>
          <p:nvPr/>
        </p:nvSpPr>
        <p:spPr>
          <a:xfrm>
            <a:off x="657069" y="769235"/>
            <a:ext cx="5986893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WSKAŹNIKI W RAMACH PS WPR – cz.4. </a:t>
            </a:r>
          </a:p>
        </p:txBody>
      </p:sp>
    </p:spTree>
    <p:extLst>
      <p:ext uri="{BB962C8B-B14F-4D97-AF65-F5344CB8AC3E}">
        <p14:creationId xmlns:p14="http://schemas.microsoft.com/office/powerpoint/2010/main" val="869559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8780" y="-9482673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290513" y="1466926"/>
            <a:ext cx="11610975" cy="3924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algn="ctr"/>
            <a:endParaRPr lang="pl-PL" sz="4000" dirty="0"/>
          </a:p>
          <a:p>
            <a:pPr algn="ctr"/>
            <a:r>
              <a:rPr lang="pl-PL" sz="4000" dirty="0"/>
              <a:t>Załącznik nr 4</a:t>
            </a:r>
          </a:p>
          <a:p>
            <a:pPr algn="ctr"/>
            <a:endParaRPr lang="pl-PL" sz="4000" dirty="0"/>
          </a:p>
          <a:p>
            <a:pPr algn="ctr"/>
            <a:r>
              <a:rPr lang="pl-PL" sz="4000" dirty="0"/>
              <a:t>SPOSÓB USTALANIA WYSOKOŚCI DOSTĘPNYCH ŚRODKÓW PRZEZNACZONYCH NA REALIZACJĘ LSR</a:t>
            </a:r>
          </a:p>
          <a:p>
            <a:pPr algn="ctr"/>
            <a:endParaRPr lang="pl-PL" sz="2000" dirty="0"/>
          </a:p>
          <a:p>
            <a:pPr algn="ctr"/>
            <a:r>
              <a:rPr lang="pl-PL" sz="2000" dirty="0"/>
              <a:t>- Ogólne założenia -</a:t>
            </a:r>
          </a:p>
        </p:txBody>
      </p:sp>
    </p:spTree>
    <p:extLst>
      <p:ext uri="{BB962C8B-B14F-4D97-AF65-F5344CB8AC3E}">
        <p14:creationId xmlns:p14="http://schemas.microsoft.com/office/powerpoint/2010/main" val="271979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ek" descr="Obrazek">
            <a:extLst>
              <a:ext uri="{FF2B5EF4-FFF2-40B4-BE49-F238E27FC236}">
                <a16:creationId xmlns:a16="http://schemas.microsoft.com/office/drawing/2014/main" id="{EA7B6CC6-2CEE-3690-552E-AFED80502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1403" y="-9328875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Na co jest…"/>
          <p:cNvSpPr txBox="1"/>
          <p:nvPr/>
        </p:nvSpPr>
        <p:spPr>
          <a:xfrm>
            <a:off x="657069" y="765375"/>
            <a:ext cx="6759541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Porównanie budżetów przeznaczonych na RLKS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03297" y="1593759"/>
          <a:ext cx="10626554" cy="510313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292452">
                  <a:extLst>
                    <a:ext uri="{9D8B030D-6E8A-4147-A177-3AD203B41FA5}">
                      <a16:colId xmlns:a16="http://schemas.microsoft.com/office/drawing/2014/main" val="3818209952"/>
                    </a:ext>
                  </a:extLst>
                </a:gridCol>
                <a:gridCol w="2778034">
                  <a:extLst>
                    <a:ext uri="{9D8B030D-6E8A-4147-A177-3AD203B41FA5}">
                      <a16:colId xmlns:a16="http://schemas.microsoft.com/office/drawing/2014/main" val="2436718290"/>
                    </a:ext>
                  </a:extLst>
                </a:gridCol>
                <a:gridCol w="2778034">
                  <a:extLst>
                    <a:ext uri="{9D8B030D-6E8A-4147-A177-3AD203B41FA5}">
                      <a16:colId xmlns:a16="http://schemas.microsoft.com/office/drawing/2014/main" val="2707668046"/>
                    </a:ext>
                  </a:extLst>
                </a:gridCol>
                <a:gridCol w="2778034">
                  <a:extLst>
                    <a:ext uri="{9D8B030D-6E8A-4147-A177-3AD203B41FA5}">
                      <a16:colId xmlns:a16="http://schemas.microsoft.com/office/drawing/2014/main" val="2023333856"/>
                    </a:ext>
                  </a:extLst>
                </a:gridCol>
              </a:tblGrid>
              <a:tr h="71332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  <a:latin typeface="+mn-lt"/>
                        </a:rPr>
                        <a:t> województwo 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+mn-lt"/>
                        </a:rPr>
                        <a:t> Szacunkowy budżet PS WPR </a:t>
                      </a:r>
                      <a:br>
                        <a:rPr lang="pl-PL" sz="1400" u="none" strike="noStrike" dirty="0">
                          <a:effectLst/>
                          <a:latin typeface="+mn-lt"/>
                        </a:rPr>
                      </a:br>
                      <a:r>
                        <a:rPr lang="pl-PL" sz="1000" u="none" strike="noStrike" dirty="0">
                          <a:effectLst/>
                          <a:latin typeface="+mn-lt"/>
                        </a:rPr>
                        <a:t>(na podstawie zapotrzebowania z PROW</a:t>
                      </a:r>
                      <a:r>
                        <a:rPr lang="pl-PL" sz="10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000" u="none" strike="noStrike" dirty="0">
                          <a:effectLst/>
                          <a:latin typeface="+mn-lt"/>
                        </a:rPr>
                        <a:t>14-20)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+mn-lt"/>
                        </a:rPr>
                        <a:t> Budżet FEW 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budżetów FEW do całości budżetu na RLKS (FEW+PS WPR)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3088853"/>
                  </a:ext>
                </a:extLst>
              </a:tr>
              <a:tr h="25822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woj. podlaskie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                      20 859 521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60 000 000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840015"/>
                  </a:ext>
                </a:extLst>
              </a:tr>
              <a:tr h="25822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woj. kujawsko-pomorskie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                      47 064 370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 €         52 600 000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solidFill>
                      <a:srgbClr val="78B7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410400"/>
                  </a:ext>
                </a:extLst>
              </a:tr>
              <a:tr h="25822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woj. pomorskie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 €                               36 537 225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40 000 000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b">
                    <a:solidFill>
                      <a:srgbClr val="91C4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23788"/>
                  </a:ext>
                </a:extLst>
              </a:tr>
              <a:tr h="25822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woj. małopolskie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 €                               74 348 864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60 000 000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b">
                    <a:solidFill>
                      <a:srgbClr val="91C4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438588"/>
                  </a:ext>
                </a:extLst>
              </a:tr>
              <a:tr h="25822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woj. wielkopolskie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 €                               70 321 234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50 000 000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833711"/>
                  </a:ext>
                </a:extLst>
              </a:tr>
              <a:tr h="25822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woj. zachodniopomorskie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                      29 143 216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20 000 000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894386"/>
                  </a:ext>
                </a:extLst>
              </a:tr>
              <a:tr h="25822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woj. lubuskie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                      25 319 972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 €         13 000 000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263738"/>
                  </a:ext>
                </a:extLst>
              </a:tr>
              <a:tr h="25822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woj. podkarpackie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                      56 675 380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25 000 000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056258"/>
                  </a:ext>
                </a:extLst>
              </a:tr>
              <a:tr h="25822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woj. śląskie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                      41 670 952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16 000 000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618011"/>
                  </a:ext>
                </a:extLst>
              </a:tr>
              <a:tr h="25822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woj. świętokrzyskie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                      36 801 726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  8 000 000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066977"/>
                  </a:ext>
                </a:extLst>
              </a:tr>
              <a:tr h="25822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woj. dolnośląskie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                      47 237 498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                 -  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8651874"/>
                  </a:ext>
                </a:extLst>
              </a:tr>
              <a:tr h="25822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woj. lubelskie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                      51 433 448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                 -  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9747911"/>
                  </a:ext>
                </a:extLst>
              </a:tr>
              <a:tr h="25822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woj. łódzkie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                      39 446 737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                 -  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0004787"/>
                  </a:ext>
                </a:extLst>
              </a:tr>
              <a:tr h="25822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woj. mazowieckie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                      75 466 983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                 -  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2642070"/>
                  </a:ext>
                </a:extLst>
              </a:tr>
              <a:tr h="25822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woj. opolskie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                      25 319 972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                 -  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4462425"/>
                  </a:ext>
                </a:extLst>
              </a:tr>
              <a:tr h="25822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woj. warmińsko-mazurskie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 €                               30 861 992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 €                          -  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1619670"/>
                  </a:ext>
                </a:extLst>
              </a:tr>
              <a:tr h="258224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 €                             708 509 091 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€ 344 600 000</a:t>
                      </a:r>
                    </a:p>
                  </a:txBody>
                  <a:tcPr marL="6082" marR="6082" marT="608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621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719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ek" descr="Obrazek">
            <a:extLst>
              <a:ext uri="{FF2B5EF4-FFF2-40B4-BE49-F238E27FC236}">
                <a16:creationId xmlns:a16="http://schemas.microsoft.com/office/drawing/2014/main" id="{23CE274A-9226-5354-D552-D813DFF07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1403" y="-9328875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657069" y="765375"/>
            <a:ext cx="8394604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Wysokość środków dla pojedynczej LGD w ramach PS WPR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890336" y="1525371"/>
          <a:ext cx="7848888" cy="4342200"/>
        </p:xfrm>
        <a:graphic>
          <a:graphicData uri="http://schemas.openxmlformats.org/drawingml/2006/table">
            <a:tbl>
              <a:tblPr firstRow="1" firstCol="1" bandRow="1"/>
              <a:tblGrid>
                <a:gridCol w="2938290">
                  <a:extLst>
                    <a:ext uri="{9D8B030D-6E8A-4147-A177-3AD203B41FA5}">
                      <a16:colId xmlns:a16="http://schemas.microsoft.com/office/drawing/2014/main" val="1748011384"/>
                    </a:ext>
                  </a:extLst>
                </a:gridCol>
                <a:gridCol w="2455299">
                  <a:extLst>
                    <a:ext uri="{9D8B030D-6E8A-4147-A177-3AD203B41FA5}">
                      <a16:colId xmlns:a16="http://schemas.microsoft.com/office/drawing/2014/main" val="67583191"/>
                    </a:ext>
                  </a:extLst>
                </a:gridCol>
                <a:gridCol w="2455299">
                  <a:extLst>
                    <a:ext uri="{9D8B030D-6E8A-4147-A177-3AD203B41FA5}">
                      <a16:colId xmlns:a16="http://schemas.microsoft.com/office/drawing/2014/main" val="2556873530"/>
                    </a:ext>
                  </a:extLst>
                </a:gridCol>
              </a:tblGrid>
              <a:tr h="735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Ludność wiejska zamieszkała na obszarze objętym LSR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b="1" u="none" dirty="0">
                          <a:effectLst/>
                        </a:rPr>
                        <a:t>Kwota w LSR na komponent wdrażanie LSR w ramach PS WPR [EUR]</a:t>
                      </a:r>
                      <a:endParaRPr lang="pl-PL" sz="1400" b="1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b="1" u="none" dirty="0">
                          <a:effectLst/>
                        </a:rPr>
                        <a:t>Kwota w LSR na zarządzanie LSR</a:t>
                      </a:r>
                      <a:r>
                        <a:rPr lang="pl-PL" sz="1000" b="1" u="none" dirty="0">
                          <a:effectLst/>
                        </a:rPr>
                        <a:t> </a:t>
                      </a:r>
                      <a:r>
                        <a:rPr lang="pl-PL" sz="1600" b="1" u="none" dirty="0">
                          <a:effectLst/>
                        </a:rPr>
                        <a:t> w ramach PS WPR</a:t>
                      </a:r>
                      <a:br>
                        <a:rPr lang="pl-PL" sz="1400" b="1" u="none" dirty="0">
                          <a:effectLst/>
                        </a:rPr>
                      </a:br>
                      <a:r>
                        <a:rPr lang="pl-PL" sz="1600" b="1" u="none" dirty="0">
                          <a:effectLst/>
                        </a:rPr>
                        <a:t>[EUR]</a:t>
                      </a:r>
                      <a:endParaRPr lang="pl-PL" sz="1400" b="1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04398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do 39 999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1 250 000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312 500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56730624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od 40 000 do 49 999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1 500 000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362 500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24474645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od 50 000 do 59 999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1 750 000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412 500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37272855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od 60 000 do 69 999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2 000 000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462 500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63667278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od 70 000 do 79 999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2 250 000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512 500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764292288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od 80 000 do 89 999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2 500 000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562 500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92610198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od 90 000 do 99 999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2 750 000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612 500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372340454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od 100 000 do 109 999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3 000 000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662 500</a:t>
                      </a: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8536041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od 110 000 do 119 999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3 250 000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71466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od 120 000 do 129 999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3 500 000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873783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od 130 000 do 139 999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3 750 000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29818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od 140 000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4 000 000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007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310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ek" descr="Obrazek">
            <a:extLst>
              <a:ext uri="{FF2B5EF4-FFF2-40B4-BE49-F238E27FC236}">
                <a16:creationId xmlns:a16="http://schemas.microsoft.com/office/drawing/2014/main" id="{A4CD5893-0316-6A51-FD0C-ABB36BC7F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1403" y="-9328875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657069" y="765375"/>
            <a:ext cx="7493716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Sposób podziału środków z PS WPR na województwa</a:t>
            </a:r>
          </a:p>
        </p:txBody>
      </p:sp>
      <p:sp>
        <p:nvSpPr>
          <p:cNvPr id="2" name="AutoShape 1" descr="data:image/png;base64,iVBORw0KGgoAAAANSUhEUgAAApwAAADfCAYAAABbGANOAAAAAXNSR0IArs4c6QAAIABJREFUeF7snXmcFMXZx6t67tnZ2ZP7BhEEL8AT8AKNvsYYRY13JIpnEo1GjfGIGu8jIZp4m3jhGe8YjQoiioCKnCIgyH2z18zuzj1d76cGa6ktumd6Zrp7enqf+UfZ6ap6nu9TPfXrqqeqMYIPEAACQAAIAAEgAASAABAwkAA2sG6oGggAASAABIAAEAACQAAIIBCc0AmAABAAAkAACAABIAAEDCUAgtNQvFA5EAACQAAIAAEgAASAQMGCkxDiRQjdhxBqBIxAAAgAASBgGoH/Yoy/Ma21EjdECNkbITQFIRQusSnQPBAoZwIvYozXltKBYgTnlRvaUvd8sS3hL6UD0DYQAAJAoKsQGBJ0ov3qXG/5ndKkruJzJJV+dUVz6hffh1JdxWXwEwjoSmBCH0+sm9dxOsb4v7pWnGdlxQjOfZvi8ucXz2qqzrNNuBwIAAEgAAQKIFDpwuifR9clHRgFMcaxAqoouyKEkIs/3hR78vHv2srOdjAYCFiBwORhFbGjennur/I4bi2lPQULTmp0JCU3XTOnuWZHVC6lD9A2EAACQKDLELhpVFV8dDfXZIzxK13BaULIuNXh1Iw/zGvxdAV/wUcgoDeBo3t70Fl7+T/o7nOeqHfd+dRXlOBsiskfvLCq7YRZW+L5tAnXAgEgAASAQIEE6OBx0fDAfytc0kkFVlFWxQgh1bE02XHujEZXWRkOxgIBixCgqTg3ja5aW+2RBpfSpKIEJyHksi+2xe/465LW+lI6AW0DASAABLoKAZ8To+ePqZUljKswxl1inbk1kW68fl6odns03VXCDH4CAd0IuCWMpk2sSzol7Nat0gIqKlZwjmiOy3OmzGqqKqBtKAIEgAAQAAIFEPjDgcHkId3dF2GMXyigeNkVaYrLXzy+rHXs/J2JsrMdDAYCViDw5FG14TqPdBjGeHmp7ClKcFKj25Ny47VzW+DJs1QRhHaBABDocgSO6OVBU4YHPq50Sz/pCs4n0uTBV39o//1ba6NdwV3wEQjoTuCm0cHQ6PrMQ+obuleuscKiBWdjTH7/xVVt//cp5HFqRA6XAQEgAASKI+B2YDRtQm3agXE3jHFzcbVZvzQh5PxZW+LPP/xtq/WNBQuBgAUJnL1XRXJCH8/DdV7HtaUyr2jBSQi5ZM622N1/WdJWVyonoF0gAASAQFcjcM3+lelxPT0XY4yfsbvvhJAxG9rSn189p9lnd1/BPyBgBIGxPT1o8t6BmfU+aYIR9WupUw/BuU9Lgsy96NNGyOPUQhyuAQJAAAjoQIAOIJfs458VdDuP1qE6S1dB32yXkknbmdMbHZY2FIwDAhYl0C/gQHccVLUl6HH0KZWJRQtOanh7Um64bl5L3bYI7CAsVSChXSAABLoWAQdG6MWJdUmXhPtgjHfa3ftwPL3l5q9DvTa1wzhj91iDf8YQ+Pdx9WkJIz/GuCS773QRnI2x1H9fXh098ZPNXeLFF8b0BKgVCAABIJAngav2DZAje3svwxg/mWfRsru8JSF/9NR3bcfN3Q7nPpdd8MBgSxB4ZHxNqKffcQzGeGEpDNJFcBJCpszdnrj3wcVhyOMsRRShTSAABLokgUO7u9HlIyvnBN3SOLsDIITc9uoPkVtf+yFid1fBPyBgCIHrDqgMH9bDcwXG+EVDGshRqV6Cc1goIX914adNwVI4AW0CASAABLoqgZePrY+7JTQYY7zFzgwIIWfM3Z545cHFYcnOfoJvQMAoApMG++UT+nmfqPc6rjCqjWz16iI4aQPtSXnn9fNa6rdCHmcp4ghtAgEg0EUJ/HpkAE3o4/0NxvgROyMghIzcHk1/dcXnzX47+wm+AQGjCBzczY0uGl4xr7vfebhRbZgiOHdGU++99kP0pzMgj7MUcYQ2gQAQ6KIEDurmRr/Zt/LroFs6xO4IUmk5de4nTY6kTOzuKvgHBHQn0NPvQPcfVr0z4JK66165hgp1m+EkhFw0b1vi/geWhGs1tAuXAAEgAASAgE4Epk2si/kceBjGeINOVVqymlBcXnPHgtCgNeGUJe0Do4CA1Qm8fGxdwi1lXhgRNttWPQXn0FBC/ubCT5sqzXYC2gMCQAAIdGUCl40IoOP6en+HMX7IzhzCSfmtZ5a3nTJrK+xUt3OcwTfjCEwdW9PSP+A4EWM817hWlGvWTXDS6tuS8o4bvmzptgXOSTM7jtAeEAACXZjAqHo3+t1+lYsq3dIoO2MghNzw1troPdNWtdvZTfANCBhG4Kr9KluP7OW5GmP8T8MaUalYV8HZEJPffW11+8+mQx6n2XGE9oAAEOjiBJ4/pi5a4cL7YYx/sCsKQsjPFjQkXr9rQdhtVx/BLyBgJIGTBvjQyQN8z9X7HJONbEepbl0FJyHkV1/uSDx4/yLI4zQ7kNAeEAACXZvAxfsE0An9vNdhjB+0KwlCyJCmuLzk4llNsFPdrkEGvwwlcECdC/1mROWiOr/D9NUQvQXnXqGEvPDCT5sChhKDyoEAEAACQKATgf3rXOia/YPLgm5pXzujSaTl6IWfNnkjKdipbuc4g2/GEKj1SOihcTWhCpdUbUwL6rXqKjhpM21Jefsfv2zpvhnyOM2OJbQHBIBAFyfwr6NrI1VuaTTGeKVdUYQT8rJ7FoZHrGxJ2tVF8AsIGEpg2oS6qM+JB2KMdxjakFC57oJzZyT1zutroyd/vAneq25mIKEtIAAEgMCFwyrQTwf4/ogxvteuNNpSZNrzK9vOnQ5jjF1DDH4ZTOD+Q6tbhlQ5J2GMZxrcVKfqdRechJALvtyemHr/4nCNmY5AW0AACACBrk5gZI0LXX9gcGWlWxpuVxaEkN+9tz469ZmVsFPdrjEGv4wlcNmIQPvRvd03uh2Oh41tqXPtRgjOwa1JsnjyzEbI4zQzktAWEAACQAAh9PTRte01bukwjPG3dgRCCDnuu+bU27d83QIbh+wYYPDJcALH9/OiSYP8r3XzOc40vDGuAd0FJ627NSlvu/mrlh4b29Jm+gJtAQEgAAS6PIFf7l2Bfj7Q9yeM8R12hEEI6dOWlFddMLPJZ0f/wCcgYDSBETUudPX+lcvrvI4RRrfF12+I4NwZSb31xtroKR9Bjo2ZsYS2gAAQAAJoeLUL3TAquCbolobYFUcsJYev+Ly5siUh29VF8AsIGEag0oXRE0fWRrxOqcKwRhQqNkRwEkJ++fXOxN/uXQh5nGYGE9oCAkAACFACTxxZ217vlY7AGC+0I5HWhDz/wcXhMUubYKe6HeMLPhlP4Jmja9uDbmkExniD8a3tasEowTmwNUm+nTyz0VT1bBY0aAcIAAEgYGUC5w6tQJMG+f6MMb7VynYWals0RZ54cVXbJe9vgNNQCmUI5bo2gTsOrmoZUeM6B2P8gVkkDBGc1PjWpLz1lq9aem6APE6zYgntAAEgAAQyBPaqcqI/ja7aEHBLA+yIhBBy2YcbY489ubzNju6BT0DAcAIXDquITezj+bPP5bjH8MZ+bMAwwdkQS73xxpropA83whOoWcGEdoAAEAACjMCjR9a29fBKEzDGX9uNCiHkiNWh1Pt/+LIFTkOxW3DBH1MIHNPbi84aUvGfbn7pZFMaNGpJnRpPCDlv/s7E3+9ZGDb99UlmwYN2gAAQAAJWJXDWXn502mD/vQ6M/2hVGwu1ixBSF0+jTefMaPAWWgeUAwJdmQBdBfnjgcE1NV6HaZsLDZvhJIQMaEvK310wswnOSuvKvRp8BwJAoCQEBgWd6PaDqrYEXFKfkhhgcKORlLzz6jnN9TujsFPdYNRQvQ0JeB0YPXdMXcLlwB6z3DNMcFIHwkl5y61fh3qtb02Z5Q+0AwSAABAAAj8S+Pv42rbeful4jPEcu0EJxVKz/76sfdyChoTdXAN/gIApBJ48qra1ziMdhDH+3owGDRWcDZHUv99aFz39A8jjNCOW0AYQAAJAoBOBMwb70emD/VNdDnyN3dAk0+QvL61uv+addVG7uQb+AAFTCPxpTFXLAXWuCzHGb5nRoKGCkxByzjcNyUfuXhCCPE4zogltAAEgAAQ4Av0DTnTXIVU7KlxSD7uBIYRMnrU1/tTDS1uddvMN/AECZhA4Zy9/8v/6+++rcOFbzGjPaMHZL5IiK87/pBHyOM2IJrQBBIAAEBAITD28ur1/pfNEjPFndoJDCDl4Q2tqxtVzWyrt5Bf4AgTMIjC+pwf9cm//9Hqf8zgz2jRUcFIHQrH0ltsXhHutgzxOM+IJbQABIAAEOhGYNMiHTh9c8ajXiX9tJzSEkIqUjJrPnN7gspNf4AsQMIvAgEonun1McFPQ4+hnRpuGC86dkdSr76yP/eL9DZBnY0ZAoQ0gAASAAE+gT4UD3XdYdaPfKdXbjUx7imy6YV5zn83tabu5Bv4AAcMJSBih146rlzFCHoyx4bu7DRechJCzv2lIPHb3gnCV4fSgASAABIAAENiDwIOHVbcPCjp/jjGeYSc8rQn5o8eWtR43bwfsVLdTXMEX8wg8Or4m3MPvOAJjvMToVs0QnH0iKbLq/E8afUY7A/UDASAABIDAngR+PtCHfjGk4p8+J55iJz6EkD+/vDpyy+trInZyC3wBAqYRuGFUVejgbq7LMcYvG92o4YKTOhCKpTf/eUG491rI4zQ6nlA/EAACQGAPAj39DvTgYdUhv0uy1YkhhJCz5u1I/OuBRWGY0IB+DwQKIHD6YL980gDvQ0G3w/Cj00wRnDujqZffXRc767+Qx1lAd4AiQAAIAIHiCdx7aHX70CrnaRjjD4uvzRo1EEL22xFJz758dnPQGhaBFUCgvAgc0t2NLh5eMbvO5zzCaMtNEZyEkDMXNiSfuHNBCPI4jY4o1A8EgAAQUCBw0gC6W903Leh2nG8XQIQQh4xQ/KyPGxxpYhevwA8gYB6B3n4HuufQ6h2VbuPP6jVLcPaOpMgP53/S6DUPI7QEBIAAEAACjEA3n4QeGlvT5nVKtjq3sj0h/3DL/NBgOHoP+joQKIzAK8fWJV0SrsUYtxVWg7ZSpghOakpLXN5454JQ3zVhw3fea/McrgICQAAIdDECdx1cHRle4zwTY/yeXVxvTcpvP7287eefb43bxSXwAwiYSuBvY2tC/QKOn2CMvzKyYdMEZ1M8Pe3ttdFz31sP53EaGVCoGwgAASCgRuD/+nnRWXv5X6t0O860CyVCyI1vrInc9dJq2Klul5iCH+YSuHr/ytbxPT1XYYyfMbJl0wQnIeSMhQ2Jp+9cEIbkbiMjCnUDASAABFQI1Hok9Mj4mqjHKdnmdcOEkFMWNSReuGNBOACBBwJAIH8CJw/0oUmDfE8E3Y7L8i+tvYSZgrNnLE3WnjsD8ji1hweuBAJAAAjoS+D2g6qi+9a6zsUYv6VvzaWpjRAytDkhz5/yaRNMZpQmBNBqmRMYVe9Gv9m38usaj3SIka6YJjipEy1xecPdC0L9VkMep5ExhbqBABAAAqoEftLXi87Zu+LtoEs61S6YkjKJTv6k0RuFrep2CSn4YSKBeq+Epo6raa5wSrVGNmuq4GyIpp//z/ro+f+BPE4jYwp1AwEgAARUCVS5JfTkUbVxJ0YBM96fbEYoWhPp7+5cEN5nVQg2pZrBG9qwH4EXJ9bFvA7cD2PcYJR3pgpOQsjpixqT/7zjmxAsfRgVUagXCAABIJCDwJ9GV8UOqHf9EmP8bzvAiqTSL/5rReScTzbH7OAO+AAETCfwwGHVLYODzlMwxrOMatxswdk9liYbzp3R6DHKIagXCAABIAAEshOY2MeLzhta8X6VR/qpHVgRQq55d330L8+tbLeDO+ADEDCdwBUjA+0T+3ivwxg/ZlTjpgpO6kRzLL3+3kXh/rD0YVRIjan3toOq0F5BJ3pqRRuatcVa5909NLYG1Xkl0227YmQAHdXLi95aF0Gv5DiSxcr8jOkx1qn1qN4edPHwAPI5MWqKy+jddVF05hA/aozJ6Ko5zRlDaR/yuzB6eGkrWtqU1N142leoyJuxOYYeXdaGxH/r3mCOCgMujP51dF3KgVEQY1z2Z9URQk5Y3px85eav4W12ZvclaM8eBE7o50Vn7hV4vsqNLzDKI9MFZ0M0/ex7G6IX0B99K3/O2suPTh3oR05pl5V0oDJqMLIyB2ablQVTKQTnfrUudOV+lWhzexrdNj+UM4RW5pfT+DK/QBSTTIB2ZcFJQ3rjqKr4mG6uCzHGL5V5iBEhpF9rUv5u8swmOBqp3IMJ9peEwL61LvS7/SqX1nod+xtlgOmCkxAyaUlj4tnbvwlb9vVqTGwub0l2iAkqGOhHi7gwKlilrBcEU2f6lEefCofmh5B8+DExG0mSjhm4Usa+nNvW+mBg9AynFRlS4X3B0MD0aq90nBXty9emeFoOX/pZc2U4IedbFK4HAl2eAN1M+NgRxr76thSCs1ssTTadO6PRbdUI5yMOrOqD3nYBk+KI5sMPBGdxrPnSbDaTHsWW7WGxKwpOmmLwwjF1MsaoBmMc1o96aWpqS8jf3LcoPHpZs/4pEaXxCFoFAuYSeHZCXXulEw/HGG8yomXTBSd1ojkur71vYWjg9xY9wkKLOGCigL65g31Yfhb9N50lPam/D32yJYYO7+FB7DqaH0YHPjrA9Q04MkXZ3/gAsxwv9rdoinTKUeRnbmrcUqYuuuw/a0sMndDPl8lXY5+UjDryDJXs3tSW3mMmjbePft+ckDtyOHv5HZl0A34GmPlM/z5r6648Nf6jNKArcRbzIpXsFXkp1SOW4/mxGWzeTiVhoiT8+HxApbizv2XjR3Ng+e9ZGerXipZkp1QO+h21/fNtcXRETw/ihZOaMM0mnli/fG9DFB3e3dPRB5X6QK4+KP4g6RVjrX09LSNEcxHFvGJmx7rWFBpdr/5cy/ss2s58Z30t1/1OWYh9g0/DEfucUh804gc+V53XHxhMHtrdPQVj/Hyua63+fSxFnnz++7aL/7cRdqpbPVZgnzUJ3H1IdcuwaudZGOMPjbCwJIKzMZ7+13/XRX/1tkXzONlgkJQ7izwWADb4LGxIdAgrMY+QzwFlQpQKI1qWF5lKmwfEv7H2fI7dgys/ACqJBV748JshqA1UoLLNEkrti74wu5kQaIrJmfxF+uHzWrMJdSUhefnIAAq6JDRne7yDI79UTesX2xGFAL1GbFdJiPE+Mfv5JWta79geHhROyuixZW2ZhwAmIJh9Srl/jA3/sJGLn7jpSk1ki0vqoiiifYw+XBBE0LMr2zObuXItIfP9kokppRQSLX1Q/EEqJsa8ryI/tb6u1HfFBwetDxI825G1rozo3xbZ9SCm5X5X6xuZ/jk/lHkA5R/GrCI4x/f0oF8N839W43UeZcQAY2adhJArPtoYm/rE8jbLrp6ZyQPaAgL5ErhoeCB6Yn/vTRjjqfmW1XJ9SQQnffft0sbk87d9E7JsHic/uyPOuCiBVRtQ+FlAdg0byPhZETZzpTZrJYoCJREq2qVlUBPbU1uCVBJR+1S79pg5Vcs7FG2h7Uwa6EftKRnRlCs6KIu2qO0CV7KF30GvVE70SxRvVDjG0wQNDjrRtFW7xJtYT7aZVCa+a71SZke0uISrtrFJKd5qfUBsn9rXt8KBqj0S+mxrPLNTPlfMlfqgKNqVBDm9RkmY8n1OrxiLsVLr60oiT4xZvoJTaQe7lvudPbConeJgVcHpljCaNjGzW70HxrhJy6Bh1WsIIUetCafeum5eS41VbQS7gICVCdCTNM4dWvF6tUc6wwg7SyU46xIy2nL29AbLP4nyS5/8LFYucVfosq2aYBBFiJY8Py15aWI9au2LYkcUH7mEjlI7Y+rdaG1rCtH3uNKZUibW2Iyimv25hKBSuVxi9oHDqjMpAjT9gc1cK822Kglqng1LNxDTCtRmf5XEca6HDlY3rXNHNI2GVbkyKQ9UtOcrfFg/5u2gf1NKjcjV5/SKcT59XRTyajvSc6UiiCkQbAVA7UdX7O+57jWrCk7q39X7V6bH9/RcijH+pxGDjFl1EkLo/oB1585o9JvVJrQDBOxEYO8qJ7phVPD7ao9jmBF+lURwUkeaY+k19y9uHbSyxfoJ3myWhNrNZjCUcrro90yUllpwZjvnj1/aZ52KLcurzSqqLVuzmb3TBvtzntPJCzh6Pf3M3BKjB1BnZhVH1rgyy9qMcTGCk+XHijcN85NfLqebDJgNx/T2Zoq8sSbS6dijbGKLZ0N9UDqbU0lwKs3Q0bbV2uKXy6l9NCWBzmzS/GAqOqlIoszoR00wqT0Y6CE4abuFxDhXrLKx5/s5jaM4u5zPDGfQs+vn0IX3zAvNdb+Xs+CkD1kX7eOfW+txjjVikDGzzmhKbrjyi+Y6euQVfIAAEMiPAN378czRtXG3Q9o1EOr8KZngbIymnn5/Y+yit9Za+zxOxpsOpGwJeWsknRnY+HP8tMxgaBn89JjhzDZAq+XHsZk7rTOcTFxQJh9uimZmBnMd4yNuWFkZSqLPt8Yzwo7OKnb3OTrllxYjOLUc4s3E2dwdcXRkL08md/OIXp7MjCtdWp002Ic+3BjLLFVrFZz5zHCqzXrmaosex0TtO3mgLyPUaZvH9/OiN9fs+hufWyz+XhgtOPWKMW93Nh68aKf9SRT7Wu452hbra3O3x9HxfX0d+Zv0O6UHAzvNcEoYoZcm1idcEuqPMd6u8xhjanWtSXn21CWt4xY1JExtFxoDAnYh8PTRda01bjwaY7xab59KJjgJIT//tin5wq3zrZvHycPOtWyql+BUm/US688166M0y6YlX1BrDic/ENONNnUeh+LudJ4hq5vORPG5knSwp7mc3XyOTgep8yKff5OPUv4ln8Op5ZQBfjZuZzTdkUdKOVPx9n1LKjPjyufkKeVhFpoDm+24nlyxpbPAlGFPnyMzk0nrmjysosNmugNd7c1HajmcPFOW2sA/UFFeudIm+D6RT4xzvcEq11I+i3c0TTLdjd/Ilq/gpGXpQwf/ViAlv8W/5epzWn4f9P5xz6e+K/etJEf19lyOMX4in3JWuzadJn99flX71f9ZXx4TGVbjB/YAgT+NqQodUOe6AGP8jt40Sik4axIy2X729MZd27Yt8lHakSrmK4qikF9uK3ZJnQkhWieri9XPD6a5ll3VZhvVdlCLR8Twr4pk+W1Km6eyfacUUtY+vxuc5R3S63mxxDhTIcFEhFKqgDjYK4l2tbjSo6voh+WNsutcEkah+O5XH/KCi9/0pSSKlfIK6bIxzy+XQFGb3WW+pQhC9NgfdrYkvb7KIyF6skK2N2KxvkzfoJVtl7q4+16pD6rdsoXEmBe3YqxyCU4ln5hthQhOyoX60NPvyGyKE1c0lO73ct2lzjgd0t2NLh1ROb/GIx1skZ/igswghFz42db4ww8tba0oqAIoBAS6OIHzh1YkThnkux1jfLfeKEomOKkjTbH0Dw8ubh1Mzx600kc8T4/aJp79KJ5ROH9nIjMjxoRLoTmcjIOYZykefZRrYwl7JSerj9kv+kbrZR+W9yfmq9Fr6HIln1/JyjAO2Y5m4mOrdD1jRUWoKJZEe/kzRXlW4iyZUs6duOmLXUOPZuLfh85EtNImMV7c0PaVRHgufmwXOH+Ga+Z+4F6fyvsttqFkH+svSme68vyZ/fN2xNGIGtce58Py1+bqg2r3bL4xzhWrXIJTLY7UvkIFp/iww2Y9mc/i/c63xc7ALYdzOPkYvjSxLu5x4CEY481W+j3OxxZCyKGb2tPvX/VFc20+5eBaIAAEdhGg6WUX7B34b41XOklvJqUWnE+8vyF6yZtlksepN3wr1KdlmTSbndk2J5nlX67ZQrPsKId2io23FX3MZ/a1VPaXA/cf7+XfYoz/USpOxbZLCKlMEbTzzI8bPMXWBeWBQFckMKjSiW4dU7Uu6JEG6e1/SQUnIeRn3zYlX7p1fiigt2NQX24C/K7nQt8Rn2t3bm4rir/CCjYU74U5NZSD8MmXRDn4pHb6Q76+Gnn9mG5ueqzW4hqP40Aj2zG67vakvOX6eS29aCoEfIAAEMiPAF0dfXlifVrCyI0x1vW4h1ILzupEmuw8e0ajMz8kcLVeBLSeM6rUnpjbqpdNWuths6tKy+xa6+hq15WDOMs3JkqbufKtw6jr+dSIXOkORtmQT70vTKiL+Z14H4zxunzKWenatoT88T+WtR771Q7YqW6luIAt5UPgsSNrw9290jiM8bd6Wl1SwUkdaY7Jqx5cEt5rebO18jj1hAx1AQEgAATKgcClIwLoJ3291xj1ajszGBBC7nxpVeSmN9ZGzGgO2gACtiPwx9FVoYPqXfRlEK/q6VzJBWdTLP3YBxtjl9GDrOEDBIAAEAACpSNwYJ0b/XbfwHc1XsfI0llRXMuEkHO+3pl85N6FoeriaoLSQKBrEvjFEH/61EH++zwOfJOeBEouOAkhP/2uOfnKLV9DHqeegYW6gAAQAAKFEHjumNpowCXtb8TBz4XYk28ZQsgBO6LyJ5d/3gQ71fOFB9cDAYTQYT3c6JIRlTOq3dKxegKxguAMpmTUeNb0BueuY5vhAwSAABAAAqUiMGV4AP1ff+/1GOMHSmVDMe0SQlwEoegZHzc4CAwqxaCEsl2UAH2b3T2HVm8JuKQ+eiIoueCkzjTG0t//bUnrUPp2EvgAASAABIBA6QjQ0yuu3j/4fbVHGlY6K4prOZKS19z4ZWjQhrZUcRVBaSDQRQm8emxdyinhKoyxbvmOlhCcLbH0I+9vjF3xOuRxdtGuDW4DASBgJQL/PLo2Uu2WDsIYL7eSXVptaU/K7zz+XdvJX2yLay0C1wEBIMAReGhcTahvheNYjPF8vcBYQnASQk5c3pJ69eavWmx1Hmc+50PmepuKXgFn9Zjdnt7251OflsPp84lVPm0bda3ae+ZZe+Vw7iPPptzsNSquVqn3V8Mq0IkDfLc4ML7TKjblYwch5ObX10Ruf3l1RMqnHFwLBIBKFqJUAAAgAElEQVTALgLX7F/ZOq6nh74I4jm9mFhFcAZSMmk5e0ajQ7ZRzk0+Ioa9T/ypFW1o1hbjn8pBcHa+hfKJlV43XzH1ZBOcehzoX4xthZQFwVkINePK0NeeXndAcE2VRxpiXCvG1UwImbSkKfnk7fNDdca1AjUDAfsSOGWgD50+2PeQ3+X4nV5eWkJwUmeaYvKKvy0ND/u2yT55nFpFDDscmr2HXa/gZqvHCMFpRJ1msKBtaI1VIfaYLaaoGKVJ3+J76Qux3awyZjMyy69ybuepo2rbaz3SWIzxknLzgxAyrDkuz5syqwmORiq34IG9liCw681jFXNqPM5xehlkGcHZHEv//X8bY7/5t43yOI0UMcV2ACPEoRF1Fuun1vJGxgrEVO4oAKPcjMy+4pd7V6Dj+3ru8rkcN5vdth7tJdNy/Jczm9zxtI2WzfQAA3UAAQ0Euvsc6C9jqxsqnFI3DZdrusQygpMQcsLy5uTrN38dqmCWK72Gj80Grg6nEHv/tyh02L9rPbvTd2ZsjqFHl7VlquaXHGvcEuobcKCmuJyZEaJHgvhduNPskDgYUrtO6u9Dn2yJocN7eBBrR3x1nShiWC4hfx2djaL2sA+zg15TqP9KkedfsUe/n70tjuiyWSRJ0FVzmjuKMBvZH6IpgsRlft5mZu/IWhc6daAf0fewKpUV2+f9pNczpu9tiKLDu3syMaGfTW3pTvYpCcNcYkXL6xxzxYqlPNBZ6KN6eTN+rm1NoX4VTrS8JdnRF5kvlMWsrTE0rMrV4Qvjki3+WvvpEb08GTveWhdBr6zetYlQZEz/xtenxI7Gcq+gs1OMs/HUej3PnDKo80p79CPeHubPh5uiWe8p6lO2e4bvSzRWY3t4kM+JEWVOXy5x5X6Ve/R5JZ/Ee0jpN0XpfqflmhNy5p5m905TTM60q/Z7xFip3TuiLZQb/czdEe+455Re76rF5myjxLBqJ7rhwKoNVR5pgKbRxGIXtSXk5X/+JjScjhXwAQJAIH8CLx1bF/NIuA/GuCn/0nuWsJLgrEgTFDp7eoODPZAqzZixgT+clNFjy9oyAwm/JP351njmx31hQ6JDYIrvWuZ/iAsRNPwAwQZ0pY0p/IDKBNm2yG4BJebhMT+iaZIRvPQjDpC5/Geimg81q7cxJmfEm5r/og/sOp8Dd4gFUYzQf9MnISr+1WY41dqnNrJlX54pG8iV3tVuhuBUipXSe9uZv7wfTBDxIk5NwIlCR40/FSpiPxXrFBnzwozvo7xIpfZfPjKAgi4J8ekc2ZbklcQ7jUmVR0LrWnc/BPI5ySNrXGhiH28n8Ss+OPIPOtnuqVz3DP+gRgWckoAXH7JyCU6lOCs9PFIO/MMrtYWVzfZ7xN+rWlYJWDv8w6DabxzfN5VszjWIPH5kbXs3r3QkxnhBrmut9n00lX7p6eXtZ880ISfear6DPUBADwJ/ObymZWCl42cY49l61GcZwUmdaYyllz+8tHU4/aFmH1Fg0MGBLpEMDjrRtFXtmQ02+c5wKQkptfbo35VmOOkMFj+zpTRQMNvfXRdFZw7xIyb4aJ1KM7WsLX5w1sN/JT5qIlAcjEXRl02MqA2WSgO6KFzYv3lBriTejBacSrHi4yLOaokCSO0hSW02kp+pp+3w/rEHDl7ws34qxlSJsSiUmJCmM6/0wYT2gUkD/ag9JaOEjLI+NLB2xX5L26CrAtuiadTT5+iYjeb9qPVK6OLhgU79X+nBhfb7bKsErB6RmSjU1fpSPv2T/3FV+30RRR79d0+/o9Oss9KPdLYZ91y/ZayPiO0oCXixz7GySrPNaoPJOUP96MR+/gf9LnydHgOOmXUQQq59b33sz8+sbPOZ2S60BQTsQuA3+1a2HdPbcy3G+Ak9fLKU4GxOpP/24YbYVa/9sPucUfEH+IHDqjNCjy5ls1mDXJskxB/4bLMIWgSN0oChJjjVlobVBpZcA0ch/mcTI0xgqg2Col9scBdn3GhnVGKQa9aTiQe19kVOWuIj3hhal9TVYqX00MHaEAW5UltKsdYy68mWYsWHANGeZU1JxaViUbCL9VFbx9S7M6kBo+rdmdlmJuqybWATxSQVrYubEoguiz+7sp1uAMzYs7k93ZFqoCTO+NQVLTzoTKmSiBLvGa19mcUw1wynWn6vlr6Zj+DUMrspPpSwh3OxrFabcw0idKb+5tFVW4Iefd84kqtdPb6nx+2taEk9d9NXLfV61Ad1AIGuRuDE/j509hDfUxVuxyV6+G4pwUkI+cmKltSbN33V0pHHyS+X0zcRnTe0IjOzeUxvb8Z/lpfFD25KuUv0Wra8ZqbgDHp2IXbh3cvS2QSMOHgW4r/YMZQGH5FBPoM0v/zJ52JmE5x8/hpvn7h8zmbf2DVaBvVcs0JaBadarLLFS5xFPG2wX1NOJM9QjJeY+6eX4KSrAfzDGbWVfmZuiXXcV1TU0bzHbMdzicvlNEfz6RVtmeX5z7buOtKL5jjTfFyWX8rPQtL7mM548jOVdhacuX6PeOG7T7Ur5wyplvtZL8FJbXtkfE17T79jIsb4Sz0GHbPqIIQMaE3KSybPbAqa1Sa0AwTsRID+dl1zQPCbKrd0kB5+WU1w+mSC2s6e0SiluAM5+ST5I3t5MrmbdDaFzsrQJdBJg33ow42xzOCmlMtWyhlOOoszd3scHd/Xh/jlYq0znDTI+fiv1Cn0nOHk6xeXLvOZ4RTttMIMp1qssglO+h1bVmcbXpQ2Yokzc7lEMq0324MRX17rDCcVnOLmrJWhJOLznmk+Lt1Ix28kE2PFPwTR6zMM5ocy/ZRumNkRTXfMmLIZOP6+pG1q5cH33XKc4dTye0T5qaXYKN3PZgtOmg50Yn/v3yvdjiv1GHTMrCORJq1TZjUG2pKwU91M7tCWPQjUeCT6wBn2OqUqPTyylOCkDjXG0sv+/m3riCWNu/M42azMzmi6I9eMDpzH9/Oi71tSiA5EbEZGSbgUKzjFPL18ltTZsiEVyHxuptKGGDVhk4//Sp1CSw6n0sBI68o1O6iUcygKLrXZlmzilX0nllWqK9dbd3L5wES9WqxyCU7Gjm5kq/M4MrvT+c1bSvy12KRVcNIHLXHJWk2wMlvpLCOfB03L01zObj5Hp6Vwpf7E7KL3Y7VHysxqUhtoHKhYZR9RtDLxSDfF0Q9/TqjShha1WXjxVAC1HGsxDmo8ldjxfqv1Ly19U8vvEXtoEU8LUPuBV8oVFdvRarOWQWRQpRPdelDVjqBb6qHleitd056UF9y9MDxqebN9zne2El+wxf4EXphQ1+534r0xxluK9dZygjOUSP/1fxtiV7/K5XGyWRnqLMstY4OHS8IoFN+1+5p+su3I1rKkLm5AYEew8MeOFCI46UyPOFCI/84m+ugSpRb/lTqEWC9/fA6fi8l8FTkxcUD/y5ZN1WaTlQShkrimNkweVtExM82uoTuLs+1S1xIfkYEWcackHviNGblmJGl5mgOqdIyUWvtKQoeJNv40gVxL6jQW4mwzEzFKS7SsXf6kB7ZMTsvxS+FqPzBMPCYJyeRt8rOnfD/lyyvFmH3PpxjkOvmBj4vWGUTWjijEssWNlRFPj6D9U+yH9Fqlvq/l9yif2U3WjtjXxL6k1WatA8hD42ra+1Y4jscYf6G1jBWuS6TST/1rZWTKR5tiVjAHbAACZUfgnkOqWvaudp2BMZ5erPGWE5yEkONWtiTfvvGr0K4EM25pkR7fwp87yAYL/ugTer2YHzd/ZyIzCyqKVaWBnA3UVNDSDxVk9Lw7PietUMGpNAgwH5iv4i7dQvxX6hT8YE+/p8xo7h398DNR4hmH4uYgsR7xPE1ezPLii/87s4+vm9U7b8eu80HVzjbVEh/R/0IEpxgrpXMv+XaybaYSbc52DifPJJ8ZTtqGGBsl8cvfH0r8qQjV8oYi1hZ/PWNG21DKAWX+iPcxs4nmjr63PopOGuDLnJ3J+ql41FeueyZXvPnyNBY0BSBX3qrYf5XOvcyWN0lXN9hH/D1Sy+cVf9dYedbOd81JNL6nJ/NnpVhrsVnrAHL6YLpb3ftktddxqdYyVriOEPKb6Zvjdz62rFWXJUEr+AQ2AAEzCVwyojJyfF/PjRjjh4pt14qC00MQipwzvVFK2OnF6sVGykbltRyTVG7uKs14lZsPRtsrbrDijz8zum071a8lRUVvf/sFHOiuQ6obAy6prHZ8E0ImrG1Nv3Lt3Gbd3paiN1uoDwhYmcBxfb3ovKH+FyvdjvOKtdNygpM61BhLf/uPb1tHLubyOIt1FMpbgwC/4YSfuco1K2UN69WtKIUIsDoT0b5yj7FVeJeqr/318Or2AZXOkzDGn1qFRS47CCE9oinyw3mfNHacfJKrDHwPBIDAbgLDq13ohgODy4Iead9iuVhScIbj5IEPN0WuffnHV/YV6ySUtw4B/oiYXHmx1rE6uyVqG8DKxX6z7My1OccsO8q9nVIJzlMH+dCJA7zP1Xmck8uJYTxNGn/9eVMtTf+BDxAAAvkRqHBi9M+ja6Nuh9SR5phfDbuvtqTgJIRMXNWSfPcGLo+zUAehHBAAAkAACBRPoHeFA913WHVLhVPa9TL3Mvm0J+UvHlwcHgsrZmUSMDDTcgT+dXRta5VbOhBjvKYY46wqON1pQqLnf9Ik0ddYwgcIAAEgAARKT+CBw2raBwcdp+ixY9UsbwghU59Z2f47uiENPkAACORP4PaDqlr2rXWdjzF+L//SFp/hpOY1xtJLHlnWtt+ihkQx/kFZIAAEgAAQ0InAyQN96GcDfS/XeRzn6FSl4dUQQqbM3pa4b+qScK3hjUEDQMCGBC4YFoifPMB7K8b4vmLcs+QMJ3UoHE/f99Gm2PUvQR5nMfGFskAACAAB3Qj08DnQX8dWt/qcUtm8LpIQMnZTW/qdq+Y0l9UOe92CBhUBgSIJ0M2+Fw4PvFnpkk4rpirLCk5CyDGrQ+n//OHLZthdWEyEoSwQAAJAQEcC9x5SHRla7TwdY/yBjtUaVhUhpCopk21nTW/cfRiqYa1BxUDAfgSGBJ3oT2OqVle6paHFeGdlwelMExL75SdNjhjkcRYTYygLBIAAENCNwE/7+9Apg/xv1Hml03Wr1OCKIil56+/ntPTcHk0b3BJUDwTsR8AtYfTixLqkQ8LuYryzrOCkTu2MpBc/vrxt/4WQx1lMjIsua8Sh5kbUWbSjZVpBKc63zPYWpGwYS2Gr+GYiah97Qxb9/yv3q8yYzN6wlOs1plq7SSl81WpbMdfVeyX08LiaiNcplc3qUyQpT//b0taJ9C1P8AECQCB/Ak8eURuq80ljMcbf5V96VwlLC85wPH3Px5vjN7y4qr1Q/6CcDgSMEIdG1KmDq2VZRSmETbkITqW3WvHnWBopOGk79MO/OrYsO5iC0XceXBXdp8Z1Fsb43XLwiRByz4urI79/c01k1/t84QMEgEBeBG4aHWwZXe++GGP8el4FuYstLTgJIUevCafeu25eS9k8SecKhNIAmKsMfF/eBPSaMVOjAIJTvX8oib5cB6fnipcWsU3ryPV+9nLu1Sf086JJgyv+U++VTi4HPwgh5329Izn13kUh2DhUDgEDGy1H4Ky9/OkzBvvvwBjfXqhxVhecUoqg+OSZjc5oyh7ncYLgLLSrlm+5XAKmWM9AcCoTVBOGZgjOYmNq9fI1Hgk9Or4m7nZgH8bYEj/OIx/ZEVj26+5tSuwIIaO3R9IfXTG7uc7qbME+IGBFAvQB+pJ9Ah8EPdKJhdpnacFJnWqMpRc+tqztwAU653GyGYg52+PoqF5e5JQQmrE5huj7vdn7vn3O3XjYd9QmNsDTMuxDBfFTK9rQrC3xTt+z1zcua0pmcsVqPVwhtKvNz7fGM99tbk+jGreE+gYcHTlmU4YHMv/mP0ubkmhHNI0m9vF22My+F8UNW7oWOwjzh80ArQwlM/XRD+8L7++srbv4sA8Vz3RQZx+eEfsbnz+X7VWWauJAi0DnX5cp2s9iuTqcQrfND2XM0ipEstXLuJzU34c+2RJDh/fwdMSWxoe1pZQ/yL5XEj5K4lTsjzxHpfgwu2l/Yv7S/7K8Rdq+2msmRZvUYswz5PsO34bSj5Iojlk9PgfuuH9y3X+03lz9Vuke3dSWzixviz6K/xZjwOyJpgmi7Mb18GR+L5TufbHP0Gv4/qDUn5ViXoqHiHwHkdvGVMX2q3OdizF+M9+yRlzf6/HvZILwf7ddtg+dde0kggkhHpmgtjM+bnAa0TbUCQTsTqBfwIHuOrh6Y8At9S/UV8sLztZ4+s6PN8dvmqZzHicTYuLgzQaXxpjckXvFBl0lQSWKF1Hg0H9PGuhHT69o2zXwHFSF9go6OwZXXgBRMcoGRaWA8gPT1kgaXTw8gHg72UDsd+HMBogjenkyYvqtdRH0yuoIUhrYmCDKtolCafCjfuxT7epUtyiARVFD6zmylwc9tqwNjax1oVMH+hETsYUKTqVyYruioKB2nNDPhwgi6NmV7ZmHBF6kUbGopV5e1LC+oZSbqjbDqUVw0v4zeVgF+nBjLBNDZheNNdvkoibi+P4k9mslO8W+K8aYfn/e0ApE78WmmNzxAMX6rNK9I/Zj0VbKoKff0dGPtN5/Wvqt1geLbIKTPSjyglitXqXYMM5MdCrdS7T9Ko+E1rXufigqhyX54/p60RmDKz6s90knFDoA6VmOCs4f9yWkESZvb710ZKdd9JGEvO6PX7cM2NgGO9X15A51dR0C/z6uPiVhFMAYxwvx2vKCkxBy5Npw6v1rdc7jFAcCBi+bIOQHeXa9KCbogEJnvd7bEM0IBPGTrX5+UBPLaRFAomAQB1Kl2T6lmS4ln3hxqFSPKHZrvVJGENMZZH5WlPmlJpIiSdJpk0WuGc5sM4JsVlOsg5bpW+FA1R4JfbY1nomTaI+WelmZ5S27ZzSV4lSM4Mz14KFku5LwofXwHOi/xQcW3k4mtOgsKZut5W3R0gYV8tkEZ3efo9NDi2gjK6/UlpZ+q4fgPLy7B9V5JcUHRLGvZoszq4NxZ32T2khXMbZF06inz9HR93Mt+xfyY693maBbQk8dWZt0SpkBqOTbvznBmXEVI5QkCL269bIR59N/x1LknX9823oy/U2CDxAAAvkTeGR8TXNPv+NYjPGC/EtbfJc6dYgQgiMpFL70s8ZARMc8TqXBIdtmgGxCkR94mBijtrMldj4wWusRg6lkrzhLJV4jbphQE5xsRpTOwtBPLsGpNrDyvo2scXWaXc0mPKggLXSGU2lgFusSxSS1k6YkDKtyoeaEnBFU4oxSIfVSH60kOHOJ92wzweIMtJYHIDXByJflZ4XF1YV87j8ts8PFCE619BK1GNO/q4lEpfuS3XP0wYyugCxuSmRWJOiMO5s9VhP7hfzQG1XmptHB5LUzN3+xvCm6Ns82AohI12+7fJ91eZZTvVwUnNyFcUTQC1su22fTm2uj17+4qt2vV5tQDxDoSgSuPzDYcmh3928xxtMK8bscZjhrEjLZcfb0Rl1zb/QQnOKSIwsAn4MmDqqFCE61pUrx77ly0dSW1AsRnGxAFjsdy/80U3CKOa7MJrbUyy+Xv7Emgi4fGcjMbNIlZyo6WV4fLceOsFHKvRTrVVoeNUJwKuU06pEPyz+wLGtOZmY82cxbrhzCQh8QWL3bIulMbjKf32glwUlTURrjaURf5Sim0mgVsqy/iPcd/3BD7xPaB2nKDeuXtFy2VZJCfuiNKnPr6Mq2qfN3/uPDja15nc1HZHSohNAlBCG6DF78hxAHwpgmu6uOaU4Jpa4Y1S32dRMKFN8g1AAEuh6Bm0cH0ah696sY47MK8b4cBOfJCxsSb9y5IGwpwam2rMwHQWlDRCGCM9uyMpulem99FJ00wNchGKgd4oYPUfyqzcoUOsPJ+642C8qu0WtJXevSI2XRp8KB3l0XRScP9GXyEHv5Hej4fl705ppdf6MvGGDL/1rqNUNwKi3b54qPVjHIP7DQjT98vq/RgpPm7lKhxedvWk1wfrgpmtkMJqa6FCs4GXe6tEvTCjL36vxQZoaUzrjT2fdR9e6OHN1CftjNKEPTUu45tLqxwiXlf9TQa6913gmpg8G9mvalSzRKY1qCIPLi1ktHrIcZTh1AQxVdloDtZzi3tqefm745+su31kZ1DbKWfCsxh4xfosyVW6g2u5Gv4MwlbPkZI6XBO9eynJalSVF85BIj1Pdc12gVnGq7qRnffOJAj3WgM3ksV45tyPm+JYXoTBOfd6ulXiMEp9JmLF4IUr/1EpzsoYRuYqM7sOmHbUTK1e+0ilrxpuWZsdMZ+HaV4q2Wv5xrZl6rMMy2MqC0OS+b7/xGOua7WD8rvzOa7pRHTGNPT6lgH6sfGH/aYD86dZD/Ub8T/1rXH+cCK9tjSZ2QFML431svG3EOrRJyOAsEC8WAwI8EbJ/D2RBNr//rktb+K1p25Rfq9VETnLyAYz/4Srt1+eVH3iZ6bWYg//EIHnEA1WMpn2+PDV50eVg8kkac4aTlxFnOQgQnrUdJGLABk1+W5jdcZNulzsQPP2CzZW3xmCbef6V0A8aEn7Fk19E0YH43MNshnJRJpxklLfVqFZxq4lvMwWXxUlouZxuTmF0uCXfs7NYq3pVENJ9TyS9vK8VDaZd6rjzRbIKTziaL95uW+4/1PzMEJzvdgaaQiMddie3zxyfxr8lUOr6MxSJJdp+UwDYcUv/UNtvp9funRz0Pja0J9w04TsIYf65HfcXWsVtw4jRC5N2tl42YxNcJu9SLJQzluzoBW+9SJ4TUxtNk+zkz9M3fpJ0m25IvPwjTa0XBw4SC2Pn4MzXZeZtqy9gs75AvIw7evJjk21ITlqJgEDcNqYm6XAO3mmDSumTPfM2Wd8j843Mn2Xmjud7YosQp25mg/HfMB5EdtSdXvVoFJ+NO66Mf8VxG9neaczp3R3yP/D2eM2W4qDHRaUa2GMHJfAy6pA4BKz5AMfvo3xk7PWY4WfoC84/Vnev+M1twsvaUjm+iZ/Xyvw9ivq3S/U/rYz6Gk/Ies8r0e6UNh1Ya7AZUOtGdB1dtr3BJPa1iV0ZwYvS/rTX7/Az9gorO3R84h9MqUQI7ypWA7c/hJIScsqAh8e+7dM7fLNeAq9mttHlJTSTmWuouhE2u5ddC6oQy5hBgwpG2xmblzGkZWilnAr8Y4keTBvmnuh34Gqv40f/RJTUbrti/WckeeNOQVaIEdpQrAdu/aWhbJPXCRxtj5729Tt/8zXINuJLdajNNajvbc+VEFsKGbcgBwVIIvdKWMeIBpLQeQetmEHh0fE24h99xAsZ4rhntFdsGvEu9WIJQvqsTsP271Buj6Q0PLAn3o5s64KNMQMwD5K8Slybpd7lePVgIZz7FINubkgqpG8oYS8CIBxBjLYbaS01gSNCJbj2oanPAJfUttS1a2yeE3PPS6sjv31gT2f0uXq2F4TogAATQTaODLaPr3RdjjF8vFIdlj0UihNTH0mTLuTMa4Qei0OhCOSAABICAzgTO3suPThnovc/lcNygc9WGVRdJytP/trR14vydJX8hkmE+QsVAwEgCTx5RG6rzSWMxxnmducvbZGXBeeqChuSrdy0IgeA0shdB3UAACACBPAg8cWRtuN4rTcQYz8+jWEkvjaTkrb+f09JzexTeo17SQEDjZUnALWH04sS6pEPC7mIcsKzg3BZJvfjhxtg570D+ZjHxhbJAAAgAAd0I7F3lRDeNCm6o9DgG6FapwRURQqqSMtl21vRGr8FNQfVAwJYEaBrNn8ZUra50S0OLcdCygrMxmt54/+Jw31UhyN8sJsBQFggAASCgF4HzhlagUwf5bscY36ZXnUbXQwgZu6k9/c5VXzTn/0Yko42D+oFAGRCgm5AvHB54s9IlnVaMuZYUnISQ7tEU2XTeJ5C/WUxwoSwQAAJAQE8CTx1V21rrkY7EGC/Ss14j6yKETJm9LXHf1CXhWiPbgbqBgF0JXDAsED95gPdWjPF9xfhoVcF52jcNiZfvXhCG/M1iogtlgQAQAAI6EaBvAfvDgZVrgh7HEJ2qNKUaQsjUZ1a2/+699XC8ninAoRHbEbj9oKqWfWtd52OM3yvGOUsKzm2R1Mv/2xA76134gSgmtlAWCAABIKAbgQuGVaCTB/huwRjfqVulJlTUnpS/eHBxeOziRn1fj2yC6dAEELAEgX8dXdta5ZYOxBivKcYgSwrOplh6072Lwn1W65i/CQdc599Nsr3+M//azCmhdhC+Oa3vbiXb+ahm21KO7VkljsWys9ObnP55dG1btVs6DGO8rFguZpaPp+XGX3/eXEvPIIYPEAAC+RGocGL0z6Nro26H5M+v5J5XW05wEkJ6RFNkw3mfNBa1/V50FQRn/l0FBGf+zFgJEJyFs6MlQXAWx0/v0vvWutC1BwRXBt3ScL3rNrK+H8eTH877pLHCyHagbiBgVwLDq13ohgODy4Iead9ifbSi4Dxj/s7Ei/cs1Dd/EwRn/l0FBGf+zOxagr0qdXU4hW6bHzLcTbsITsNBmdTARfsE5BP7eW8sdtOASeZ2NEMImbAmnHr1unktsEPdbPjQni0IHNfXi84f6n8x4HacV6xDlhOc2yLpVz7YED3zPzrnb4LgzL+rgODMn5ldS4DgtGtktfn17DF17ZUuPAZjvFJbCWtcRQj5zfRNsbse+64taA2LwAogUF4ELhlRGTm+r4c+bD5UrOWWE5xNsfTmexaGe/8Qzu/8Tf593hRKNEXQUyva0Kwt8QwjXnAOq3KhvgFH5u/iu7/ZwOpz7kIzY3MMPbqsDYl/p9+lZITeWhdBr6yOdCwB1nqkjpiwsvQPbMZmc3sa1bilTPv8e81vO6gqcw378N8piWUlAcDPCs3dEUenDvSj5S3JTjNSYl2iX3y7THB+uCmKDu/hQcw33i+lDkjfz00/zAan1JkVi8dJ/X1ozlCQZqoAACAASURBVPY4GtvDgyjvpU1JtKIlmbGblmEfMZYiKyXOkSRBV81pzlTBrleLJR9H/nreN9ZPlGKhNBundB3lwvodrTvXe+1FP8X+Kn4v9mUtcWA+Zut/4r3F2z6y1oUKiSNjxvqUGGOe6cpQEk3ss+vMbvE6+jele5PvE5SD34XRw0tbM32MxXivoLPTb4T4gCX6LcaLfk/7Lt39fNIAX6YP878ZjK1S+9nuO/GeKuT+Z31f6f7M928H1LnQ1fvps6SWb9vFXp9KkyefXtF28UebYsVWBeWBQJckcM8hVS17V7vOwBhPLxaApQQnIaRXJEXWnZ9n/qaYL8cGK58Ddwwo7EebChk66NBlQfY3JspE4UD/PWV4AL25LtIhXJUGEfq3K/erRAsbEhlxSj90kKnzSh3t8wOsKAzoYE+PHGHilQ1G0TTJDJKsfl5EscEunJTRY8vaMj6xclTEfb41nrGJftQGWvrdxcMDqDEmdxJnmQF5fggxrrwgE21V6oBMWPHiQOTBx0NNwCoJOdo+LxTUYs9Yse9ZzCmjycMq0IcbY50eFEROzC9xsC9UcFI7RtW7O2Ih9r1cN7LYLuVAH1yYsFDKGdUSBya+svU/vm+JS+qFxFEprtnuFyb02H3Ax4r1ebEP0zZYvxKFJP3u8pEBFHRJmQceds9Spn0qHJkYHdHLkzNeWu8PUXCKD4u5NhYp8cp1/zOfcvUrLd9fOiKQ+klf7w0Y479oud5K17Ql5QX3LAyPWt4MO9StFBewpXwIvDChrt3vxHtjjLcUa7XVBOcvvt6ReOHeRWHNG4bUcr3EAZ39e1sk3TFIs8GWCRgmwPhBSAmwluV58RolEUzrVluqFAWEOGjRwTGeJmhw0ImmrWrPCGJxYBXFociKDVr8TDDvr5KI0bK0Sm3t6Xd0CGglP9XiIbZ/VC/vHkJcFD08G16cq83yijHNljogci9UcKoJc3HmTe2GVpol469VE3G54qC1/6ldV0gclXiriTD+oZH6qyS8xZlKUcDRWVg6az5r6+7VikkD/ag9JaOEvOvhSkvOqBgDrfeH0r0r2pzrN6WQ+7/YwYGVf2FCXcTvxPsVeySKXvbkU08iTVqnzGoMtCVJPsXgWiAABBBC1R4JPTq+Jux1SlV6ALGU4Nzanvr3+xtjp/83j/xNtR9qcQBRu44f/JY1JTOzgnTmg802FioU1AQnP0tJ61YTO+IALF73wGHVmeVyutTNZlb5GRo6K6UmutnAm0vEaBEGWvlojQerT21Whxeg7Fp+1rMpJmdiyJZq2cxmtptFLQZKfaYUgjOXGKG+qQlOUdAqPXQoMRX7Xy7ByfqUyLlQu9QEIG/HG2simViL95T4IMn6BLuO8hxT70ZrW1Mds5i1Xikz25/tYVNJcIrslDipPRDxy965HuQKuf/1GCBG17vRb/erXFTllkbpUZ+ZdRBCBrQmyZLJMxshf9NM8NCWbQjQ3+FrDgh+U+WWDtLDKUsJzuZYestdC8O91uSRv6mn4FTKxRSXe9WOuxFz0lhwWHm1AVSr4OSXy5c1JxF9pzGd2Tym967cNjb40hxRtotYnOk5bbC/03K0lQWn0tK9Ui4h48yW75m4oH+ns2MsLYHl7tG/58rH5QUc/X8+JaEYwZktF5K3j7+xsy235srxVIqv2YJTKY5iLivvL0s30VNw0tl//mGM3gf0M3NLrOM+GlnjyuRj8rP9ueKl9YFMSXDyud68/2oPSIXc/3oMEL8eWZmY0MdzHcb4YT3qM7MOQsiJK1pSz930FexQN5M7tGUfAif296Gzh/ieqnA7LtHDK8sITkJIn7akvOaCmU2al9MpAL0FJw9VXBrONQjyeWR6z3BSu/hNIEf28mRyN1mu2bvromjSYF9HbiLzgw34bOMPPxtkVcGZbZlXaTZOSaBRP9lmE34QV8qdVBIO+cx6KvULpaVfPk+SxTPXkrqaHWo5j7nia6bgVItjrn7HC35x9rKQGU4qOGk86Oam9zZE0eHdPZm+wfKc6QpBd5+jU06smlDm41WM4FSalc31g17I/Z+rzlzfvzihLubdlb+1Mde1VvueEHLtextif35mRZvParaBPUCgHAj8Zt/KtmN6e67FGD+hh71WEpxnfbU98dx9i7Xnb/KzVbzYUxKiarlm2QY/UTTkI0K0Ck61zSNKbbFZmp3RdEfuGS1/fD8v+r4lhegsjZiPyQZourmozuPoyGOjjMQNOGKH0jqgiuWUcjhFHtmWidXsKmRpWRQOWsRltnw+JRuUNq6I1yn1s1zCS80Opb9rzeFUi4N4moHIqZAldbU45up3vOAUczhFu0ThrSZWmf10dYDPe6blaS5nN58D8asDWuKl9f4Q68oVd7Uf9kLu/2IGiYO7udEV+1Z+XeWWDimmnlKVjabSLz29vP3smT+eVFIqO6BdIFCuBP5yeE3LwErHzzDGs/XwwTKCc3sk9fp/1sdOe39DNG+/xGNvlJYh2UCbbZc6HUDokUn8cTpsVorldyrNTIiCg19ez7Wkzma6+M0dSgKGiWg6S0M/LNeMteWSMArFd+825yGyJUzxSBm1Hb4ZMfrjLnUtOWpKgpMe/6Nll7qY+5crl01JYPA7tkXhJW7W6uV3dDouirVH+bG83WybiMS+xXL/6JE4/OkDuWY42XJttqORcm1m4k9BYPcAb4NS3JX4iQ8ISv1CTfyqPQRki2O2+lk+Mn8PZdulrvQgqXaSAvOdP9mBbZyjfZjOftK0GvYwxs9IK8WrUMGp9JApnp6g9CPIZmnzvf/z/kH9scDv9gvGjujl/j3G+NFC6yhlubaEvPzPC0LD9XxFcin9gbaBgNkEXppYF/M4cB+McZMebVtGcLbE5a13fBPqSRP5C/nkOpOQ/Vh/siXW6UxJMWdKzC9jgpEXrLx9rLyY7zV/ZyIz4ygKQ7WlNLFdpVwuNgiLm5pYWbXjhZht4nFM1A8xn1HpHE5+A1UuQcgENF16/K45icb39GRwZTsXlT/CRS1Pk/ctW6yzLW+zEwr48vTIp0WNu2LFBIdSjiFvP8+MHRlFl2nphz2sqM1ws9w9ypnOVNOZNT5HVOlBgf8bs4P+jW5yYWc/0tiyD7OBzaRliwMro6X/8fcA6yfiDnBWX644KuU8q51bS+uk19OPkkAX702lszppWaX7gJWlIpSPg2ifUrwKFZxK9514FqzSb2Ch938hv6cYI/TSxPq4W0KDMMZbC6mj1GWSaTn+y5lNbnqaB3yAABDIjwBNM/rL2OqGCqfULb+S6ldbQnASQvq2JcnqC2Y27hq14aMrAbWNTro2wlVW6JKhUfaUot5cy/9ahHuxdkMciiXYdcsf1sONLhtROSfolsaVIwVCyLDmuDxvyqym6nK0H2wGAqUmMIam1IysmFPjcer2G2AVwXnOVzsS/7pvURgEpwG9zGzhYXZ7BiAruspsy+G0crYBRM83wohGQxyKDmOXreD3+wejY3u6r8IYP1WOEAghk5Y0JZ+8fX6orhztB5uBQKkJnDLQh04f7HvI73L8Ti9bLCE4t0VSb/5nffTUDzbA68f0CiyrR21Tkt7t8PV1ZaHDL7dnOwOUX9bXclZoIfHqynEohBeU2UXAKWH04oS6pFNCvTHGDeXIhRBy8+trIre/vDrCvSS3HD0Bm4FAaQhcs39l67ient9ijJ/TywJLCM5QQt52+/xQj3UF5m/qBQPqAQJAAAh0dQLjenrQxfsEZgXd0tHlyqI9Kb/z+HdtJ3+xLV6uLoDdQKCkBB4aVxPqW+E4FmM8Xy9DSi44CSH9WxPy95M/bYLldL2iCvUAASAABAok8IcDg5FDurt/jTF+tsAqSl6sPSWvufnL0KD1bYVtQi25A2AAECgxgdeOq086MKrGGO86ukOHjxUE57lztyf++eBiyN/UIZ5QBRAAAkCgYAIeB0bTJtSlJYzqMcYtBVdUwoKEEBdBKPqLjxscMmxQL2EkoOlyJdCnwoHuPrhqa6XH0VtPH0ouOLe1p95+d3305//bCPmbegYW6gICQAAI5EuAvsHsV8P906vczuPyLWuV6wkhB+yIyp9c/nlTrVVsAjuAQDkROKyHB10yIjCj2i0dq6fdJRecoYS8/davQ903wNKHnnGFuoAAEAACeRO4aVSwfXQ392UY42l5F7ZIAULIOV/vTD5y78IQHIlkkZiAGeVF4BdD/OlTB/nv8zjwTXpaXlLBSQgZ2JqUl0+e2eTV0ymoCwgAASAABPIjUOHE6NljatMSxlUY4/b8SlvnakLInS+tjtz0xhrdUs+s4xxYAgRMIPDH0VWhg+pdl2KMX9WzuVILzvPnbk88+eDiMAhOPaNahnWpnVtZiqN9cp2haTbeUhxtRX3M9k55kYEZB9kbxT3XIf1GtWu1eo/p7UUX7F3xftAj/dRqtuVjT1tC/vgfy1qP/WpHIp9icC0QAAI/EnjsyNpwd680DmP8rZ5QSio4t0fkd95e137yh5C/qWdMy64uJmw2t6cz73DnPyA4ESqV4GTvGX9qRRuatSX78TIgOMvuttvD4D+NqWo7oM41Re9ZDbPJRFLy5uvmtvTeGtn9ulezbYD2gEC5EnBKCL08sZ5uHHRjjGU9/Sip4Awn5B23fN3SbSP3Hmg9nYO6yoMAPQSd7opTeqc4CM7SxJAJyDnb44h/172aNfkKznyvN5ICzHAiFHRL6OmjahMOjCoxxmU7NUgIqUwRtPPMjxvgmD0jbxqo27YEBlU60a0HVa0LuqVBejtZMsFJCBkUSpJlF85s9OntFNRnHwIgOMsjlvkKyHyvN5ICCE6EjuvrReftXfF2pUs61UjWRtdNCDl0c3v6/Su/aIYd6kbDhvptSYCeVHHBsMB/azzSSXo7WErBecGcbfHH/7Kktcvlb7Klyld/iKCTB/pQrWfX29eUXnHIvwKRXtMUl/eYCeSv4b8Xy9Lym9rSiL2/mw20dAqd/45/PSPrcCkZobfWRdArq3cl4ot1z9gc6zQTxpbJmW+sHt4+pXbEekTBydi9tz6KThrgQz7nri7MyqktP4uiQmybt4vlcH64KYoO7+HpiI9oG38zUh57BZ2IX35WygVVEje5YqwmzrLFQEmoa7Uxlz3Ub77v0L4xa2sMje3hQavDqUxaRLY+RPvExD6db3vKn/b/cT08mbrYrKqS72JuqVJfU4oVZdI34MiEje/PfEyGVbk6rjHqlaN6/4jrUd+fD6pqHVnr+hXG+A096itVHYSQCz/bGn/4oaWtFaWyAdoFAuVM4PyhFYlTBvluxxjfrbcfJROcW9tT772zLvrTjzZ1vfM3qRBhAy4bGNnf+IGSDvz7VLs6hB4bfKNp0iE6RVFD/93d59gjF1IUOkrCjA7IK0PJPZZQRfEiChfRdjVBEEmSDrHLfGmMyR1/Y0KHZ6AkOCk7XjDwnJY1JdGV+1Vm7hN+iZ63mX538fAAEtvOCOn5IcT8UWuDiW7+ZlQSktT2Ko+E6CtbWW6qmBepJcZKoitXDMR+QWNy+cgACrokxC+Ti+kMWuwR+46W98eLcdQiJClfxiuclNFjy9oyopRf7v98azwT74UNiY5+S9uq80qdxL/4N+oDfZKndY6sdaFTB/oRffDKdj/q/eNrlfpqPBJ6/MjaqBOjgN45W2b7mE6Tv76wqv3qd9dHzW4a2gMCtiDwpzFVoQPqXBdgjN/R26GSCc5QPN1wy9ehuk3tXS+xmwkacQaFH5RrvVJGFLEZIxZ4Udxly3/kO4uSaFTLm8wmpNRm2/j62QDOz1SJAklpto0JVV4sqglOXpSKNomiSRTAuTbDKIn/XEvA4ve0zSnDA2hbNI16+hwdorqQGIt1FxIDWmbSQD9qT8koIe8S1iIXtXqV+pw4m5ttY5OSGNfiQ+b+OKgKxdMEDQ460bRV7ZnNS7lOEVCbzVbLR1WyPZ8d+nr/KJtd3wn9vOicvQKvBdz4TLPb1ru91oQ8+29LW8fRBxD4AAEgkD+Bp4+ua61x49EY49X5l85eoiSCkxAypCUhL73o06Yumb+pNmDyImxkjQsd1cvbaRmbhlIcqJkY4JfKxZCLA3A+g6mS4FOyi7e9l9+BTurvQ+9tiHZagmcipSkmZ2al+BlPZrMoRLW0LzIRBYTof668UKX45BKc1H5RTFKBt7gpgY7o5UHPrmxHzG+2G1+tH+QSmFr6j8iYMhhT70ZrW1NoVL07M/vLHmqYENNqjxK/bHzyuV604YHDqtHylmQmtYHNYuZ6yBLjna9ApbHM5x7R+0fZ7PruOriqdXiN6zyM8btmt613e9GU3HDVF811DTFdN9fqbSbUBwQsSYCmqD1zdG3c7ZAMSXUsleCc/MW2xKN/XRIGwfljTiTtfYUITlqOX6IXczyVZg21DqZKM318W+IdE02RzDKmKHa0LLHrKThFn08b7O+UX2mU4ORnTukDA80HfHpFW2Yp+7Otu44V4oW4VoGn9pCh9IvFYkBnAnlhRhnQz8wtMXTe0IrMbCG1keZdsrxTLfbQw7SVHha0zo4ym9Wu55fLlzUnO2ylZ0TSD2ufP0JLLV+YXx5XekhitijNwGq9Ryw5auRhVL1XQv8YX9vmduBdeShl/CGEdIunybpzZjTu6uzwAQJAIC8Ce1c50Q2jgt9XexzD8iqo8eKSCM5t0dR/31wTPXF6F8zfZAIx1yyh1hlOPs5s4NwW2b0xSElEaBlM1a7JNVtE7VHaMMLPwGZrX48ZTmoDW1ZnG3/42VSjBCcvlmgebcaO+aHMzGdzQkY7oumO2UW6XKxF4PEbcFh6hZYY0LZpf2AC9/Dunkx+Lp/zSG2scUsdy/1a7dE6Y5ktzrlmRKn9c3fEO/Is6SwxnZl9d10UTRrsQ/TsXppLq5QLDDOcGn/9EUI/7e9DZw+tmOZ34vO1l7LmlYSQo9aEU29dN6+lxpoWglVAwNoE6P6Ic4dWvF7tkc4wwtKSCM5QIt1481ehWjpL0RU/Sjmc4uCslhOXS2zwYoCyVVu6LkR0MRFDN1jw+ZliDHPlSNLrlTZ2KAmUQpbUedFLN5vUeRyd7FXKH+V9KHRJndm/M5pG1R4pM6tJRRFtjwo79hFPCaBLxvyB92L7aikD2WLAM6AzhXwOJGVKczm7+RyInynU2ueU+CmVzdZXswlONjNLObJ8U1r/8f286PuWVGZmls3KKs1Oqm2QU+PVlWc47zu0OrxXlfNsjPH75f5bTAi54qONsalPLG9zl7svYD8QKAWBi4YHoif2996EMZ5qRPumC05CyNCWhLzook+buuyyB78snW1XLBUGPf2OPXaps93VbOcxEzbibE+2AT/bLnU2C6aUY6kmFpmoomJKaYaTllM6komfjRU3+7C2/C6suiufF1biBit2DA6/zMxfn22XujgDrSWHk9bNxFiSkEzeJl3aZjON9Htx40quGKv5pyTY+RiwHwt2Hb/Lmz0Q0Gv4PFvGO1uf4x86mFDmj0hiG+FyzaJn+16JF7veJWEUiu8+2UDs8/zyunjaAb9zXWmXOi9Ic9lvxI+x2XX28DnQ38bVhDwOXG1220a0F0uln3z++8jF/4M31xmBF+rsAgTuPqS6ZVi18yyM8YdGuFsKwXnh7K3xf0xd2tol8zdpEJkQZGcXimdJ8oFmoon9TdzZzg/29Bo+h1MsS7/nxZdYlglC8e9KbYtnNYpiUtw0lG3pk50DKgrDYgVntg1VoihWOoeTP3dUq+Bk7KjAY8cysbLUH6XXROaKsVrb2WLAYqbEQMnGfPoc68PsaC96fBRLXWAzplr6EH8Nz5+JPXqEEx8Dxkk8Y1PMK56/M5GZBVUS97nO4WTnf3YFwUnPAD5ziO9fPqfjIiMGF7PrbE3I39y/KDyazujDBwgAgfwJPDuhrr3SiYdjjDflXzp3CdMF5/b21Aevr42eQAeNrvrJtSxe7lzUlutzLePr7bfSpie92zCjPq1i1wxboA37EHjwsJrwoKDjdIzxx3bwKp6Ww5d+1lwZpnkY8AECQCAvAlVuCT12RG2b12ncBkLTBWc4kW668ctQzZZI18zfZLND2XbN5tVLLHix0tJ4tnMajXLBbIFrlB9KOYZGtQX1dg0CvSsc6P7Dqpv8TqnODh4TQvq1Jsl3k2c2BuzgD/gABMwmsG+tC129f+XSGo9jf6PaNlVwEkL2borLCy+e1XXzN7uC4KQ+Ki3nZ3s1pN4dvBQCV28f+HzEbOes6t0u1Gd/AqcOosvpFY+5HfgKO3hLCDl+RXPy1Zu+DlXZwR/wAQiYTeD/+nnR6UP8L9R4HL80qm2zBeeU2VvjD01d2tplNwwZFUioFwgAASCglcDUsTXh/gHHzzHGn2otY+XrCCHX/Gd99C90ox58gAAQyJ/AFSMD7RP7eK/DGD+Wf2ltJUwVnDui8v9e+6H9+E+6cP6mtrDAVUAACAABYwj0CzjQ3YdU76xwSd2NacH8WiOp9IvPrIic05X3BphPHVq0E4EHDqtuGRx0noIxnmWUX6YKztak3HTDvJaarV04f9OoQEK9QAAIAAEtBE4f7EdnDPb/zeXAV2u5vhyuaU3Iy+5aEBrxfShVDuaCjUDAcgRenFAX8zpxP4xxg1HGmSY4CSHDm+Ly/ItnNVUY5QzUCwSAABAAAtkJ/H1cTbh3heOnGOPZdmGVlEl08sxGLz1aDT5AAAjkR4C+4nbquJrmCqdUm1/J/K42TXCmCblk9tb41IcgfzO/CMHVQAAIAAGdCAysdKI7Dq7aWuGSeutUZcmroS8TaY7L30yZ1VT274MvOUwwoEsSoK8NvmJExfw6n/NgIwGYJji3R1MfvbY6etzMLV33/E0jAwl1AwEgAARyEThziB/9Yoj/PozxDbmuLZfvCSE/X9SQnHbHghAciVQuQQM7LUWAvgRi0iDfE0G34zIjDTNNcLYl5ebr5rZUb4923fM3jQwk1A0EgAAQyEXg0SNqWnv4HMdhjL/MdW25fE8IufGNtZG7XloVKReTwU4gYCkCV+9f2Tq+p+cqjPEzRhpmiuAkhIxojMtfXjKrCZ5AjYwm1A0EgAAQUCEwJOhEt46p2hhwS/3tBKk1Kb/99PK2n3++NW4nt8AXIGAagYfG1bT0rXCcYPSDqCmCM51OX/759uQDDy9thQ1DpnUhaAgIAAEgsJvAOUP96LRB/jsxxrfYiUtrQv7h1vmhwetaYYe6neIKvphH4JVj65IuCddijNuMbNUUwbk9kpr+6g+RiZ9ugSdQI4MJdQMBIAAE1Ag8cWRta71XOgZj/I1dKBFCJJmgxFnTGxxp2KBul7CCHyYS6OV3oHsPq95R6ZJ6GN2sKYKzLSm3XDu3pWoH5G8aHU+oHwgAASCwB4G9q53o5lFVawNuabCd8BBC9tsRk2df/llT0E5+gS9AwCwCh3R3o4uHV8yu8zmPMLpNwwUnIWRkQ0yed+lnkL9pdDChfiAABICAEoHz965Apwz03YYxvt1OhAghZ365I/HM/YvCPjv5Bb4AAbMInD7YL5800PtQ0OW4xug2DReciXT613O2p+59eGkYNgwZHU2oHwgAASCgQOCpo2rbaj3SOIzxEjsBIoT8+ZXVkVv+vQZ2qNspruCLeQRuGFUVOrib63KM8ctGt2q44NwWSX7y6uroMbNgB6HRsYT6gQAQAAJ7ENinxoX+OCr4fcAlDbMbntaE/NFj37UeN297wm6ugT9AwBQCjx1RG+ruk47CGC82ukHDBWdbUg79fm5zcGdUNtoXqB8IAAEgAAQEApOHVaCfDfDdhDG+225w2lPyphvmtfTZ3A7nO9sttuCP8QQkjNCrx9bLEkYejLHhxzwYKjhpQndDTP7i0s/glWPGdx1oAQgAASCwJ4F/HV3bXuWWDsYYL7cTH0KIP0VQy5kfN7js5Bf4AgTMIjAg4ES3H1S1KeiR+pnRpqGCM0HIb2dvid/9j29bIX/TjGhCG0AACAABjsB+tS507QHB7yrd0ki7gSGEHLypLT3jqjnN8A51uwUX/DGFwPieHvTLvf3T633O48xo0FDBuSOamvnSqsjRn0H+phmxhDaAABAAAp0IXDQ8gE7s7/0Dxvh+u6EhhFwwa2v86YeXtjrt5hv4AwTMIHDOXv7k8X2991d6HDeb0Z6hgjOakkNXfdEcbIhB/qYZwYQ2gAAQAAI8geeOqY0EXNKBGONVdiOTTJO/vLS6/Zp31kXt5hr4AwRMIfCnMVUtB9S5LsQYv2VGg4YJTkLIATtj8meXwYG8ZsQR2gACQAAIdCJwYJ0bXb1/5eJKt3SgHdGEE/LnDy9tHb+gAXao2zG+4JPxBJ48qra1zpPJ715pfGsIGSY4E2ly1ext8Tv+8W0r5NeYEUloAwgAASDAEbh0RAD9pK/3GozxVDuCiaTkndfMaa7fASeg2DG84JPBBDwOjJ6fUJdwSdhjcFMd1RsmOHdEUrOmrYocOXsbvD/drGBCO0AACAABRmDahLqoz4lHYIzX2Y0KIaQ2liZbzp3RaNpgaTeG4E/XJrBXlRP98cDgmhqvY4hZJAwTnNGUHL7yi+bKRsjfNCuW0A4QAAJAIENgTDc3umq/yvkBl3SwHZEQQo74IZx6//p5LXACih0DDD4ZTuCY3l509tCK/9R7pZMNb+zHBgwRnISQA3dE0rMun90cNMsRaAcIAAEgAAR2EbhiZIBM7OO9EmP8DzsyIYRc+tGm2ONPfNdmR/fAJyBgOIFfDauIHdvP92efA99jeGNGCs5Yklzzxfb4bY8sg/xNswIJ7QABIAAEGIGXJtbHPA40FGO8yY5Uoqn0Ey+uil7y/gbYoW7H+IJPxhO44+CqlhE1rnMwxh8Y39quFgyZ4dwRTX32wveRI76A/E2z4gjtAAEgAAQyBA7p7kZXjKyYF3Q7D7crklBCnv/XxeExS5uSdnUR/AIChhL48Q1kIzHG6w1tiKvcEMEZTcmtf+OQFAAACNdJREFUv53dHGiKw/mbZgUS2gECQAAIUAJX7leZPqqX5zcY48ftSiSWJqErPm8KtsAYY9cQg18GEqh0YfTEkbURr1OqMLCZParWXXASQkbviKQ/uXx2c5WZjkBbQAAIAIGuTkDCCL00MXPUSX+M8XY78iCE9G5LyqsvmNnks6N/4BMQMJrAiBoXumb/yuW1XscIo9vi69ddcMbS5NrZW+K3PPpdK2wYMjOS0BYQAAJdnsDhPTzospGBzypd0lF2hUEIOe67puQ7t8wPgeC0a5DBL0MJHN/Pi04d6Pt3d7/zF4Y2JFSuu+DcGU19/tz3kfFzIH/TzDhCW0AACAAB+mah1Piensswxv+0Kw5CyFXvrY/+7ZmV7XZ1EfwCAoYSuGxEoP3ovt4b3Rg/bGhDRgvOWEpuu2J2cwXk1pgZRmgLCACBrk7AJWE0bUJtyinhHhjjJrvyaEukpz2/KnLu9E0xu7oIfgEBQwncd2h1y15VzkkY45mGNmSk4CSEHLQ9In98xeymajOdgLaAABAAAl2dwPieHnTJPoEZAbd0rJ1ZhBPysnsXhkesaIEd6naOM/hmHIEf30I2yOw8b12X1CPJ9B9mb0vc+Ph3bZC/aVxfgZqBABAAAnsQuP6AYOLQHu5LMMbP2RlPPC1Hp3za5G1PETu7Cb4BAUMI1Hok9ND4mlCFUzJ9YlBXwbkzmpr97MrIuLnb4f3phvQUqBQIAAEgoEDA68DohQl1soRRDcY4bFdIhJDBTXF56cWzmvx29RH8AgJGEjigzoV+s2/lojqvY5SR7SjVravgjKdJ22WfNVWEEnD+ptmBhPaAABDougSO6u1BU4YHPqhwSSfamQIh5GcLGxKv37kg7Lazn+AbEDCKwEkDfOjkQb7n6j2OyUa1oVavboKTEHLwtoj84a9nN9WY7QS0BwSAABDoygRuHPX/7d1bbBRVGAfw883MdvZCt7u9AFJQIVzEhBhu9iIXgTQh+AAxggYkNWiNlyAERGKsQgIPGEhMSIyloCRaVMCk0ZBgJBgKLFQ0GhPDggo1QYrFdrvd7nS6uzN7DO8S6MzsTnfP/33Od/mdSfs9nD0TTM2tKtlARJ8XswPnfHt7l76n7Q/8Qr2Y9xm95U5g06zSwUUPqFuI6FDusvx/ZMcGTj1jvn3un9T2lssaLnzP9y4iHwQgIKxAwEPs8JMVhkwsSERF/XHxRCrbfvj35KqObhzbEvaFR+O2BD6oD8cfHCOvIKKLtgJZWOzYwNmnG5GPr2r1nT1pC2VgCQQgAAEIWBFYWu1lGx4JfO1XpFVW1hfSmoGUeX3Xz4nJ1xNGIZWNWiEwagS+WFaRLpFpLBEN5LsoxwbOtMm1l8/G/Amc38z3HiIfBCAgsEDznLLh2ZWeRiI6VuwMRpZn1p3uUzJZ/EK92Pca/TkvMN4vs/dry3pLPXKV89HvHdGRgZNzXtOtmSc3RvpxfvPe5ngCAhCAgCMCwRKJHVwUTisSjSGior6YknP+aI+e/fG1c/iFuiMvD4IIJzC/qoQ1zQx0VvqUOjead2Tg1DLmO+dvpbYdiOL8phubiJwQgICYAg0TvaxxRuC4X5Hy+k1kN7Q556s7e9Jf7v01IbmRHzkhUOgCT0/xZ5dPVFsrfcqrbvTiyMDZpxsXDl3R6n64jfObbmwickIAAmIK7JxXps8q96wjovZiFzBNvvN419COY9eGir1V9AeBnAhse6w0UTtOfZ2I2nKS4B5BHRk40yYfauqI+QYzuH/TjU1ETghAQDyBsCqxjxaG9RJZEuIS9Hg6+92hy8mGC/iwiHgvOzp2RODDBeGB8X55CRH94kjAEQaxPXByzuu6NfPExkh/+Qhz43EIQAACELAosHySlzVO9x9RFfl5iyEKatlgJnuz+VJ8wo2kWVB1o1gIjBaBYw2VpkwsQESu3Ctme+DUMua7526ltrRGtbx/l3O0bCLqgAAEIJBvgd3zy4Zmhj3PEtGJfOfOdz7OudfkLLnmVK+c79zIB4FiEJg0Rma75oW6g6pU7VY/tgfOPt24ePCKVnsJ5zfd2kPkhQAEBBOo8kps/xPhpKpIpSK0zjmfc0Mzz2+O9PtE6Bc9QsBpgfpxKmuc4T9T5VOWOB37fuPZHjjTZlZ/qSPmTWZwL9r9ouM5CEAAAnYEnnrIx9ZPC3xSItOLduIUylrO+fqO7tSn+38bLJSSUScERpXAc1MDmYZqdX/YK7/pVmG2Bk7OeX23Zn6zMdJf4VYDyAsBCEBANIE9NSFtWpnyDBF9K0LvaZPvO3pN29reVdRf7hRhK9GjSwLNc8visys8TUT0lUslMFsDp5bhO87e0jcdjGq48N2tHUReCEBAKIE7XwvZVxca8CuSMOfmY7oRaYlq9T/9i6v3hHrZ0axjAgcWlycqVamWiKKOBR1hIFsDZ0w3OluiWg3+CIxQHY9DAAIQsCiw8mEfWzc10KLI5MrlzRbLtrVsMJPtfetivKJHxy/UbUFisZACHolY29JywyNLHjcBbA2cGTM7vOFMTNUMnN90cxORGwIQEEdgX21ImxxUVhLRaRG65pyHUia/vfZ0n6v/LEWwRo/FKTAlqLDm2cG/Ql55spsdWh44OecLbmpm+xuR/ko3G0BuCEAAAqIIVAdktqcmFAt4JGHOzd/5rcCfCeP77Z1xVZR9Rp8QcFJg8QSVrZ3qP1nlU1Y4GXeksSwPnHrG3J3K0tbe4SxOcY9UHc9DAAIQsCAQVskbUqVWmWizheUFuYRz3nTq7+HWlsvJgqwfRUPAbYEXZgSGF47z7A37PO+5WYvlgfPORbyMscfdLB65IQABCIgmQERnRep5yDCPRvuNNVfjhkhto1cIOCawrFodHuuTV7v9kQjLA6djEggEAQhAAAIQuIsA53w6Y+wVxlgcSBCAgGWBz4ioy/JqBxZi4HQAESEgAAEIQAACEIAABO4ugIETbwcEIAABCEAAAhCAQE4FMHDmlBfBIQABCEAAAhCAAAQwcOIdgAAEIAABCEAAAhDIqcB/kjJhrvqAx/sAAAAASUVORK5CYII="/>
          <p:cNvSpPr>
            <a:spLocks noChangeAspect="1" noChangeArrowheads="1"/>
          </p:cNvSpPr>
          <p:nvPr/>
        </p:nvSpPr>
        <p:spPr bwMode="auto">
          <a:xfrm>
            <a:off x="-1" y="-1"/>
            <a:ext cx="4675517" cy="467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Pięciokąt 3"/>
          <p:cNvSpPr/>
          <p:nvPr/>
        </p:nvSpPr>
        <p:spPr>
          <a:xfrm>
            <a:off x="500332" y="2027206"/>
            <a:ext cx="3605842" cy="2648309"/>
          </a:xfrm>
          <a:prstGeom prst="homePlate">
            <a:avLst>
              <a:gd name="adj" fmla="val 18923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Urzędy marszałkowskie po weryfikacji warunków dostępu, kryteriów wyboru oraz po rozstrzygnięciu ewentualnych konfliktów obszarowych przekazują </a:t>
            </a:r>
            <a:r>
              <a:rPr lang="pl-PL" sz="1600" b="1" dirty="0">
                <a:solidFill>
                  <a:srgbClr val="00B050"/>
                </a:solidFill>
              </a:rPr>
              <a:t>zapotrzebowanie </a:t>
            </a:r>
            <a:r>
              <a:rPr lang="pl-PL" sz="1600" dirty="0">
                <a:solidFill>
                  <a:srgbClr val="00B050"/>
                </a:solidFill>
              </a:rPr>
              <a:t>w poszczególnych województwach</a:t>
            </a:r>
          </a:p>
        </p:txBody>
      </p:sp>
      <p:sp>
        <p:nvSpPr>
          <p:cNvPr id="12" name="Pięciokąt 11"/>
          <p:cNvSpPr/>
          <p:nvPr/>
        </p:nvSpPr>
        <p:spPr>
          <a:xfrm>
            <a:off x="4362092" y="2011154"/>
            <a:ext cx="2642558" cy="4341843"/>
          </a:xfrm>
          <a:prstGeom prst="homePlate">
            <a:avLst>
              <a:gd name="adj" fmla="val 14637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MRiRW obliczy na jaki </a:t>
            </a:r>
            <a:r>
              <a:rPr lang="pl-PL" b="1" dirty="0">
                <a:solidFill>
                  <a:srgbClr val="00B0F0"/>
                </a:solidFill>
              </a:rPr>
              <a:t>%</a:t>
            </a:r>
            <a:r>
              <a:rPr lang="pl-PL" sz="1600" dirty="0">
                <a:solidFill>
                  <a:schemeClr val="tx1"/>
                </a:solidFill>
              </a:rPr>
              <a:t> tego </a:t>
            </a:r>
            <a:r>
              <a:rPr lang="pl-PL" sz="1600" dirty="0">
                <a:solidFill>
                  <a:srgbClr val="FF0000"/>
                </a:solidFill>
              </a:rPr>
              <a:t>zapotrzebowania* </a:t>
            </a:r>
            <a:r>
              <a:rPr lang="pl-PL" sz="1600" dirty="0">
                <a:solidFill>
                  <a:schemeClr val="tx1"/>
                </a:solidFill>
              </a:rPr>
              <a:t>wystarczy limit środków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w ramach interwencji LEADER w PS WPR </a:t>
            </a:r>
          </a:p>
          <a:p>
            <a:pPr algn="ctr"/>
            <a:endParaRPr lang="pl-PL" sz="1600" dirty="0">
              <a:solidFill>
                <a:schemeClr val="tx1"/>
              </a:solidFill>
            </a:endParaRP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*zapotrzebowanie=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Zapotrzebowanie krajowe + wartość </a:t>
            </a:r>
            <a:r>
              <a:rPr lang="pl-PL" sz="1400" dirty="0">
                <a:solidFill>
                  <a:srgbClr val="FFC000"/>
                </a:solidFill>
              </a:rPr>
              <a:t>białych plam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br>
              <a:rPr lang="pl-PL" sz="1400" dirty="0">
                <a:solidFill>
                  <a:schemeClr val="tx1"/>
                </a:solidFill>
              </a:rPr>
            </a:b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13" name="Pięciokąt 12"/>
          <p:cNvSpPr/>
          <p:nvPr/>
        </p:nvSpPr>
        <p:spPr>
          <a:xfrm>
            <a:off x="500331" y="4793525"/>
            <a:ext cx="3717985" cy="1559473"/>
          </a:xfrm>
          <a:prstGeom prst="homePlate">
            <a:avLst>
              <a:gd name="adj" fmla="val 38793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Województwa przekazują również informacje na temat tzw. </a:t>
            </a:r>
            <a:r>
              <a:rPr lang="pl-PL" sz="1600" b="1" dirty="0">
                <a:solidFill>
                  <a:srgbClr val="FFC000"/>
                </a:solidFill>
              </a:rPr>
              <a:t>białych plam</a:t>
            </a:r>
          </a:p>
        </p:txBody>
      </p:sp>
      <p:sp>
        <p:nvSpPr>
          <p:cNvPr id="16" name="Pięciokąt 15"/>
          <p:cNvSpPr/>
          <p:nvPr/>
        </p:nvSpPr>
        <p:spPr>
          <a:xfrm>
            <a:off x="7161387" y="2011155"/>
            <a:ext cx="2501557" cy="4341842"/>
          </a:xfrm>
          <a:prstGeom prst="homePlate">
            <a:avLst>
              <a:gd name="adj" fmla="val 13331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Dla każdego województwa ustala się limit środków jako iloczyn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wartości</a:t>
            </a:r>
            <a:r>
              <a:rPr lang="pl-PL" sz="1600" dirty="0">
                <a:solidFill>
                  <a:srgbClr val="00B0F0"/>
                </a:solidFill>
              </a:rPr>
              <a:t> </a:t>
            </a:r>
            <a:r>
              <a:rPr lang="pl-PL" b="1" dirty="0">
                <a:solidFill>
                  <a:srgbClr val="00B0F0"/>
                </a:solidFill>
              </a:rPr>
              <a:t>%</a:t>
            </a:r>
            <a:r>
              <a:rPr lang="pl-PL" sz="1600" dirty="0">
                <a:solidFill>
                  <a:srgbClr val="00B0F0"/>
                </a:solidFill>
              </a:rPr>
              <a:t> pokrycia zapotrzebowania krajowego* </a:t>
            </a:r>
            <a:br>
              <a:rPr lang="pl-PL" sz="1600" dirty="0">
                <a:solidFill>
                  <a:srgbClr val="00B0F0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i wartości </a:t>
            </a:r>
            <a:r>
              <a:rPr lang="pl-PL" sz="1600" dirty="0">
                <a:solidFill>
                  <a:srgbClr val="00B050"/>
                </a:solidFill>
              </a:rPr>
              <a:t>zapotrzebowania w danym województwie</a:t>
            </a:r>
          </a:p>
          <a:p>
            <a:pPr algn="ctr"/>
            <a:endParaRPr lang="pl-PL" sz="1600" dirty="0">
              <a:solidFill>
                <a:srgbClr val="00B050"/>
              </a:solidFill>
            </a:endParaRPr>
          </a:p>
          <a:p>
            <a:pPr algn="ctr"/>
            <a:r>
              <a:rPr lang="pl-PL" sz="1600" dirty="0">
                <a:solidFill>
                  <a:srgbClr val="00B0F0"/>
                </a:solidFill>
              </a:rPr>
              <a:t>* </a:t>
            </a:r>
            <a:r>
              <a:rPr lang="pl-PL" sz="1200" dirty="0">
                <a:solidFill>
                  <a:schemeClr val="tx1"/>
                </a:solidFill>
              </a:rPr>
              <a:t>Procent ten nie może przekroczyć 100%</a:t>
            </a:r>
            <a:endParaRPr lang="pl-PL" sz="1200" dirty="0">
              <a:solidFill>
                <a:srgbClr val="00B0F0"/>
              </a:solidFill>
            </a:endParaRPr>
          </a:p>
        </p:txBody>
      </p:sp>
      <p:sp>
        <p:nvSpPr>
          <p:cNvPr id="19" name="Pięciokąt 18"/>
          <p:cNvSpPr/>
          <p:nvPr/>
        </p:nvSpPr>
        <p:spPr>
          <a:xfrm>
            <a:off x="9960682" y="2027207"/>
            <a:ext cx="2064541" cy="432579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Limity województw:</a:t>
            </a:r>
          </a:p>
          <a:p>
            <a:pPr marL="342900" indent="-342900" algn="ctr">
              <a:buAutoNum type="arabicPeriod"/>
            </a:pPr>
            <a:r>
              <a:rPr lang="pl-PL" sz="1600" dirty="0">
                <a:solidFill>
                  <a:schemeClr val="tx1"/>
                </a:solidFill>
              </a:rPr>
              <a:t>…</a:t>
            </a:r>
          </a:p>
          <a:p>
            <a:pPr marL="342900" indent="-342900" algn="ctr">
              <a:buAutoNum type="arabicPeriod"/>
            </a:pPr>
            <a:r>
              <a:rPr lang="pl-PL" sz="1600" dirty="0">
                <a:solidFill>
                  <a:schemeClr val="tx1"/>
                </a:solidFill>
              </a:rPr>
              <a:t>…</a:t>
            </a:r>
          </a:p>
          <a:p>
            <a:pPr marL="342900" indent="-342900" algn="ctr">
              <a:buAutoNum type="arabicPeriod"/>
            </a:pPr>
            <a:r>
              <a:rPr lang="pl-PL" sz="1600" dirty="0">
                <a:solidFill>
                  <a:schemeClr val="tx1"/>
                </a:solidFill>
              </a:rPr>
              <a:t>…</a:t>
            </a:r>
          </a:p>
          <a:p>
            <a:pPr marL="342900" indent="-342900" algn="ctr">
              <a:buAutoNum type="arabicPeriod"/>
            </a:pPr>
            <a:r>
              <a:rPr lang="pl-PL" sz="1600" dirty="0">
                <a:solidFill>
                  <a:schemeClr val="tx1"/>
                </a:solidFill>
              </a:rPr>
              <a:t>…</a:t>
            </a:r>
          </a:p>
          <a:p>
            <a:pPr marL="342900" indent="-342900" algn="ctr">
              <a:buAutoNum type="arabicPeriod"/>
            </a:pPr>
            <a:r>
              <a:rPr lang="pl-PL" sz="1600" dirty="0">
                <a:solidFill>
                  <a:schemeClr val="tx1"/>
                </a:solidFill>
              </a:rPr>
              <a:t>…</a:t>
            </a:r>
          </a:p>
          <a:p>
            <a:pPr marL="342900" indent="-342900" algn="ctr">
              <a:buAutoNum type="arabicPeriod"/>
            </a:pPr>
            <a:r>
              <a:rPr lang="pl-PL" sz="1600" dirty="0">
                <a:solidFill>
                  <a:schemeClr val="tx1"/>
                </a:solidFill>
              </a:rPr>
              <a:t>…</a:t>
            </a:r>
          </a:p>
          <a:p>
            <a:pPr marL="342900" indent="-342900" algn="ctr">
              <a:buAutoNum type="arabicPeriod"/>
            </a:pPr>
            <a:r>
              <a:rPr lang="pl-PL" sz="1600" dirty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</a:rPr>
              <a:t>…</a:t>
            </a:r>
          </a:p>
          <a:p>
            <a:pPr marL="342900" indent="-342900" algn="ctr">
              <a:buFont typeface="+mj-lt"/>
              <a:buAutoNum type="arabicPeriod" startAt="16"/>
            </a:pPr>
            <a:r>
              <a:rPr lang="pl-PL" sz="1600" dirty="0">
                <a:solidFill>
                  <a:schemeClr val="tx1"/>
                </a:solidFill>
              </a:rPr>
              <a:t>…</a:t>
            </a:r>
          </a:p>
          <a:p>
            <a:pPr algn="ctr"/>
            <a:endParaRPr lang="pl-PL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7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ek" descr="Obrazek">
            <a:extLst>
              <a:ext uri="{FF2B5EF4-FFF2-40B4-BE49-F238E27FC236}">
                <a16:creationId xmlns:a16="http://schemas.microsoft.com/office/drawing/2014/main" id="{884A1D58-0CF7-3C38-62F2-66EC563C8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1403" y="-9328875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4287460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Na co jest…"/>
          <p:cNvSpPr txBox="1"/>
          <p:nvPr/>
        </p:nvSpPr>
        <p:spPr>
          <a:xfrm>
            <a:off x="657069" y="765375"/>
            <a:ext cx="7423184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Sposób podziału środków z PS WPR na województwa</a:t>
            </a:r>
          </a:p>
        </p:txBody>
      </p:sp>
      <p:sp>
        <p:nvSpPr>
          <p:cNvPr id="2" name="AutoShape 1" descr="data:image/png;base64,iVBORw0KGgoAAAANSUhEUgAAApwAAADfCAYAAABbGANOAAAAAXNSR0IArs4c6QAAIABJREFUeF7snXmcFMXZx6t67tnZ2ZP7BhEEL8AT8AKNvsYYRY13JIpnEo1GjfGIGu8jIZp4m3jhGe8YjQoiioCKnCIgyH2z18zuzj1d76cGa6ktumd6Zrp7enqf+UfZ6ap6nu9TPfXrqqeqMYIPEAACQAAIAAEgAASAABAwkAA2sG6oGggAASAABIAAEAACQAAIIBCc0AmAABAAAkAACAABIAAEDCUAgtNQvFA5EAACQAAIAAEgAASAQMGCkxDiRQjdhxBqBIxAAAgAASBgGoH/Yoy/Ma21EjdECNkbITQFIRQusSnQPBAoZwIvYozXltKBYgTnlRvaUvd8sS3hL6UD0DYQAAJAoKsQGBJ0ov3qXG/5ndKkruJzJJV+dUVz6hffh1JdxWXwEwjoSmBCH0+sm9dxOsb4v7pWnGdlxQjOfZvi8ucXz2qqzrNNuBwIAAEgAAQKIFDpwuifR9clHRgFMcaxAqoouyKEkIs/3hR78vHv2srOdjAYCFiBwORhFbGjennur/I4bi2lPQULTmp0JCU3XTOnuWZHVC6lD9A2EAACQKDLELhpVFV8dDfXZIzxK13BaULIuNXh1Iw/zGvxdAV/wUcgoDeBo3t70Fl7+T/o7nOeqHfd+dRXlOBsiskfvLCq7YRZW+L5tAnXAgEgAASAQIEE6OBx0fDAfytc0kkFVlFWxQgh1bE02XHujEZXWRkOxgIBixCgqTg3ja5aW+2RBpfSpKIEJyHksi+2xe/465LW+lI6AW0DASAABLoKAZ8To+ePqZUljKswxl1inbk1kW68fl6odns03VXCDH4CAd0IuCWMpk2sSzol7Nat0gIqKlZwjmiOy3OmzGqqKqBtKAIEgAAQAAIFEPjDgcHkId3dF2GMXyigeNkVaYrLXzy+rHXs/J2JsrMdDAYCViDw5FG14TqPdBjGeHmp7ClKcFKj25Ny47VzW+DJs1QRhHaBABDocgSO6OVBU4YHPq50Sz/pCs4n0uTBV39o//1ba6NdwV3wEQjoTuCm0cHQ6PrMQ+obuleuscKiBWdjTH7/xVVt//cp5HFqRA6XAQEgAASKI+B2YDRtQm3agXE3jHFzcbVZvzQh5PxZW+LPP/xtq/WNBQuBgAUJnL1XRXJCH8/DdV7HtaUyr2jBSQi5ZM622N1/WdJWVyonoF0gAASAQFcjcM3+lelxPT0XY4yfsbvvhJAxG9rSn189p9lnd1/BPyBgBIGxPT1o8t6BmfU+aYIR9WupUw/BuU9Lgsy96NNGyOPUQhyuAQJAAAjoQIAOIJfs458VdDuP1qE6S1dB32yXkknbmdMbHZY2FIwDAhYl0C/gQHccVLUl6HH0KZWJRQtOanh7Um64bl5L3bYI7CAsVSChXSAABLoWAQdG6MWJdUmXhPtgjHfa3ftwPL3l5q9DvTa1wzhj91iDf8YQ+Pdx9WkJIz/GuCS773QRnI2x1H9fXh098ZPNXeLFF8b0BKgVCAABIJAngav2DZAje3svwxg/mWfRsru8JSF/9NR3bcfN3Q7nPpdd8MBgSxB4ZHxNqKffcQzGeGEpDNJFcBJCpszdnrj3wcVhyOMsRRShTSAABLokgUO7u9HlIyvnBN3SOLsDIITc9uoPkVtf+yFid1fBPyBgCIHrDqgMH9bDcwXG+EVDGshRqV6Cc1goIX914adNwVI4AW0CASAABLoqgZePrY+7JTQYY7zFzgwIIWfM3Z545cHFYcnOfoJvQMAoApMG++UT+nmfqPc6rjCqjWz16iI4aQPtSXnn9fNa6rdCHmcp4ghtAgEg0EUJ/HpkAE3o4/0NxvgROyMghIzcHk1/dcXnzX47+wm+AQGjCBzczY0uGl4xr7vfebhRbZgiOHdGU++99kP0pzMgj7MUcYQ2gQAQ6KIEDurmRr/Zt/LroFs6xO4IUmk5de4nTY6kTOzuKvgHBHQn0NPvQPcfVr0z4JK66165hgp1m+EkhFw0b1vi/geWhGs1tAuXAAEgAASAgE4Epk2si/kceBjGeINOVVqymlBcXnPHgtCgNeGUJe0Do4CA1Qm8fGxdwi1lXhgRNttWPQXn0FBC/ubCT5sqzXYC2gMCQAAIdGUCl40IoOP6en+HMX7IzhzCSfmtZ5a3nTJrK+xUt3OcwTfjCEwdW9PSP+A4EWM817hWlGvWTXDS6tuS8o4bvmzptgXOSTM7jtAeEAACXZjAqHo3+t1+lYsq3dIoO2MghNzw1troPdNWtdvZTfANCBhG4Kr9KluP7OW5GmP8T8MaUalYV8HZEJPffW11+8+mQx6n2XGE9oAAEOjiBJ4/pi5a4cL7YYx/sCsKQsjPFjQkXr9rQdhtVx/BLyBgJIGTBvjQyQN8z9X7HJONbEepbl0FJyHkV1/uSDx4/yLI4zQ7kNAeEAACXZvAxfsE0An9vNdhjB+0KwlCyJCmuLzk4llNsFPdrkEGvwwlcECdC/1mROWiOr/D9NUQvQXnXqGEvPDCT5sChhKDyoEAEAACQKATgf3rXOia/YPLgm5pXzujSaTl6IWfNnkjKdipbuc4g2/GEKj1SOihcTWhCpdUbUwL6rXqKjhpM21Jefsfv2zpvhnyOM2OJbQHBIBAFyfwr6NrI1VuaTTGeKVdUYQT8rJ7FoZHrGxJ2tVF8AsIGEpg2oS6qM+JB2KMdxjakFC57oJzZyT1zutroyd/vAneq25mIKEtIAAEgMCFwyrQTwf4/ogxvteuNNpSZNrzK9vOnQ5jjF1DDH4ZTOD+Q6tbhlQ5J2GMZxrcVKfqdRechJALvtyemHr/4nCNmY5AW0AACACBrk5gZI0LXX9gcGWlWxpuVxaEkN+9tz469ZmVsFPdrjEGv4wlcNmIQPvRvd03uh2Oh41tqXPtRgjOwa1JsnjyzEbI4zQzktAWEAACQAAh9PTRte01bukwjPG3dgRCCDnuu+bU27d83QIbh+wYYPDJcALH9/OiSYP8r3XzOc40vDGuAd0FJ627NSlvu/mrlh4b29Jm+gJtAQEgAAS6PIFf7l2Bfj7Q9yeM8R12hEEI6dOWlFddMLPJZ0f/wCcgYDSBETUudPX+lcvrvI4RRrfF12+I4NwZSb31xtroKR9Bjo2ZsYS2gAAQAAJoeLUL3TAquCbolobYFUcsJYev+Ly5siUh29VF8AsIGEag0oXRE0fWRrxOqcKwRhQqNkRwEkJ++fXOxN/uXQh5nGYGE9oCAkAACFACTxxZ217vlY7AGC+0I5HWhDz/wcXhMUubYKe6HeMLPhlP4Jmja9uDbmkExniD8a3tasEowTmwNUm+nTyz0VT1bBY0aAcIAAEgYGUC5w6tQJMG+f6MMb7VynYWals0RZ54cVXbJe9vgNNQCmUI5bo2gTsOrmoZUeM6B2P8gVkkDBGc1PjWpLz1lq9aem6APE6zYgntAAEgAAQyBPaqcqI/ja7aEHBLA+yIhBBy2YcbY489ubzNju6BT0DAcAIXDquITezj+bPP5bjH8MZ+bMAwwdkQS73xxpropA83whOoWcGEdoAAEAACjMCjR9a29fBKEzDGX9uNCiHkiNWh1Pt/+LIFTkOxW3DBH1MIHNPbi84aUvGfbn7pZFMaNGpJnRpPCDlv/s7E3+9ZGDb99UlmwYN2gAAQAAJWJXDWXn502mD/vQ6M/2hVGwu1ixBSF0+jTefMaPAWWgeUAwJdmQBdBfnjgcE1NV6HaZsLDZvhJIQMaEvK310wswnOSuvKvRp8BwJAoCQEBgWd6PaDqrYEXFKfkhhgcKORlLzz6jnN9TujsFPdYNRQvQ0JeB0YPXdMXcLlwB6z3DNMcFIHwkl5y61fh3qtb02Z5Q+0AwSAABAAAj8S+Pv42rbeful4jPEcu0EJxVKz/76sfdyChoTdXAN/gIApBJ48qra1ziMdhDH+3owGDRWcDZHUv99aFz39A8jjNCOW0AYQAAJAoBOBMwb70emD/VNdDnyN3dAk0+QvL61uv+addVG7uQb+AAFTCPxpTFXLAXWuCzHGb5nRoKGCkxByzjcNyUfuXhCCPE4zogltAAEgAAQ4Av0DTnTXIVU7KlxSD7uBIYRMnrU1/tTDS1uddvMN/AECZhA4Zy9/8v/6+++rcOFbzGjPaMHZL5IiK87/pBHyOM2IJrQBBIAAEBAITD28ur1/pfNEjPFndoJDCDl4Q2tqxtVzWyrt5Bf4AgTMIjC+pwf9cm//9Hqf8zgz2jRUcFIHQrH0ltsXhHutgzxOM+IJbQABIAAEOhGYNMiHTh9c8ajXiX9tJzSEkIqUjJrPnN7gspNf4AsQMIvAgEonun1McFPQ4+hnRpuGC86dkdSr76yP/eL9DZBnY0ZAoQ0gAASAAE+gT4UD3XdYdaPfKdXbjUx7imy6YV5zn83tabu5Bv4AAcMJSBih146rlzFCHoyx4bu7DRechJCzv2lIPHb3gnCV4fSgASAABIAAENiDwIOHVbcPCjp/jjGeYSc8rQn5o8eWtR43bwfsVLdTXMEX8wg8Or4m3MPvOAJjvMToVs0QnH0iKbLq/E8afUY7A/UDASAABIDAngR+PtCHfjGk4p8+J55iJz6EkD+/vDpyy+trInZyC3wBAqYRuGFUVejgbq7LMcYvG92o4YKTOhCKpTf/eUG491rI4zQ6nlA/EAACQGAPAj39DvTgYdUhv0uy1YkhhJCz5u1I/OuBRWGY0IB+DwQKIHD6YL980gDvQ0G3w/Cj00wRnDujqZffXRc767+Qx1lAd4AiQAAIAIHiCdx7aHX70CrnaRjjD4uvzRo1EEL22xFJz758dnPQGhaBFUCgvAgc0t2NLh5eMbvO5zzCaMtNEZyEkDMXNiSfuHNBCPI4jY4o1A8EgAAQUCBw0gC6W903Leh2nG8XQIQQh4xQ/KyPGxxpYhevwA8gYB6B3n4HuufQ6h2VbuPP6jVLcPaOpMgP53/S6DUPI7QEBIAAEAACjEA3n4QeGlvT5nVKtjq3sj0h/3DL/NBgOHoP+joQKIzAK8fWJV0SrsUYtxVWg7ZSpghOakpLXN5454JQ3zVhw3fea/McrgICQAAIdDECdx1cHRle4zwTY/yeXVxvTcpvP7287eefb43bxSXwAwiYSuBvY2tC/QKOn2CMvzKyYdMEZ1M8Pe3ttdFz31sP53EaGVCoGwgAASCgRuD/+nnRWXv5X6t0O860CyVCyI1vrInc9dJq2Klul5iCH+YSuHr/ytbxPT1XYYyfMbJl0wQnIeSMhQ2Jp+9cEIbkbiMjCnUDASAABFQI1Hok9Mj4mqjHKdnmdcOEkFMWNSReuGNBOACBBwJAIH8CJw/0oUmDfE8E3Y7L8i+tvYSZgrNnLE3WnjsD8ji1hweuBAJAAAjoS+D2g6qi+9a6zsUYv6VvzaWpjRAytDkhz5/yaRNMZpQmBNBqmRMYVe9Gv9m38usaj3SIka6YJjipEy1xecPdC0L9VkMep5ExhbqBABAAAqoEftLXi87Zu+LtoEs61S6YkjKJTv6k0RuFrep2CSn4YSKBeq+Epo6raa5wSrVGNmuq4GyIpp//z/ro+f+BPE4jYwp1AwEgAARUCVS5JfTkUbVxJ0YBM96fbEYoWhPp7+5cEN5nVQg2pZrBG9qwH4EXJ9bFvA7cD2PcYJR3pgpOQsjpixqT/7zjmxAsfRgVUagXCAABIJCDwJ9GV8UOqHf9EmP8bzvAiqTSL/5rReScTzbH7OAO+AAETCfwwGHVLYODzlMwxrOMatxswdk9liYbzp3R6DHKIagXCAABIAAEshOY2MeLzhta8X6VR/qpHVgRQq55d330L8+tbLeDO+ADEDCdwBUjA+0T+3ivwxg/ZlTjpgpO6kRzLL3+3kXh/rD0YVRIjan3toOq0F5BJ3pqRRuatcVa5909NLYG1Xkl0227YmQAHdXLi95aF0Gv5DiSxcr8jOkx1qn1qN4edPHwAPI5MWqKy+jddVF05hA/aozJ6Ko5zRlDaR/yuzB6eGkrWtqU1N142leoyJuxOYYeXdaGxH/r3mCOCgMujP51dF3KgVEQY1z2Z9URQk5Y3px85eav4W12ZvclaM8eBE7o50Vn7hV4vsqNLzDKI9MFZ0M0/ex7G6IX0B99K3/O2suPTh3oR05pl5V0oDJqMLIyB2ablQVTKQTnfrUudOV+lWhzexrdNj+UM4RW5pfT+DK/QBSTTIB2ZcFJQ3rjqKr4mG6uCzHGL5V5iBEhpF9rUv5u8swmOBqp3IMJ9peEwL61LvS7/SqX1nod+xtlgOmCkxAyaUlj4tnbvwlb9vVqTGwub0l2iAkqGOhHi7gwKlilrBcEU2f6lEefCofmh5B8+DExG0mSjhm4Usa+nNvW+mBg9AynFRlS4X3B0MD0aq90nBXty9emeFoOX/pZc2U4IedbFK4HAl2eAN1M+NgRxr76thSCs1ssTTadO6PRbdUI5yMOrOqD3nYBk+KI5sMPBGdxrPnSbDaTHsWW7WGxKwpOmmLwwjF1MsaoBmMc1o96aWpqS8jf3LcoPHpZs/4pEaXxCFoFAuYSeHZCXXulEw/HGG8yomXTBSd1ojkur71vYWjg9xY9wkKLOGCigL65g31Yfhb9N50lPam/D32yJYYO7+FB7DqaH0YHPjrA9Q04MkXZ3/gAsxwv9rdoinTKUeRnbmrcUqYuuuw/a0sMndDPl8lXY5+UjDryDJXs3tSW3mMmjbePft+ckDtyOHv5HZl0A34GmPlM/z5r6648Nf6jNKArcRbzIpXsFXkp1SOW4/mxGWzeTiVhoiT8+HxApbizv2XjR3Ng+e9ZGerXipZkp1QO+h21/fNtcXRETw/ihZOaMM0mnli/fG9DFB3e3dPRB5X6QK4+KP4g6RVjrX09LSNEcxHFvGJmx7rWFBpdr/5cy/ss2s58Z30t1/1OWYh9g0/DEfucUh804gc+V53XHxhMHtrdPQVj/Hyua63+fSxFnnz++7aL/7cRdqpbPVZgnzUJ3H1IdcuwaudZGOMPjbCwJIKzMZ7+13/XRX/1tkXzONlgkJQ7izwWADb4LGxIdAgrMY+QzwFlQpQKI1qWF5lKmwfEv7H2fI7dgys/ACqJBV748JshqA1UoLLNEkrti74wu5kQaIrJmfxF+uHzWrMJdSUhefnIAAq6JDRne7yDI79UTesX2xGFAL1GbFdJiPE+Mfv5JWta79geHhROyuixZW2ZhwAmIJh9Srl/jA3/sJGLn7jpSk1ki0vqoiiifYw+XBBE0LMr2zObuXItIfP9kokppRQSLX1Q/EEqJsa8ryI/tb6u1HfFBwetDxI825G1rozo3xbZ9SCm5X5X6xuZ/jk/lHkA5R/GrCI4x/f0oF8N839W43UeZcQAY2adhJArPtoYm/rE8jbLrp6ZyQPaAgL5ErhoeCB6Yn/vTRjjqfmW1XJ9SQQnffft0sbk87d9E7JsHic/uyPOuCiBVRtQ+FlAdg0byPhZETZzpTZrJYoCJREq2qVlUBPbU1uCVBJR+1S79pg5Vcs7FG2h7Uwa6EftKRnRlCs6KIu2qO0CV7KF30GvVE70SxRvVDjG0wQNDjrRtFW7xJtYT7aZVCa+a71SZke0uISrtrFJKd5qfUBsn9rXt8KBqj0S+mxrPLNTPlfMlfqgKNqVBDm9RkmY8n1OrxiLsVLr60oiT4xZvoJTaQe7lvudPbConeJgVcHpljCaNjGzW70HxrhJy6Bh1WsIIUetCafeum5eS41VbQS7gICVCdCTNM4dWvF6tUc6wwg7SyU46xIy2nL29AbLP4nyS5/8LFYucVfosq2aYBBFiJY8Py15aWI9au2LYkcUH7mEjlI7Y+rdaG1rCtH3uNKZUibW2Iyimv25hKBSuVxi9oHDqjMpAjT9gc1cK822Kglqng1LNxDTCtRmf5XEca6HDlY3rXNHNI2GVbkyKQ9UtOcrfFg/5u2gf1NKjcjV5/SKcT59XRTyajvSc6UiiCkQbAVA7UdX7O+57jWrCk7q39X7V6bH9/RcijH+pxGDjFl1EkLo/oB1585o9JvVJrQDBOxEYO8qJ7phVPD7ao9jmBF+lURwUkeaY+k19y9uHbSyxfoJ3myWhNrNZjCUcrro90yUllpwZjvnj1/aZ52KLcurzSqqLVuzmb3TBvtzntPJCzh6Pf3M3BKjB1BnZhVH1rgyy9qMcTGCk+XHijcN85NfLqebDJgNx/T2Zoq8sSbS6dijbGKLZ0N9UDqbU0lwKs3Q0bbV2uKXy6l9NCWBzmzS/GAqOqlIoszoR00wqT0Y6CE4abuFxDhXrLKx5/s5jaM4u5zPDGfQs+vn0IX3zAvNdb+Xs+CkD1kX7eOfW+txjjVikDGzzmhKbrjyi+Y6euQVfIAAEMiPAN378czRtXG3Q9o1EOr8KZngbIymnn5/Y+yit9Za+zxOxpsOpGwJeWsknRnY+HP8tMxgaBn89JjhzDZAq+XHsZk7rTOcTFxQJh9uimZmBnMd4yNuWFkZSqLPt8Yzwo7OKnb3OTrllxYjOLUc4s3E2dwdcXRkL08md/OIXp7MjCtdWp002Ic+3BjLLFVrFZz5zHCqzXrmaosex0TtO3mgLyPUaZvH9/OiN9fs+hufWyz+XhgtOPWKMW93Nh68aKf9SRT7Wu452hbra3O3x9HxfX0d+Zv0O6UHAzvNcEoYoZcm1idcEuqPMd6u8xhjanWtSXn21CWt4xY1JExtFxoDAnYh8PTRda01bjwaY7xab59KJjgJIT//tin5wq3zrZvHycPOtWyql+BUm/US688166M0y6YlX1BrDic/ENONNnUeh+LudJ4hq5vORPG5knSwp7mc3XyOTgep8yKff5OPUv4ln8Op5ZQBfjZuZzTdkUdKOVPx9n1LKjPjyufkKeVhFpoDm+24nlyxpbPAlGFPnyMzk0nrmjysosNmugNd7c1HajmcPFOW2sA/UFFeudIm+D6RT4xzvcEq11I+i3c0TTLdjd/Ilq/gpGXpQwf/ViAlv8W/5epzWn4f9P5xz6e+K/etJEf19lyOMX4in3JWuzadJn99flX71f9ZXx4TGVbjB/YAgT+NqQodUOe6AGP8jt40Sik4axIy2X729MZd27Yt8lHakSrmK4qikF9uK3ZJnQkhWieri9XPD6a5ll3VZhvVdlCLR8Twr4pk+W1Km6eyfacUUtY+vxuc5R3S63mxxDhTIcFEhFKqgDjYK4l2tbjSo6voh+WNsutcEkah+O5XH/KCi9/0pSSKlfIK6bIxzy+XQFGb3WW+pQhC9NgfdrYkvb7KIyF6skK2N2KxvkzfoJVtl7q4+16pD6rdsoXEmBe3YqxyCU4ln5hthQhOyoX60NPvyGyKE1c0lO73ct2lzjgd0t2NLh1ROb/GIx1skZ/igswghFz42db4ww8tba0oqAIoBAS6OIHzh1YkThnkux1jfLfeKEomOKkjTbH0Dw8ubh1Mzx600kc8T4/aJp79KJ5ROH9nIjMjxoRLoTmcjIOYZykefZRrYwl7JSerj9kv+kbrZR+W9yfmq9Fr6HIln1/JyjAO2Y5m4mOrdD1jRUWoKJZEe/kzRXlW4iyZUs6duOmLXUOPZuLfh85EtNImMV7c0PaVRHgufmwXOH+Ga+Z+4F6fyvsttqFkH+svSme68vyZ/fN2xNGIGtce58Py1+bqg2r3bL4xzhWrXIJTLY7UvkIFp/iww2Y9mc/i/c63xc7ALYdzOPkYvjSxLu5x4CEY481W+j3OxxZCyKGb2tPvX/VFc20+5eBaIAAEdhGg6WUX7B34b41XOklvJqUWnE+8vyF6yZtlksepN3wr1KdlmTSbndk2J5nlX67ZQrPsKId2io23FX3MZ/a1VPaXA/cf7+XfYoz/USpOxbZLCKlMEbTzzI8bPMXWBeWBQFckMKjSiW4dU7Uu6JEG6e1/SQUnIeRn3zYlX7p1fiigt2NQX24C/K7nQt8Rn2t3bm4rir/CCjYU74U5NZSD8MmXRDn4pHb6Q76+Gnn9mG5ueqzW4hqP40Aj2zG67vakvOX6eS29aCoEfIAAEMiPAF0dfXlifVrCyI0x1vW4h1ILzupEmuw8e0ajMz8kcLVeBLSeM6rUnpjbqpdNWuths6tKy+xa6+hq15WDOMs3JkqbufKtw6jr+dSIXOkORtmQT70vTKiL+Z14H4zxunzKWenatoT88T+WtR771Q7YqW6luIAt5UPgsSNrw9290jiM8bd6Wl1SwUkdaY7Jqx5cEt5rebO18jj1hAx1AQEgAATKgcClIwLoJ3291xj1ajszGBBC7nxpVeSmN9ZGzGgO2gACtiPwx9FVoYPqXfRlEK/q6VzJBWdTLP3YBxtjl9GDrOEDBIAAEAACpSNwYJ0b/XbfwHc1XsfI0llRXMuEkHO+3pl85N6FoeriaoLSQKBrEvjFEH/61EH++zwOfJOeBEouOAkhP/2uOfnKLV9DHqeegYW6gAAQAAKFEHjumNpowCXtb8TBz4XYk28ZQsgBO6LyJ5d/3gQ71fOFB9cDAYTQYT3c6JIRlTOq3dKxegKxguAMpmTUeNb0BueuY5vhAwSAABAAAqUiMGV4AP1ff+/1GOMHSmVDMe0SQlwEoegZHzc4CAwqxaCEsl2UAH2b3T2HVm8JuKQ+eiIoueCkzjTG0t//bUnrUPp2EvgAASAABIBA6QjQ0yuu3j/4fbVHGlY6K4prOZKS19z4ZWjQhrZUcRVBaSDQRQm8emxdyinhKoyxbvmOlhCcLbH0I+9vjF3xOuRxdtGuDW4DASBgJQL/PLo2Uu2WDsIYL7eSXVptaU/K7zz+XdvJX2yLay0C1wEBIMAReGhcTahvheNYjPF8vcBYQnASQk5c3pJ69eavWmx1Hmc+50PmepuKXgFn9Zjdnt7251OflsPp84lVPm0bda3ae+ZZe+Vw7iPPptzsNSquVqn3V8Mq0IkDfLc4ML7TKjblYwch5ObX10Ruf3l1RMqnHFwLBIBKFqJUAAAgAElEQVTALgLX7F/ZOq6nh74I4jm9mFhFcAZSMmk5e0ajQ7ZRzk0+Ioa9T/ypFW1o1hbjn8pBcHa+hfKJlV43XzH1ZBOcehzoX4xthZQFwVkINePK0NeeXndAcE2VRxpiXCvG1UwImbSkKfnk7fNDdca1AjUDAfsSOGWgD50+2PeQ3+X4nV5eWkJwUmeaYvKKvy0ND/u2yT55nFpFDDscmr2HXa/gZqvHCMFpRJ1msKBtaI1VIfaYLaaoGKVJ3+J76Qux3awyZjMyy69ybuepo2rbaz3SWIzxknLzgxAyrDkuz5syqwmORiq34IG9liCw681jFXNqPM5xehlkGcHZHEv//X8bY7/5t43yOI0UMcV2ACPEoRF1Fuun1vJGxgrEVO4oAKPcjMy+4pd7V6Dj+3ru8rkcN5vdth7tJdNy/Jczm9zxtI2WzfQAA3UAAQ0Euvsc6C9jqxsqnFI3DZdrusQygpMQcsLy5uTrN38dqmCWK72Gj80Grg6nEHv/tyh02L9rPbvTd2ZsjqFHl7VlquaXHGvcEuobcKCmuJyZEaJHgvhduNPskDgYUrtO6u9Dn2yJocN7eBBrR3x1nShiWC4hfx2djaL2sA+zg15TqP9KkedfsUe/n70tjuiyWSRJ0FVzmjuKMBvZH6IpgsRlft5mZu/IWhc6daAf0fewKpUV2+f9pNczpu9tiKLDu3syMaGfTW3pTvYpCcNcYkXL6xxzxYqlPNBZ6KN6eTN+rm1NoX4VTrS8JdnRF5kvlMWsrTE0rMrV4Qvjki3+WvvpEb08GTveWhdBr6zetYlQZEz/xtenxI7Gcq+gs1OMs/HUej3PnDKo80p79CPeHubPh5uiWe8p6lO2e4bvSzRWY3t4kM+JEWVOXy5x5X6Ve/R5JZ/Ee0jpN0XpfqflmhNy5p5m905TTM60q/Z7xFip3TuiLZQb/czdEe+455Re76rF5myjxLBqJ7rhwKoNVR5pgKbRxGIXtSXk5X/+JjScjhXwAQJAIH8CLx1bF/NIuA/GuCn/0nuWsJLgrEgTFDp7eoODPZAqzZixgT+clNFjy9oyAwm/JP351njmx31hQ6JDYIrvWuZ/iAsRNPwAwQZ0pY0p/IDKBNm2yG4BJebhMT+iaZIRvPQjDpC5/Geimg81q7cxJmfEm5r/og/sOp8Dd4gFUYzQf9MnISr+1WY41dqnNrJlX54pG8iV3tVuhuBUipXSe9uZv7wfTBDxIk5NwIlCR40/FSpiPxXrFBnzwozvo7xIpfZfPjKAgi4J8ekc2ZbklcQ7jUmVR0LrWnc/BPI5ySNrXGhiH28n8Ss+OPIPOtnuqVz3DP+gRgWckoAXH7JyCU6lOCs9PFIO/MMrtYWVzfZ7xN+rWlYJWDv8w6DabxzfN5VszjWIPH5kbXs3r3QkxnhBrmut9n00lX7p6eXtZ880ISfear6DPUBADwJ/ObymZWCl42cY49l61GcZwUmdaYyllz+8tHU4/aFmH1Fg0MGBLpEMDjrRtFXtmQ02+c5wKQkptfbo35VmOOkMFj+zpTRQMNvfXRdFZw7xIyb4aJ1KM7WsLX5w1sN/JT5qIlAcjEXRl02MqA2WSgO6KFzYv3lBriTejBacSrHi4yLOaokCSO0hSW02kp+pp+3w/rEHDl7ws34qxlSJsSiUmJCmM6/0wYT2gUkD/ag9JaOEjLI+NLB2xX5L26CrAtuiadTT5+iYjeb9qPVK6OLhgU79X+nBhfb7bKsErB6RmSjU1fpSPv2T/3FV+30RRR79d0+/o9Oss9KPdLYZ91y/ZayPiO0oCXixz7GySrPNaoPJOUP96MR+/gf9LnydHgOOmXUQQq59b33sz8+sbPOZ2S60BQTsQuA3+1a2HdPbcy3G+Ak9fLKU4GxOpP/24YbYVa/9sPucUfEH+IHDqjNCjy5ls1mDXJskxB/4bLMIWgSN0oChJjjVlobVBpZcA0ch/mcTI0xgqg2Col9scBdn3GhnVGKQa9aTiQe19kVOWuIj3hhal9TVYqX00MHaEAW5UltKsdYy68mWYsWHANGeZU1JxaViUbCL9VFbx9S7M6kBo+rdmdlmJuqybWATxSQVrYubEoguiz+7sp1uAMzYs7k93ZFqoCTO+NQVLTzoTKmSiBLvGa19mcUw1wynWn6vlr6Zj+DUMrspPpSwh3OxrFabcw0idKb+5tFVW4Iefd84kqtdPb6nx+2taEk9d9NXLfV61Ad1AIGuRuDE/j509hDfUxVuxyV6+G4pwUkI+cmKltSbN33V0pHHyS+X0zcRnTe0IjOzeUxvb8Z/lpfFD25KuUv0Wra8ZqbgDHp2IXbh3cvS2QSMOHgW4r/YMZQGH5FBPoM0v/zJ52JmE5x8/hpvn7h8zmbf2DVaBvVcs0JaBadarLLFS5xFPG2wX1NOJM9QjJeY+6eX4KSrAfzDGbWVfmZuiXXcV1TU0bzHbMdzicvlNEfz6RVtmeX5z7buOtKL5jjTfFyWX8rPQtL7mM548jOVdhacuX6PeOG7T7Ur5wyplvtZL8FJbXtkfE17T79jIsb4Sz0GHbPqIIQMaE3KSybPbAqa1Sa0AwTsRID+dl1zQPCbKrd0kB5+WU1w+mSC2s6e0SiluAM5+ST5I3t5MrmbdDaFzsrQJdBJg33ow42xzOCmlMtWyhlOOoszd3scHd/Xh/jlYq0znDTI+fiv1Cn0nOHk6xeXLvOZ4RTttMIMp1qssglO+h1bVmcbXpQ2Yokzc7lEMq0324MRX17rDCcVnOLmrJWhJOLznmk+Lt1Ix28kE2PFPwTR6zMM5ocy/ZRumNkRTXfMmLIZOP6+pG1q5cH33XKc4dTye0T5qaXYKN3PZgtOmg50Yn/v3yvdjiv1GHTMrCORJq1TZjUG2pKwU91M7tCWPQjUeCT6wBn2OqUqPTyylOCkDjXG0sv+/m3riCWNu/M42azMzmi6I9eMDpzH9/Oi71tSiA5EbEZGSbgUKzjFPL18ltTZsiEVyHxuptKGGDVhk4//Sp1CSw6n0sBI68o1O6iUcygKLrXZlmzilX0nllWqK9dbd3L5wES9WqxyCU7Gjm5kq/M4MrvT+c1bSvy12KRVcNIHLXHJWk2wMlvpLCOfB03L01zObj5Hp6Vwpf7E7KL3Y7VHysxqUhtoHKhYZR9RtDLxSDfF0Q9/TqjShha1WXjxVAC1HGsxDmo8ldjxfqv1Ly19U8vvEXtoEU8LUPuBV8oVFdvRarOWQWRQpRPdelDVjqBb6qHleitd056UF9y9MDxqebN9zne2El+wxf4EXphQ1+534r0xxluK9dZygjOUSP/1fxtiV7/K5XGyWRnqLMstY4OHS8IoFN+1+5p+su3I1rKkLm5AYEew8MeOFCI46UyPOFCI/84m+ugSpRb/lTqEWC9/fA6fi8l8FTkxcUD/y5ZN1WaTlQShkrimNkweVtExM82uoTuLs+1S1xIfkYEWcackHviNGblmJGl5mgOqdIyUWvtKQoeJNv40gVxL6jQW4mwzEzFKS7SsXf6kB7ZMTsvxS+FqPzBMPCYJyeRt8rOnfD/lyyvFmH3PpxjkOvmBj4vWGUTWjijEssWNlRFPj6D9U+yH9Fqlvq/l9yif2U3WjtjXxL6k1WatA8hD42ra+1Y4jscYf6G1jBWuS6TST/1rZWTKR5tiVjAHbAACZUfgnkOqWvaudp2BMZ5erPGWE5yEkONWtiTfvvGr0K4EM25pkR7fwp87yAYL/ugTer2YHzd/ZyIzCyqKVaWBnA3UVNDSDxVk9Lw7PietUMGpNAgwH5iv4i7dQvxX6hT8YE+/p8xo7h398DNR4hmH4uYgsR7xPE1ezPLii/87s4+vm9U7b8eu80HVzjbVEh/R/0IEpxgrpXMv+XaybaYSbc52DifPJJ8ZTtqGGBsl8cvfH0r8qQjV8oYi1hZ/PWNG21DKAWX+iPcxs4nmjr63PopOGuDLnJ3J+ql41FeueyZXvPnyNBY0BSBX3qrYf5XOvcyWN0lXN9hH/D1Sy+cVf9dYedbOd81JNL6nJ/NnpVhrsVnrAHL6YLpb3ftktddxqdYyVriOEPKb6Zvjdz62rFWXJUEr+AQ2AAEzCVwyojJyfF/PjRjjh4pt14qC00MQipwzvVFK2OnF6sVGykbltRyTVG7uKs14lZsPRtsrbrDijz8zum071a8lRUVvf/sFHOiuQ6obAy6prHZ8E0ImrG1Nv3Lt3Gbd3paiN1uoDwhYmcBxfb3ovKH+FyvdjvOKtdNygpM61BhLf/uPb1tHLubyOIt1FMpbgwC/4YSfuco1K2UN69WtKIUIsDoT0b5yj7FVeJeqr/318Or2AZXOkzDGn1qFRS47CCE9oinyw3mfNHacfJKrDHwPBIDAbgLDq13ohgODy4Iead9iuVhScIbj5IEPN0WuffnHV/YV6ySUtw4B/oiYXHmx1rE6uyVqG8DKxX6z7My1OccsO8q9nVIJzlMH+dCJA7zP1Xmck8uJYTxNGn/9eVMtTf+BDxAAAvkRqHBi9M+ja6Nuh9SR5phfDbuvtqTgJIRMXNWSfPcGLo+zUAehHBAAAkAACBRPoHeFA913WHVLhVPa9TL3Mvm0J+UvHlwcHgsrZmUSMDDTcgT+dXRta5VbOhBjvKYY46wqON1pQqLnf9Ik0ddYwgcIAAEgAARKT+CBw2raBwcdp+ixY9UsbwghU59Z2f47uiENPkAACORP4PaDqlr2rXWdjzF+L//SFp/hpOY1xtJLHlnWtt+ihkQx/kFZIAAEgAAQ0InAyQN96GcDfS/XeRzn6FSl4dUQQqbM3pa4b+qScK3hjUEDQMCGBC4YFoifPMB7K8b4vmLcs+QMJ3UoHE/f99Gm2PUvQR5nMfGFskAACAAB3Qj08DnQX8dWt/qcUtm8LpIQMnZTW/qdq+Y0l9UOe92CBhUBgSIJ0M2+Fw4PvFnpkk4rpirLCk5CyDGrQ+n//OHLZthdWEyEoSwQAAJAQEcC9x5SHRla7TwdY/yBjtUaVhUhpCopk21nTW/cfRiqYa1BxUDAfgSGBJ3oT2OqVle6paHFeGdlwelMExL75SdNjhjkcRYTYygLBIAAENCNwE/7+9Apg/xv1Hml03Wr1OCKIil56+/ntPTcHk0b3BJUDwTsR8AtYfTixLqkQ8LuYryzrOCkTu2MpBc/vrxt/4WQx1lMjIsua8Sh5kbUWbSjZVpBKc63zPYWpGwYS2Gr+GYiah97Qxb9/yv3q8yYzN6wlOs1plq7SSl81WpbMdfVeyX08LiaiNcplc3qUyQpT//b0taJ9C1P8AECQCB/Ak8eURuq80ljMcbf5V96VwlLC85wPH3Px5vjN7y4qr1Q/6CcDgSMEIdG1KmDq2VZRSmETbkITqW3WvHnWBopOGk79MO/OrYsO5iC0XceXBXdp8Z1Fsb43XLwiRByz4urI79/c01k1/t84QMEgEBeBG4aHWwZXe++GGP8el4FuYstLTgJIUevCafeu25eS9k8SecKhNIAmKsMfF/eBPSaMVOjAIJTvX8oib5cB6fnipcWsU3ryPV+9nLu1Sf086JJgyv+U++VTi4HPwgh5329Izn13kUh2DhUDgEDGy1H4Ky9/OkzBvvvwBjfXqhxVhecUoqg+OSZjc5oyh7ncYLgLLSrlm+5XAKmWM9AcCoTVBOGZgjOYmNq9fI1Hgk9Or4m7nZgH8bYEj/OIx/ZEVj26+5tSuwIIaO3R9IfXTG7uc7qbME+IGBFAvQB+pJ9Ah8EPdKJhdpnacFJnWqMpRc+tqztwAU653GyGYg52+PoqF5e5JQQmrE5huj7vdn7vn3O3XjYd9QmNsDTMuxDBfFTK9rQrC3xTt+z1zcua0pmcsVqPVwhtKvNz7fGM99tbk+jGreE+gYcHTlmU4YHMv/mP0ubkmhHNI0m9vF22My+F8UNW7oWOwjzh80ArQwlM/XRD+8L7++srbv4sA8Vz3RQZx+eEfsbnz+X7VWWauJAi0DnX5cp2s9iuTqcQrfND2XM0ipEstXLuJzU34c+2RJDh/fwdMSWxoe1pZQ/yL5XEj5K4lTsjzxHpfgwu2l/Yv7S/7K8Rdq+2msmRZvUYswz5PsO34bSj5Iojlk9PgfuuH9y3X+03lz9Vuke3dSWzixviz6K/xZjwOyJpgmi7Mb18GR+L5TufbHP0Gv4/qDUn5ViXoqHiHwHkdvGVMX2q3OdizF+M9+yRlzf6/HvZILwf7ddtg+dde0kggkhHpmgtjM+bnAa0TbUCQTsTqBfwIHuOrh6Y8At9S/UV8sLztZ4+s6PN8dvmqZzHicTYuLgzQaXxpjckXvFBl0lQSWKF1Hg0H9PGuhHT69o2zXwHFSF9go6OwZXXgBRMcoGRaWA8gPT1kgaXTw8gHg72UDsd+HMBogjenkyYvqtdRH0yuoIUhrYmCDKtolCafCjfuxT7epUtyiARVFD6zmylwc9tqwNjax1oVMH+hETsYUKTqVyYruioKB2nNDPhwgi6NmV7ZmHBF6kUbGopV5e1LC+oZSbqjbDqUVw0v4zeVgF+nBjLBNDZheNNdvkoibi+P4k9mslO8W+K8aYfn/e0ApE78WmmNzxAMX6rNK9I/Zj0VbKoKff0dGPtN5/Wvqt1geLbIKTPSjyglitXqXYMM5MdCrdS7T9Ko+E1rXufigqhyX54/p60RmDKz6s90knFDoA6VmOCs4f9yWkESZvb710ZKdd9JGEvO6PX7cM2NgGO9X15A51dR0C/z6uPiVhFMAYxwvx2vKCkxBy5Npw6v1rdc7jFAcCBi+bIOQHeXa9KCbogEJnvd7bEM0IBPGTrX5+UBPLaRFAomAQB1Kl2T6lmS4ln3hxqFSPKHZrvVJGENMZZH5WlPmlJpIiSdJpk0WuGc5sM4JsVlOsg5bpW+FA1R4JfbY1nomTaI+WelmZ5S27ZzSV4lSM4Mz14KFku5LwofXwHOi/xQcW3k4mtOgsKZut5W3R0gYV8tkEZ3efo9NDi2gjK6/UlpZ+q4fgPLy7B9V5JcUHRLGvZoszq4NxZ32T2khXMbZF06inz9HR93Mt+xfyY693maBbQk8dWZt0SpkBqOTbvznBmXEVI5QkCL269bIR59N/x1LknX9823oy/U2CDxAAAvkTeGR8TXNPv+NYjPGC/EtbfJc6dYgQgiMpFL70s8ZARMc8TqXBIdtmgGxCkR94mBijtrMldj4wWusRg6lkrzhLJV4jbphQE5xsRpTOwtBPLsGpNrDyvo2scXWaXc0mPKggLXSGU2lgFusSxSS1k6YkDKtyoeaEnBFU4oxSIfVSH60kOHOJ92wzweIMtJYHIDXByJflZ4XF1YV87j8ts8PFCE619BK1GNO/q4lEpfuS3XP0wYyugCxuSmRWJOiMO5s9VhP7hfzQG1XmptHB5LUzN3+xvCm6Ns82AohI12+7fJ91eZZTvVwUnNyFcUTQC1su22fTm2uj17+4qt2vV5tQDxDoSgSuPzDYcmh3928xxtMK8bscZjhrEjLZcfb0Rl1zb/QQnOKSIwsAn4MmDqqFCE61pUrx77ly0dSW1AsRnGxAFjsdy/80U3CKOa7MJrbUyy+Xv7Emgi4fGcjMbNIlZyo6WV4fLceOsFHKvRTrVVoeNUJwKuU06pEPyz+wLGtOZmY82cxbrhzCQh8QWL3bIulMbjKf32glwUlTURrjaURf5Sim0mgVsqy/iPcd/3BD7xPaB2nKDeuXtFy2VZJCfuiNKnPr6Mq2qfN3/uPDja15nc1HZHSohNAlBCG6DF78hxAHwpgmu6uOaU4Jpa4Y1S32dRMKFN8g1AAEuh6Bm0cH0ah696sY47MK8b4cBOfJCxsSb9y5IGwpwam2rMwHQWlDRCGCM9uyMpulem99FJ00wNchGKgd4oYPUfyqzcoUOsPJ+642C8qu0WtJXevSI2XRp8KB3l0XRScP9GXyEHv5Hej4fl705ppdf6MvGGDL/1rqNUNwKi3b54qPVjHIP7DQjT98vq/RgpPm7lKhxedvWk1wfrgpmtkMJqa6FCs4GXe6tEvTCjL36vxQZoaUzrjT2fdR9e6OHN1CftjNKEPTUu45tLqxwiXlf9TQa6913gmpg8G9mvalSzRKY1qCIPLi1ktHrIcZTh1AQxVdloDtZzi3tqefm745+su31kZ1DbKWfCsxh4xfosyVW6g2u5Gv4MwlbPkZI6XBO9eynJalSVF85BIj1Pdc12gVnGq7qRnffOJAj3WgM3ksV45tyPm+JYXoTBOfd6ulXiMEp9JmLF4IUr/1EpzsoYRuYqM7sOmHbUTK1e+0ilrxpuWZsdMZ+HaV4q2Wv5xrZl6rMMy2MqC0OS+b7/xGOua7WD8rvzOa7pRHTGNPT6lgH6sfGH/aYD86dZD/Ub8T/1rXH+cCK9tjSZ2QFML431svG3EOrRJyOAsEC8WAwI8EbJ/D2RBNr//rktb+K1p25Rfq9VETnLyAYz/4Srt1+eVH3iZ6bWYg//EIHnEA1WMpn2+PDV50eVg8kkac4aTlxFnOQgQnrUdJGLABk1+W5jdcZNulzsQPP2CzZW3xmCbef6V0A8aEn7Fk19E0YH43MNshnJRJpxklLfVqFZxq4lvMwWXxUlouZxuTmF0uCXfs7NYq3pVENJ9TyS9vK8VDaZd6rjzRbIKTziaL95uW+4/1PzMEJzvdgaaQiMddie3zxyfxr8lUOr6MxSJJdp+UwDYcUv/UNtvp9funRz0Pja0J9w04TsIYf65HfcXWsVtw4jRC5N2tl42YxNcJu9SLJQzluzoBW+9SJ4TUxtNk+zkz9M3fpJ0m25IvPwjTa0XBw4SC2Pn4MzXZeZtqy9gs75AvIw7evJjk21ITlqJgEDcNqYm6XAO3mmDSumTPfM2Wd8j843Mn2Xmjud7YosQp25mg/HfMB5EdtSdXvVoFJ+NO66Mf8VxG9neaczp3R3yP/D2eM2W4qDHRaUa2GMHJfAy6pA4BKz5AMfvo3xk7PWY4WfoC84/Vnev+M1twsvaUjm+iZ/Xyvw9ivq3S/U/rYz6Gk/Ies8r0e6UNh1Ya7AZUOtGdB1dtr3BJPa1iV0ZwYvS/rTX7/Az9gorO3R84h9MqUQI7ypWA7c/hJIScsqAh8e+7dM7fLNeAq9mttHlJTSTmWuouhE2u5ddC6oQy5hBgwpG2xmblzGkZWilnAr8Y4keTBvmnuh34Gqv40f/RJTUbrti/WckeeNOQVaIEdpQrAdu/aWhbJPXCRxtj5729Tt/8zXINuJLdajNNajvbc+VEFsKGbcgBwVIIvdKWMeIBpLQeQetmEHh0fE24h99xAsZ4rhntFdsGvEu9WIJQvqsTsP271Buj6Q0PLAn3o5s64KNMQMwD5K8Slybpd7lePVgIZz7FINubkgqpG8oYS8CIBxBjLYbaS01gSNCJbj2oanPAJfUttS1a2yeE3PPS6sjv31gT2f0uXq2F4TogAATQTaODLaPr3RdjjF8vFIdlj0UihNTH0mTLuTMa4Qei0OhCOSAABICAzgTO3suPThnovc/lcNygc9WGVRdJytP/trR14vydJX8hkmE+QsVAwEgCTx5RG6rzSWMxxnmducvbZGXBeeqChuSrdy0IgeA0shdB3UAACACBPAg8cWRtuN4rTcQYz8+jWEkvjaTkrb+f09JzexTeo17SQEDjZUnALWH04sS6pEPC7mIcsKzg3BZJvfjhxtg570D+ZjHxhbJAAAgAAd0I7F3lRDeNCm6o9DgG6FapwRURQqqSMtl21vRGr8FNQfVAwJYEaBrNn8ZUra50S0OLcdCygrMxmt54/+Jw31UhyN8sJsBQFggAASCgF4HzhlagUwf5bscY36ZXnUbXQwgZu6k9/c5VXzTn/0Yko42D+oFAGRCgm5AvHB54s9IlnVaMuZYUnISQ7tEU2XTeJ5C/WUxwoSwQAAJAQE8CTx1V21rrkY7EGC/Ss14j6yKETJm9LXHf1CXhWiPbgbqBgF0JXDAsED95gPdWjPF9xfhoVcF52jcNiZfvXhCG/M1iogtlgQAQAAI6EaBvAfvDgZVrgh7HEJ2qNKUaQsjUZ1a2/+699XC8ninAoRHbEbj9oKqWfWtd52OM3yvGOUsKzm2R1Mv/2xA76134gSgmtlAWCAABIKAbgQuGVaCTB/huwRjfqVulJlTUnpS/eHBxeOziRn1fj2yC6dAEELAEgX8dXdta5ZYOxBivKcYgSwrOplh6072Lwn1W65i/CQdc599Nsr3+M//azCmhdhC+Oa3vbiXb+ahm21KO7VkljsWys9ObnP55dG1btVs6DGO8rFguZpaPp+XGX3/eXEvPIIYPEAAC+RGocGL0z6Nro26H5M+v5J5XW05wEkJ6RFNkw3mfNBa1/V50FQRn/l0FBGf+zFgJEJyFs6MlQXAWx0/v0vvWutC1BwRXBt3ScL3rNrK+H8eTH877pLHCyHagbiBgVwLDq13ohgODy4Iead9ifbSi4Dxj/s7Ei/cs1Dd/EwRn/l0FBGf+zOxagr0qdXU4hW6bHzLcTbsITsNBmdTARfsE5BP7eW8sdtOASeZ2NEMImbAmnHr1unktsEPdbPjQni0IHNfXi84f6n8x4HacV6xDlhOc2yLpVz7YED3zPzrnb4LgzL+rgODMn5ldS4DgtGtktfn17DF17ZUuPAZjvFJbCWtcRQj5zfRNsbse+64taA2LwAogUF4ELhlRGTm+r4c+bD5UrOWWE5xNsfTmexaGe/8Qzu/8Tf593hRKNEXQUyva0Kwt8QwjXnAOq3KhvgFH5u/iu7/ZwOpz7kIzY3MMPbqsDYl/p9+lZITeWhdBr6yOdCwB1nqkjpiwsvQPbMZmc3sa1bilTPv8e81vO6gqcw378N8piWUlAcDPCs3dEUenDvSj5S3JTjNSYl2iX3y7THB+uCmKDu/hQcw33i+lDkjfz00/zAan1JkVi8dJ/X1ozlCQZqoAACAASURBVPY4GtvDgyjvpU1JtKIlmbGblmEfMZYiKyXOkSRBV81pzlTBrleLJR9H/nreN9ZPlGKhNBundB3lwvodrTvXe+1FP8X+Kn4v9mUtcWA+Zut/4r3F2z6y1oUKiSNjxvqUGGOe6cpQEk3ss+vMbvE6+jele5PvE5SD34XRw0tbM32MxXivoLPTb4T4gCX6LcaLfk/7Lt39fNIAX6YP878ZjK1S+9nuO/GeKuT+Z31f6f7M928H1LnQ1fvps6SWb9vFXp9KkyefXtF28UebYsVWBeWBQJckcM8hVS17V7vOwBhPLxaApQQnIaRXJEXWnZ9n/qaYL8cGK58Ddwwo7EebChk66NBlQfY3JspE4UD/PWV4AL25LtIhXJUGEfq3K/erRAsbEhlxSj90kKnzSh3t8wOsKAzoYE+PHGHilQ1G0TTJDJKsfl5EscEunJTRY8vaMj6xclTEfb41nrGJftQGWvrdxcMDqDEmdxJnmQF5fggxrrwgE21V6oBMWPHiQOTBx0NNwCoJOdo+LxTUYs9Yse9ZzCmjycMq0IcbY50eFEROzC9xsC9UcFI7RtW7O2Ih9r1cN7LYLuVAH1yYsFDKGdUSBya+svU/vm+JS+qFxFEprtnuFyb02H3Ax4r1ebEP0zZYvxKFJP3u8pEBFHRJmQceds9Spn0qHJkYHdHLkzNeWu8PUXCKD4u5NhYp8cp1/zOfcvUrLd9fOiKQ+klf7w0Y479oud5K17Ql5QX3LAyPWt4MO9StFBewpXwIvDChrt3vxHtjjLcUa7XVBOcvvt6ReOHeRWHNG4bUcr3EAZ39e1sk3TFIs8GWCRgmwPhBSAmwluV58RolEUzrVluqFAWEOGjRwTGeJmhw0ImmrWrPCGJxYBXFociKDVr8TDDvr5KI0bK0Sm3t6Xd0CGglP9XiIbZ/VC/vHkJcFD08G16cq83yijHNljogci9UcKoJc3HmTe2GVpol469VE3G54qC1/6ldV0gclXiriTD+oZH6qyS8xZlKUcDRWVg6az5r6+7VikkD/ag9JaOEvOvhSkvOqBgDrfeH0r0r2pzrN6WQ+7/YwYGVf2FCXcTvxPsVeySKXvbkU08iTVqnzGoMtCVJPsXgWiAABBBC1R4JPTq+Jux1SlV6ALGU4Nzanvr3+xtjp/83j/xNtR9qcQBRu44f/JY1JTOzgnTmg802FioU1AQnP0tJ61YTO+IALF73wGHVmeVyutTNZlb5GRo6K6UmutnAm0vEaBEGWvlojQerT21Whxeg7Fp+1rMpJmdiyJZq2cxmtptFLQZKfaYUgjOXGKG+qQlOUdAqPXQoMRX7Xy7ByfqUyLlQu9QEIG/HG2simViL95T4IMn6BLuO8hxT70ZrW1Mds5i1Xikz25/tYVNJcIrslDipPRDxy965HuQKuf/1GCBG17vRb/erXFTllkbpUZ+ZdRBCBrQmyZLJMxshf9NM8NCWbQjQ3+FrDgh+U+WWDtLDKUsJzuZYestdC8O91uSRv6mn4FTKxRSXe9WOuxFz0lhwWHm1AVSr4OSXy5c1JxF9pzGd2Tym967cNjb40hxRtotYnOk5bbC/03K0lQWn0tK9Ui4h48yW75m4oH+ns2MsLYHl7tG/58rH5QUc/X8+JaEYwZktF5K3j7+xsy235srxVIqv2YJTKY5iLivvL0s30VNw0tl//mGM3gf0M3NLrOM+GlnjyuRj8rP9ueKl9YFMSXDyud68/2oPSIXc/3oMEL8eWZmY0MdzHcb4YT3qM7MOQsiJK1pSz930FexQN5M7tGUfAif296Gzh/ieqnA7LtHDK8sITkJIn7akvOaCmU2al9MpAL0FJw9VXBrONQjyeWR6z3BSu/hNIEf28mRyN1mu2bvromjSYF9HbiLzgw34bOMPPxtkVcGZbZlXaTZOSaBRP9lmE34QV8qdVBIO+cx6KvULpaVfPk+SxTPXkrqaHWo5j7nia6bgVItjrn7HC35x9rKQGU4qOGk86Oam9zZE0eHdPZm+wfKc6QpBd5+jU06smlDm41WM4FSalc31g17I/Z+rzlzfvzihLubdlb+1Mde1VvueEHLtextif35mRZvParaBPUCgHAj8Zt/KtmN6e67FGD+hh71WEpxnfbU98dx9i7Xnb/KzVbzYUxKiarlm2QY/UTTkI0K0Ck61zSNKbbFZmp3RdEfuGS1/fD8v+r4lhegsjZiPyQZourmozuPoyGOjjMQNOGKH0jqgiuWUcjhFHtmWidXsKmRpWRQOWsRltnw+JRuUNq6I1yn1s1zCS80Opb9rzeFUi4N4moHIqZAldbU45up3vOAUczhFu0ThrSZWmf10dYDPe6blaS5nN58D8asDWuKl9f4Q68oVd7Uf9kLu/2IGiYO7udEV+1Z+XeWWDimmnlKVjabSLz29vP3smT+eVFIqO6BdIFCuBP5yeE3LwErHzzDGs/XwwTKCc3sk9fp/1sdOe39DNG+/xGNvlJYh2UCbbZc6HUDokUn8cTpsVorldyrNTIiCg19ez7Wkzma6+M0dSgKGiWg6S0M/LNeMteWSMArFd+825yGyJUzxSBm1Hb4ZMfrjLnUtOWpKgpMe/6Nll7qY+5crl01JYPA7tkXhJW7W6uV3dDouirVH+bG83WybiMS+xXL/6JE4/OkDuWY42XJttqORcm1m4k9BYPcAb4NS3JX4iQ8ISv1CTfyqPQRki2O2+lk+Mn8PZdulrvQgqXaSAvOdP9mBbZyjfZjOftK0GvYwxs9IK8WrUMGp9JApnp6g9CPIZmnzvf/z/kH9scDv9gvGjujl/j3G+NFC6yhlubaEvPzPC0LD9XxFcin9gbaBgNkEXppYF/M4cB+McZMebVtGcLbE5a13fBPqSRP5C/nkOpOQ/Vh/siXW6UxJMWdKzC9jgpEXrLx9rLyY7zV/ZyIz4ygKQ7WlNLFdpVwuNgiLm5pYWbXjhZht4nFM1A8xn1HpHE5+A1UuQcgENF16/K45icb39GRwZTsXlT/CRS1Pk/ctW6yzLW+zEwr48vTIp0WNu2LFBIdSjiFvP8+MHRlFl2nphz2sqM1ws9w9ypnOVNOZNT5HVOlBgf8bs4P+jW5yYWc/0tiyD7OBzaRliwMro6X/8fcA6yfiDnBWX644KuU8q51bS+uk19OPkkAX702lszppWaX7gJWlIpSPg2ifUrwKFZxK9514FqzSb2Ch938hv6cYI/TSxPq4W0KDMMZbC6mj1GWSaTn+y5lNbnqaB3yAABDIjwBNM/rL2OqGCqfULb+S6ldbQnASQvq2JcnqC2Y27hq14aMrAbWNTro2wlVW6JKhUfaUot5cy/9ahHuxdkMciiXYdcsf1sONLhtROSfolsaVIwVCyLDmuDxvyqym6nK0H2wGAqUmMIam1IysmFPjcer2G2AVwXnOVzsS/7pvURgEpwG9zGzhYXZ7BiAruspsy+G0crYBRM83wohGQxyKDmOXreD3+wejY3u6r8IYP1WOEAghk5Y0JZ+8fX6orhztB5uBQKkJnDLQh04f7HvI73L8Ti9bLCE4t0VSb/5nffTUDzbA68f0CiyrR21Tkt7t8PV1ZaHDL7dnOwOUX9bXclZoIfHqynEohBeU2UXAKWH04oS6pFNCvTHGDeXIhRBy8+trIre/vDrCvSS3HD0Bm4FAaQhcs39l67ient9ijJ/TywJLCM5QQt52+/xQj3UF5m/qBQPqAQJAAAh0dQLjenrQxfsEZgXd0tHlyqI9Kb/z+HdtJ3+xLV6uLoDdQKCkBB4aVxPqW+E4FmM8Xy9DSi44CSH9WxPy95M/bYLldL2iCvUAASAABAok8IcDg5FDurt/jTF+tsAqSl6sPSWvufnL0KD1bYVtQi25A2AAECgxgdeOq086MKrGGO86ukOHjxUE57lztyf++eBiyN/UIZ5QBRAAAkCgYAIeB0bTJtSlJYzqMcYtBVdUwoKEEBdBKPqLjxscMmxQL2EkoOlyJdCnwoHuPrhqa6XH0VtPH0ouOLe1p95+d3305//bCPmbegYW6gICQAAI5EuAvsHsV8P906vczuPyLWuV6wkhB+yIyp9c/nlTrVVsAjuAQDkROKyHB10yIjCj2i0dq6fdJRecoYS8/davQ903wNKHnnGFuoAAEAACeRO4aVSwfXQ392UY42l5F7ZIAULIOV/vTD5y78IQHIlkkZiAGeVF4BdD/OlTB/nv8zjwTXpaXlLBSQgZ2JqUl0+e2eTV0ymoCwgAASAABPIjUOHE6NljatMSxlUY4/b8SlvnakLInS+tjtz0xhrdUs+s4xxYAgRMIPDH0VWhg+pdl2KMX9WzuVILzvPnbk88+eDiMAhOPaNahnWpnVtZiqN9cp2haTbeUhxtRX3M9k55kYEZB9kbxT3XIf1GtWu1eo/p7UUX7F3xftAj/dRqtuVjT1tC/vgfy1qP/WpHIp9icC0QAAI/EnjsyNpwd680DmP8rZ5QSio4t0fkd95e137yh5C/qWdMy64uJmw2t6cz73DnPyA4ESqV4GTvGX9qRRuatSX78TIgOMvuttvD4D+NqWo7oM41Re9ZDbPJRFLy5uvmtvTeGtn9ulezbYD2gEC5EnBKCL08sZ5uHHRjjGU9/Sip4Awn5B23fN3SbSP3Hmg9nYO6yoMAPQSd7opTeqc4CM7SxJAJyDnb44h/172aNfkKznyvN5ICzHAiFHRL6OmjahMOjCoxxmU7NUgIqUwRtPPMjxvgmD0jbxqo27YEBlU60a0HVa0LuqVBejtZMsFJCBkUSpJlF85s9OntFNRnHwIgOMsjlvkKyHyvN5ICCE6EjuvrReftXfF2pUs61UjWRtdNCDl0c3v6/Su/aIYd6kbDhvptSYCeVHHBsMB/azzSSXo7WErBecGcbfHH/7Kktcvlb7Klyld/iKCTB/pQrWfX29eUXnHIvwKRXtMUl/eYCeSv4b8Xy9Lym9rSiL2/mw20dAqd/45/PSPrcCkZobfWRdArq3cl4ot1z9gc6zQTxpbJmW+sHt4+pXbEekTBydi9tz6KThrgQz7nri7MyqktP4uiQmybt4vlcH64KYoO7+HpiI9oG38zUh57BZ2IX35WygVVEje5YqwmzrLFQEmoa7Uxlz3Ub77v0L4xa2sMje3hQavDqUxaRLY+RPvExD6db3vKn/b/cT08mbrYrKqS72JuqVJfU4oVZdI34MiEje/PfEyGVbk6rjHqlaN6/4jrUd+fD6pqHVnr+hXG+A096itVHYSQCz/bGn/4oaWtFaWyAdoFAuVM4PyhFYlTBvluxxjfrbcfJROcW9tT772zLvrTjzZ1vfM3qRBhAy4bGNnf+IGSDvz7VLs6hB4bfKNp0iE6RVFD/93d59gjF1IUOkrCjA7IK0PJPZZQRfEiChfRdjVBEEmSDrHLfGmMyR1/Y0KHZ6AkOCk7XjDwnJY1JdGV+1Vm7hN+iZ63mX538fAAEtvOCOn5IcT8UWuDiW7+ZlQSktT2Ko+E6CtbWW6qmBepJcZKoitXDMR+QWNy+cgACrokxC+Ti+kMWuwR+46W98eLcdQiJClfxiuclNFjy9oyopRf7v98azwT74UNiY5+S9uq80qdxL/4N+oDfZKndY6sdaFTB/oRffDKdj/q/eNrlfpqPBJ6/MjaqBOjgN45W2b7mE6Tv76wqv3qd9dHzW4a2gMCtiDwpzFVoQPqXBdgjN/R26GSCc5QPN1wy9ehuk3tXS+xmwkacQaFH5RrvVJGFLEZIxZ4Udxly3/kO4uSaFTLm8wmpNRm2/j62QDOz1SJAklpto0JVV4sqglOXpSKNomiSRTAuTbDKIn/XEvA4ve0zSnDA2hbNI16+hwdorqQGIt1FxIDWmbSQD9qT8koIe8S1iIXtXqV+pw4m5ttY5OSGNfiQ+b+OKgKxdMEDQ460bRV7ZnNS7lOEVCbzVbLR1WyPZ8d+nr/KJtd3wn9vOicvQKvBdz4TLPb1ru91oQ8+29LW8fRBxD4AAEgkD+Bp4+ua61x49EY49X5l85eoiSCkxAypCUhL73o06Yumb+pNmDyImxkjQsd1cvbaRmbhlIcqJkY4JfKxZCLA3A+g6mS4FOyi7e9l9+BTurvQ+9tiHZagmcipSkmZ2al+BlPZrMoRLW0LzIRBYTof668UKX45BKc1H5RTFKBt7gpgY7o5UHPrmxHzG+2G1+tH+QSmFr6j8iYMhhT70ZrW1NoVL07M/vLHmqYENNqjxK/bHzyuV604YHDqtHylmQmtYHNYuZ6yBLjna9ApbHM5x7R+0fZ7PruOriqdXiN6zyM8btmt613e9GU3HDVF811DTFdN9fqbSbUBwQsSYCmqD1zdG3c7ZAMSXUsleCc/MW2xKN/XRIGwfljTiTtfYUITlqOX6IXczyVZg21DqZKM318W+IdE02RzDKmKHa0LLHrKThFn08b7O+UX2mU4ORnTukDA80HfHpFW2Yp+7Otu44V4oW4VoGn9pCh9IvFYkBnAnlhRhnQz8wtMXTe0IrMbCG1keZdsrxTLfbQw7SVHha0zo4ym9Wu55fLlzUnO2ylZ0TSD2ufP0JLLV+YXx5XekhitijNwGq9Ryw5auRhVL1XQv8YX9vmduBdeShl/CGEdIunybpzZjTu6uzwAQJAIC8Ce1c50Q2jgt9XexzD8iqo8eKSCM5t0dR/31wTPXF6F8zfZAIx1yyh1hlOPs5s4NwW2b0xSElEaBlM1a7JNVtE7VHaMMLPwGZrX48ZTmoDW1ZnG3/42VSjBCcvlmgebcaO+aHMzGdzQkY7oumO2UW6XKxF4PEbcFh6hZYY0LZpf2AC9/Dunkx+Lp/zSG2scUsdy/1a7dE6Y5ktzrlmRKn9c3fEO/Is6SwxnZl9d10UTRrsQ/TsXppLq5QLDDOcGn/9EUI/7e9DZw+tmOZ34vO1l7LmlYSQo9aEU29dN6+lxpoWglVAwNoE6P6Ic4dWvF7tkc4wwtKSCM5QIt1481ehWjpL0RU/Sjmc4uCslhOXS2zwYoCyVVu6LkR0MRFDN1jw+ZliDHPlSNLrlTZ2KAmUQpbUedFLN5vUeRyd7FXKH+V9KHRJndm/M5pG1R4pM6tJRRFtjwo79hFPCaBLxvyB92L7aikD2WLAM6AzhXwOJGVKczm7+RyInynU2ueU+CmVzdZXswlONjNLObJ8U1r/8f286PuWVGZmls3KKs1Oqm2QU+PVlWc47zu0OrxXlfNsjPH75f5bTAi54qONsalPLG9zl7svYD8QKAWBi4YHoif2996EMZ5qRPumC05CyNCWhLzook+buuyyB78snW1XLBUGPf2OPXaps93VbOcxEzbibE+2AT/bLnU2C6aUY6kmFpmoomJKaYaTllM6komfjRU3+7C2/C6suiufF1biBit2DA6/zMxfn22XujgDrSWHk9bNxFiSkEzeJl3aZjON9Htx40quGKv5pyTY+RiwHwt2Hb/Lmz0Q0Gv4PFvGO1uf4x86mFDmj0hiG+FyzaJn+16JF7veJWEUiu8+2UDs8/zyunjaAb9zXWmXOi9Ic9lvxI+x2XX28DnQ38bVhDwOXG1220a0F0uln3z++8jF/4M31xmBF+rsAgTuPqS6ZVi18yyM8YdGuFsKwXnh7K3xf0xd2tol8zdpEJkQZGcXimdJ8oFmoon9TdzZzg/29Bo+h1MsS7/nxZdYlglC8e9KbYtnNYpiUtw0lG3pk50DKgrDYgVntg1VoihWOoeTP3dUq+Bk7KjAY8cysbLUH6XXROaKsVrb2WLAYqbEQMnGfPoc68PsaC96fBRLXWAzplr6EH8Nz5+JPXqEEx8Dxkk8Y1PMK56/M5GZBVUS97nO4WTnf3YFwUnPAD5ziO9fPqfjIiMGF7PrbE3I39y/KDyazujDBwgAgfwJPDuhrr3SiYdjjDflXzp3CdMF5/b21Aevr42eQAeNrvrJtSxe7lzUlutzLePr7bfSpie92zCjPq1i1wxboA37EHjwsJrwoKDjdIzxx3bwKp6Ww5d+1lwZpnkY8AECQCAvAlVuCT12RG2b12ncBkLTBWc4kW668ctQzZZI18zfZLND2XbN5tVLLHix0tJ4tnMajXLBbIFrlB9KOYZGtQX1dg0CvSsc6P7Dqpv8TqnODh4TQvq1Jsl3k2c2BuzgD/gABMwmsG+tC129f+XSGo9jf6PaNlVwEkL2borLCy+e1XXzN7uC4KQ+Ki3nZ3s1pN4dvBQCV28f+HzEbOes6t0u1Gd/AqcOosvpFY+5HfgKO3hLCDl+RXPy1Zu+DlXZwR/wAQiYTeD/+nnR6UP8L9R4HL80qm2zBeeU2VvjD01d2tplNwwZFUioFwgAASCglcDUsTXh/gHHzzHGn2otY+XrCCHX/Gd99C90ox58gAAQyJ/AFSMD7RP7eK/DGD+Wf2ltJUwVnDui8v9e+6H9+E+6cP6mtrDAVUAACAABYwj0CzjQ3YdU76xwSd2NacH8WiOp9IvPrIic05X3BphPHVq0E4EHDqtuGRx0noIxnmWUX6YKztak3HTDvJaarV04f9OoQEK9QAAIAAEtBE4f7EdnDPb/zeXAV2u5vhyuaU3Iy+5aEBrxfShVDuaCjUDAcgRenFAX8zpxP4xxg1HGmSY4CSHDm+Ly/ItnNVUY5QzUCwSAABAAAtkJ/H1cTbh3heOnGOPZdmGVlEl08sxGLz1aDT5AAAjkR4C+4nbquJrmCqdUm1/J/K42TXCmCblk9tb41IcgfzO/CMHVQAAIAAGdCAysdKI7Dq7aWuGSeutUZcmroS8TaY7L30yZ1VT274MvOUwwoEsSoK8NvmJExfw6n/NgIwGYJji3R1MfvbY6etzMLV33/E0jAwl1AwEgAARyEThziB/9Yoj/PozxDbmuLZfvCSE/X9SQnHbHghAciVQuQQM7LUWAvgRi0iDfE0G34zIjDTNNcLYl5ebr5rZUb4923fM3jQwk1A0EgAAQyEXg0SNqWnv4HMdhjL/MdW25fE8IufGNtZG7XloVKReTwU4gYCkCV+9f2Tq+p+cqjPEzRhpmiuAkhIxojMtfXjKrCZ5AjYwm1A0EgAAQUCEwJOhEt46p2hhwS/3tBKk1Kb/99PK2n3++NW4nt8AXIGAagYfG1bT0rXCcYPSDqCmCM51OX/759uQDDy9thQ1DpnUhaAgIAAEgsJvAOUP96LRB/jsxxrfYiUtrQv7h1vmhwetaYYe6neIKvphH4JVj65IuCddijNuMbNUUwbk9kpr+6g+RiZ9ugSdQI4MJdQMBIAAE1Ag8cWRta71XOgZj/I1dKBFCJJmgxFnTGxxp2KBul7CCHyYS6OV3oHsPq95R6ZJ6GN2sKYKzLSm3XDu3pWoH5G8aHU+oHwgAASCwB4G9q53o5lFVawNuabCd8BBC9tsRk2df/llT0E5+gS9AwCwCh3R3o4uHV8yu8zmPMLpNwwUnIWRkQ0yed+lnkL9pdDChfiAABICAEoHz965Apwz03YYxvt1OhAghZ365I/HM/YvCPjv5Bb4AAbMInD7YL5800PtQ0OW4xug2DReciXT613O2p+59eGkYNgwZHU2oHwgAASCgQOCpo2rbaj3SOIzxEjsBIoT8+ZXVkVv+vQZ2qNspruCLeQRuGFUVOrib63KM8ctGt2q44NwWSX7y6uroMbNgB6HRsYT6gQAQAAJ7ENinxoX+OCr4fcAlDbMbntaE/NFj37UeN297wm6ugT9AwBQCjx1RG+ruk47CGC82ukHDBWdbUg79fm5zcGdUNtoXqB8IAAEgAAQEApOHVaCfDfDdhDG+225w2lPyphvmtfTZ3A7nO9sttuCP8QQkjNCrx9bLEkYejLHhxzwYKjhpQndDTP7i0s/glWPGdx1oAQgAASCwJ4F/HV3bXuWWDsYYL7cTH0KIP0VQy5kfN7js5Bf4AgTMIjAg4ES3H1S1KeiR+pnRpqGCM0HIb2dvid/9j29bIX/TjGhCG0AACAABjsB+tS507QHB7yrd0ki7gSGEHLypLT3jqjnN8A51uwUX/DGFwPieHvTLvf3T633O48xo0FDBuSOamvnSqsjRn0H+phmxhDaAABAAAp0IXDQ8gE7s7/0Dxvh+u6EhhFwwa2v86YeXtjrt5hv4AwTMIHDOXv7k8X2991d6HDeb0Z6hgjOakkNXfdEcbIhB/qYZwYQ2gAAQAAI8geeOqY0EXNKBGONVdiOTTJO/vLS6/Zp31kXt5hr4AwRMIfCnMVUtB9S5LsQYv2VGg4YJTkLIATtj8meXwYG8ZsQR2gACQAAIdCJwYJ0bXb1/5eJKt3SgHdGEE/LnDy9tHb+gAXao2zG+4JPxBJ48qra1zpPJ715pfGsIGSY4E2ly1ext8Tv+8W0r5NeYEUloAwgAASDAEbh0RAD9pK/3GozxVDuCiaTkndfMaa7fASeg2DG84JPBBDwOjJ6fUJdwSdhjcFMd1RsmOHdEUrOmrYocOXsbvD/drGBCO0AACAABRmDahLqoz4lHYIzX2Y0KIaQ2liZbzp3RaNpgaTeG4E/XJrBXlRP98cDgmhqvY4hZJAwTnNGUHL7yi+bKRsjfNCuW0A4QAAJAIENgTDc3umq/yvkBl3SwHZEQQo74IZx6//p5LXACih0DDD4ZTuCY3l509tCK/9R7pZMNb+zHBgwRnISQA3dE0rMun90cNMsRaAcIAAEgAAR2EbhiZIBM7OO9EmP8DzsyIYRc+tGm2ONPfNdmR/fAJyBgOIFfDauIHdvP92efA99jeGNGCs5Yklzzxfb4bY8sg/xNswIJ7QABIAAEGIGXJtbHPA40FGO8yY5Uoqn0Ey+uil7y/gbYoW7H+IJPxhO44+CqlhE1rnMwxh8Y39quFgyZ4dwRTX32wveRI76A/E2z4gjtAAEgAAQyBA7p7kZXjKyYF3Q7D7crklBCnv/XxeExS5uSdnUR/AIChhL48Q1kIzHG6w1tiKvcEMEZTcmtf+OQFAAACNdJREFUv53dHGiKw/mbZgUS2gECQAAIUAJX7leZPqqX5zcY48ftSiSWJqErPm8KtsAYY9cQg18GEqh0YfTEkbURr1OqMLCZParWXXASQkbviKQ/uXx2c5WZjkBbQAAIAIGuTkDCCL00MXPUSX+M8XY78iCE9G5LyqsvmNnks6N/4BMQMJrAiBoXumb/yuW1XscIo9vi69ddcMbS5NrZW+K3PPpdK2wYMjOS0BYQAAJdnsDhPTzospGBzypd0lF2hUEIOe67puQ7t8wPgeC0a5DBL0MJHN/Pi04d6Pt3d7/zF4Y2JFSuu+DcGU19/tz3kfFzIH/TzDhCW0AACAAB+mah1Piensswxv+0Kw5CyFXvrY/+7ZmV7XZ1EfwCAoYSuGxEoP3ovt4b3Rg/bGhDRgvOWEpuu2J2cwXk1pgZRmgLCACBrk7AJWE0bUJtyinhHhjjJrvyaEukpz2/KnLu9E0xu7oIfgEBQwncd2h1y15VzkkY45mGNmSk4CSEHLQ9In98xeymajOdgLaAABAAAl2dwPieHnTJPoEZAbd0rJ1ZhBPysnsXhkesaIEd6naOM/hmHIEf30I2yOw8b12X1CPJ9B9mb0vc+Ph3bZC/aVxfgZqBABAAAnsQuP6AYOLQHu5LMMbP2RlPPC1Hp3za5G1PETu7Cb4BAUMI1Hok9ND4mlCFUzJ9YlBXwbkzmpr97MrIuLnb4f3phvQUqBQIAAEgoEDA68DohQl1soRRDcY4bFdIhJDBTXF56cWzmvx29RH8AgJGEjigzoV+s2/lojqvY5SR7SjVravgjKdJ22WfNVWEEnD+ptmBhPaAABDougSO6u1BU4YHPqhwSSfamQIh5GcLGxKv37kg7Lazn+AbEDCKwEkDfOjkQb7n6j2OyUa1oVavboKTEHLwtoj84a9nN9WY7QS0BwSAABDoygRuHPX/7d1bbBRVGAfw883MdvZCt7u9AFJQIVzEhBhu9iIXgTQh+AAxggYkNWiNlyAERGKsQgIPGEhMSIyloCRaVMCk0ZBgJBgKLFQ0GhPDggo1QYrFdrvd7nS6uzN7DO8S6MzsTnfP/33Od/mdSfs9nD0TTM2tKtlARJ8XswPnfHt7l76n7Q/8Qr2Y9xm95U5g06zSwUUPqFuI6FDusvx/ZMcGTj1jvn3un9T2lssaLnzP9y4iHwQgIKxAwEPs8JMVhkwsSERF/XHxRCrbfvj35KqObhzbEvaFR+O2BD6oD8cfHCOvIKKLtgJZWOzYwNmnG5GPr2r1nT1pC2VgCQQgAAEIWBFYWu1lGx4JfO1XpFVW1hfSmoGUeX3Xz4nJ1xNGIZWNWiEwagS+WFaRLpFpLBEN5LsoxwbOtMm1l8/G/Amc38z3HiIfBCAgsEDznLLh2ZWeRiI6VuwMRpZn1p3uUzJZ/EK92Pca/TkvMN4vs/dry3pLPXKV89HvHdGRgZNzXtOtmSc3RvpxfvPe5ngCAhCAgCMCwRKJHVwUTisSjSGior6YknP+aI+e/fG1c/iFuiMvD4IIJzC/qoQ1zQx0VvqUOjead2Tg1DLmO+dvpbYdiOL8phubiJwQgICYAg0TvaxxRuC4X5Hy+k1kN7Q556s7e9Jf7v01IbmRHzkhUOgCT0/xZ5dPVFsrfcqrbvTiyMDZpxsXDl3R6n64jfObbmwickIAAmIK7JxXps8q96wjovZiFzBNvvN419COY9eGir1V9AeBnAhse6w0UTtOfZ2I2nKS4B5BHRk40yYfauqI+QYzuH/TjU1ETghAQDyBsCqxjxaG9RJZEuIS9Hg6+92hy8mGC/iwiHgvOzp2RODDBeGB8X55CRH94kjAEQaxPXByzuu6NfPExkh/+Qhz43EIQAACELAosHySlzVO9x9RFfl5iyEKatlgJnuz+VJ8wo2kWVB1o1gIjBaBYw2VpkwsQESu3Ctme+DUMua7526ltrRGtbx/l3O0bCLqgAAEIJBvgd3zy4Zmhj3PEtGJfOfOdz7OudfkLLnmVK+c79zIB4FiEJg0Rma75oW6g6pU7VY/tgfOPt24ePCKVnsJ5zfd2kPkhQAEBBOo8kps/xPhpKpIpSK0zjmfc0Mzz2+O9PtE6Bc9QsBpgfpxKmuc4T9T5VOWOB37fuPZHjjTZlZ/qSPmTWZwL9r9ouM5CEAAAnYEnnrIx9ZPC3xSItOLduIUylrO+fqO7tSn+38bLJSSUScERpXAc1MDmYZqdX/YK7/pVmG2Bk7OeX23Zn6zMdJf4VYDyAsBCEBANIE9NSFtWpnyDBF9K0LvaZPvO3pN29reVdRf7hRhK9GjSwLNc8visys8TUT0lUslMFsDp5bhO87e0jcdjGq48N2tHUReCEBAKIE7XwvZVxca8CuSMOfmY7oRaYlq9T/9i6v3hHrZ0axjAgcWlycqVamWiKKOBR1hIFsDZ0w3OluiWg3+CIxQHY9DAAIQsCiw8mEfWzc10KLI5MrlzRbLtrVsMJPtfetivKJHxy/UbUFisZACHolY29JywyNLHjcBbA2cGTM7vOFMTNUMnN90cxORGwIQEEdgX21ImxxUVhLRaRG65pyHUia/vfZ0n6v/LEWwRo/FKTAlqLDm2cG/Ql55spsdWh44OecLbmpm+xuR/ko3G0BuCEAAAqIIVAdktqcmFAt4JGHOzd/5rcCfCeP77Z1xVZR9Rp8QcFJg8QSVrZ3qP1nlU1Y4GXeksSwPnHrG3J3K0tbe4SxOcY9UHc9DAAIQsCAQVskbUqVWmWizheUFuYRz3nTq7+HWlsvJgqwfRUPAbYEXZgSGF47z7A37PO+5WYvlgfPORbyMscfdLB65IQABCIgmQERnRep5yDCPRvuNNVfjhkhto1cIOCawrFodHuuTV7v9kQjLA6djEggEAQhAAAIQuIsA53w6Y+wVxlgcSBCAgGWBz4ioy/JqBxZi4HQAESEgAAEIQAACEIAABO4ugIETbwcEIAABCEAAAhCAQE4FMHDmlBfBIQABCEAAAhCAAAQwcOIdgAAEIAABCEAAAhDIqcB/kjJhrvqAx/sAAAAASUVORK5CYII="/>
          <p:cNvSpPr>
            <a:spLocks noChangeAspect="1" noChangeArrowheads="1"/>
          </p:cNvSpPr>
          <p:nvPr/>
        </p:nvSpPr>
        <p:spPr bwMode="auto">
          <a:xfrm>
            <a:off x="-1" y="-1"/>
            <a:ext cx="4675517" cy="467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Pięciokąt 3"/>
          <p:cNvSpPr/>
          <p:nvPr/>
        </p:nvSpPr>
        <p:spPr>
          <a:xfrm>
            <a:off x="500332" y="2631053"/>
            <a:ext cx="2691442" cy="1926761"/>
          </a:xfrm>
          <a:prstGeom prst="homePlate">
            <a:avLst>
              <a:gd name="adj" fmla="val 18923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Przyjmując, że przykładowo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rgbClr val="00B0F0"/>
                </a:solidFill>
              </a:rPr>
              <a:t>%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>
                <a:solidFill>
                  <a:srgbClr val="00B0F0"/>
                </a:solidFill>
              </a:rPr>
              <a:t>pokrycia zapotrzebowania krajowego </a:t>
            </a:r>
            <a:r>
              <a:rPr lang="pl-PL" sz="1600" dirty="0">
                <a:solidFill>
                  <a:schemeClr val="tx1"/>
                </a:solidFill>
              </a:rPr>
              <a:t>wyniesie </a:t>
            </a:r>
            <a:r>
              <a:rPr lang="pl-PL" sz="1600" b="1" dirty="0">
                <a:solidFill>
                  <a:schemeClr val="tx1"/>
                </a:solidFill>
              </a:rPr>
              <a:t>91%</a:t>
            </a:r>
            <a:r>
              <a:rPr lang="pl-PL" sz="16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2" name="Pięciokąt 11"/>
          <p:cNvSpPr/>
          <p:nvPr/>
        </p:nvSpPr>
        <p:spPr>
          <a:xfrm>
            <a:off x="3191774" y="2631055"/>
            <a:ext cx="4727276" cy="1986960"/>
          </a:xfrm>
          <a:prstGeom prst="homePlate">
            <a:avLst>
              <a:gd name="adj" fmla="val 14637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Wybranych zostanie </a:t>
            </a:r>
            <a:r>
              <a:rPr lang="pl-PL" sz="1400" b="1" dirty="0">
                <a:solidFill>
                  <a:schemeClr val="tx1"/>
                </a:solidFill>
              </a:rPr>
              <a:t>100% </a:t>
            </a:r>
            <a:r>
              <a:rPr lang="pl-PL" sz="1400" dirty="0">
                <a:solidFill>
                  <a:schemeClr val="tx1"/>
                </a:solidFill>
              </a:rPr>
              <a:t>LSR</a:t>
            </a:r>
            <a:br>
              <a:rPr lang="pl-PL" sz="1400" dirty="0">
                <a:solidFill>
                  <a:schemeClr val="tx1"/>
                </a:solidFill>
              </a:rPr>
            </a:br>
            <a:r>
              <a:rPr lang="pl-PL" sz="1400" dirty="0">
                <a:solidFill>
                  <a:schemeClr val="tx1"/>
                </a:solidFill>
              </a:rPr>
              <a:t>z budżetami dla PS WPR w wysokości </a:t>
            </a:r>
            <a:r>
              <a:rPr lang="pl-PL" sz="1400" b="1" dirty="0">
                <a:solidFill>
                  <a:schemeClr val="tx1"/>
                </a:solidFill>
              </a:rPr>
              <a:t>91% 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Pięciokąt 15"/>
          <p:cNvSpPr/>
          <p:nvPr/>
        </p:nvSpPr>
        <p:spPr>
          <a:xfrm>
            <a:off x="7996687" y="2615002"/>
            <a:ext cx="4038516" cy="2066390"/>
          </a:xfrm>
          <a:prstGeom prst="homePlate">
            <a:avLst>
              <a:gd name="adj" fmla="val 5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LGD po podpisaniu umowy ramowej będą musiały dostosować LSR – obniżyć budżet z 100% na 91% obniżając proporcjonalnie wskaźniki</a:t>
            </a:r>
            <a:endParaRPr lang="pl-PL" sz="1100" dirty="0">
              <a:solidFill>
                <a:srgbClr val="00B0F0"/>
              </a:solidFill>
            </a:endParaRPr>
          </a:p>
        </p:txBody>
      </p:sp>
      <p:sp>
        <p:nvSpPr>
          <p:cNvPr id="1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5952011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9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8780" y="-9482673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657069" y="765375"/>
            <a:ext cx="5982085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PROCES UZGADNIANIA I OPINIOWANIA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968204" y="2069070"/>
            <a:ext cx="10058556" cy="398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/>
              <a:t>Trwa obecnie formalny etap uzgodnienia/opiniowania projektu Regulaminu konkursu na wybór strategii rozwoju lokalnego kierowanego przez społeczność na lata 2023-2027.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/>
              <a:t>Uwagi zgłosiło 15 samorządów województw (SW), w tym wszystkie 10 wielofunduszowych, </a:t>
            </a:r>
            <a:br>
              <a:rPr lang="pl-PL" dirty="0"/>
            </a:br>
            <a:r>
              <a:rPr lang="pl-PL" dirty="0"/>
              <a:t>oraz  Ministerstwo Funduszy i Polityki Regionalnej (</a:t>
            </a:r>
            <a:r>
              <a:rPr lang="pl-PL" dirty="0" err="1"/>
              <a:t>MFiPR</a:t>
            </a:r>
            <a:r>
              <a:rPr lang="pl-PL" dirty="0"/>
              <a:t>) i Agencja Restrukturyzacji i Modernizacji Rolnictwa (ARiMR)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/>
              <a:t>Ostatnie uwagi wpłynęły w dniu 13 lipca 2022 r.</a:t>
            </a:r>
          </a:p>
        </p:txBody>
      </p:sp>
    </p:spTree>
    <p:extLst>
      <p:ext uri="{BB962C8B-B14F-4D97-AF65-F5344CB8AC3E}">
        <p14:creationId xmlns:p14="http://schemas.microsoft.com/office/powerpoint/2010/main" val="3545531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8780" y="-9482673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290513" y="1466926"/>
            <a:ext cx="11610975" cy="2816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algn="ctr"/>
            <a:endParaRPr lang="pl-PL" sz="4000" dirty="0"/>
          </a:p>
          <a:p>
            <a:pPr algn="ctr"/>
            <a:r>
              <a:rPr lang="pl-PL" sz="4000" dirty="0"/>
              <a:t>Załącznik nr 5</a:t>
            </a:r>
          </a:p>
          <a:p>
            <a:pPr algn="ctr"/>
            <a:endParaRPr lang="pl-PL" sz="4000" dirty="0"/>
          </a:p>
          <a:p>
            <a:pPr algn="ctr"/>
            <a:r>
              <a:rPr lang="pl-PL" sz="4000" dirty="0"/>
              <a:t>KRYTERIA WYBORU LSR</a:t>
            </a:r>
          </a:p>
          <a:p>
            <a:pPr algn="ctr"/>
            <a:endParaRPr lang="pl-PL" sz="2000" dirty="0"/>
          </a:p>
          <a:p>
            <a:pPr algn="ctr"/>
            <a:r>
              <a:rPr lang="pl-PL" sz="2000" dirty="0"/>
              <a:t>- Ogólne założenia -</a:t>
            </a:r>
          </a:p>
        </p:txBody>
      </p:sp>
    </p:spTree>
    <p:extLst>
      <p:ext uri="{BB962C8B-B14F-4D97-AF65-F5344CB8AC3E}">
        <p14:creationId xmlns:p14="http://schemas.microsoft.com/office/powerpoint/2010/main" val="691508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1403" y="-9328875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657069" y="765375"/>
            <a:ext cx="342208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Kryteria wyboru LSR (1)</a:t>
            </a:r>
          </a:p>
        </p:txBody>
      </p:sp>
      <p:sp>
        <p:nvSpPr>
          <p:cNvPr id="3" name="Prostokąt 2"/>
          <p:cNvSpPr/>
          <p:nvPr/>
        </p:nvSpPr>
        <p:spPr>
          <a:xfrm>
            <a:off x="548639" y="1645920"/>
            <a:ext cx="10799545" cy="4461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>
              <a:lnSpc>
                <a:spcPct val="106000"/>
              </a:lnSpc>
              <a:spcAft>
                <a:spcPts val="600"/>
              </a:spcAft>
              <a:buAutoNum type="arabicPeriod"/>
            </a:pPr>
            <a:r>
              <a:rPr lang="pl-PL" b="1" dirty="0"/>
              <a:t>Charakterystyka LSR</a:t>
            </a:r>
          </a:p>
          <a:p>
            <a:pPr marL="719138">
              <a:lnSpc>
                <a:spcPct val="106000"/>
              </a:lnSpc>
              <a:spcAft>
                <a:spcPts val="600"/>
              </a:spcAft>
            </a:pPr>
            <a:r>
              <a:rPr lang="pl-PL" dirty="0"/>
              <a:t>1.1. Komplementarność i synergia przedsięwziąć w LSR </a:t>
            </a:r>
          </a:p>
          <a:p>
            <a:pPr marL="719138">
              <a:lnSpc>
                <a:spcPct val="106000"/>
              </a:lnSpc>
              <a:spcAft>
                <a:spcPts val="600"/>
              </a:spcAft>
            </a:pPr>
            <a:r>
              <a:rPr lang="pl-PL" dirty="0"/>
              <a:t>1.2. Innowacyjność w LSR</a:t>
            </a:r>
          </a:p>
          <a:p>
            <a:pPr marL="719138">
              <a:lnSpc>
                <a:spcPct val="106000"/>
              </a:lnSpc>
              <a:spcAft>
                <a:spcPts val="600"/>
              </a:spcAft>
            </a:pPr>
            <a:r>
              <a:rPr lang="pl-PL" dirty="0"/>
              <a:t>1.3. Partnerstwo w społeczności obszaru LSR</a:t>
            </a:r>
          </a:p>
          <a:p>
            <a:pPr marL="719138">
              <a:lnSpc>
                <a:spcPct val="106000"/>
              </a:lnSpc>
              <a:spcAft>
                <a:spcPts val="600"/>
              </a:spcAft>
            </a:pPr>
            <a:r>
              <a:rPr lang="pl-PL" dirty="0"/>
              <a:t>1.4. Partnerstwo w LGD</a:t>
            </a:r>
          </a:p>
          <a:p>
            <a:pPr marL="719138">
              <a:lnSpc>
                <a:spcPct val="106000"/>
              </a:lnSpc>
              <a:spcAft>
                <a:spcPts val="600"/>
              </a:spcAft>
            </a:pPr>
            <a:r>
              <a:rPr lang="pl-PL" dirty="0"/>
              <a:t>1.5. Współpraca z partnerami spoza obszaru danej LSR</a:t>
            </a:r>
          </a:p>
          <a:p>
            <a:pPr marL="719138">
              <a:lnSpc>
                <a:spcPct val="106000"/>
              </a:lnSpc>
              <a:spcAft>
                <a:spcPts val="600"/>
              </a:spcAft>
            </a:pPr>
            <a:r>
              <a:rPr lang="pl-PL" dirty="0"/>
              <a:t>1.6. Wartość dodana realizacji LSR przez podejście LEADER</a:t>
            </a:r>
          </a:p>
          <a:p>
            <a:pPr marL="719138">
              <a:lnSpc>
                <a:spcPct val="106000"/>
              </a:lnSpc>
              <a:spcAft>
                <a:spcPts val="600"/>
              </a:spcAft>
            </a:pPr>
            <a:r>
              <a:rPr lang="pl-PL" dirty="0"/>
              <a:t>1.7. Aktywizacja ludzi młodych</a:t>
            </a:r>
          </a:p>
          <a:p>
            <a:pPr marL="719138">
              <a:lnSpc>
                <a:spcPct val="106000"/>
              </a:lnSpc>
              <a:spcAft>
                <a:spcPts val="600"/>
              </a:spcAft>
            </a:pPr>
            <a:r>
              <a:rPr lang="pl-PL" dirty="0"/>
              <a:t>1.8. Aktywizacja seniorów</a:t>
            </a:r>
          </a:p>
          <a:p>
            <a:pPr marL="719138">
              <a:lnSpc>
                <a:spcPct val="106000"/>
              </a:lnSpc>
              <a:spcAft>
                <a:spcPts val="600"/>
              </a:spcAft>
            </a:pPr>
            <a:r>
              <a:rPr lang="pl-PL" dirty="0"/>
              <a:t>1.9. Różnorodność metod aktywizacji</a:t>
            </a:r>
          </a:p>
          <a:p>
            <a:pPr marL="719138">
              <a:lnSpc>
                <a:spcPct val="106000"/>
              </a:lnSpc>
              <a:spcAft>
                <a:spcPts val="600"/>
              </a:spcAft>
            </a:pPr>
            <a:r>
              <a:rPr lang="pl-PL" dirty="0"/>
              <a:t>1.10. Wsparcie grup osób w niekorzystnej sytuacji</a:t>
            </a:r>
          </a:p>
          <a:p>
            <a:pPr marL="719138">
              <a:lnSpc>
                <a:spcPct val="106000"/>
              </a:lnSpc>
              <a:spcAft>
                <a:spcPts val="600"/>
              </a:spcAft>
            </a:pPr>
            <a:r>
              <a:rPr lang="pl-PL" dirty="0"/>
              <a:t>1.11. Wsparcie pozarolniczych funkcji gospodarstw rolnych</a:t>
            </a:r>
          </a:p>
        </p:txBody>
      </p:sp>
    </p:spTree>
    <p:extLst>
      <p:ext uri="{BB962C8B-B14F-4D97-AF65-F5344CB8AC3E}">
        <p14:creationId xmlns:p14="http://schemas.microsoft.com/office/powerpoint/2010/main" val="405252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1403" y="-9328875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657069" y="765375"/>
            <a:ext cx="3322702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Kryteria wyboru LSR (2)</a:t>
            </a:r>
          </a:p>
        </p:txBody>
      </p:sp>
      <p:sp>
        <p:nvSpPr>
          <p:cNvPr id="3" name="Prostokąt 2"/>
          <p:cNvSpPr/>
          <p:nvPr/>
        </p:nvSpPr>
        <p:spPr>
          <a:xfrm>
            <a:off x="548639" y="1517322"/>
            <a:ext cx="10799545" cy="5561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6000"/>
              </a:lnSpc>
              <a:spcAft>
                <a:spcPts val="600"/>
              </a:spcAft>
            </a:pPr>
            <a:r>
              <a:rPr lang="pl-PL" b="1" dirty="0"/>
              <a:t>2. Doświadczenie LGD</a:t>
            </a:r>
          </a:p>
          <a:p>
            <a:pPr marL="895350">
              <a:lnSpc>
                <a:spcPct val="106000"/>
              </a:lnSpc>
              <a:spcAft>
                <a:spcPts val="600"/>
              </a:spcAft>
            </a:pPr>
            <a:r>
              <a:rPr lang="pl-PL" dirty="0"/>
              <a:t>2.1. Pozyskiwanie środków z innych źródeł</a:t>
            </a:r>
          </a:p>
          <a:p>
            <a:pPr marL="895350">
              <a:lnSpc>
                <a:spcPct val="106000"/>
              </a:lnSpc>
              <a:spcAft>
                <a:spcPts val="600"/>
              </a:spcAft>
            </a:pPr>
            <a:r>
              <a:rPr lang="pl-PL" dirty="0"/>
              <a:t>2.2. Realizacja projektów w partnerstwie</a:t>
            </a:r>
          </a:p>
          <a:p>
            <a:pPr marL="457200">
              <a:lnSpc>
                <a:spcPct val="106000"/>
              </a:lnSpc>
              <a:spcAft>
                <a:spcPts val="600"/>
              </a:spcAft>
            </a:pPr>
            <a:r>
              <a:rPr lang="pl-PL" b="1" dirty="0"/>
              <a:t>3. Reprezentatywność składu organu decyzyjnego LGD</a:t>
            </a:r>
          </a:p>
          <a:p>
            <a:pPr marL="457200">
              <a:lnSpc>
                <a:spcPct val="106000"/>
              </a:lnSpc>
              <a:spcAft>
                <a:spcPts val="600"/>
              </a:spcAft>
            </a:pPr>
            <a:r>
              <a:rPr lang="pl-PL" b="1" dirty="0"/>
              <a:t>4. Dywersyfikacja źródeł finansowania LSR</a:t>
            </a:r>
          </a:p>
          <a:p>
            <a:pPr marL="457200">
              <a:lnSpc>
                <a:spcPct val="106000"/>
              </a:lnSpc>
              <a:spcAft>
                <a:spcPts val="600"/>
              </a:spcAft>
            </a:pPr>
            <a:r>
              <a:rPr lang="pl-PL" b="1" dirty="0"/>
              <a:t>5. Sytuacja społeczno-gospodarcza na obszarze objętym LSR oraz wielkość obszaru objętego LSR</a:t>
            </a:r>
          </a:p>
          <a:p>
            <a:pPr marL="895350">
              <a:lnSpc>
                <a:spcPct val="106000"/>
              </a:lnSpc>
              <a:spcAft>
                <a:spcPts val="600"/>
              </a:spcAft>
            </a:pPr>
            <a:r>
              <a:rPr lang="pl-PL" dirty="0"/>
              <a:t>5.1. Zagrożenie trwałą marginalizacją na obszarze LSR</a:t>
            </a:r>
          </a:p>
          <a:p>
            <a:pPr marL="895350">
              <a:lnSpc>
                <a:spcPct val="106000"/>
              </a:lnSpc>
              <a:spcAft>
                <a:spcPts val="600"/>
              </a:spcAft>
            </a:pPr>
            <a:r>
              <a:rPr lang="pl-PL" dirty="0"/>
              <a:t>5.2. Bezrobotni na obszarze LSR</a:t>
            </a:r>
          </a:p>
          <a:p>
            <a:pPr marL="895350">
              <a:lnSpc>
                <a:spcPct val="106000"/>
              </a:lnSpc>
              <a:spcAft>
                <a:spcPts val="600"/>
              </a:spcAft>
            </a:pPr>
            <a:r>
              <a:rPr lang="pl-PL" dirty="0"/>
              <a:t>5.3. Dochód podatkowy na obszarze LSR</a:t>
            </a:r>
          </a:p>
          <a:p>
            <a:pPr marL="895350">
              <a:lnSpc>
                <a:spcPct val="106000"/>
              </a:lnSpc>
              <a:spcAft>
                <a:spcPts val="600"/>
              </a:spcAft>
            </a:pPr>
            <a:r>
              <a:rPr lang="pl-PL" dirty="0"/>
              <a:t>5.4. Środowiskowa pomoc społeczna na obszarze LSR</a:t>
            </a:r>
          </a:p>
          <a:p>
            <a:pPr marL="895350">
              <a:lnSpc>
                <a:spcPct val="106000"/>
              </a:lnSpc>
              <a:spcAft>
                <a:spcPts val="600"/>
              </a:spcAft>
            </a:pPr>
            <a:r>
              <a:rPr lang="pl-PL" dirty="0"/>
              <a:t>5.5. Ludność w wieku nieprodukcyjnym na obszarze LSR</a:t>
            </a:r>
          </a:p>
          <a:p>
            <a:pPr marL="895350">
              <a:lnSpc>
                <a:spcPct val="106000"/>
              </a:lnSpc>
              <a:spcAft>
                <a:spcPts val="600"/>
              </a:spcAft>
            </a:pPr>
            <a:r>
              <a:rPr lang="pl-PL" dirty="0"/>
              <a:t>5.6. Migracje na obszarze LSR</a:t>
            </a:r>
          </a:p>
          <a:p>
            <a:pPr marL="895350">
              <a:lnSpc>
                <a:spcPct val="106000"/>
              </a:lnSpc>
              <a:spcAft>
                <a:spcPts val="600"/>
              </a:spcAft>
            </a:pPr>
            <a:r>
              <a:rPr lang="pl-PL" dirty="0"/>
              <a:t>5.7. Przedsiębiorczość na obszarze LSR</a:t>
            </a:r>
          </a:p>
          <a:p>
            <a:pPr marL="895350">
              <a:lnSpc>
                <a:spcPct val="106000"/>
              </a:lnSpc>
              <a:spcAft>
                <a:spcPts val="600"/>
              </a:spcAft>
            </a:pPr>
            <a:r>
              <a:rPr lang="pl-PL" dirty="0"/>
              <a:t>5.8. Formy ochrony przyrody</a:t>
            </a:r>
          </a:p>
          <a:p>
            <a:pPr marL="457200">
              <a:lnSpc>
                <a:spcPct val="106000"/>
              </a:lnSpc>
              <a:spcAft>
                <a:spcPts val="600"/>
              </a:spcAft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42673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object 4"/>
          <p:cNvGrpSpPr/>
          <p:nvPr/>
        </p:nvGrpSpPr>
        <p:grpSpPr>
          <a:xfrm>
            <a:off x="5718881" y="-1"/>
            <a:ext cx="6433499" cy="6857983"/>
            <a:chOff x="-2" y="0"/>
            <a:chExt cx="12866996" cy="13715961"/>
          </a:xfrm>
        </p:grpSpPr>
        <p:sp>
          <p:nvSpPr>
            <p:cNvPr id="119" name="Kształt"/>
            <p:cNvSpPr/>
            <p:nvPr/>
          </p:nvSpPr>
          <p:spPr>
            <a:xfrm>
              <a:off x="-3" y="-1"/>
              <a:ext cx="3792981" cy="348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0" y="0"/>
                  </a:lnTo>
                  <a:lnTo>
                    <a:pt x="189" y="114"/>
                  </a:lnTo>
                  <a:lnTo>
                    <a:pt x="154" y="518"/>
                  </a:lnTo>
                  <a:lnTo>
                    <a:pt x="121" y="928"/>
                  </a:lnTo>
                  <a:lnTo>
                    <a:pt x="93" y="1346"/>
                  </a:lnTo>
                  <a:lnTo>
                    <a:pt x="69" y="1770"/>
                  </a:lnTo>
                  <a:lnTo>
                    <a:pt x="48" y="2201"/>
                  </a:lnTo>
                  <a:lnTo>
                    <a:pt x="30" y="2639"/>
                  </a:lnTo>
                  <a:lnTo>
                    <a:pt x="17" y="3085"/>
                  </a:lnTo>
                  <a:lnTo>
                    <a:pt x="7" y="3538"/>
                  </a:lnTo>
                  <a:lnTo>
                    <a:pt x="2" y="3998"/>
                  </a:lnTo>
                  <a:lnTo>
                    <a:pt x="0" y="4499"/>
                  </a:lnTo>
                  <a:lnTo>
                    <a:pt x="2" y="4940"/>
                  </a:lnTo>
                  <a:lnTo>
                    <a:pt x="8" y="5422"/>
                  </a:lnTo>
                  <a:lnTo>
                    <a:pt x="18" y="5912"/>
                  </a:lnTo>
                  <a:lnTo>
                    <a:pt x="33" y="6418"/>
                  </a:lnTo>
                  <a:lnTo>
                    <a:pt x="51" y="6915"/>
                  </a:lnTo>
                  <a:lnTo>
                    <a:pt x="73" y="7428"/>
                  </a:lnTo>
                  <a:lnTo>
                    <a:pt x="100" y="7950"/>
                  </a:lnTo>
                  <a:lnTo>
                    <a:pt x="131" y="8479"/>
                  </a:lnTo>
                  <a:lnTo>
                    <a:pt x="166" y="9017"/>
                  </a:lnTo>
                  <a:lnTo>
                    <a:pt x="205" y="9562"/>
                  </a:lnTo>
                  <a:lnTo>
                    <a:pt x="249" y="10116"/>
                  </a:lnTo>
                  <a:lnTo>
                    <a:pt x="296" y="10679"/>
                  </a:lnTo>
                  <a:lnTo>
                    <a:pt x="349" y="11250"/>
                  </a:lnTo>
                  <a:lnTo>
                    <a:pt x="405" y="11829"/>
                  </a:lnTo>
                  <a:lnTo>
                    <a:pt x="467" y="12417"/>
                  </a:lnTo>
                  <a:lnTo>
                    <a:pt x="532" y="13014"/>
                  </a:lnTo>
                  <a:lnTo>
                    <a:pt x="603" y="13619"/>
                  </a:lnTo>
                  <a:lnTo>
                    <a:pt x="677" y="14233"/>
                  </a:lnTo>
                  <a:lnTo>
                    <a:pt x="757" y="14857"/>
                  </a:lnTo>
                  <a:lnTo>
                    <a:pt x="841" y="15489"/>
                  </a:lnTo>
                  <a:lnTo>
                    <a:pt x="929" y="16130"/>
                  </a:lnTo>
                  <a:lnTo>
                    <a:pt x="1023" y="16784"/>
                  </a:lnTo>
                  <a:lnTo>
                    <a:pt x="1121" y="17441"/>
                  </a:lnTo>
                  <a:lnTo>
                    <a:pt x="1224" y="18110"/>
                  </a:lnTo>
                  <a:lnTo>
                    <a:pt x="1332" y="18789"/>
                  </a:lnTo>
                  <a:lnTo>
                    <a:pt x="1444" y="19477"/>
                  </a:lnTo>
                  <a:lnTo>
                    <a:pt x="1562" y="20175"/>
                  </a:lnTo>
                  <a:lnTo>
                    <a:pt x="1684" y="20883"/>
                  </a:lnTo>
                  <a:lnTo>
                    <a:pt x="1811" y="21600"/>
                  </a:lnTo>
                  <a:lnTo>
                    <a:pt x="1841" y="21388"/>
                  </a:lnTo>
                  <a:lnTo>
                    <a:pt x="1900" y="20966"/>
                  </a:lnTo>
                  <a:lnTo>
                    <a:pt x="1930" y="20756"/>
                  </a:lnTo>
                  <a:lnTo>
                    <a:pt x="1995" y="20336"/>
                  </a:lnTo>
                  <a:lnTo>
                    <a:pt x="2072" y="19914"/>
                  </a:lnTo>
                  <a:lnTo>
                    <a:pt x="2165" y="19490"/>
                  </a:lnTo>
                  <a:lnTo>
                    <a:pt x="2279" y="19061"/>
                  </a:lnTo>
                  <a:lnTo>
                    <a:pt x="2421" y="18625"/>
                  </a:lnTo>
                  <a:lnTo>
                    <a:pt x="2596" y="18182"/>
                  </a:lnTo>
                  <a:lnTo>
                    <a:pt x="2809" y="17728"/>
                  </a:lnTo>
                  <a:lnTo>
                    <a:pt x="3065" y="17263"/>
                  </a:lnTo>
                  <a:lnTo>
                    <a:pt x="3369" y="16784"/>
                  </a:lnTo>
                  <a:lnTo>
                    <a:pt x="3542" y="16540"/>
                  </a:lnTo>
                  <a:lnTo>
                    <a:pt x="3728" y="16291"/>
                  </a:lnTo>
                  <a:lnTo>
                    <a:pt x="3929" y="16038"/>
                  </a:lnTo>
                  <a:lnTo>
                    <a:pt x="4146" y="15780"/>
                  </a:lnTo>
                  <a:lnTo>
                    <a:pt x="4379" y="15518"/>
                  </a:lnTo>
                  <a:lnTo>
                    <a:pt x="4629" y="15252"/>
                  </a:lnTo>
                  <a:lnTo>
                    <a:pt x="4897" y="14980"/>
                  </a:lnTo>
                  <a:lnTo>
                    <a:pt x="5183" y="14702"/>
                  </a:lnTo>
                  <a:lnTo>
                    <a:pt x="5488" y="14420"/>
                  </a:lnTo>
                  <a:lnTo>
                    <a:pt x="5812" y="14131"/>
                  </a:lnTo>
                  <a:lnTo>
                    <a:pt x="6156" y="13837"/>
                  </a:lnTo>
                  <a:lnTo>
                    <a:pt x="6522" y="13536"/>
                  </a:lnTo>
                  <a:lnTo>
                    <a:pt x="6909" y="13230"/>
                  </a:lnTo>
                  <a:lnTo>
                    <a:pt x="7318" y="12916"/>
                  </a:lnTo>
                  <a:lnTo>
                    <a:pt x="7750" y="12596"/>
                  </a:lnTo>
                  <a:lnTo>
                    <a:pt x="8206" y="12269"/>
                  </a:lnTo>
                  <a:lnTo>
                    <a:pt x="8686" y="11934"/>
                  </a:lnTo>
                  <a:lnTo>
                    <a:pt x="9191" y="11592"/>
                  </a:lnTo>
                  <a:lnTo>
                    <a:pt x="9722" y="11243"/>
                  </a:lnTo>
                  <a:lnTo>
                    <a:pt x="10279" y="10885"/>
                  </a:lnTo>
                  <a:lnTo>
                    <a:pt x="11216" y="10299"/>
                  </a:lnTo>
                  <a:lnTo>
                    <a:pt x="11563" y="10078"/>
                  </a:lnTo>
                  <a:lnTo>
                    <a:pt x="11905" y="9856"/>
                  </a:lnTo>
                  <a:lnTo>
                    <a:pt x="12240" y="9633"/>
                  </a:lnTo>
                  <a:lnTo>
                    <a:pt x="12571" y="9409"/>
                  </a:lnTo>
                  <a:lnTo>
                    <a:pt x="12896" y="9184"/>
                  </a:lnTo>
                  <a:lnTo>
                    <a:pt x="13215" y="8959"/>
                  </a:lnTo>
                  <a:lnTo>
                    <a:pt x="13529" y="8732"/>
                  </a:lnTo>
                  <a:lnTo>
                    <a:pt x="13837" y="8505"/>
                  </a:lnTo>
                  <a:lnTo>
                    <a:pt x="14140" y="8276"/>
                  </a:lnTo>
                  <a:lnTo>
                    <a:pt x="14438" y="8047"/>
                  </a:lnTo>
                  <a:lnTo>
                    <a:pt x="14731" y="7817"/>
                  </a:lnTo>
                  <a:lnTo>
                    <a:pt x="15018" y="7586"/>
                  </a:lnTo>
                  <a:lnTo>
                    <a:pt x="15300" y="7354"/>
                  </a:lnTo>
                  <a:lnTo>
                    <a:pt x="15578" y="7122"/>
                  </a:lnTo>
                  <a:lnTo>
                    <a:pt x="15850" y="6888"/>
                  </a:lnTo>
                  <a:lnTo>
                    <a:pt x="16117" y="6653"/>
                  </a:lnTo>
                  <a:lnTo>
                    <a:pt x="16379" y="6418"/>
                  </a:lnTo>
                  <a:lnTo>
                    <a:pt x="16637" y="6181"/>
                  </a:lnTo>
                  <a:lnTo>
                    <a:pt x="16889" y="5944"/>
                  </a:lnTo>
                  <a:lnTo>
                    <a:pt x="17137" y="5705"/>
                  </a:lnTo>
                  <a:lnTo>
                    <a:pt x="17380" y="5466"/>
                  </a:lnTo>
                  <a:lnTo>
                    <a:pt x="17618" y="5226"/>
                  </a:lnTo>
                  <a:lnTo>
                    <a:pt x="17852" y="4984"/>
                  </a:lnTo>
                  <a:lnTo>
                    <a:pt x="18081" y="4742"/>
                  </a:lnTo>
                  <a:lnTo>
                    <a:pt x="18306" y="4499"/>
                  </a:lnTo>
                  <a:lnTo>
                    <a:pt x="18526" y="4254"/>
                  </a:lnTo>
                  <a:lnTo>
                    <a:pt x="18742" y="4009"/>
                  </a:lnTo>
                  <a:lnTo>
                    <a:pt x="18953" y="3763"/>
                  </a:lnTo>
                  <a:lnTo>
                    <a:pt x="19160" y="3515"/>
                  </a:lnTo>
                  <a:lnTo>
                    <a:pt x="19363" y="3267"/>
                  </a:lnTo>
                  <a:lnTo>
                    <a:pt x="19562" y="3017"/>
                  </a:lnTo>
                  <a:lnTo>
                    <a:pt x="19756" y="2767"/>
                  </a:lnTo>
                  <a:lnTo>
                    <a:pt x="19946" y="2515"/>
                  </a:lnTo>
                  <a:lnTo>
                    <a:pt x="20133" y="2263"/>
                  </a:lnTo>
                  <a:lnTo>
                    <a:pt x="20315" y="2009"/>
                  </a:lnTo>
                  <a:lnTo>
                    <a:pt x="20493" y="1755"/>
                  </a:lnTo>
                  <a:lnTo>
                    <a:pt x="20667" y="1499"/>
                  </a:lnTo>
                  <a:lnTo>
                    <a:pt x="20838" y="1242"/>
                  </a:lnTo>
                  <a:lnTo>
                    <a:pt x="21004" y="984"/>
                  </a:lnTo>
                  <a:lnTo>
                    <a:pt x="21167" y="725"/>
                  </a:lnTo>
                  <a:lnTo>
                    <a:pt x="21326" y="465"/>
                  </a:lnTo>
                  <a:lnTo>
                    <a:pt x="21482" y="20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120" name="Kształt"/>
            <p:cNvSpPr/>
            <p:nvPr/>
          </p:nvSpPr>
          <p:spPr>
            <a:xfrm>
              <a:off x="1025216" y="1631"/>
              <a:ext cx="5845422" cy="990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805" y="0"/>
                  </a:lnTo>
                  <a:lnTo>
                    <a:pt x="18758" y="34"/>
                  </a:lnTo>
                  <a:lnTo>
                    <a:pt x="18607" y="168"/>
                  </a:lnTo>
                  <a:lnTo>
                    <a:pt x="18455" y="269"/>
                  </a:lnTo>
                  <a:lnTo>
                    <a:pt x="18302" y="403"/>
                  </a:lnTo>
                  <a:lnTo>
                    <a:pt x="17993" y="605"/>
                  </a:lnTo>
                  <a:lnTo>
                    <a:pt x="17680" y="806"/>
                  </a:lnTo>
                  <a:lnTo>
                    <a:pt x="17203" y="1109"/>
                  </a:lnTo>
                  <a:lnTo>
                    <a:pt x="16719" y="1411"/>
                  </a:lnTo>
                  <a:lnTo>
                    <a:pt x="16556" y="1478"/>
                  </a:lnTo>
                  <a:lnTo>
                    <a:pt x="16227" y="1680"/>
                  </a:lnTo>
                  <a:lnTo>
                    <a:pt x="16062" y="1747"/>
                  </a:lnTo>
                  <a:lnTo>
                    <a:pt x="15896" y="1848"/>
                  </a:lnTo>
                  <a:lnTo>
                    <a:pt x="15730" y="1915"/>
                  </a:lnTo>
                  <a:lnTo>
                    <a:pt x="15563" y="2016"/>
                  </a:lnTo>
                  <a:lnTo>
                    <a:pt x="15395" y="2083"/>
                  </a:lnTo>
                  <a:lnTo>
                    <a:pt x="15227" y="2184"/>
                  </a:lnTo>
                  <a:lnTo>
                    <a:pt x="14720" y="2385"/>
                  </a:lnTo>
                  <a:lnTo>
                    <a:pt x="14549" y="2486"/>
                  </a:lnTo>
                  <a:lnTo>
                    <a:pt x="13694" y="2822"/>
                  </a:lnTo>
                  <a:lnTo>
                    <a:pt x="13522" y="2923"/>
                  </a:lnTo>
                  <a:lnTo>
                    <a:pt x="12661" y="3258"/>
                  </a:lnTo>
                  <a:lnTo>
                    <a:pt x="12488" y="3292"/>
                  </a:lnTo>
                  <a:lnTo>
                    <a:pt x="11453" y="3695"/>
                  </a:lnTo>
                  <a:lnTo>
                    <a:pt x="11281" y="3729"/>
                  </a:lnTo>
                  <a:lnTo>
                    <a:pt x="10594" y="3998"/>
                  </a:lnTo>
                  <a:lnTo>
                    <a:pt x="10423" y="4031"/>
                  </a:lnTo>
                  <a:lnTo>
                    <a:pt x="9743" y="4266"/>
                  </a:lnTo>
                  <a:lnTo>
                    <a:pt x="9238" y="4468"/>
                  </a:lnTo>
                  <a:lnTo>
                    <a:pt x="9070" y="4501"/>
                  </a:lnTo>
                  <a:lnTo>
                    <a:pt x="8737" y="4636"/>
                  </a:lnTo>
                  <a:lnTo>
                    <a:pt x="8572" y="4669"/>
                  </a:lnTo>
                  <a:lnTo>
                    <a:pt x="7916" y="4938"/>
                  </a:lnTo>
                  <a:lnTo>
                    <a:pt x="7754" y="4972"/>
                  </a:lnTo>
                  <a:lnTo>
                    <a:pt x="7115" y="5240"/>
                  </a:lnTo>
                  <a:lnTo>
                    <a:pt x="6958" y="5274"/>
                  </a:lnTo>
                  <a:lnTo>
                    <a:pt x="6801" y="5341"/>
                  </a:lnTo>
                  <a:lnTo>
                    <a:pt x="6185" y="5610"/>
                  </a:lnTo>
                  <a:lnTo>
                    <a:pt x="5734" y="5812"/>
                  </a:lnTo>
                  <a:lnTo>
                    <a:pt x="5295" y="6013"/>
                  </a:lnTo>
                  <a:lnTo>
                    <a:pt x="5008" y="6147"/>
                  </a:lnTo>
                  <a:lnTo>
                    <a:pt x="4867" y="6248"/>
                  </a:lnTo>
                  <a:lnTo>
                    <a:pt x="4727" y="6315"/>
                  </a:lnTo>
                  <a:lnTo>
                    <a:pt x="4451" y="6450"/>
                  </a:lnTo>
                  <a:lnTo>
                    <a:pt x="4316" y="6551"/>
                  </a:lnTo>
                  <a:lnTo>
                    <a:pt x="4049" y="6685"/>
                  </a:lnTo>
                  <a:lnTo>
                    <a:pt x="3918" y="6786"/>
                  </a:lnTo>
                  <a:lnTo>
                    <a:pt x="3789" y="6853"/>
                  </a:lnTo>
                  <a:lnTo>
                    <a:pt x="3661" y="6954"/>
                  </a:lnTo>
                  <a:lnTo>
                    <a:pt x="3535" y="7021"/>
                  </a:lnTo>
                  <a:lnTo>
                    <a:pt x="3410" y="7122"/>
                  </a:lnTo>
                  <a:lnTo>
                    <a:pt x="3287" y="7222"/>
                  </a:lnTo>
                  <a:lnTo>
                    <a:pt x="3166" y="7290"/>
                  </a:lnTo>
                  <a:lnTo>
                    <a:pt x="3047" y="7390"/>
                  </a:lnTo>
                  <a:lnTo>
                    <a:pt x="2930" y="7491"/>
                  </a:lnTo>
                  <a:lnTo>
                    <a:pt x="2814" y="7592"/>
                  </a:lnTo>
                  <a:lnTo>
                    <a:pt x="2701" y="7659"/>
                  </a:lnTo>
                  <a:lnTo>
                    <a:pt x="2589" y="7760"/>
                  </a:lnTo>
                  <a:lnTo>
                    <a:pt x="2479" y="7861"/>
                  </a:lnTo>
                  <a:lnTo>
                    <a:pt x="2371" y="7961"/>
                  </a:lnTo>
                  <a:lnTo>
                    <a:pt x="2265" y="8062"/>
                  </a:lnTo>
                  <a:lnTo>
                    <a:pt x="2161" y="8163"/>
                  </a:lnTo>
                  <a:lnTo>
                    <a:pt x="2059" y="8297"/>
                  </a:lnTo>
                  <a:lnTo>
                    <a:pt x="1960" y="8398"/>
                  </a:lnTo>
                  <a:lnTo>
                    <a:pt x="1862" y="8499"/>
                  </a:lnTo>
                  <a:lnTo>
                    <a:pt x="1766" y="8633"/>
                  </a:lnTo>
                  <a:lnTo>
                    <a:pt x="1673" y="8734"/>
                  </a:lnTo>
                  <a:lnTo>
                    <a:pt x="1582" y="8835"/>
                  </a:lnTo>
                  <a:lnTo>
                    <a:pt x="1493" y="8969"/>
                  </a:lnTo>
                  <a:lnTo>
                    <a:pt x="1406" y="9104"/>
                  </a:lnTo>
                  <a:lnTo>
                    <a:pt x="1322" y="9204"/>
                  </a:lnTo>
                  <a:lnTo>
                    <a:pt x="1239" y="9339"/>
                  </a:lnTo>
                  <a:lnTo>
                    <a:pt x="1160" y="9473"/>
                  </a:lnTo>
                  <a:lnTo>
                    <a:pt x="1082" y="9607"/>
                  </a:lnTo>
                  <a:lnTo>
                    <a:pt x="1007" y="9742"/>
                  </a:lnTo>
                  <a:lnTo>
                    <a:pt x="935" y="9876"/>
                  </a:lnTo>
                  <a:lnTo>
                    <a:pt x="865" y="10011"/>
                  </a:lnTo>
                  <a:lnTo>
                    <a:pt x="797" y="10145"/>
                  </a:lnTo>
                  <a:lnTo>
                    <a:pt x="732" y="10279"/>
                  </a:lnTo>
                  <a:lnTo>
                    <a:pt x="669" y="10414"/>
                  </a:lnTo>
                  <a:lnTo>
                    <a:pt x="609" y="10582"/>
                  </a:lnTo>
                  <a:lnTo>
                    <a:pt x="552" y="10716"/>
                  </a:lnTo>
                  <a:lnTo>
                    <a:pt x="497" y="10884"/>
                  </a:lnTo>
                  <a:lnTo>
                    <a:pt x="445" y="11018"/>
                  </a:lnTo>
                  <a:lnTo>
                    <a:pt x="396" y="11186"/>
                  </a:lnTo>
                  <a:lnTo>
                    <a:pt x="350" y="11354"/>
                  </a:lnTo>
                  <a:lnTo>
                    <a:pt x="306" y="11522"/>
                  </a:lnTo>
                  <a:lnTo>
                    <a:pt x="265" y="11657"/>
                  </a:lnTo>
                  <a:lnTo>
                    <a:pt x="227" y="11825"/>
                  </a:lnTo>
                  <a:lnTo>
                    <a:pt x="191" y="12026"/>
                  </a:lnTo>
                  <a:lnTo>
                    <a:pt x="159" y="12194"/>
                  </a:lnTo>
                  <a:lnTo>
                    <a:pt x="129" y="12362"/>
                  </a:lnTo>
                  <a:lnTo>
                    <a:pt x="103" y="12530"/>
                  </a:lnTo>
                  <a:lnTo>
                    <a:pt x="79" y="12732"/>
                  </a:lnTo>
                  <a:lnTo>
                    <a:pt x="58" y="12900"/>
                  </a:lnTo>
                  <a:lnTo>
                    <a:pt x="41" y="13101"/>
                  </a:lnTo>
                  <a:lnTo>
                    <a:pt x="26" y="13303"/>
                  </a:lnTo>
                  <a:lnTo>
                    <a:pt x="15" y="13471"/>
                  </a:lnTo>
                  <a:lnTo>
                    <a:pt x="7" y="13672"/>
                  </a:lnTo>
                  <a:lnTo>
                    <a:pt x="1" y="13874"/>
                  </a:lnTo>
                  <a:lnTo>
                    <a:pt x="0" y="14008"/>
                  </a:lnTo>
                  <a:lnTo>
                    <a:pt x="0" y="14176"/>
                  </a:lnTo>
                  <a:lnTo>
                    <a:pt x="1" y="14310"/>
                  </a:lnTo>
                  <a:lnTo>
                    <a:pt x="5" y="14512"/>
                  </a:lnTo>
                  <a:lnTo>
                    <a:pt x="13" y="14714"/>
                  </a:lnTo>
                  <a:lnTo>
                    <a:pt x="24" y="14949"/>
                  </a:lnTo>
                  <a:lnTo>
                    <a:pt x="38" y="15150"/>
                  </a:lnTo>
                  <a:lnTo>
                    <a:pt x="56" y="15385"/>
                  </a:lnTo>
                  <a:lnTo>
                    <a:pt x="77" y="15621"/>
                  </a:lnTo>
                  <a:lnTo>
                    <a:pt x="102" y="15856"/>
                  </a:lnTo>
                  <a:lnTo>
                    <a:pt x="130" y="16091"/>
                  </a:lnTo>
                  <a:lnTo>
                    <a:pt x="161" y="16326"/>
                  </a:lnTo>
                  <a:lnTo>
                    <a:pt x="197" y="16561"/>
                  </a:lnTo>
                  <a:lnTo>
                    <a:pt x="235" y="16830"/>
                  </a:lnTo>
                  <a:lnTo>
                    <a:pt x="277" y="17065"/>
                  </a:lnTo>
                  <a:lnTo>
                    <a:pt x="323" y="17334"/>
                  </a:lnTo>
                  <a:lnTo>
                    <a:pt x="372" y="17569"/>
                  </a:lnTo>
                  <a:lnTo>
                    <a:pt x="425" y="17838"/>
                  </a:lnTo>
                  <a:lnTo>
                    <a:pt x="482" y="18106"/>
                  </a:lnTo>
                  <a:lnTo>
                    <a:pt x="543" y="18375"/>
                  </a:lnTo>
                  <a:lnTo>
                    <a:pt x="607" y="18644"/>
                  </a:lnTo>
                  <a:lnTo>
                    <a:pt x="675" y="18946"/>
                  </a:lnTo>
                  <a:lnTo>
                    <a:pt x="747" y="19215"/>
                  </a:lnTo>
                  <a:lnTo>
                    <a:pt x="822" y="19484"/>
                  </a:lnTo>
                  <a:lnTo>
                    <a:pt x="902" y="19786"/>
                  </a:lnTo>
                  <a:lnTo>
                    <a:pt x="985" y="20088"/>
                  </a:lnTo>
                  <a:lnTo>
                    <a:pt x="1073" y="20391"/>
                  </a:lnTo>
                  <a:lnTo>
                    <a:pt x="1164" y="20693"/>
                  </a:lnTo>
                  <a:lnTo>
                    <a:pt x="1259" y="20995"/>
                  </a:lnTo>
                  <a:lnTo>
                    <a:pt x="1359" y="21298"/>
                  </a:lnTo>
                  <a:lnTo>
                    <a:pt x="1462" y="21600"/>
                  </a:lnTo>
                  <a:lnTo>
                    <a:pt x="1481" y="21533"/>
                  </a:lnTo>
                  <a:lnTo>
                    <a:pt x="1519" y="21398"/>
                  </a:lnTo>
                  <a:lnTo>
                    <a:pt x="1557" y="21264"/>
                  </a:lnTo>
                  <a:lnTo>
                    <a:pt x="1578" y="21163"/>
                  </a:lnTo>
                  <a:lnTo>
                    <a:pt x="1599" y="21096"/>
                  </a:lnTo>
                  <a:lnTo>
                    <a:pt x="1621" y="21029"/>
                  </a:lnTo>
                  <a:lnTo>
                    <a:pt x="1645" y="20962"/>
                  </a:lnTo>
                  <a:lnTo>
                    <a:pt x="1671" y="20895"/>
                  </a:lnTo>
                  <a:lnTo>
                    <a:pt x="1699" y="20794"/>
                  </a:lnTo>
                  <a:lnTo>
                    <a:pt x="1729" y="20727"/>
                  </a:lnTo>
                  <a:lnTo>
                    <a:pt x="1762" y="20659"/>
                  </a:lnTo>
                  <a:lnTo>
                    <a:pt x="1798" y="20592"/>
                  </a:lnTo>
                  <a:lnTo>
                    <a:pt x="1837" y="20525"/>
                  </a:lnTo>
                  <a:lnTo>
                    <a:pt x="1880" y="20424"/>
                  </a:lnTo>
                  <a:lnTo>
                    <a:pt x="1926" y="20357"/>
                  </a:lnTo>
                  <a:lnTo>
                    <a:pt x="1976" y="20290"/>
                  </a:lnTo>
                  <a:lnTo>
                    <a:pt x="2031" y="20223"/>
                  </a:lnTo>
                  <a:lnTo>
                    <a:pt x="2090" y="20122"/>
                  </a:lnTo>
                  <a:lnTo>
                    <a:pt x="2154" y="20055"/>
                  </a:lnTo>
                  <a:lnTo>
                    <a:pt x="2223" y="19988"/>
                  </a:lnTo>
                  <a:lnTo>
                    <a:pt x="2297" y="19887"/>
                  </a:lnTo>
                  <a:lnTo>
                    <a:pt x="2377" y="19820"/>
                  </a:lnTo>
                  <a:lnTo>
                    <a:pt x="2463" y="19719"/>
                  </a:lnTo>
                  <a:lnTo>
                    <a:pt x="2556" y="19652"/>
                  </a:lnTo>
                  <a:lnTo>
                    <a:pt x="2655" y="19551"/>
                  </a:lnTo>
                  <a:lnTo>
                    <a:pt x="2760" y="19484"/>
                  </a:lnTo>
                  <a:lnTo>
                    <a:pt x="2873" y="19383"/>
                  </a:lnTo>
                  <a:lnTo>
                    <a:pt x="2992" y="19316"/>
                  </a:lnTo>
                  <a:lnTo>
                    <a:pt x="3120" y="19215"/>
                  </a:lnTo>
                  <a:lnTo>
                    <a:pt x="3255" y="19114"/>
                  </a:lnTo>
                  <a:lnTo>
                    <a:pt x="3398" y="19047"/>
                  </a:lnTo>
                  <a:lnTo>
                    <a:pt x="3550" y="18946"/>
                  </a:lnTo>
                  <a:lnTo>
                    <a:pt x="3710" y="18845"/>
                  </a:lnTo>
                  <a:lnTo>
                    <a:pt x="3880" y="18778"/>
                  </a:lnTo>
                  <a:lnTo>
                    <a:pt x="4058" y="18677"/>
                  </a:lnTo>
                  <a:lnTo>
                    <a:pt x="4246" y="18577"/>
                  </a:lnTo>
                  <a:lnTo>
                    <a:pt x="4444" y="18476"/>
                  </a:lnTo>
                  <a:lnTo>
                    <a:pt x="4652" y="18375"/>
                  </a:lnTo>
                  <a:lnTo>
                    <a:pt x="4870" y="18274"/>
                  </a:lnTo>
                  <a:lnTo>
                    <a:pt x="5099" y="18174"/>
                  </a:lnTo>
                  <a:lnTo>
                    <a:pt x="5339" y="18073"/>
                  </a:lnTo>
                  <a:lnTo>
                    <a:pt x="5590" y="17938"/>
                  </a:lnTo>
                  <a:lnTo>
                    <a:pt x="5852" y="17838"/>
                  </a:lnTo>
                  <a:lnTo>
                    <a:pt x="6126" y="17737"/>
                  </a:lnTo>
                  <a:lnTo>
                    <a:pt x="6412" y="17636"/>
                  </a:lnTo>
                  <a:lnTo>
                    <a:pt x="6710" y="17502"/>
                  </a:lnTo>
                  <a:lnTo>
                    <a:pt x="7020" y="17401"/>
                  </a:lnTo>
                  <a:lnTo>
                    <a:pt x="7343" y="17267"/>
                  </a:lnTo>
                  <a:lnTo>
                    <a:pt x="7680" y="17132"/>
                  </a:lnTo>
                  <a:lnTo>
                    <a:pt x="8030" y="17031"/>
                  </a:lnTo>
                  <a:lnTo>
                    <a:pt x="8393" y="16897"/>
                  </a:lnTo>
                  <a:lnTo>
                    <a:pt x="8770" y="16763"/>
                  </a:lnTo>
                  <a:lnTo>
                    <a:pt x="9226" y="16628"/>
                  </a:lnTo>
                  <a:lnTo>
                    <a:pt x="9450" y="16528"/>
                  </a:lnTo>
                  <a:lnTo>
                    <a:pt x="9888" y="16393"/>
                  </a:lnTo>
                  <a:lnTo>
                    <a:pt x="10103" y="16292"/>
                  </a:lnTo>
                  <a:lnTo>
                    <a:pt x="10524" y="16158"/>
                  </a:lnTo>
                  <a:lnTo>
                    <a:pt x="10730" y="16057"/>
                  </a:lnTo>
                  <a:lnTo>
                    <a:pt x="11133" y="15923"/>
                  </a:lnTo>
                  <a:lnTo>
                    <a:pt x="11331" y="15822"/>
                  </a:lnTo>
                  <a:lnTo>
                    <a:pt x="11526" y="15755"/>
                  </a:lnTo>
                  <a:lnTo>
                    <a:pt x="11718" y="15654"/>
                  </a:lnTo>
                  <a:lnTo>
                    <a:pt x="12094" y="15520"/>
                  </a:lnTo>
                  <a:lnTo>
                    <a:pt x="12278" y="15419"/>
                  </a:lnTo>
                  <a:lnTo>
                    <a:pt x="12460" y="15352"/>
                  </a:lnTo>
                  <a:lnTo>
                    <a:pt x="12638" y="15251"/>
                  </a:lnTo>
                  <a:lnTo>
                    <a:pt x="12815" y="15184"/>
                  </a:lnTo>
                  <a:lnTo>
                    <a:pt x="12988" y="15083"/>
                  </a:lnTo>
                  <a:lnTo>
                    <a:pt x="13159" y="15016"/>
                  </a:lnTo>
                  <a:lnTo>
                    <a:pt x="13327" y="14915"/>
                  </a:lnTo>
                  <a:lnTo>
                    <a:pt x="13493" y="14848"/>
                  </a:lnTo>
                  <a:lnTo>
                    <a:pt x="13657" y="14747"/>
                  </a:lnTo>
                  <a:lnTo>
                    <a:pt x="13817" y="14680"/>
                  </a:lnTo>
                  <a:lnTo>
                    <a:pt x="13976" y="14579"/>
                  </a:lnTo>
                  <a:lnTo>
                    <a:pt x="14132" y="14512"/>
                  </a:lnTo>
                  <a:lnTo>
                    <a:pt x="14285" y="14411"/>
                  </a:lnTo>
                  <a:lnTo>
                    <a:pt x="14436" y="14344"/>
                  </a:lnTo>
                  <a:lnTo>
                    <a:pt x="14585" y="14243"/>
                  </a:lnTo>
                  <a:lnTo>
                    <a:pt x="14731" y="14176"/>
                  </a:lnTo>
                  <a:lnTo>
                    <a:pt x="14875" y="14075"/>
                  </a:lnTo>
                  <a:lnTo>
                    <a:pt x="15017" y="14008"/>
                  </a:lnTo>
                  <a:lnTo>
                    <a:pt x="15156" y="13907"/>
                  </a:lnTo>
                  <a:lnTo>
                    <a:pt x="15293" y="13840"/>
                  </a:lnTo>
                  <a:lnTo>
                    <a:pt x="15428" y="13739"/>
                  </a:lnTo>
                  <a:lnTo>
                    <a:pt x="15561" y="13639"/>
                  </a:lnTo>
                  <a:lnTo>
                    <a:pt x="15691" y="13571"/>
                  </a:lnTo>
                  <a:lnTo>
                    <a:pt x="15819" y="13471"/>
                  </a:lnTo>
                  <a:lnTo>
                    <a:pt x="15945" y="13403"/>
                  </a:lnTo>
                  <a:lnTo>
                    <a:pt x="16069" y="13303"/>
                  </a:lnTo>
                  <a:lnTo>
                    <a:pt x="16191" y="13202"/>
                  </a:lnTo>
                  <a:lnTo>
                    <a:pt x="16310" y="13135"/>
                  </a:lnTo>
                  <a:lnTo>
                    <a:pt x="16428" y="13034"/>
                  </a:lnTo>
                  <a:lnTo>
                    <a:pt x="16543" y="12933"/>
                  </a:lnTo>
                  <a:lnTo>
                    <a:pt x="16657" y="12866"/>
                  </a:lnTo>
                  <a:lnTo>
                    <a:pt x="16768" y="12765"/>
                  </a:lnTo>
                  <a:lnTo>
                    <a:pt x="16877" y="12664"/>
                  </a:lnTo>
                  <a:lnTo>
                    <a:pt x="16985" y="12597"/>
                  </a:lnTo>
                  <a:lnTo>
                    <a:pt x="17090" y="12496"/>
                  </a:lnTo>
                  <a:lnTo>
                    <a:pt x="17194" y="12396"/>
                  </a:lnTo>
                  <a:lnTo>
                    <a:pt x="17295" y="12295"/>
                  </a:lnTo>
                  <a:lnTo>
                    <a:pt x="17395" y="12228"/>
                  </a:lnTo>
                  <a:lnTo>
                    <a:pt x="17493" y="12127"/>
                  </a:lnTo>
                  <a:lnTo>
                    <a:pt x="17589" y="12026"/>
                  </a:lnTo>
                  <a:lnTo>
                    <a:pt x="17683" y="11925"/>
                  </a:lnTo>
                  <a:lnTo>
                    <a:pt x="17775" y="11858"/>
                  </a:lnTo>
                  <a:lnTo>
                    <a:pt x="17865" y="11757"/>
                  </a:lnTo>
                  <a:lnTo>
                    <a:pt x="17954" y="11657"/>
                  </a:lnTo>
                  <a:lnTo>
                    <a:pt x="18041" y="11556"/>
                  </a:lnTo>
                  <a:lnTo>
                    <a:pt x="18126" y="11489"/>
                  </a:lnTo>
                  <a:lnTo>
                    <a:pt x="18210" y="11388"/>
                  </a:lnTo>
                  <a:lnTo>
                    <a:pt x="18292" y="11287"/>
                  </a:lnTo>
                  <a:lnTo>
                    <a:pt x="18372" y="11186"/>
                  </a:lnTo>
                  <a:lnTo>
                    <a:pt x="18450" y="11086"/>
                  </a:lnTo>
                  <a:lnTo>
                    <a:pt x="18527" y="10985"/>
                  </a:lnTo>
                  <a:lnTo>
                    <a:pt x="18603" y="10884"/>
                  </a:lnTo>
                  <a:lnTo>
                    <a:pt x="18676" y="10817"/>
                  </a:lnTo>
                  <a:lnTo>
                    <a:pt x="18749" y="10716"/>
                  </a:lnTo>
                  <a:lnTo>
                    <a:pt x="18819" y="10615"/>
                  </a:lnTo>
                  <a:lnTo>
                    <a:pt x="18888" y="10514"/>
                  </a:lnTo>
                  <a:lnTo>
                    <a:pt x="18956" y="10414"/>
                  </a:lnTo>
                  <a:lnTo>
                    <a:pt x="19022" y="10313"/>
                  </a:lnTo>
                  <a:lnTo>
                    <a:pt x="19087" y="10212"/>
                  </a:lnTo>
                  <a:lnTo>
                    <a:pt x="19150" y="10111"/>
                  </a:lnTo>
                  <a:lnTo>
                    <a:pt x="19212" y="10011"/>
                  </a:lnTo>
                  <a:lnTo>
                    <a:pt x="19272" y="9910"/>
                  </a:lnTo>
                  <a:lnTo>
                    <a:pt x="19331" y="9809"/>
                  </a:lnTo>
                  <a:lnTo>
                    <a:pt x="19389" y="9708"/>
                  </a:lnTo>
                  <a:lnTo>
                    <a:pt x="19446" y="9607"/>
                  </a:lnTo>
                  <a:lnTo>
                    <a:pt x="19501" y="9507"/>
                  </a:lnTo>
                  <a:lnTo>
                    <a:pt x="19555" y="9406"/>
                  </a:lnTo>
                  <a:lnTo>
                    <a:pt x="19607" y="9305"/>
                  </a:lnTo>
                  <a:lnTo>
                    <a:pt x="19658" y="9204"/>
                  </a:lnTo>
                  <a:lnTo>
                    <a:pt x="19709" y="9104"/>
                  </a:lnTo>
                  <a:lnTo>
                    <a:pt x="19758" y="9003"/>
                  </a:lnTo>
                  <a:lnTo>
                    <a:pt x="19852" y="8801"/>
                  </a:lnTo>
                  <a:lnTo>
                    <a:pt x="19897" y="8700"/>
                  </a:lnTo>
                  <a:lnTo>
                    <a:pt x="19942" y="8600"/>
                  </a:lnTo>
                  <a:lnTo>
                    <a:pt x="19985" y="8499"/>
                  </a:lnTo>
                  <a:lnTo>
                    <a:pt x="20027" y="8398"/>
                  </a:lnTo>
                  <a:lnTo>
                    <a:pt x="20068" y="8264"/>
                  </a:lnTo>
                  <a:lnTo>
                    <a:pt x="20148" y="8062"/>
                  </a:lnTo>
                  <a:lnTo>
                    <a:pt x="20186" y="7961"/>
                  </a:lnTo>
                  <a:lnTo>
                    <a:pt x="20223" y="7861"/>
                  </a:lnTo>
                  <a:lnTo>
                    <a:pt x="20259" y="7760"/>
                  </a:lnTo>
                  <a:lnTo>
                    <a:pt x="20294" y="7626"/>
                  </a:lnTo>
                  <a:lnTo>
                    <a:pt x="20329" y="7525"/>
                  </a:lnTo>
                  <a:lnTo>
                    <a:pt x="20395" y="7323"/>
                  </a:lnTo>
                  <a:lnTo>
                    <a:pt x="20427" y="7222"/>
                  </a:lnTo>
                  <a:lnTo>
                    <a:pt x="20458" y="7088"/>
                  </a:lnTo>
                  <a:lnTo>
                    <a:pt x="20488" y="6987"/>
                  </a:lnTo>
                  <a:lnTo>
                    <a:pt x="20517" y="6886"/>
                  </a:lnTo>
                  <a:lnTo>
                    <a:pt x="20546" y="6786"/>
                  </a:lnTo>
                  <a:lnTo>
                    <a:pt x="20574" y="6651"/>
                  </a:lnTo>
                  <a:lnTo>
                    <a:pt x="20601" y="6551"/>
                  </a:lnTo>
                  <a:lnTo>
                    <a:pt x="20628" y="6450"/>
                  </a:lnTo>
                  <a:lnTo>
                    <a:pt x="20654" y="6315"/>
                  </a:lnTo>
                  <a:lnTo>
                    <a:pt x="20679" y="6215"/>
                  </a:lnTo>
                  <a:lnTo>
                    <a:pt x="20704" y="6114"/>
                  </a:lnTo>
                  <a:lnTo>
                    <a:pt x="20728" y="5979"/>
                  </a:lnTo>
                  <a:lnTo>
                    <a:pt x="20751" y="5879"/>
                  </a:lnTo>
                  <a:lnTo>
                    <a:pt x="20774" y="5744"/>
                  </a:lnTo>
                  <a:lnTo>
                    <a:pt x="20796" y="5644"/>
                  </a:lnTo>
                  <a:lnTo>
                    <a:pt x="20818" y="5543"/>
                  </a:lnTo>
                  <a:lnTo>
                    <a:pt x="20840" y="5408"/>
                  </a:lnTo>
                  <a:lnTo>
                    <a:pt x="20860" y="5308"/>
                  </a:lnTo>
                  <a:lnTo>
                    <a:pt x="20881" y="5173"/>
                  </a:lnTo>
                  <a:lnTo>
                    <a:pt x="20901" y="5072"/>
                  </a:lnTo>
                  <a:lnTo>
                    <a:pt x="20920" y="4938"/>
                  </a:lnTo>
                  <a:lnTo>
                    <a:pt x="20940" y="4837"/>
                  </a:lnTo>
                  <a:lnTo>
                    <a:pt x="20958" y="4703"/>
                  </a:lnTo>
                  <a:lnTo>
                    <a:pt x="20977" y="4602"/>
                  </a:lnTo>
                  <a:lnTo>
                    <a:pt x="20995" y="4468"/>
                  </a:lnTo>
                  <a:lnTo>
                    <a:pt x="21013" y="4367"/>
                  </a:lnTo>
                  <a:lnTo>
                    <a:pt x="21030" y="4233"/>
                  </a:lnTo>
                  <a:lnTo>
                    <a:pt x="21048" y="4132"/>
                  </a:lnTo>
                  <a:lnTo>
                    <a:pt x="21065" y="3998"/>
                  </a:lnTo>
                  <a:lnTo>
                    <a:pt x="21082" y="3897"/>
                  </a:lnTo>
                  <a:lnTo>
                    <a:pt x="21098" y="3762"/>
                  </a:lnTo>
                  <a:lnTo>
                    <a:pt x="21115" y="3662"/>
                  </a:lnTo>
                  <a:lnTo>
                    <a:pt x="21131" y="3527"/>
                  </a:lnTo>
                  <a:lnTo>
                    <a:pt x="21147" y="3393"/>
                  </a:lnTo>
                  <a:lnTo>
                    <a:pt x="21163" y="3292"/>
                  </a:lnTo>
                  <a:lnTo>
                    <a:pt x="21179" y="3158"/>
                  </a:lnTo>
                  <a:lnTo>
                    <a:pt x="21211" y="2923"/>
                  </a:lnTo>
                  <a:lnTo>
                    <a:pt x="21322" y="2049"/>
                  </a:lnTo>
                  <a:lnTo>
                    <a:pt x="21354" y="1780"/>
                  </a:lnTo>
                  <a:lnTo>
                    <a:pt x="21388" y="1512"/>
                  </a:lnTo>
                  <a:lnTo>
                    <a:pt x="21404" y="1411"/>
                  </a:lnTo>
                  <a:lnTo>
                    <a:pt x="21422" y="1277"/>
                  </a:lnTo>
                  <a:lnTo>
                    <a:pt x="21439" y="1142"/>
                  </a:lnTo>
                  <a:lnTo>
                    <a:pt x="21457" y="1008"/>
                  </a:lnTo>
                  <a:lnTo>
                    <a:pt x="21474" y="873"/>
                  </a:lnTo>
                  <a:lnTo>
                    <a:pt x="21493" y="739"/>
                  </a:lnTo>
                  <a:lnTo>
                    <a:pt x="21511" y="605"/>
                  </a:lnTo>
                  <a:lnTo>
                    <a:pt x="21530" y="470"/>
                  </a:lnTo>
                  <a:lnTo>
                    <a:pt x="21549" y="336"/>
                  </a:lnTo>
                  <a:lnTo>
                    <a:pt x="21569" y="202"/>
                  </a:lnTo>
                  <a:lnTo>
                    <a:pt x="21589" y="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121" name="Kształt"/>
            <p:cNvSpPr/>
            <p:nvPr/>
          </p:nvSpPr>
          <p:spPr>
            <a:xfrm>
              <a:off x="2296154" y="6728"/>
              <a:ext cx="7949650" cy="1370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366" y="0"/>
                  </a:lnTo>
                  <a:lnTo>
                    <a:pt x="19836" y="5048"/>
                  </a:lnTo>
                  <a:lnTo>
                    <a:pt x="19736" y="5194"/>
                  </a:lnTo>
                  <a:lnTo>
                    <a:pt x="19635" y="5364"/>
                  </a:lnTo>
                  <a:lnTo>
                    <a:pt x="19531" y="5509"/>
                  </a:lnTo>
                  <a:lnTo>
                    <a:pt x="19426" y="5655"/>
                  </a:lnTo>
                  <a:lnTo>
                    <a:pt x="19320" y="5800"/>
                  </a:lnTo>
                  <a:lnTo>
                    <a:pt x="19211" y="5946"/>
                  </a:lnTo>
                  <a:lnTo>
                    <a:pt x="19101" y="6092"/>
                  </a:lnTo>
                  <a:lnTo>
                    <a:pt x="18990" y="6237"/>
                  </a:lnTo>
                  <a:lnTo>
                    <a:pt x="18877" y="6383"/>
                  </a:lnTo>
                  <a:lnTo>
                    <a:pt x="18763" y="6504"/>
                  </a:lnTo>
                  <a:lnTo>
                    <a:pt x="18647" y="6650"/>
                  </a:lnTo>
                  <a:lnTo>
                    <a:pt x="18529" y="6771"/>
                  </a:lnTo>
                  <a:lnTo>
                    <a:pt x="18411" y="6917"/>
                  </a:lnTo>
                  <a:lnTo>
                    <a:pt x="18290" y="7038"/>
                  </a:lnTo>
                  <a:lnTo>
                    <a:pt x="18169" y="7160"/>
                  </a:lnTo>
                  <a:lnTo>
                    <a:pt x="18046" y="7281"/>
                  </a:lnTo>
                  <a:lnTo>
                    <a:pt x="17922" y="7402"/>
                  </a:lnTo>
                  <a:lnTo>
                    <a:pt x="17796" y="7524"/>
                  </a:lnTo>
                  <a:lnTo>
                    <a:pt x="17670" y="7645"/>
                  </a:lnTo>
                  <a:lnTo>
                    <a:pt x="17542" y="7742"/>
                  </a:lnTo>
                  <a:lnTo>
                    <a:pt x="17412" y="7863"/>
                  </a:lnTo>
                  <a:lnTo>
                    <a:pt x="17282" y="7985"/>
                  </a:lnTo>
                  <a:lnTo>
                    <a:pt x="17151" y="8082"/>
                  </a:lnTo>
                  <a:lnTo>
                    <a:pt x="17018" y="8179"/>
                  </a:lnTo>
                  <a:lnTo>
                    <a:pt x="16884" y="8300"/>
                  </a:lnTo>
                  <a:lnTo>
                    <a:pt x="16614" y="8494"/>
                  </a:lnTo>
                  <a:lnTo>
                    <a:pt x="16339" y="8689"/>
                  </a:lnTo>
                  <a:lnTo>
                    <a:pt x="16061" y="8883"/>
                  </a:lnTo>
                  <a:lnTo>
                    <a:pt x="15779" y="9077"/>
                  </a:lnTo>
                  <a:lnTo>
                    <a:pt x="15636" y="9150"/>
                  </a:lnTo>
                  <a:lnTo>
                    <a:pt x="15493" y="9247"/>
                  </a:lnTo>
                  <a:lnTo>
                    <a:pt x="15349" y="9320"/>
                  </a:lnTo>
                  <a:lnTo>
                    <a:pt x="15204" y="9417"/>
                  </a:lnTo>
                  <a:lnTo>
                    <a:pt x="15059" y="9489"/>
                  </a:lnTo>
                  <a:lnTo>
                    <a:pt x="14913" y="9587"/>
                  </a:lnTo>
                  <a:lnTo>
                    <a:pt x="14470" y="9805"/>
                  </a:lnTo>
                  <a:lnTo>
                    <a:pt x="14322" y="9902"/>
                  </a:lnTo>
                  <a:lnTo>
                    <a:pt x="13721" y="10193"/>
                  </a:lnTo>
                  <a:lnTo>
                    <a:pt x="13570" y="10242"/>
                  </a:lnTo>
                  <a:lnTo>
                    <a:pt x="12960" y="10533"/>
                  </a:lnTo>
                  <a:lnTo>
                    <a:pt x="12807" y="10582"/>
                  </a:lnTo>
                  <a:lnTo>
                    <a:pt x="12500" y="10727"/>
                  </a:lnTo>
                  <a:lnTo>
                    <a:pt x="12345" y="10776"/>
                  </a:lnTo>
                  <a:lnTo>
                    <a:pt x="12191" y="10849"/>
                  </a:lnTo>
                  <a:lnTo>
                    <a:pt x="12036" y="10897"/>
                  </a:lnTo>
                  <a:lnTo>
                    <a:pt x="11882" y="10970"/>
                  </a:lnTo>
                  <a:lnTo>
                    <a:pt x="11727" y="11018"/>
                  </a:lnTo>
                  <a:lnTo>
                    <a:pt x="11572" y="11091"/>
                  </a:lnTo>
                  <a:lnTo>
                    <a:pt x="11262" y="11188"/>
                  </a:lnTo>
                  <a:lnTo>
                    <a:pt x="11107" y="11261"/>
                  </a:lnTo>
                  <a:lnTo>
                    <a:pt x="10796" y="11358"/>
                  </a:lnTo>
                  <a:lnTo>
                    <a:pt x="10641" y="11431"/>
                  </a:lnTo>
                  <a:lnTo>
                    <a:pt x="10022" y="11625"/>
                  </a:lnTo>
                  <a:lnTo>
                    <a:pt x="9867" y="11698"/>
                  </a:lnTo>
                  <a:lnTo>
                    <a:pt x="9252" y="11892"/>
                  </a:lnTo>
                  <a:lnTo>
                    <a:pt x="8793" y="12062"/>
                  </a:lnTo>
                  <a:lnTo>
                    <a:pt x="7888" y="12353"/>
                  </a:lnTo>
                  <a:lnTo>
                    <a:pt x="7739" y="12426"/>
                  </a:lnTo>
                  <a:lnTo>
                    <a:pt x="7003" y="12669"/>
                  </a:lnTo>
                  <a:lnTo>
                    <a:pt x="6858" y="12742"/>
                  </a:lnTo>
                  <a:lnTo>
                    <a:pt x="6427" y="12887"/>
                  </a:lnTo>
                  <a:lnTo>
                    <a:pt x="6285" y="12960"/>
                  </a:lnTo>
                  <a:lnTo>
                    <a:pt x="5865" y="13106"/>
                  </a:lnTo>
                  <a:lnTo>
                    <a:pt x="5726" y="13178"/>
                  </a:lnTo>
                  <a:lnTo>
                    <a:pt x="5589" y="13227"/>
                  </a:lnTo>
                  <a:lnTo>
                    <a:pt x="5453" y="13300"/>
                  </a:lnTo>
                  <a:lnTo>
                    <a:pt x="5183" y="13397"/>
                  </a:lnTo>
                  <a:lnTo>
                    <a:pt x="5050" y="13470"/>
                  </a:lnTo>
                  <a:lnTo>
                    <a:pt x="4918" y="13518"/>
                  </a:lnTo>
                  <a:lnTo>
                    <a:pt x="4657" y="13664"/>
                  </a:lnTo>
                  <a:lnTo>
                    <a:pt x="4528" y="13712"/>
                  </a:lnTo>
                  <a:lnTo>
                    <a:pt x="4401" y="13785"/>
                  </a:lnTo>
                  <a:lnTo>
                    <a:pt x="4274" y="13834"/>
                  </a:lnTo>
                  <a:lnTo>
                    <a:pt x="4150" y="13907"/>
                  </a:lnTo>
                  <a:lnTo>
                    <a:pt x="4026" y="13979"/>
                  </a:lnTo>
                  <a:lnTo>
                    <a:pt x="3904" y="14052"/>
                  </a:lnTo>
                  <a:lnTo>
                    <a:pt x="3783" y="14125"/>
                  </a:lnTo>
                  <a:lnTo>
                    <a:pt x="3663" y="14198"/>
                  </a:lnTo>
                  <a:lnTo>
                    <a:pt x="3545" y="14246"/>
                  </a:lnTo>
                  <a:lnTo>
                    <a:pt x="3428" y="14319"/>
                  </a:lnTo>
                  <a:lnTo>
                    <a:pt x="3313" y="14416"/>
                  </a:lnTo>
                  <a:lnTo>
                    <a:pt x="3199" y="14489"/>
                  </a:lnTo>
                  <a:lnTo>
                    <a:pt x="3087" y="14562"/>
                  </a:lnTo>
                  <a:lnTo>
                    <a:pt x="2976" y="14635"/>
                  </a:lnTo>
                  <a:lnTo>
                    <a:pt x="2867" y="14707"/>
                  </a:lnTo>
                  <a:lnTo>
                    <a:pt x="2759" y="14804"/>
                  </a:lnTo>
                  <a:lnTo>
                    <a:pt x="2653" y="14877"/>
                  </a:lnTo>
                  <a:lnTo>
                    <a:pt x="2549" y="14950"/>
                  </a:lnTo>
                  <a:lnTo>
                    <a:pt x="2446" y="15047"/>
                  </a:lnTo>
                  <a:lnTo>
                    <a:pt x="2345" y="15120"/>
                  </a:lnTo>
                  <a:lnTo>
                    <a:pt x="2246" y="15217"/>
                  </a:lnTo>
                  <a:lnTo>
                    <a:pt x="2149" y="15314"/>
                  </a:lnTo>
                  <a:lnTo>
                    <a:pt x="2053" y="15387"/>
                  </a:lnTo>
                  <a:lnTo>
                    <a:pt x="1959" y="15484"/>
                  </a:lnTo>
                  <a:lnTo>
                    <a:pt x="1867" y="15581"/>
                  </a:lnTo>
                  <a:lnTo>
                    <a:pt x="1777" y="15678"/>
                  </a:lnTo>
                  <a:lnTo>
                    <a:pt x="1689" y="15775"/>
                  </a:lnTo>
                  <a:lnTo>
                    <a:pt x="1602" y="15872"/>
                  </a:lnTo>
                  <a:lnTo>
                    <a:pt x="1518" y="15969"/>
                  </a:lnTo>
                  <a:lnTo>
                    <a:pt x="1436" y="16067"/>
                  </a:lnTo>
                  <a:lnTo>
                    <a:pt x="1355" y="16188"/>
                  </a:lnTo>
                  <a:lnTo>
                    <a:pt x="1277" y="16285"/>
                  </a:lnTo>
                  <a:lnTo>
                    <a:pt x="1200" y="16406"/>
                  </a:lnTo>
                  <a:lnTo>
                    <a:pt x="1126" y="16503"/>
                  </a:lnTo>
                  <a:lnTo>
                    <a:pt x="1054" y="16625"/>
                  </a:lnTo>
                  <a:lnTo>
                    <a:pt x="984" y="16722"/>
                  </a:lnTo>
                  <a:lnTo>
                    <a:pt x="916" y="16843"/>
                  </a:lnTo>
                  <a:lnTo>
                    <a:pt x="850" y="16964"/>
                  </a:lnTo>
                  <a:lnTo>
                    <a:pt x="787" y="17086"/>
                  </a:lnTo>
                  <a:lnTo>
                    <a:pt x="726" y="17207"/>
                  </a:lnTo>
                  <a:lnTo>
                    <a:pt x="667" y="17329"/>
                  </a:lnTo>
                  <a:lnTo>
                    <a:pt x="610" y="17474"/>
                  </a:lnTo>
                  <a:lnTo>
                    <a:pt x="556" y="17596"/>
                  </a:lnTo>
                  <a:lnTo>
                    <a:pt x="504" y="17717"/>
                  </a:lnTo>
                  <a:lnTo>
                    <a:pt x="454" y="17862"/>
                  </a:lnTo>
                  <a:lnTo>
                    <a:pt x="407" y="17984"/>
                  </a:lnTo>
                  <a:lnTo>
                    <a:pt x="362" y="18129"/>
                  </a:lnTo>
                  <a:lnTo>
                    <a:pt x="320" y="18275"/>
                  </a:lnTo>
                  <a:lnTo>
                    <a:pt x="280" y="18421"/>
                  </a:lnTo>
                  <a:lnTo>
                    <a:pt x="243" y="18566"/>
                  </a:lnTo>
                  <a:lnTo>
                    <a:pt x="208" y="18712"/>
                  </a:lnTo>
                  <a:lnTo>
                    <a:pt x="176" y="18858"/>
                  </a:lnTo>
                  <a:lnTo>
                    <a:pt x="147" y="19003"/>
                  </a:lnTo>
                  <a:lnTo>
                    <a:pt x="120" y="19173"/>
                  </a:lnTo>
                  <a:lnTo>
                    <a:pt x="95" y="19319"/>
                  </a:lnTo>
                  <a:lnTo>
                    <a:pt x="74" y="19489"/>
                  </a:lnTo>
                  <a:lnTo>
                    <a:pt x="55" y="19658"/>
                  </a:lnTo>
                  <a:lnTo>
                    <a:pt x="39" y="19828"/>
                  </a:lnTo>
                  <a:lnTo>
                    <a:pt x="25" y="19998"/>
                  </a:lnTo>
                  <a:lnTo>
                    <a:pt x="15" y="20168"/>
                  </a:lnTo>
                  <a:lnTo>
                    <a:pt x="7" y="20338"/>
                  </a:lnTo>
                  <a:lnTo>
                    <a:pt x="2" y="20508"/>
                  </a:lnTo>
                  <a:lnTo>
                    <a:pt x="0" y="20702"/>
                  </a:lnTo>
                  <a:lnTo>
                    <a:pt x="1" y="20872"/>
                  </a:lnTo>
                  <a:lnTo>
                    <a:pt x="5" y="21066"/>
                  </a:lnTo>
                  <a:lnTo>
                    <a:pt x="11" y="21260"/>
                  </a:lnTo>
                  <a:lnTo>
                    <a:pt x="21" y="21454"/>
                  </a:lnTo>
                  <a:lnTo>
                    <a:pt x="32" y="21600"/>
                  </a:lnTo>
                  <a:lnTo>
                    <a:pt x="11591" y="21600"/>
                  </a:lnTo>
                  <a:lnTo>
                    <a:pt x="11650" y="21576"/>
                  </a:lnTo>
                  <a:lnTo>
                    <a:pt x="11790" y="21527"/>
                  </a:lnTo>
                  <a:lnTo>
                    <a:pt x="11929" y="21454"/>
                  </a:lnTo>
                  <a:lnTo>
                    <a:pt x="12065" y="21382"/>
                  </a:lnTo>
                  <a:lnTo>
                    <a:pt x="12200" y="21309"/>
                  </a:lnTo>
                  <a:lnTo>
                    <a:pt x="12333" y="21236"/>
                  </a:lnTo>
                  <a:lnTo>
                    <a:pt x="12464" y="21187"/>
                  </a:lnTo>
                  <a:lnTo>
                    <a:pt x="12593" y="21115"/>
                  </a:lnTo>
                  <a:lnTo>
                    <a:pt x="12720" y="21042"/>
                  </a:lnTo>
                  <a:lnTo>
                    <a:pt x="12846" y="20969"/>
                  </a:lnTo>
                  <a:lnTo>
                    <a:pt x="12969" y="20896"/>
                  </a:lnTo>
                  <a:lnTo>
                    <a:pt x="13091" y="20848"/>
                  </a:lnTo>
                  <a:lnTo>
                    <a:pt x="13211" y="20775"/>
                  </a:lnTo>
                  <a:lnTo>
                    <a:pt x="13329" y="20702"/>
                  </a:lnTo>
                  <a:lnTo>
                    <a:pt x="13446" y="20629"/>
                  </a:lnTo>
                  <a:lnTo>
                    <a:pt x="13561" y="20556"/>
                  </a:lnTo>
                  <a:lnTo>
                    <a:pt x="13674" y="20484"/>
                  </a:lnTo>
                  <a:lnTo>
                    <a:pt x="13785" y="20411"/>
                  </a:lnTo>
                  <a:lnTo>
                    <a:pt x="13895" y="20338"/>
                  </a:lnTo>
                  <a:lnTo>
                    <a:pt x="14002" y="20289"/>
                  </a:lnTo>
                  <a:lnTo>
                    <a:pt x="14109" y="20217"/>
                  </a:lnTo>
                  <a:lnTo>
                    <a:pt x="14213" y="20144"/>
                  </a:lnTo>
                  <a:lnTo>
                    <a:pt x="14316" y="20071"/>
                  </a:lnTo>
                  <a:lnTo>
                    <a:pt x="14418" y="19998"/>
                  </a:lnTo>
                  <a:lnTo>
                    <a:pt x="14518" y="19925"/>
                  </a:lnTo>
                  <a:lnTo>
                    <a:pt x="14616" y="19853"/>
                  </a:lnTo>
                  <a:lnTo>
                    <a:pt x="14712" y="19780"/>
                  </a:lnTo>
                  <a:lnTo>
                    <a:pt x="14807" y="19707"/>
                  </a:lnTo>
                  <a:lnTo>
                    <a:pt x="14901" y="19634"/>
                  </a:lnTo>
                  <a:lnTo>
                    <a:pt x="14993" y="19561"/>
                  </a:lnTo>
                  <a:lnTo>
                    <a:pt x="15083" y="19489"/>
                  </a:lnTo>
                  <a:lnTo>
                    <a:pt x="15172" y="19416"/>
                  </a:lnTo>
                  <a:lnTo>
                    <a:pt x="15260" y="19343"/>
                  </a:lnTo>
                  <a:lnTo>
                    <a:pt x="15346" y="19270"/>
                  </a:lnTo>
                  <a:lnTo>
                    <a:pt x="15430" y="19197"/>
                  </a:lnTo>
                  <a:lnTo>
                    <a:pt x="15513" y="19124"/>
                  </a:lnTo>
                  <a:lnTo>
                    <a:pt x="15595" y="19052"/>
                  </a:lnTo>
                  <a:lnTo>
                    <a:pt x="15675" y="18979"/>
                  </a:lnTo>
                  <a:lnTo>
                    <a:pt x="15754" y="18906"/>
                  </a:lnTo>
                  <a:lnTo>
                    <a:pt x="15832" y="18809"/>
                  </a:lnTo>
                  <a:lnTo>
                    <a:pt x="15908" y="18736"/>
                  </a:lnTo>
                  <a:lnTo>
                    <a:pt x="15982" y="18663"/>
                  </a:lnTo>
                  <a:lnTo>
                    <a:pt x="16056" y="18591"/>
                  </a:lnTo>
                  <a:lnTo>
                    <a:pt x="16128" y="18518"/>
                  </a:lnTo>
                  <a:lnTo>
                    <a:pt x="16199" y="18445"/>
                  </a:lnTo>
                  <a:lnTo>
                    <a:pt x="16268" y="18372"/>
                  </a:lnTo>
                  <a:lnTo>
                    <a:pt x="16336" y="18275"/>
                  </a:lnTo>
                  <a:lnTo>
                    <a:pt x="16403" y="18202"/>
                  </a:lnTo>
                  <a:lnTo>
                    <a:pt x="16469" y="18129"/>
                  </a:lnTo>
                  <a:lnTo>
                    <a:pt x="16533" y="18057"/>
                  </a:lnTo>
                  <a:lnTo>
                    <a:pt x="16597" y="17984"/>
                  </a:lnTo>
                  <a:lnTo>
                    <a:pt x="16659" y="17887"/>
                  </a:lnTo>
                  <a:lnTo>
                    <a:pt x="16779" y="17741"/>
                  </a:lnTo>
                  <a:lnTo>
                    <a:pt x="16837" y="17668"/>
                  </a:lnTo>
                  <a:lnTo>
                    <a:pt x="16895" y="17571"/>
                  </a:lnTo>
                  <a:lnTo>
                    <a:pt x="16951" y="17498"/>
                  </a:lnTo>
                  <a:lnTo>
                    <a:pt x="17006" y="17426"/>
                  </a:lnTo>
                  <a:lnTo>
                    <a:pt x="17060" y="17353"/>
                  </a:lnTo>
                  <a:lnTo>
                    <a:pt x="17113" y="17256"/>
                  </a:lnTo>
                  <a:lnTo>
                    <a:pt x="17165" y="17183"/>
                  </a:lnTo>
                  <a:lnTo>
                    <a:pt x="17216" y="17110"/>
                  </a:lnTo>
                  <a:lnTo>
                    <a:pt x="17265" y="17013"/>
                  </a:lnTo>
                  <a:lnTo>
                    <a:pt x="17314" y="16940"/>
                  </a:lnTo>
                  <a:lnTo>
                    <a:pt x="17362" y="16867"/>
                  </a:lnTo>
                  <a:lnTo>
                    <a:pt x="17408" y="16770"/>
                  </a:lnTo>
                  <a:lnTo>
                    <a:pt x="17454" y="16698"/>
                  </a:lnTo>
                  <a:lnTo>
                    <a:pt x="17499" y="16625"/>
                  </a:lnTo>
                  <a:lnTo>
                    <a:pt x="17542" y="16528"/>
                  </a:lnTo>
                  <a:lnTo>
                    <a:pt x="17585" y="16455"/>
                  </a:lnTo>
                  <a:lnTo>
                    <a:pt x="17627" y="16358"/>
                  </a:lnTo>
                  <a:lnTo>
                    <a:pt x="17668" y="16285"/>
                  </a:lnTo>
                  <a:lnTo>
                    <a:pt x="17708" y="16188"/>
                  </a:lnTo>
                  <a:lnTo>
                    <a:pt x="17748" y="16115"/>
                  </a:lnTo>
                  <a:lnTo>
                    <a:pt x="17786" y="16042"/>
                  </a:lnTo>
                  <a:lnTo>
                    <a:pt x="17823" y="15945"/>
                  </a:lnTo>
                  <a:lnTo>
                    <a:pt x="17860" y="15872"/>
                  </a:lnTo>
                  <a:lnTo>
                    <a:pt x="17896" y="15775"/>
                  </a:lnTo>
                  <a:lnTo>
                    <a:pt x="17931" y="15702"/>
                  </a:lnTo>
                  <a:lnTo>
                    <a:pt x="17965" y="15605"/>
                  </a:lnTo>
                  <a:lnTo>
                    <a:pt x="17999" y="15533"/>
                  </a:lnTo>
                  <a:lnTo>
                    <a:pt x="18031" y="15436"/>
                  </a:lnTo>
                  <a:lnTo>
                    <a:pt x="18063" y="15338"/>
                  </a:lnTo>
                  <a:lnTo>
                    <a:pt x="18094" y="15266"/>
                  </a:lnTo>
                  <a:lnTo>
                    <a:pt x="18125" y="15169"/>
                  </a:lnTo>
                  <a:lnTo>
                    <a:pt x="18155" y="15096"/>
                  </a:lnTo>
                  <a:lnTo>
                    <a:pt x="18184" y="14999"/>
                  </a:lnTo>
                  <a:lnTo>
                    <a:pt x="18212" y="14902"/>
                  </a:lnTo>
                  <a:lnTo>
                    <a:pt x="18240" y="14829"/>
                  </a:lnTo>
                  <a:lnTo>
                    <a:pt x="18267" y="14732"/>
                  </a:lnTo>
                  <a:lnTo>
                    <a:pt x="18294" y="14659"/>
                  </a:lnTo>
                  <a:lnTo>
                    <a:pt x="18320" y="14562"/>
                  </a:lnTo>
                  <a:lnTo>
                    <a:pt x="18345" y="14465"/>
                  </a:lnTo>
                  <a:lnTo>
                    <a:pt x="18370" y="14392"/>
                  </a:lnTo>
                  <a:lnTo>
                    <a:pt x="18394" y="14295"/>
                  </a:lnTo>
                  <a:lnTo>
                    <a:pt x="18440" y="14101"/>
                  </a:lnTo>
                  <a:lnTo>
                    <a:pt x="18463" y="14028"/>
                  </a:lnTo>
                  <a:lnTo>
                    <a:pt x="18485" y="13931"/>
                  </a:lnTo>
                  <a:lnTo>
                    <a:pt x="18527" y="13737"/>
                  </a:lnTo>
                  <a:lnTo>
                    <a:pt x="18548" y="13664"/>
                  </a:lnTo>
                  <a:lnTo>
                    <a:pt x="18588" y="13470"/>
                  </a:lnTo>
                  <a:lnTo>
                    <a:pt x="18626" y="13276"/>
                  </a:lnTo>
                  <a:lnTo>
                    <a:pt x="18644" y="13178"/>
                  </a:lnTo>
                  <a:lnTo>
                    <a:pt x="18662" y="13106"/>
                  </a:lnTo>
                  <a:lnTo>
                    <a:pt x="18680" y="13009"/>
                  </a:lnTo>
                  <a:lnTo>
                    <a:pt x="18697" y="12911"/>
                  </a:lnTo>
                  <a:lnTo>
                    <a:pt x="18731" y="12717"/>
                  </a:lnTo>
                  <a:lnTo>
                    <a:pt x="18795" y="12329"/>
                  </a:lnTo>
                  <a:lnTo>
                    <a:pt x="18855" y="11941"/>
                  </a:lnTo>
                  <a:lnTo>
                    <a:pt x="18869" y="11844"/>
                  </a:lnTo>
                  <a:lnTo>
                    <a:pt x="18884" y="11747"/>
                  </a:lnTo>
                  <a:lnTo>
                    <a:pt x="18898" y="11649"/>
                  </a:lnTo>
                  <a:lnTo>
                    <a:pt x="18926" y="11455"/>
                  </a:lnTo>
                  <a:lnTo>
                    <a:pt x="18939" y="11358"/>
                  </a:lnTo>
                  <a:lnTo>
                    <a:pt x="18967" y="11164"/>
                  </a:lnTo>
                  <a:lnTo>
                    <a:pt x="18980" y="11067"/>
                  </a:lnTo>
                  <a:lnTo>
                    <a:pt x="19007" y="10849"/>
                  </a:lnTo>
                  <a:lnTo>
                    <a:pt x="19034" y="10654"/>
                  </a:lnTo>
                  <a:lnTo>
                    <a:pt x="19115" y="10023"/>
                  </a:lnTo>
                  <a:lnTo>
                    <a:pt x="19157" y="9732"/>
                  </a:lnTo>
                  <a:lnTo>
                    <a:pt x="19171" y="9611"/>
                  </a:lnTo>
                  <a:lnTo>
                    <a:pt x="19199" y="9417"/>
                  </a:lnTo>
                  <a:lnTo>
                    <a:pt x="19214" y="9295"/>
                  </a:lnTo>
                  <a:lnTo>
                    <a:pt x="19229" y="9198"/>
                  </a:lnTo>
                  <a:lnTo>
                    <a:pt x="19244" y="9077"/>
                  </a:lnTo>
                  <a:lnTo>
                    <a:pt x="19259" y="8980"/>
                  </a:lnTo>
                  <a:lnTo>
                    <a:pt x="19275" y="8858"/>
                  </a:lnTo>
                  <a:lnTo>
                    <a:pt x="19307" y="8664"/>
                  </a:lnTo>
                  <a:lnTo>
                    <a:pt x="19323" y="8543"/>
                  </a:lnTo>
                  <a:lnTo>
                    <a:pt x="19340" y="8446"/>
                  </a:lnTo>
                  <a:lnTo>
                    <a:pt x="19357" y="8324"/>
                  </a:lnTo>
                  <a:lnTo>
                    <a:pt x="19374" y="8227"/>
                  </a:lnTo>
                  <a:lnTo>
                    <a:pt x="19391" y="8106"/>
                  </a:lnTo>
                  <a:lnTo>
                    <a:pt x="19409" y="8009"/>
                  </a:lnTo>
                  <a:lnTo>
                    <a:pt x="19428" y="7888"/>
                  </a:lnTo>
                  <a:lnTo>
                    <a:pt x="19447" y="7766"/>
                  </a:lnTo>
                  <a:lnTo>
                    <a:pt x="19466" y="7669"/>
                  </a:lnTo>
                  <a:lnTo>
                    <a:pt x="19485" y="7548"/>
                  </a:lnTo>
                  <a:lnTo>
                    <a:pt x="19505" y="7451"/>
                  </a:lnTo>
                  <a:lnTo>
                    <a:pt x="19526" y="7329"/>
                  </a:lnTo>
                  <a:lnTo>
                    <a:pt x="19547" y="7208"/>
                  </a:lnTo>
                  <a:lnTo>
                    <a:pt x="19568" y="7111"/>
                  </a:lnTo>
                  <a:lnTo>
                    <a:pt x="19590" y="6990"/>
                  </a:lnTo>
                  <a:lnTo>
                    <a:pt x="19613" y="6868"/>
                  </a:lnTo>
                  <a:lnTo>
                    <a:pt x="19635" y="6771"/>
                  </a:lnTo>
                  <a:lnTo>
                    <a:pt x="19683" y="6529"/>
                  </a:lnTo>
                  <a:lnTo>
                    <a:pt x="19708" y="6407"/>
                  </a:lnTo>
                  <a:lnTo>
                    <a:pt x="19733" y="6310"/>
                  </a:lnTo>
                  <a:lnTo>
                    <a:pt x="19759" y="6189"/>
                  </a:lnTo>
                  <a:lnTo>
                    <a:pt x="19785" y="6067"/>
                  </a:lnTo>
                  <a:lnTo>
                    <a:pt x="19812" y="5946"/>
                  </a:lnTo>
                  <a:lnTo>
                    <a:pt x="19840" y="5825"/>
                  </a:lnTo>
                  <a:lnTo>
                    <a:pt x="19868" y="57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122" name="Kształt"/>
            <p:cNvSpPr/>
            <p:nvPr/>
          </p:nvSpPr>
          <p:spPr>
            <a:xfrm>
              <a:off x="9662804" y="6140084"/>
              <a:ext cx="3204190" cy="7575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80" y="11089"/>
                  </a:lnTo>
                  <a:lnTo>
                    <a:pt x="16692" y="11419"/>
                  </a:lnTo>
                  <a:lnTo>
                    <a:pt x="16400" y="11744"/>
                  </a:lnTo>
                  <a:lnTo>
                    <a:pt x="16103" y="12063"/>
                  </a:lnTo>
                  <a:lnTo>
                    <a:pt x="15801" y="12376"/>
                  </a:lnTo>
                  <a:lnTo>
                    <a:pt x="15495" y="12685"/>
                  </a:lnTo>
                  <a:lnTo>
                    <a:pt x="15184" y="12988"/>
                  </a:lnTo>
                  <a:lnTo>
                    <a:pt x="14868" y="13287"/>
                  </a:lnTo>
                  <a:lnTo>
                    <a:pt x="14548" y="13580"/>
                  </a:lnTo>
                  <a:lnTo>
                    <a:pt x="14224" y="13868"/>
                  </a:lnTo>
                  <a:lnTo>
                    <a:pt x="13895" y="14151"/>
                  </a:lnTo>
                  <a:lnTo>
                    <a:pt x="13563" y="14430"/>
                  </a:lnTo>
                  <a:lnTo>
                    <a:pt x="13226" y="14703"/>
                  </a:lnTo>
                  <a:lnTo>
                    <a:pt x="12885" y="14972"/>
                  </a:lnTo>
                  <a:lnTo>
                    <a:pt x="12540" y="15236"/>
                  </a:lnTo>
                  <a:lnTo>
                    <a:pt x="12191" y="15496"/>
                  </a:lnTo>
                  <a:lnTo>
                    <a:pt x="11838" y="15751"/>
                  </a:lnTo>
                  <a:lnTo>
                    <a:pt x="11482" y="16002"/>
                  </a:lnTo>
                  <a:lnTo>
                    <a:pt x="11122" y="16248"/>
                  </a:lnTo>
                  <a:lnTo>
                    <a:pt x="10758" y="16490"/>
                  </a:lnTo>
                  <a:lnTo>
                    <a:pt x="10391" y="16728"/>
                  </a:lnTo>
                  <a:lnTo>
                    <a:pt x="10020" y="16962"/>
                  </a:lnTo>
                  <a:lnTo>
                    <a:pt x="9646" y="17191"/>
                  </a:lnTo>
                  <a:lnTo>
                    <a:pt x="9269" y="17417"/>
                  </a:lnTo>
                  <a:lnTo>
                    <a:pt x="8889" y="17638"/>
                  </a:lnTo>
                  <a:lnTo>
                    <a:pt x="8505" y="17856"/>
                  </a:lnTo>
                  <a:lnTo>
                    <a:pt x="8119" y="18070"/>
                  </a:lnTo>
                  <a:lnTo>
                    <a:pt x="7729" y="18280"/>
                  </a:lnTo>
                  <a:lnTo>
                    <a:pt x="7337" y="18486"/>
                  </a:lnTo>
                  <a:lnTo>
                    <a:pt x="6942" y="18689"/>
                  </a:lnTo>
                  <a:lnTo>
                    <a:pt x="6544" y="18888"/>
                  </a:lnTo>
                  <a:lnTo>
                    <a:pt x="6143" y="19084"/>
                  </a:lnTo>
                  <a:lnTo>
                    <a:pt x="5740" y="19276"/>
                  </a:lnTo>
                  <a:lnTo>
                    <a:pt x="5334" y="19465"/>
                  </a:lnTo>
                  <a:lnTo>
                    <a:pt x="4926" y="19651"/>
                  </a:lnTo>
                  <a:lnTo>
                    <a:pt x="4516" y="19833"/>
                  </a:lnTo>
                  <a:lnTo>
                    <a:pt x="4103" y="20012"/>
                  </a:lnTo>
                  <a:lnTo>
                    <a:pt x="3688" y="20188"/>
                  </a:lnTo>
                  <a:lnTo>
                    <a:pt x="3271" y="20361"/>
                  </a:lnTo>
                  <a:lnTo>
                    <a:pt x="2852" y="20532"/>
                  </a:lnTo>
                  <a:lnTo>
                    <a:pt x="2431" y="20699"/>
                  </a:lnTo>
                  <a:lnTo>
                    <a:pt x="2008" y="20863"/>
                  </a:lnTo>
                  <a:lnTo>
                    <a:pt x="1584" y="21025"/>
                  </a:lnTo>
                  <a:lnTo>
                    <a:pt x="1157" y="21184"/>
                  </a:lnTo>
                  <a:lnTo>
                    <a:pt x="730" y="21341"/>
                  </a:lnTo>
                  <a:lnTo>
                    <a:pt x="300" y="21495"/>
                  </a:lnTo>
                  <a:lnTo>
                    <a:pt x="0" y="21600"/>
                  </a:lnTo>
                  <a:lnTo>
                    <a:pt x="14940" y="21600"/>
                  </a:lnTo>
                  <a:lnTo>
                    <a:pt x="14996" y="21289"/>
                  </a:lnTo>
                  <a:lnTo>
                    <a:pt x="15038" y="21060"/>
                  </a:lnTo>
                  <a:lnTo>
                    <a:pt x="15080" y="20830"/>
                  </a:lnTo>
                  <a:lnTo>
                    <a:pt x="15122" y="20599"/>
                  </a:lnTo>
                  <a:lnTo>
                    <a:pt x="15165" y="20368"/>
                  </a:lnTo>
                  <a:lnTo>
                    <a:pt x="15253" y="19902"/>
                  </a:lnTo>
                  <a:lnTo>
                    <a:pt x="15298" y="19668"/>
                  </a:lnTo>
                  <a:lnTo>
                    <a:pt x="15343" y="19433"/>
                  </a:lnTo>
                  <a:lnTo>
                    <a:pt x="15389" y="19198"/>
                  </a:lnTo>
                  <a:lnTo>
                    <a:pt x="15436" y="18961"/>
                  </a:lnTo>
                  <a:lnTo>
                    <a:pt x="15484" y="18724"/>
                  </a:lnTo>
                  <a:lnTo>
                    <a:pt x="15533" y="18486"/>
                  </a:lnTo>
                  <a:lnTo>
                    <a:pt x="15582" y="18247"/>
                  </a:lnTo>
                  <a:lnTo>
                    <a:pt x="15633" y="18007"/>
                  </a:lnTo>
                  <a:lnTo>
                    <a:pt x="15685" y="17767"/>
                  </a:lnTo>
                  <a:lnTo>
                    <a:pt x="15737" y="17525"/>
                  </a:lnTo>
                  <a:lnTo>
                    <a:pt x="15791" y="17283"/>
                  </a:lnTo>
                  <a:lnTo>
                    <a:pt x="15846" y="17040"/>
                  </a:lnTo>
                  <a:lnTo>
                    <a:pt x="15902" y="16796"/>
                  </a:lnTo>
                  <a:lnTo>
                    <a:pt x="15960" y="16552"/>
                  </a:lnTo>
                  <a:lnTo>
                    <a:pt x="16019" y="16306"/>
                  </a:lnTo>
                  <a:lnTo>
                    <a:pt x="16079" y="16060"/>
                  </a:lnTo>
                  <a:lnTo>
                    <a:pt x="16140" y="15812"/>
                  </a:lnTo>
                  <a:lnTo>
                    <a:pt x="16203" y="15564"/>
                  </a:lnTo>
                  <a:lnTo>
                    <a:pt x="16268" y="15315"/>
                  </a:lnTo>
                  <a:lnTo>
                    <a:pt x="16334" y="15066"/>
                  </a:lnTo>
                  <a:lnTo>
                    <a:pt x="16402" y="14815"/>
                  </a:lnTo>
                  <a:lnTo>
                    <a:pt x="16471" y="14564"/>
                  </a:lnTo>
                  <a:lnTo>
                    <a:pt x="16542" y="14311"/>
                  </a:lnTo>
                  <a:lnTo>
                    <a:pt x="16615" y="14058"/>
                  </a:lnTo>
                  <a:lnTo>
                    <a:pt x="16690" y="13804"/>
                  </a:lnTo>
                  <a:lnTo>
                    <a:pt x="16767" y="13549"/>
                  </a:lnTo>
                  <a:lnTo>
                    <a:pt x="16845" y="13293"/>
                  </a:lnTo>
                  <a:lnTo>
                    <a:pt x="16925" y="13037"/>
                  </a:lnTo>
                  <a:lnTo>
                    <a:pt x="17008" y="12779"/>
                  </a:lnTo>
                  <a:lnTo>
                    <a:pt x="17092" y="12521"/>
                  </a:lnTo>
                  <a:lnTo>
                    <a:pt x="17179" y="12262"/>
                  </a:lnTo>
                  <a:lnTo>
                    <a:pt x="17268" y="12002"/>
                  </a:lnTo>
                  <a:lnTo>
                    <a:pt x="17359" y="11740"/>
                  </a:lnTo>
                  <a:lnTo>
                    <a:pt x="17452" y="11479"/>
                  </a:lnTo>
                  <a:lnTo>
                    <a:pt x="17548" y="11216"/>
                  </a:lnTo>
                  <a:lnTo>
                    <a:pt x="17645" y="10952"/>
                  </a:lnTo>
                  <a:lnTo>
                    <a:pt x="17746" y="10687"/>
                  </a:lnTo>
                  <a:lnTo>
                    <a:pt x="17849" y="10422"/>
                  </a:lnTo>
                  <a:lnTo>
                    <a:pt x="17954" y="10156"/>
                  </a:lnTo>
                  <a:lnTo>
                    <a:pt x="18061" y="9888"/>
                  </a:lnTo>
                  <a:lnTo>
                    <a:pt x="21600" y="139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</p:grpSp>
      <p:sp>
        <p:nvSpPr>
          <p:cNvPr id="128" name="Łuk 14"/>
          <p:cNvSpPr/>
          <p:nvPr/>
        </p:nvSpPr>
        <p:spPr>
          <a:xfrm>
            <a:off x="7421573" y="-1"/>
            <a:ext cx="138625" cy="138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ln w="6350">
            <a:solidFill>
              <a:srgbClr val="5B9BD5"/>
            </a:solidFill>
            <a:miter/>
          </a:ln>
        </p:spPr>
        <p:txBody>
          <a:bodyPr lIns="22859" tIns="22859" rIns="22859" bIns="22859" anchor="ctr"/>
          <a:lstStyle/>
          <a:p>
            <a:pPr defTabSz="457200">
              <a:defRPr sz="1000" b="0">
                <a:latin typeface="Calibri"/>
                <a:ea typeface="Calibri"/>
                <a:cs typeface="Calibri"/>
                <a:sym typeface="Calibri"/>
              </a:defRPr>
            </a:pPr>
            <a:endParaRPr sz="500"/>
          </a:p>
        </p:txBody>
      </p:sp>
      <p:sp>
        <p:nvSpPr>
          <p:cNvPr id="129" name="Tytuł 1"/>
          <p:cNvSpPr txBox="1"/>
          <p:nvPr/>
        </p:nvSpPr>
        <p:spPr>
          <a:xfrm>
            <a:off x="577370" y="2751610"/>
            <a:ext cx="5780838" cy="907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>
            <a:spAutoFit/>
          </a:bodyPr>
          <a:lstStyle/>
          <a:p>
            <a:pPr defTabSz="457200">
              <a:defRPr sz="36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br>
              <a:rPr sz="2800" dirty="0"/>
            </a:br>
            <a:r>
              <a:rPr lang="pl-PL" sz="2800" dirty="0">
                <a:sym typeface="Lato Bold"/>
              </a:rPr>
              <a:t>Dziękuję za uwagę</a:t>
            </a:r>
            <a:endParaRPr lang="pl-PL" sz="2800" dirty="0">
              <a:solidFill>
                <a:srgbClr val="212121"/>
              </a:solidFill>
              <a:latin typeface="Calibri" panose="020F0502020204030204" pitchFamily="34" charset="0"/>
            </a:endParaRPr>
          </a:p>
        </p:txBody>
      </p:sp>
      <p:sp>
        <p:nvSpPr>
          <p:cNvPr id="131" name="pole tekstowe 7"/>
          <p:cNvSpPr txBox="1"/>
          <p:nvPr/>
        </p:nvSpPr>
        <p:spPr>
          <a:xfrm>
            <a:off x="577370" y="6291792"/>
            <a:ext cx="271611" cy="200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defTabSz="457200">
              <a:defRPr sz="1600" b="0" spc="336">
                <a:solidFill>
                  <a:srgbClr val="767171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pl-PL" sz="1000" dirty="0"/>
              <a:t>   </a:t>
            </a:r>
            <a:endParaRPr sz="1000" dirty="0"/>
          </a:p>
        </p:txBody>
      </p:sp>
      <p:pic>
        <p:nvPicPr>
          <p:cNvPr id="132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94" y="464741"/>
            <a:ext cx="2928514" cy="1126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25" y="3925052"/>
            <a:ext cx="848939" cy="44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25" y="6137558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Podtytuł 2">
            <a:extLst>
              <a:ext uri="{FF2B5EF4-FFF2-40B4-BE49-F238E27FC236}">
                <a16:creationId xmlns:a16="http://schemas.microsoft.com/office/drawing/2014/main" id="{12A58EED-84D8-06A0-0CEA-AF92618A5690}"/>
              </a:ext>
            </a:extLst>
          </p:cNvPr>
          <p:cNvSpPr txBox="1"/>
          <p:nvPr/>
        </p:nvSpPr>
        <p:spPr>
          <a:xfrm>
            <a:off x="577370" y="5241506"/>
            <a:ext cx="4091757" cy="1023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 anchor="ctr">
            <a:spAutoFit/>
          </a:bodyPr>
          <a:lstStyle/>
          <a:p>
            <a:pPr lvl="0" defTabSz="457200">
              <a:spcBef>
                <a:spcPts val="300"/>
              </a:spcBef>
              <a:defRPr sz="23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400" dirty="0">
                <a:solidFill>
                  <a:srgbClr val="3455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Wydział Aktywizacji Obszarów Wiejskich</a:t>
            </a:r>
          </a:p>
          <a:p>
            <a:pPr lvl="0" defTabSz="457200">
              <a:spcBef>
                <a:spcPts val="300"/>
              </a:spcBef>
              <a:defRPr sz="23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400" dirty="0">
                <a:solidFill>
                  <a:srgbClr val="3455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Departament Wspólnej Polityki Rolnej</a:t>
            </a:r>
          </a:p>
          <a:p>
            <a:pPr defTabSz="457200">
              <a:spcBef>
                <a:spcPts val="300"/>
              </a:spcBef>
              <a:defRPr sz="23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Ministerstwo Rolnictwa i Rozwoju Wsi</a:t>
            </a:r>
          </a:p>
          <a:p>
            <a:pPr defTabSz="457200">
              <a:spcBef>
                <a:spcPts val="300"/>
              </a:spcBef>
              <a:defRPr sz="23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30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8780" y="-9482673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657069" y="765375"/>
            <a:ext cx="3090268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STATYSTYKA UWAG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57069" y="1575079"/>
            <a:ext cx="10058556" cy="4712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/>
              <a:t>Łącznie zgłoszono 300 uwag, a </a:t>
            </a:r>
            <a:r>
              <a:rPr lang="pl-PL" dirty="0" err="1"/>
              <a:t>MFiPR</a:t>
            </a:r>
            <a:r>
              <a:rPr lang="pl-PL" dirty="0"/>
              <a:t> przekazało dodatkowo jeszcze propozycję przeredagowania załącznika nr 3.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/>
              <a:t>Wszystkie propozycje zostały zebrane, wstępnie zweryfikowane i skategoryzowane: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/>
              <a:t>Obecnie trwa etap analizowania wszystkich zgłoszonych uwag i odpowiedniej aktualizacji treści poszczególnych dokumentów.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3CF04EC-12A0-7A7C-4DAF-A4DB1D870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696016"/>
              </p:ext>
            </p:extLst>
          </p:nvPr>
        </p:nvGraphicFramePr>
        <p:xfrm>
          <a:off x="1039368" y="3114621"/>
          <a:ext cx="8293610" cy="2189580"/>
        </p:xfrm>
        <a:graphic>
          <a:graphicData uri="http://schemas.openxmlformats.org/drawingml/2006/table">
            <a:tbl>
              <a:tblPr firstRow="1" firstCol="1" bandRow="1"/>
              <a:tblGrid>
                <a:gridCol w="2577795">
                  <a:extLst>
                    <a:ext uri="{9D8B030D-6E8A-4147-A177-3AD203B41FA5}">
                      <a16:colId xmlns:a16="http://schemas.microsoft.com/office/drawing/2014/main" val="2623666541"/>
                    </a:ext>
                  </a:extLst>
                </a:gridCol>
                <a:gridCol w="1173445">
                  <a:extLst>
                    <a:ext uri="{9D8B030D-6E8A-4147-A177-3AD203B41FA5}">
                      <a16:colId xmlns:a16="http://schemas.microsoft.com/office/drawing/2014/main" val="1971416579"/>
                    </a:ext>
                  </a:extLst>
                </a:gridCol>
                <a:gridCol w="908474">
                  <a:extLst>
                    <a:ext uri="{9D8B030D-6E8A-4147-A177-3AD203B41FA5}">
                      <a16:colId xmlns:a16="http://schemas.microsoft.com/office/drawing/2014/main" val="3038689624"/>
                    </a:ext>
                  </a:extLst>
                </a:gridCol>
                <a:gridCol w="908474">
                  <a:extLst>
                    <a:ext uri="{9D8B030D-6E8A-4147-A177-3AD203B41FA5}">
                      <a16:colId xmlns:a16="http://schemas.microsoft.com/office/drawing/2014/main" val="3009653389"/>
                    </a:ext>
                  </a:extLst>
                </a:gridCol>
                <a:gridCol w="908474">
                  <a:extLst>
                    <a:ext uri="{9D8B030D-6E8A-4147-A177-3AD203B41FA5}">
                      <a16:colId xmlns:a16="http://schemas.microsoft.com/office/drawing/2014/main" val="611691132"/>
                    </a:ext>
                  </a:extLst>
                </a:gridCol>
                <a:gridCol w="908474">
                  <a:extLst>
                    <a:ext uri="{9D8B030D-6E8A-4147-A177-3AD203B41FA5}">
                      <a16:colId xmlns:a16="http://schemas.microsoft.com/office/drawing/2014/main" val="606435488"/>
                    </a:ext>
                  </a:extLst>
                </a:gridCol>
                <a:gridCol w="908474">
                  <a:extLst>
                    <a:ext uri="{9D8B030D-6E8A-4147-A177-3AD203B41FA5}">
                      <a16:colId xmlns:a16="http://schemas.microsoft.com/office/drawing/2014/main" val="17499383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l-PL" sz="1400" dirty="0"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regulamin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zał. 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zał. 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zał. 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zał. 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67077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uwagi uwzględnione (techniczne)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18373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uwagi uwzględnione (merytoryczne)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8682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nieuwzględnione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17647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nieaktualne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1885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częściowo uwzględnione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3888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udzielone wyjaśnienia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9607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wyjaśnienia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44468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46%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12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38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8780" y="-9482673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290513" y="2297922"/>
            <a:ext cx="11610975" cy="2262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algn="ctr"/>
            <a:endParaRPr lang="pl-PL" sz="4000" dirty="0"/>
          </a:p>
          <a:p>
            <a:pPr algn="ctr"/>
            <a:r>
              <a:rPr lang="pl-PL" sz="4000" dirty="0"/>
              <a:t>REGULAMIN KONKURSU</a:t>
            </a:r>
            <a:br>
              <a:rPr lang="pl-PL" sz="4000" dirty="0"/>
            </a:br>
            <a:r>
              <a:rPr lang="pl-PL" sz="4000" dirty="0"/>
              <a:t> NA WYBÓR LSR</a:t>
            </a:r>
          </a:p>
          <a:p>
            <a:pPr algn="ctr"/>
            <a:endParaRPr lang="pl-PL" sz="2000" dirty="0"/>
          </a:p>
          <a:p>
            <a:pPr algn="ctr"/>
            <a:r>
              <a:rPr lang="pl-PL" sz="2000" dirty="0"/>
              <a:t>- Ogólne założenia -</a:t>
            </a:r>
          </a:p>
        </p:txBody>
      </p:sp>
    </p:spTree>
    <p:extLst>
      <p:ext uri="{BB962C8B-B14F-4D97-AF65-F5344CB8AC3E}">
        <p14:creationId xmlns:p14="http://schemas.microsoft.com/office/powerpoint/2010/main" val="320598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8780" y="-9482673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657069" y="765375"/>
            <a:ext cx="4924103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STRUKTURA REGULAMINU (1)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57069" y="1575079"/>
            <a:ext cx="112487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/>
              <a:t>§ 1 Definicje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§ 2 Postanowienia ogólne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§ 3 Cel konkursu 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§ 4 Warunki dostępu</a:t>
            </a:r>
          </a:p>
          <a:p>
            <a:pPr marL="354013" indent="-354013">
              <a:lnSpc>
                <a:spcPct val="150000"/>
              </a:lnSpc>
            </a:pPr>
            <a:r>
              <a:rPr lang="pl-PL" sz="2000" b="1" dirty="0"/>
              <a:t>§ 5 Sposób ustalania wysokości dostępnych środków oraz podawania do publicznej wiadomości informacji o dostępnych środkach 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§ 6 Opis sposobu przygotowania wniosku, wymagane dokumenty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§ 7 Tryb składania wniosków i wymiana korespondencji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§ 8 Sposób dokonywania wstępnej oceny wniosku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§ 9 Ocena spełnienia warunków dostępu oraz sposób uzupełniania wniosku</a:t>
            </a:r>
          </a:p>
        </p:txBody>
      </p:sp>
    </p:spTree>
    <p:extLst>
      <p:ext uri="{BB962C8B-B14F-4D97-AF65-F5344CB8AC3E}">
        <p14:creationId xmlns:p14="http://schemas.microsoft.com/office/powerpoint/2010/main" val="3243333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8780" y="-9482673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657069" y="765375"/>
            <a:ext cx="4460835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STRUKTURA REGULAMINU (2)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57069" y="1575079"/>
            <a:ext cx="112487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/>
              <a:t>§ 10 Sprzeciw 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§ 11 Ocena LSR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b="1" dirty="0"/>
              <a:t>§ 12 Odwołanie 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b="1" dirty="0"/>
              <a:t>§ 13 Rozstrzygnięcie konfliktów punktowych i obszarowych 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b="1" dirty="0"/>
              <a:t>§ 14 Wybór LSR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b="1" dirty="0"/>
              <a:t>§ 15 Zawarcie umowy ramowej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§ 16 Rozszerzanie obszaru LSR </a:t>
            </a:r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782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8780" y="-9482673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290513" y="1882424"/>
            <a:ext cx="11610975" cy="3093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algn="ctr"/>
            <a:endParaRPr lang="pl-PL" sz="4000" dirty="0"/>
          </a:p>
          <a:p>
            <a:pPr algn="ctr"/>
            <a:r>
              <a:rPr lang="pl-PL" sz="4000" dirty="0"/>
              <a:t>Załącznik nr 2</a:t>
            </a:r>
          </a:p>
          <a:p>
            <a:pPr algn="ctr"/>
            <a:endParaRPr lang="pl-PL" sz="4000" dirty="0"/>
          </a:p>
          <a:p>
            <a:pPr algn="ctr"/>
            <a:r>
              <a:rPr lang="pl-PL" sz="4000" dirty="0"/>
              <a:t>WARUNKI DOSTEPU</a:t>
            </a:r>
          </a:p>
          <a:p>
            <a:pPr algn="ctr"/>
            <a:endParaRPr lang="pl-PL" sz="4000" dirty="0"/>
          </a:p>
          <a:p>
            <a:pPr algn="ctr"/>
            <a:r>
              <a:rPr lang="pl-PL" sz="2000" dirty="0"/>
              <a:t>- Ogólne założenia -</a:t>
            </a:r>
          </a:p>
        </p:txBody>
      </p:sp>
    </p:spTree>
    <p:extLst>
      <p:ext uri="{BB962C8B-B14F-4D97-AF65-F5344CB8AC3E}">
        <p14:creationId xmlns:p14="http://schemas.microsoft.com/office/powerpoint/2010/main" val="109790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1403" y="-9357545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657069" y="765375"/>
            <a:ext cx="3869327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KONSTRUKCJA ZAŁ. NR. 2</a:t>
            </a:r>
          </a:p>
        </p:txBody>
      </p:sp>
      <p:sp>
        <p:nvSpPr>
          <p:cNvPr id="3" name="Prostokąt 2"/>
          <p:cNvSpPr/>
          <p:nvPr/>
        </p:nvSpPr>
        <p:spPr>
          <a:xfrm>
            <a:off x="548639" y="1645920"/>
            <a:ext cx="10799545" cy="349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endParaRPr lang="pl-PL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b="1" dirty="0"/>
              <a:t>Wymagania dotyczące tworzenia i funkcjonowania LGD (ustawa RLKS)</a:t>
            </a:r>
            <a:endParaRPr lang="pl-PL" dirty="0"/>
          </a:p>
          <a:p>
            <a:pPr marL="8001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b="1" dirty="0"/>
              <a:t>Wymagania w  zakresie spójności przestrzennej i liczby mieszkańców objętych LSR (ustawa RLKS)</a:t>
            </a:r>
            <a:endParaRPr lang="pl-PL" dirty="0"/>
          </a:p>
          <a:p>
            <a:pPr marL="8001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b="1" dirty="0"/>
              <a:t>Wymagania wynikające z art. 32 ust. 1 rozporządzenia 2021/1060 </a:t>
            </a:r>
            <a:endParaRPr lang="pl-PL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b="1" dirty="0"/>
              <a:t>Wymagania w zakresie wsparcia finansowego </a:t>
            </a:r>
            <a:r>
              <a:rPr lang="pl-PL" sz="1200" dirty="0"/>
              <a:t>(przede wszystkim zgodność z zasadami kwalifikowalności odpowiednich programów / funduszy)</a:t>
            </a:r>
            <a:endParaRPr lang="pl-PL" dirty="0"/>
          </a:p>
          <a:p>
            <a:pPr marL="8001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b="1" dirty="0"/>
              <a:t>Inne warunki dostępu </a:t>
            </a:r>
            <a:r>
              <a:rPr lang="pl-PL" sz="1200" dirty="0"/>
              <a:t>(warunki określone na podstawie art. 5 ust. 1 pkt 5 ustawy RLKS)</a:t>
            </a:r>
          </a:p>
          <a:p>
            <a:pPr>
              <a:lnSpc>
                <a:spcPct val="150000"/>
              </a:lnSpc>
            </a:pPr>
            <a:r>
              <a:rPr lang="pl-PL" sz="1200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70898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8780" y="-9482673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290513" y="1466926"/>
            <a:ext cx="11610975" cy="3924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algn="ctr"/>
            <a:endParaRPr lang="pl-PL" sz="4000" dirty="0"/>
          </a:p>
          <a:p>
            <a:pPr algn="ctr"/>
            <a:r>
              <a:rPr lang="pl-PL" sz="4000" dirty="0"/>
              <a:t>Załącznik nr 3</a:t>
            </a:r>
          </a:p>
          <a:p>
            <a:pPr algn="ctr"/>
            <a:endParaRPr lang="pl-PL" sz="4000" dirty="0"/>
          </a:p>
          <a:p>
            <a:pPr algn="ctr"/>
            <a:r>
              <a:rPr lang="pl-PL" sz="4000" dirty="0"/>
              <a:t>STRUKTURA I WYMAGANIA </a:t>
            </a:r>
            <a:br>
              <a:rPr lang="pl-PL" sz="4000" dirty="0"/>
            </a:br>
            <a:r>
              <a:rPr lang="pl-PL" sz="4000" dirty="0"/>
              <a:t>DOTYCZĄCE LSR</a:t>
            </a:r>
          </a:p>
          <a:p>
            <a:pPr algn="ctr"/>
            <a:endParaRPr lang="pl-PL" sz="6000" dirty="0"/>
          </a:p>
          <a:p>
            <a:pPr algn="ctr"/>
            <a:r>
              <a:rPr lang="pl-PL" sz="2000" dirty="0"/>
              <a:t>- Ogólne założenia -</a:t>
            </a:r>
          </a:p>
        </p:txBody>
      </p:sp>
    </p:spTree>
    <p:extLst>
      <p:ext uri="{BB962C8B-B14F-4D97-AF65-F5344CB8AC3E}">
        <p14:creationId xmlns:p14="http://schemas.microsoft.com/office/powerpoint/2010/main" val="28356085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4635</TotalTime>
  <Words>1944</Words>
  <Application>Microsoft Office PowerPoint</Application>
  <PresentationFormat>Panoramiczny</PresentationFormat>
  <Paragraphs>367</Paragraphs>
  <Slides>23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Lato</vt:lpstr>
      <vt:lpstr>Lato Black</vt:lpstr>
      <vt:lpstr>Lato Bold</vt:lpstr>
      <vt:lpstr>Lato Regular</vt:lpstr>
      <vt:lpstr>Segoe UI</vt:lpstr>
      <vt:lpstr>Times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Rolnictwa i Rozwoju Wsi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Orzechowska Katarzyna</dc:creator>
  <cp:lastModifiedBy>Orzechowska Katarzyna</cp:lastModifiedBy>
  <cp:revision>257</cp:revision>
  <dcterms:created xsi:type="dcterms:W3CDTF">2021-09-27T09:33:08Z</dcterms:created>
  <dcterms:modified xsi:type="dcterms:W3CDTF">2022-07-21T07:59:15Z</dcterms:modified>
</cp:coreProperties>
</file>