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  <p:sldId id="283" r:id="rId4"/>
    <p:sldId id="266" r:id="rId5"/>
    <p:sldId id="285" r:id="rId6"/>
    <p:sldId id="277" r:id="rId7"/>
    <p:sldId id="279" r:id="rId8"/>
    <p:sldId id="290" r:id="rId9"/>
    <p:sldId id="291" r:id="rId10"/>
    <p:sldId id="286" r:id="rId11"/>
    <p:sldId id="282" r:id="rId12"/>
    <p:sldId id="293" r:id="rId13"/>
    <p:sldId id="284" r:id="rId14"/>
    <p:sldId id="281" r:id="rId15"/>
    <p:sldId id="289" r:id="rId16"/>
    <p:sldId id="270" r:id="rId17"/>
    <p:sldId id="292" r:id="rId18"/>
    <p:sldId id="276" r:id="rId19"/>
    <p:sldId id="287" r:id="rId20"/>
    <p:sldId id="294" r:id="rId21"/>
    <p:sldId id="274" r:id="rId22"/>
    <p:sldId id="272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938"/>
    <a:srgbClr val="88CADC"/>
    <a:srgbClr val="61B9D1"/>
    <a:srgbClr val="ECDE5A"/>
    <a:srgbClr val="F3AB53"/>
    <a:srgbClr val="D7FB97"/>
    <a:srgbClr val="27BB2B"/>
    <a:srgbClr val="72B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87910689309403E-2"/>
          <c:y val="5.8118929737112267E-2"/>
          <c:w val="0.86460197579047204"/>
          <c:h val="0.78634606848067556"/>
        </c:manualLayout>
      </c:layout>
      <c:barChart>
        <c:barDir val="bar"/>
        <c:grouping val="percentStacked"/>
        <c:varyColors val="0"/>
        <c:ser>
          <c:idx val="0"/>
          <c:order val="0"/>
          <c:tx>
            <c:v>Kolumna</c:v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lorem ipsu</c:v>
                </c:pt>
                <c:pt idx="1">
                  <c:v>lorem ipsu</c:v>
                </c:pt>
                <c:pt idx="2">
                  <c:v>lorem ipsu</c:v>
                </c:pt>
                <c:pt idx="3">
                  <c:v>lorem ipsu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100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6-4C70-8677-A85ABACDFD6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lorem ipsu</c:v>
                </c:pt>
                <c:pt idx="1">
                  <c:v>lorem ipsu</c:v>
                </c:pt>
                <c:pt idx="2">
                  <c:v>lorem ipsu</c:v>
                </c:pt>
                <c:pt idx="3">
                  <c:v>lorem ipsu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20</c:v>
                </c:pt>
                <c:pt idx="1">
                  <c:v>4</c:v>
                </c:pt>
                <c:pt idx="2">
                  <c:v>2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6-4C70-8677-A85ABACDFD6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lorem ipsu</c:v>
                </c:pt>
                <c:pt idx="1">
                  <c:v>lorem ipsu</c:v>
                </c:pt>
                <c:pt idx="2">
                  <c:v>lorem ipsu</c:v>
                </c:pt>
                <c:pt idx="3">
                  <c:v>lorem ipsu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86-4C70-8677-A85ABACDF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0467184"/>
        <c:axId val="320466008"/>
      </c:barChart>
      <c:catAx>
        <c:axId val="320467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0466008"/>
        <c:crosses val="autoZero"/>
        <c:auto val="1"/>
        <c:lblAlgn val="ctr"/>
        <c:lblOffset val="100"/>
        <c:noMultiLvlLbl val="0"/>
      </c:catAx>
      <c:valAx>
        <c:axId val="320466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046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" y="-13539"/>
            <a:ext cx="12197998" cy="6871539"/>
          </a:xfrm>
          <a:prstGeom prst="rect">
            <a:avLst/>
          </a:prstGeom>
        </p:spPr>
      </p:pic>
      <p:sp>
        <p:nvSpPr>
          <p:cNvPr id="20" name="Symbol zastępczy tekstu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3062288"/>
            <a:ext cx="4160838" cy="55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4530725"/>
            <a:ext cx="4160838" cy="116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86938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/>
              <a:t>Autor:</a:t>
            </a:r>
          </a:p>
          <a:p>
            <a:pPr lvl="0"/>
            <a:r>
              <a:rPr lang="pl-PL" dirty="0"/>
              <a:t>Data: 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44" y="124254"/>
            <a:ext cx="2509957" cy="7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" y="12611"/>
            <a:ext cx="12135041" cy="683607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11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1200085" y="1981581"/>
            <a:ext cx="2998800" cy="38916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2"/>
          </p:nvPr>
        </p:nvSpPr>
        <p:spPr>
          <a:xfrm>
            <a:off x="4382428" y="1981581"/>
            <a:ext cx="2998805" cy="3892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obrazu 13"/>
          <p:cNvSpPr>
            <a:spLocks noGrp="1"/>
          </p:cNvSpPr>
          <p:nvPr>
            <p:ph type="pic" sz="quarter" idx="13"/>
          </p:nvPr>
        </p:nvSpPr>
        <p:spPr>
          <a:xfrm>
            <a:off x="7564776" y="1981581"/>
            <a:ext cx="2998800" cy="3892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5" y="68945"/>
            <a:ext cx="11882067" cy="6789055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575" y="3062288"/>
            <a:ext cx="4283075" cy="611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DZIĘKUJEMY ZA UWAGĘ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44" y="124254"/>
            <a:ext cx="2509957" cy="7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187B9-55D2-4722-BFE6-F774E310C16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F243B-6377-4F49-9862-4B005F29A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22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187B9-55D2-4722-BFE6-F774E310C16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F243B-6377-4F49-9862-4B005F29A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8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187B9-55D2-4722-BFE6-F774E310C16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F243B-6377-4F49-9862-4B005F29A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7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187B9-55D2-4722-BFE6-F774E310C16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F243B-6377-4F49-9862-4B005F29A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67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" y="1856"/>
            <a:ext cx="12169350" cy="68554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1444876" y="1422500"/>
            <a:ext cx="8078268" cy="38424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" y="1856"/>
            <a:ext cx="12157011" cy="68484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/>
          </p:nvPr>
        </p:nvSpPr>
        <p:spPr>
          <a:xfrm>
            <a:off x="649288" y="1716088"/>
            <a:ext cx="3243262" cy="3425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2"/>
          </p:nvPr>
        </p:nvSpPr>
        <p:spPr>
          <a:xfrm>
            <a:off x="4627224" y="1716088"/>
            <a:ext cx="3243262" cy="3425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8617111" y="1716088"/>
            <a:ext cx="3243262" cy="3425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0338" y="1716088"/>
            <a:ext cx="366712" cy="55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8" name="Symbol zastępczy tekstu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73153" y="1743980"/>
            <a:ext cx="366712" cy="55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pl-PL" dirty="0"/>
              <a:t>2</a:t>
            </a:r>
          </a:p>
        </p:txBody>
      </p:sp>
      <p:sp>
        <p:nvSpPr>
          <p:cNvPr id="19" name="Symbol zastępczy tekstu 16"/>
          <p:cNvSpPr>
            <a:spLocks noGrp="1"/>
          </p:cNvSpPr>
          <p:nvPr>
            <p:ph type="body" sz="quarter" idx="16" hasCustomPrompt="1"/>
          </p:nvPr>
        </p:nvSpPr>
        <p:spPr>
          <a:xfrm>
            <a:off x="8208570" y="1743980"/>
            <a:ext cx="366712" cy="55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pl-PL" dirty="0"/>
              <a:t>3</a:t>
            </a: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1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99" y="6196"/>
            <a:ext cx="12168021" cy="68546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282575" y="1225550"/>
            <a:ext cx="10953750" cy="3611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8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" y="0"/>
            <a:ext cx="12198876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13652" y="1486373"/>
            <a:ext cx="7650162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5" name="Symbol zastępczy wykresu 4"/>
          <p:cNvSpPr>
            <a:spLocks noGrp="1"/>
          </p:cNvSpPr>
          <p:nvPr>
            <p:ph type="chart" sz="quarter" idx="12"/>
          </p:nvPr>
        </p:nvSpPr>
        <p:spPr>
          <a:xfrm>
            <a:off x="2913652" y="2235200"/>
            <a:ext cx="7650162" cy="23876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wykres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"/>
            <a:ext cx="12192000" cy="68580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7954" y="1230204"/>
            <a:ext cx="8935190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  <p:graphicFrame>
        <p:nvGraphicFramePr>
          <p:cNvPr id="19" name="Wykres 18"/>
          <p:cNvGraphicFramePr/>
          <p:nvPr userDrawn="1">
            <p:extLst>
              <p:ext uri="{D42A27DB-BD31-4B8C-83A1-F6EECF244321}">
                <p14:modId xmlns:p14="http://schemas.microsoft.com/office/powerpoint/2010/main" val="2914378078"/>
              </p:ext>
            </p:extLst>
          </p:nvPr>
        </p:nvGraphicFramePr>
        <p:xfrm>
          <a:off x="587953" y="1651006"/>
          <a:ext cx="8884849" cy="393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" y="58306"/>
            <a:ext cx="12163885" cy="67996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3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TABELI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6891" y="1233747"/>
            <a:ext cx="8996253" cy="66527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indent="0">
              <a:buNone/>
              <a:defRPr sz="2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</a:t>
            </a:r>
            <a:endParaRPr lang="pl-PL" dirty="0"/>
          </a:p>
        </p:txBody>
      </p:sp>
      <p:sp>
        <p:nvSpPr>
          <p:cNvPr id="8" name="Symbol zastępczy tabeli 7"/>
          <p:cNvSpPr>
            <a:spLocks noGrp="1"/>
          </p:cNvSpPr>
          <p:nvPr>
            <p:ph type="tbl" sz="quarter" idx="12"/>
          </p:nvPr>
        </p:nvSpPr>
        <p:spPr>
          <a:xfrm>
            <a:off x="526891" y="1926365"/>
            <a:ext cx="8996253" cy="330474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tabelę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1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" y="1492"/>
            <a:ext cx="12214960" cy="685465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11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16483" y="1365841"/>
            <a:ext cx="8874125" cy="7960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16483" y="2711432"/>
            <a:ext cx="8874125" cy="7628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</a:t>
            </a:r>
            <a:endParaRPr lang="pl-PL" dirty="0"/>
          </a:p>
        </p:txBody>
      </p:sp>
      <p:sp>
        <p:nvSpPr>
          <p:cNvPr id="17" name="Symbol zastępczy tekstu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6482" y="4023821"/>
            <a:ext cx="8874125" cy="796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l-PL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4" y="1387496"/>
            <a:ext cx="398636" cy="77437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2" y="2659683"/>
            <a:ext cx="398636" cy="77437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947" y="3983714"/>
            <a:ext cx="402371" cy="77425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" y="17747"/>
            <a:ext cx="12139166" cy="683839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11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1"/>
          </p:nvPr>
        </p:nvSpPr>
        <p:spPr>
          <a:xfrm>
            <a:off x="1506538" y="1960563"/>
            <a:ext cx="5079600" cy="385445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2"/>
          </p:nvPr>
        </p:nvSpPr>
        <p:spPr>
          <a:xfrm>
            <a:off x="6707990" y="1960563"/>
            <a:ext cx="5079393" cy="385445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0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92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2" r:id="rId6"/>
    <p:sldLayoutId id="2147483660" r:id="rId7"/>
    <p:sldLayoutId id="2147483653" r:id="rId8"/>
    <p:sldLayoutId id="2147483661" r:id="rId9"/>
    <p:sldLayoutId id="2147483662" r:id="rId10"/>
    <p:sldLayoutId id="2147483654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07368" y="1412776"/>
            <a:ext cx="4776862" cy="1048246"/>
          </a:xfrm>
        </p:spPr>
        <p:txBody>
          <a:bodyPr/>
          <a:lstStyle/>
          <a:p>
            <a:r>
              <a:rPr lang="pl-PL" sz="3600" dirty="0"/>
              <a:t>PROJEKTY PARTNERSKIE </a:t>
            </a:r>
          </a:p>
          <a:p>
            <a:r>
              <a:rPr lang="pl-PL" sz="2800" dirty="0"/>
              <a:t>W INTERWENCJI LEADER </a:t>
            </a:r>
          </a:p>
          <a:p>
            <a:r>
              <a:rPr lang="pl-PL" sz="2800" dirty="0"/>
              <a:t>W PLANIE STRATEGICZNYM WSPÓLNEJ POLITYKI ROLNEJ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 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07368" y="530120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XXII POSIEDZENIE GRUPY TEMATYCZNEJ DS. PODEJŚCIA LEADER</a:t>
            </a:r>
          </a:p>
          <a:p>
            <a:r>
              <a:rPr lang="pl-PL" sz="2400" b="1" dirty="0"/>
              <a:t>Warszawa, 16 stycznia 2023 r.</a:t>
            </a:r>
          </a:p>
        </p:txBody>
      </p:sp>
    </p:spTree>
    <p:extLst>
      <p:ext uri="{BB962C8B-B14F-4D97-AF65-F5344CB8AC3E}">
        <p14:creationId xmlns:p14="http://schemas.microsoft.com/office/powerpoint/2010/main" val="133511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551384" y="332656"/>
            <a:ext cx="9457541" cy="428625"/>
          </a:xfrm>
        </p:spPr>
        <p:txBody>
          <a:bodyPr/>
          <a:lstStyle/>
          <a:p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OPERACJE W PARTNERSTWIE</a:t>
            </a:r>
            <a:r>
              <a:rPr lang="pl-PL" sz="2800" dirty="0"/>
              <a:t>/ PROJEKTY PARTNERSKIE </a:t>
            </a:r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intensywność wsparcia 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07368" y="1556792"/>
            <a:ext cx="10737726" cy="3611563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50% kosztów kwalifikowalnych na operacje obejmujące inwestycje produkcyjne,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100% kosztów kwalifikowalnych inne operacje, w tym na operacje obejmujące inwestycje nieprodukcyjne (zgodnie z art. 73 ust. 4 lit. c (iv) rozporządzenia o Planach strategicznych WPR),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75% kosztów kwalifikowalnych w przypadku podmiotów publicznych.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610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526891" y="194152"/>
            <a:ext cx="10177621" cy="428625"/>
          </a:xfrm>
        </p:spPr>
        <p:txBody>
          <a:bodyPr/>
          <a:lstStyle/>
          <a:p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OPERACJE W PARTNERSTWIE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celu realizacji operacji w partnerstwie partnerzy z obszaru jednej LSR podpisują umowę partnerską, gdzie m. in. określają zadania każdego z partnerów.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Wniosek o przyznanie pomocy na realizację operacji składany jest w ramach naboru konkursowego LGD.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przypadku wyboru danej operacji podpisywana jest jedna umowa wielostronna, ze wszystkimi partnerami umowy partnerskiej.</a:t>
            </a:r>
          </a:p>
        </p:txBody>
      </p:sp>
    </p:spTree>
    <p:extLst>
      <p:ext uri="{BB962C8B-B14F-4D97-AF65-F5344CB8AC3E}">
        <p14:creationId xmlns:p14="http://schemas.microsoft.com/office/powerpoint/2010/main" val="353194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3957999" y="332656"/>
            <a:ext cx="3960440" cy="1440160"/>
          </a:xfrm>
          <a:prstGeom prst="roundRect">
            <a:avLst>
              <a:gd name="adj" fmla="val 6215"/>
            </a:avLst>
          </a:prstGeom>
          <a:solidFill>
            <a:srgbClr val="27B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>
                <a:solidFill>
                  <a:schemeClr val="tx2">
                    <a:lumMod val="50000"/>
                  </a:schemeClr>
                </a:solidFill>
              </a:rPr>
              <a:t>Umowa partnerska </a:t>
            </a:r>
          </a:p>
          <a:p>
            <a:pPr algn="ctr"/>
            <a:r>
              <a:rPr lang="pl-PL" sz="2200" b="1" dirty="0">
                <a:solidFill>
                  <a:schemeClr val="tx2">
                    <a:lumMod val="50000"/>
                  </a:schemeClr>
                </a:solidFill>
              </a:rPr>
              <a:t>Partnerzy: A + B + C </a:t>
            </a:r>
          </a:p>
          <a:p>
            <a:pPr algn="ctr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A+B+C są z obszaru LSR X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2885518" y="2323830"/>
            <a:ext cx="6120680" cy="1440160"/>
          </a:xfrm>
          <a:prstGeom prst="roundRect">
            <a:avLst>
              <a:gd name="adj" fmla="val 6215"/>
            </a:avLst>
          </a:prstGeom>
          <a:solidFill>
            <a:srgbClr val="D7F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Wniosek 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Partnerzy A+B+C składają do LGD na obszarze LSR X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Partner koordynujący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Umowa partnerska jest załącznikiem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3939117" y="4421590"/>
            <a:ext cx="3960440" cy="1427979"/>
          </a:xfrm>
          <a:prstGeom prst="roundRect">
            <a:avLst>
              <a:gd name="adj" fmla="val 6215"/>
            </a:avLst>
          </a:prstGeom>
          <a:solidFill>
            <a:srgbClr val="D7F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Umowa wielostronna o przyznaniu pomocy </a:t>
            </a:r>
          </a:p>
          <a:p>
            <a:pPr algn="ctr"/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A + B +C z SW LSR X</a:t>
            </a:r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5900057" y="3789040"/>
            <a:ext cx="1" cy="504056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H="1">
            <a:off x="5945858" y="1780367"/>
            <a:ext cx="1" cy="504056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Nawias klamrowy zamykający 31"/>
          <p:cNvSpPr/>
          <p:nvPr/>
        </p:nvSpPr>
        <p:spPr>
          <a:xfrm rot="5400000">
            <a:off x="5811324" y="5143340"/>
            <a:ext cx="216024" cy="1656185"/>
          </a:xfrm>
          <a:prstGeom prst="rightBrace">
            <a:avLst>
              <a:gd name="adj1" fmla="val 8333"/>
              <a:gd name="adj2" fmla="val 50042"/>
            </a:avLst>
          </a:prstGeom>
          <a:ln w="41275">
            <a:solidFill>
              <a:srgbClr val="186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3369736" y="6237312"/>
            <a:ext cx="506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186938"/>
                </a:solidFill>
              </a:rPr>
              <a:t>REALIZACJA OPERACJI W PARTNERSTWIE</a:t>
            </a:r>
          </a:p>
        </p:txBody>
      </p:sp>
    </p:spTree>
    <p:extLst>
      <p:ext uri="{BB962C8B-B14F-4D97-AF65-F5344CB8AC3E}">
        <p14:creationId xmlns:p14="http://schemas.microsoft.com/office/powerpoint/2010/main" val="105641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PROJEKTY PARTNERSKIE – WSTĘPNE KROKI</a:t>
            </a:r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479376" y="1340768"/>
            <a:ext cx="10809734" cy="3611563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Potencjalni partnerzy sprawdzają czy ich pomysł na projekt partnerski wpisuje się w LSR-y.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Niezbędna jest komunikacja i współpraca partnerów projektu zarówno z LGD, jak również komunikacja i współpraca między LGD właściwymi dla poszczególnych partnerów projektu.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Celem projektu partnerskiego jest realizacja projektu w całości (na obszarze dwóch lub więcej LSR-ów), dlatego ważne jest by przewidzieć konkursy, w których projekty partnerskie będą ubiegać się o wsparcie.</a:t>
            </a:r>
          </a:p>
        </p:txBody>
      </p:sp>
    </p:spTree>
    <p:extLst>
      <p:ext uri="{BB962C8B-B14F-4D97-AF65-F5344CB8AC3E}">
        <p14:creationId xmlns:p14="http://schemas.microsoft.com/office/powerpoint/2010/main" val="113095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PROJEKTY PARTNERSKIE - PRZYGOTOWANIE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1444876" y="1340768"/>
            <a:ext cx="8078268" cy="3842470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Jeden partner składa wniosek o powierzenie grantu na przygotowanie projektu partnerskiego do właściwej obszarowo LGD.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dany projekt grant może być udzielony tylko raz (dany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grantobiorca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z innym projektem partnerskim może ubiegać się o kolejny grant).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Umowa powierzenia grantu jest zawierana z jednym podmiotem (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grantobiorcą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który ubiega się  o środki na przygotowanie projektu. W tym zakresie nie ma znaczenia czy projekt będzie projektem krajowym czy międzynarodowym. </a:t>
            </a:r>
          </a:p>
        </p:txBody>
      </p:sp>
    </p:spTree>
    <p:extLst>
      <p:ext uri="{BB962C8B-B14F-4D97-AF65-F5344CB8AC3E}">
        <p14:creationId xmlns:p14="http://schemas.microsoft.com/office/powerpoint/2010/main" val="273198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PROJEKTY PARTNERSKIE – rola LGD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1426938" y="1196752"/>
            <a:ext cx="8269462" cy="5328592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LGD udziela grantu na przygotowanie projektu partnerskiego. LGD przyznając grant na przygotowanie projektu partnerskiego powinna ocenić czy tematyka/zakres projektu wpisuje się w LSR i czy przygotowywany projekt będzie zgodny z LSR.</a:t>
            </a:r>
          </a:p>
          <a:p>
            <a:r>
              <a:rPr lang="pl-PL" dirty="0">
                <a:solidFill>
                  <a:schemeClr val="tx1"/>
                </a:solidFill>
              </a:rPr>
              <a:t>Ocena taka jest niezbędna, gdyż w przypadku otrzymania wsparcia na przygotowanie projektu partnerskiego </a:t>
            </a:r>
            <a:r>
              <a:rPr lang="pl-PL" dirty="0" err="1">
                <a:solidFill>
                  <a:schemeClr val="tx1"/>
                </a:solidFill>
              </a:rPr>
              <a:t>grantobiorca</a:t>
            </a:r>
            <a:r>
              <a:rPr lang="pl-PL" dirty="0">
                <a:solidFill>
                  <a:schemeClr val="tx1"/>
                </a:solidFill>
              </a:rPr>
              <a:t> jest zobowiązywany do ubiegania się o wsparcie na jego realizację.</a:t>
            </a:r>
          </a:p>
        </p:txBody>
      </p:sp>
    </p:spTree>
    <p:extLst>
      <p:ext uri="{BB962C8B-B14F-4D97-AF65-F5344CB8AC3E}">
        <p14:creationId xmlns:p14="http://schemas.microsoft.com/office/powerpoint/2010/main" val="342854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 WNIOSEK O PRZYZNANIE POMOCY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 przypadku projektów partnerskich każdy wnioskodawca składa wniosek do „swojego” LGD. Pomoc jest przyznawana podmiotom z obszaru danej LSR. W przypadku gdy w projekcie partnerskim uczestniczy kilku partnerów z obszaru danej LGD, do tej LGD składany jest jeden wniosek o przyznanie pomocy i podpisywana jest jedna umowa (wielostronna) – obejmująca tych partnerów projektu, którzy są właściwi dla danej LGD. </a:t>
            </a:r>
          </a:p>
        </p:txBody>
      </p:sp>
    </p:spTree>
    <p:extLst>
      <p:ext uri="{BB962C8B-B14F-4D97-AF65-F5344CB8AC3E}">
        <p14:creationId xmlns:p14="http://schemas.microsoft.com/office/powerpoint/2010/main" val="368102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030007" y="332656"/>
            <a:ext cx="3960440" cy="1440160"/>
          </a:xfrm>
          <a:prstGeom prst="roundRect">
            <a:avLst>
              <a:gd name="adj" fmla="val 6215"/>
            </a:avLst>
          </a:prstGeom>
          <a:solidFill>
            <a:srgbClr val="27B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>
                <a:solidFill>
                  <a:schemeClr val="tx2">
                    <a:lumMod val="50000"/>
                  </a:schemeClr>
                </a:solidFill>
              </a:rPr>
              <a:t>Umowa partnerska </a:t>
            </a:r>
          </a:p>
          <a:p>
            <a:pPr algn="ctr"/>
            <a:r>
              <a:rPr lang="pl-PL" sz="2200" b="1" dirty="0">
                <a:solidFill>
                  <a:schemeClr val="tx2">
                    <a:lumMod val="50000"/>
                  </a:schemeClr>
                </a:solidFill>
              </a:rPr>
              <a:t>Partnerzy: A + B + C + D</a:t>
            </a:r>
          </a:p>
          <a:p>
            <a:pPr algn="ctr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A+B są z obszaru LSR X</a:t>
            </a:r>
          </a:p>
          <a:p>
            <a:pPr algn="ctr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C+D z obszaru LSR Y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51384" y="2348880"/>
            <a:ext cx="5328593" cy="1440160"/>
          </a:xfrm>
          <a:prstGeom prst="roundRect">
            <a:avLst>
              <a:gd name="adj" fmla="val 6215"/>
            </a:avLst>
          </a:prstGeom>
          <a:solidFill>
            <a:srgbClr val="D7F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Wniosek 1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Partnerzy A+B składają do LGD na obszarze LSR X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Umowa partnerska jest załącznikiem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168008" y="2348880"/>
            <a:ext cx="5472608" cy="1440160"/>
          </a:xfrm>
          <a:prstGeom prst="roundRect">
            <a:avLst>
              <a:gd name="adj" fmla="val 6215"/>
            </a:avLst>
          </a:prstGeom>
          <a:solidFill>
            <a:srgbClr val="ECDE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Wniosek 2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Partnerzy C+D składają do LGD na obszarze LSR Y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Umowa partnerska jest załącznikiem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1883531" y="4449293"/>
            <a:ext cx="3960440" cy="1427979"/>
          </a:xfrm>
          <a:prstGeom prst="roundRect">
            <a:avLst>
              <a:gd name="adj" fmla="val 6215"/>
            </a:avLst>
          </a:prstGeom>
          <a:solidFill>
            <a:srgbClr val="D7F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Umowa o przyznaniu pomocy 1</a:t>
            </a:r>
          </a:p>
          <a:p>
            <a:pPr algn="ctr"/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A + B z SW LSR X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6168008" y="4453593"/>
            <a:ext cx="3960440" cy="1440160"/>
          </a:xfrm>
          <a:prstGeom prst="roundRect">
            <a:avLst>
              <a:gd name="adj" fmla="val 6215"/>
            </a:avLst>
          </a:prstGeom>
          <a:solidFill>
            <a:srgbClr val="ECDE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Umowa o przyznaniu pomocy 2</a:t>
            </a:r>
          </a:p>
          <a:p>
            <a:pPr algn="ctr"/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C+D z SW LSR Y</a:t>
            </a:r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3183567" y="3789040"/>
            <a:ext cx="1" cy="504056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>
            <a:off x="8906373" y="3789040"/>
            <a:ext cx="1" cy="504056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H="1">
            <a:off x="4727848" y="1772816"/>
            <a:ext cx="1" cy="504056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7248128" y="1780367"/>
            <a:ext cx="1" cy="504056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Nawias klamrowy zamykający 31"/>
          <p:cNvSpPr/>
          <p:nvPr/>
        </p:nvSpPr>
        <p:spPr>
          <a:xfrm rot="5400000">
            <a:off x="5861019" y="3880004"/>
            <a:ext cx="260655" cy="4255191"/>
          </a:xfrm>
          <a:prstGeom prst="rightBrace">
            <a:avLst>
              <a:gd name="adj1" fmla="val 8333"/>
              <a:gd name="adj2" fmla="val 50042"/>
            </a:avLst>
          </a:prstGeom>
          <a:ln w="41275">
            <a:solidFill>
              <a:srgbClr val="186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4151784" y="6309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186938"/>
                </a:solidFill>
              </a:rPr>
              <a:t>PROJEKT PARTNERSKI</a:t>
            </a:r>
          </a:p>
        </p:txBody>
      </p:sp>
    </p:spTree>
    <p:extLst>
      <p:ext uri="{BB962C8B-B14F-4D97-AF65-F5344CB8AC3E}">
        <p14:creationId xmlns:p14="http://schemas.microsoft.com/office/powerpoint/2010/main" val="8202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407369" y="194152"/>
            <a:ext cx="10369152" cy="428625"/>
          </a:xfrm>
        </p:spPr>
        <p:txBody>
          <a:bodyPr/>
          <a:lstStyle/>
          <a:p>
            <a:r>
              <a:rPr lang="pl-PL" dirty="0"/>
              <a:t>REALIZACJA  - PROCEDURA KONKURSOWA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911424" y="1196752"/>
            <a:ext cx="105131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600" dirty="0"/>
              <a:t>Na realizację operacji w partnerstwie lub projektu partnerskiego składany jest wniosek w konkursie w ramach wdrażania LSR.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600" dirty="0"/>
              <a:t>Wniosek o realizację operacji w partnerstwie lub projektu partnerskiego może być złożony w ramach standardowego konkursu LGD.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600" dirty="0"/>
              <a:t>LGD może także przeprowadzić konkurs dedykowany dla projektów partnerskich.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559495" y="3933056"/>
            <a:ext cx="92890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>
                <a:solidFill>
                  <a:schemeClr val="accent3">
                    <a:lumMod val="50000"/>
                  </a:schemeClr>
                </a:solidFill>
              </a:rPr>
              <a:t>LGD w ramach kryteriów wyboru operacji ma obowiązek premiować operacje w partnerstwie i projekty partnerskie.</a:t>
            </a:r>
          </a:p>
        </p:txBody>
      </p:sp>
    </p:spTree>
    <p:extLst>
      <p:ext uri="{BB962C8B-B14F-4D97-AF65-F5344CB8AC3E}">
        <p14:creationId xmlns:p14="http://schemas.microsoft.com/office/powerpoint/2010/main" val="155056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 UMOWA O PRZYZNANIU POMOCY - STRONY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343472" y="1196752"/>
            <a:ext cx="8064896" cy="5400600"/>
          </a:xfrm>
        </p:spPr>
        <p:txBody>
          <a:bodyPr/>
          <a:lstStyle/>
          <a:p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przypadku jednego projektu partnerskiego może wystąpić sytuacja, w której złożonych będzie kilka wniosków o przyznanie pomocy do różnych LGD.</a:t>
            </a:r>
          </a:p>
          <a:p>
            <a:pPr>
              <a:spcAft>
                <a:spcPts val="1200"/>
              </a:spcAft>
            </a:pPr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konsekwencji w obrocie prawnym będzie kilka umów o przyznaniu pomocy – w każdej inni beneficjenci, których zadania łącznie składają się na całość projektu.</a:t>
            </a:r>
          </a:p>
          <a:p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Podmiot (partner projektu partnerskiego) z obszaru innej LSR nie jest stroną danej umowy o przyznaniu pomocy. Analogicznie partner spoza Polski, będący partnerem projektu partnerskiego, nie jest w Polsce stroną umowy o przyznaniu pomocy.</a:t>
            </a:r>
          </a:p>
        </p:txBody>
      </p:sp>
    </p:spTree>
    <p:extLst>
      <p:ext uri="{BB962C8B-B14F-4D97-AF65-F5344CB8AC3E}">
        <p14:creationId xmlns:p14="http://schemas.microsoft.com/office/powerpoint/2010/main" val="79044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7030A0"/>
                </a:solidFill>
              </a:rPr>
              <a:t>PROJEKTY PARTNERSKIE – CECHY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44876" y="1412776"/>
            <a:ext cx="8078268" cy="4824536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POWIĄZANIE WNIOSKODAWCY Z OBSZAREM LSR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REALIZACJA WSPÓLNEGO PRZEDSIĘWZIĘCIA PRZEZ CO NAJMNIEJ 2 PARTNERÓW (KAŻDY MA ZADANIA)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UZASADNIENIE „PARTNERSTWA” (WYKAZANIE WARTOŚCI DODANEJ DLA PRZYJĘCIA TEJ FORMUŁY)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ZGODNOŚĆ OPERACJI Z LSR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567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030007" y="294948"/>
            <a:ext cx="3960440" cy="1621883"/>
          </a:xfrm>
          <a:prstGeom prst="roundRect">
            <a:avLst>
              <a:gd name="adj" fmla="val 6215"/>
            </a:avLst>
          </a:prstGeom>
          <a:solidFill>
            <a:srgbClr val="27B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>
                <a:solidFill>
                  <a:schemeClr val="tx2">
                    <a:lumMod val="50000"/>
                  </a:schemeClr>
                </a:solidFill>
              </a:rPr>
              <a:t>Umowa partnerska </a:t>
            </a:r>
          </a:p>
          <a:p>
            <a:pPr algn="ctr"/>
            <a:r>
              <a:rPr lang="pl-PL" sz="2200" b="1" dirty="0">
                <a:solidFill>
                  <a:schemeClr val="tx2">
                    <a:lumMod val="50000"/>
                  </a:schemeClr>
                </a:solidFill>
              </a:rPr>
              <a:t>Partnerzy: A + B + C + D </a:t>
            </a:r>
            <a:r>
              <a:rPr lang="pl-PL" sz="2200" b="1" dirty="0">
                <a:solidFill>
                  <a:srgbClr val="FF0000"/>
                </a:solidFill>
              </a:rPr>
              <a:t>+ E</a:t>
            </a:r>
          </a:p>
          <a:p>
            <a:pPr algn="ctr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A+B są z obszaru LSR X</a:t>
            </a:r>
          </a:p>
          <a:p>
            <a:pPr algn="ctr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C+D z obszaru LSR Y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</a:rPr>
              <a:t>E z zagranicy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51384" y="2348880"/>
            <a:ext cx="5328593" cy="1440160"/>
          </a:xfrm>
          <a:prstGeom prst="roundRect">
            <a:avLst>
              <a:gd name="adj" fmla="val 6215"/>
            </a:avLst>
          </a:prstGeom>
          <a:solidFill>
            <a:srgbClr val="D7F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Wniosek 1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Partnerzy A+B składają do LGD na obszarze LSR X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Umowa partnerska jest załącznikiem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8607931" y="417239"/>
            <a:ext cx="2672645" cy="1363127"/>
          </a:xfrm>
          <a:prstGeom prst="roundRect">
            <a:avLst>
              <a:gd name="adj" fmla="val 50000"/>
            </a:avLst>
          </a:prstGeom>
          <a:solidFill>
            <a:srgbClr val="88C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rgbClr val="FF0000"/>
              </a:solidFill>
            </a:endParaRPr>
          </a:p>
          <a:p>
            <a:pPr algn="ctr"/>
            <a:r>
              <a:rPr lang="pl-PL" sz="2000" b="1" dirty="0">
                <a:solidFill>
                  <a:srgbClr val="FF0000"/>
                </a:solidFill>
              </a:rPr>
              <a:t>Wniosek 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</a:rPr>
              <a:t>Partner E składa do LGD/innej instytucji w swoim kraju</a:t>
            </a:r>
          </a:p>
          <a:p>
            <a:pPr algn="ctr"/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883531" y="4449293"/>
            <a:ext cx="3960440" cy="1427979"/>
          </a:xfrm>
          <a:prstGeom prst="roundRect">
            <a:avLst>
              <a:gd name="adj" fmla="val 6215"/>
            </a:avLst>
          </a:prstGeom>
          <a:solidFill>
            <a:srgbClr val="D7F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Umowa o przyznaniu pomocy 1</a:t>
            </a:r>
          </a:p>
          <a:p>
            <a:pPr algn="ctr"/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A + B z SW LSR X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6168008" y="4453593"/>
            <a:ext cx="3960440" cy="1440160"/>
          </a:xfrm>
          <a:prstGeom prst="roundRect">
            <a:avLst>
              <a:gd name="adj" fmla="val 6215"/>
            </a:avLst>
          </a:prstGeom>
          <a:solidFill>
            <a:srgbClr val="ECDE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Umowa o przyznaniu pomocy 2</a:t>
            </a:r>
          </a:p>
          <a:p>
            <a:pPr algn="ctr"/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C+D z SW LSR Y</a:t>
            </a:r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3183567" y="3789040"/>
            <a:ext cx="1" cy="504056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>
            <a:off x="8906373" y="3789040"/>
            <a:ext cx="1" cy="504056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H="1">
            <a:off x="4727848" y="1772816"/>
            <a:ext cx="1" cy="504056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7248128" y="1780367"/>
            <a:ext cx="1" cy="504056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Nawias klamrowy zamykający 31"/>
          <p:cNvSpPr/>
          <p:nvPr/>
        </p:nvSpPr>
        <p:spPr>
          <a:xfrm rot="5400000">
            <a:off x="5861019" y="3880004"/>
            <a:ext cx="260655" cy="4255191"/>
          </a:xfrm>
          <a:prstGeom prst="rightBrace">
            <a:avLst>
              <a:gd name="adj1" fmla="val 8333"/>
              <a:gd name="adj2" fmla="val 50042"/>
            </a:avLst>
          </a:prstGeom>
          <a:ln w="41275">
            <a:solidFill>
              <a:srgbClr val="186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4151784" y="6309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186938"/>
                </a:solidFill>
              </a:rPr>
              <a:t>PROJEKT PARTNERSKI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8118942" y="975048"/>
            <a:ext cx="468050" cy="0"/>
          </a:xfrm>
          <a:prstGeom prst="straightConnector1">
            <a:avLst/>
          </a:prstGeom>
          <a:ln w="76200">
            <a:solidFill>
              <a:srgbClr val="186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zaokrąglony 15"/>
          <p:cNvSpPr/>
          <p:nvPr/>
        </p:nvSpPr>
        <p:spPr>
          <a:xfrm>
            <a:off x="6240016" y="2348880"/>
            <a:ext cx="5472608" cy="1440160"/>
          </a:xfrm>
          <a:prstGeom prst="roundRect">
            <a:avLst/>
          </a:prstGeom>
          <a:solidFill>
            <a:srgbClr val="ECDE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Wniosek 2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Partnerzy C+D składają do LGD na obszarze LSR Y</a:t>
            </a:r>
          </a:p>
          <a:p>
            <a:pPr algn="ctr"/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Umowa partnerska jest załącznikiem</a:t>
            </a:r>
          </a:p>
        </p:txBody>
      </p:sp>
    </p:spTree>
    <p:extLst>
      <p:ext uri="{BB962C8B-B14F-4D97-AF65-F5344CB8AC3E}">
        <p14:creationId xmlns:p14="http://schemas.microsoft.com/office/powerpoint/2010/main" val="134001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ZABEZPIECZENIE REALIZACJI UMÓW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44876" y="1422500"/>
            <a:ext cx="7963492" cy="4094732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Planowana jest kontynuacja podejścia z obecnej perspektywy o solidarnej odpowiedzialności partnerów.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przypadku konieczności ustanowienia zabezpieczenia: planowane jest pozostawienie w gestii partnerów projektu ustaleń o tym kto i w jakiej wysokości wnosi zabezpieczenie wspólnej umowy o przyznaniu pomocy (podejście wdrożone i przetestowane w przepadku Grup Operacyjnych w działaniu Współpraca PROW 2014-2020).</a:t>
            </a:r>
          </a:p>
        </p:txBody>
      </p:sp>
    </p:spTree>
    <p:extLst>
      <p:ext uri="{BB962C8B-B14F-4D97-AF65-F5344CB8AC3E}">
        <p14:creationId xmlns:p14="http://schemas.microsoft.com/office/powerpoint/2010/main" val="77337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1344" y="1340768"/>
            <a:ext cx="6204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Wydział Aktywizacji Obszarów Wiejskich</a:t>
            </a:r>
          </a:p>
          <a:p>
            <a:r>
              <a:rPr lang="pl-PL" sz="2800" b="1" dirty="0"/>
              <a:t>Departament Wspólnej Polityki Rolnej</a:t>
            </a:r>
          </a:p>
        </p:txBody>
      </p:sp>
    </p:spTree>
    <p:extLst>
      <p:ext uri="{BB962C8B-B14F-4D97-AF65-F5344CB8AC3E}">
        <p14:creationId xmlns:p14="http://schemas.microsoft.com/office/powerpoint/2010/main" val="47840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3000" dirty="0">
                <a:solidFill>
                  <a:srgbClr val="7030A0"/>
                </a:solidFill>
              </a:rPr>
              <a:t>UMOWA PARTNERSKA/ O WSPÓŁPRACY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Podstawą realizacji projektu partnerskiego zawsze jest umowa partnerska/umowa o współpracy zawarta pomiędzy wszystkimi partnerami (niezależnie od tego jakie finalnie będzie źródło finasowania zadań partnerów projektu).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Umowa partnerska jako załącznik do wniosku o przyznanie pomocy oraz do umowy o przyznaniu pomocy zawieranej pomiędzy beneficjentem (lub grupą beneficjentów) a samorządem województwa.</a:t>
            </a:r>
          </a:p>
        </p:txBody>
      </p:sp>
    </p:spTree>
    <p:extLst>
      <p:ext uri="{BB962C8B-B14F-4D97-AF65-F5344CB8AC3E}">
        <p14:creationId xmlns:p14="http://schemas.microsoft.com/office/powerpoint/2010/main" val="3601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526891" y="194152"/>
            <a:ext cx="10177621" cy="428625"/>
          </a:xfrm>
        </p:spPr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PROJEKTY REALIZOWANE W PARTNERSTWIE – 2 RODZAJE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61B9D1"/>
                </a:solidFill>
              </a:rPr>
              <a:t>OPERACJE W PARTNERSTWIE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PARTNERÓW Z OBSZARU JEDNEJ LSR 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186938"/>
                </a:solidFill>
              </a:rPr>
              <a:t>PROJEKTY PARTNERSKIE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PARTNERÓW Z OBSZARÓW RÓŻNYCH LSR Z POLSKI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186938"/>
                </a:solidFill>
              </a:rPr>
              <a:t>PROJEKTY PARTNERSKIE MIĘDZYNARODOWE</a:t>
            </a: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PARTNERÓW Z OBSZARU LSR Z INNEGO KRAJU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6"/>
          </p:nvPr>
        </p:nvSpPr>
        <p:spPr>
          <a:xfrm>
            <a:off x="7957844" y="1743980"/>
            <a:ext cx="617437" cy="550862"/>
          </a:xfr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/>
          <a:lstStyle/>
          <a:p>
            <a:r>
              <a:rPr lang="pl-PL" dirty="0"/>
              <a:t>2a</a:t>
            </a:r>
          </a:p>
        </p:txBody>
      </p:sp>
    </p:spTree>
    <p:extLst>
      <p:ext uri="{BB962C8B-B14F-4D97-AF65-F5344CB8AC3E}">
        <p14:creationId xmlns:p14="http://schemas.microsoft.com/office/powerpoint/2010/main" val="26329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5AA2AE"/>
                </a:solidFill>
              </a:rPr>
              <a:t>OPERACJE W PARTNERSTWIE/</a:t>
            </a:r>
            <a:r>
              <a:rPr lang="pl-PL" sz="2800" dirty="0"/>
              <a:t>PROJEKTY PARTNERSKIE</a:t>
            </a:r>
            <a:endParaRPr lang="pl-PL" dirty="0"/>
          </a:p>
          <a:p>
            <a:r>
              <a:rPr lang="pl-PL" dirty="0">
                <a:solidFill>
                  <a:schemeClr val="tx1"/>
                </a:solidFill>
              </a:rPr>
              <a:t>wstępne kroki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2711624" y="1484784"/>
            <a:ext cx="7704856" cy="648072"/>
          </a:xfrm>
          <a:prstGeom prst="rect">
            <a:avLst/>
          </a:prstGeom>
        </p:spPr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Zadaniem LGD jest wspieranie współpracy z innymi podmiotami tj. animowanie podmiotów z obszaru objętego LSR do współpracy z innymi podmiotami poprzez szkolenia, spotkania aktywizacyjne, itp. LGD powinna wspierać realizację projektów partnerskich, czego istotnym elementem jest kojarzenie partnerów.</a:t>
            </a:r>
          </a:p>
        </p:txBody>
      </p:sp>
    </p:spTree>
    <p:extLst>
      <p:ext uri="{BB962C8B-B14F-4D97-AF65-F5344CB8AC3E}">
        <p14:creationId xmlns:p14="http://schemas.microsoft.com/office/powerpoint/2010/main" val="253456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526891" y="194152"/>
            <a:ext cx="10177621" cy="428625"/>
          </a:xfrm>
        </p:spPr>
        <p:txBody>
          <a:bodyPr/>
          <a:lstStyle/>
          <a:p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OPERACJE W PARTNERSTWIE/</a:t>
            </a:r>
            <a:r>
              <a:rPr lang="pl-PL" sz="2800" dirty="0"/>
              <a:t>PROJEKTY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/>
              <a:t>PARTNERSKIE - PARTNERZY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1271464" y="1124744"/>
            <a:ext cx="8136904" cy="4608512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Partner koordynujący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reprezentuje pozostałych partnerów podczas wyboru operacji przez LGD oraz podczas postępowania w sprawie przyznania pomocy prowadzonego przez samorząd województwa.</a:t>
            </a: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W przypadku projektu partnerskiego realizowanego przez partnerów z obszarów kilku LSR, oprócz partnera koordynującego na poziomie całego projektu może być konieczne wskazanie partnera pełniącego analogiczną funkcję podczas wyboru operacji/prowadzenia postępowania w sprawie przyznania pomocy przez poszczególne LGD/samorządy województw.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005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623392" y="235567"/>
            <a:ext cx="8996253" cy="428625"/>
          </a:xfrm>
        </p:spPr>
        <p:txBody>
          <a:bodyPr/>
          <a:lstStyle/>
          <a:p>
            <a:r>
              <a:rPr lang="pl-PL" dirty="0"/>
              <a:t>2 GŁÓWNE FAZY PROJEKTU PARTNERSKIEGO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016483" y="1202541"/>
            <a:ext cx="10048069" cy="11990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pl-PL" sz="2500" b="1" dirty="0">
                <a:solidFill>
                  <a:schemeClr val="tx1"/>
                </a:solidFill>
              </a:rPr>
              <a:t>PRZYGOTOWANIE PROJEKTU PARTNERSKIEGO (faza nieobowiązkowa)</a:t>
            </a:r>
          </a:p>
          <a:p>
            <a:r>
              <a:rPr lang="pl-PL" sz="2500" dirty="0">
                <a:solidFill>
                  <a:schemeClr val="tx1"/>
                </a:solidFill>
              </a:rPr>
              <a:t>wsparcie udzielane jest w formule grantu w ramach projektu grantowego LGD (zatem wsparcie nie jest operacją, gdyż grant jest udzielany na zadanie w ramach projektu grantowego)*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1016483" y="2981368"/>
            <a:ext cx="9616021" cy="14557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pl-PL" sz="2500" b="1" dirty="0">
                <a:solidFill>
                  <a:schemeClr val="tx1"/>
                </a:solidFill>
              </a:rPr>
              <a:t>REALIZACJA PROJEKTU PARTNERSKIEGO</a:t>
            </a:r>
          </a:p>
          <a:p>
            <a:r>
              <a:rPr lang="pl-PL" sz="2500" dirty="0">
                <a:solidFill>
                  <a:schemeClr val="tx1"/>
                </a:solidFill>
              </a:rPr>
              <a:t>tj. operacji wybranej przez LGD w konkursie, na którą wsparcie udzielane jest w formie refundacji części kosztów kwalifikowalnych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911425" y="5085184"/>
            <a:ext cx="6696744" cy="796033"/>
          </a:xfrm>
        </p:spPr>
        <p:txBody>
          <a:bodyPr/>
          <a:lstStyle/>
          <a:p>
            <a:r>
              <a:rPr lang="pl-PL" dirty="0"/>
              <a:t>*Nie przewiduje się udzielania wsparcia na przygotowanie operacji w partnerstwie (z obszaru jednej LSR)</a:t>
            </a:r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263352" y="1202541"/>
            <a:ext cx="753131" cy="3666619"/>
          </a:xfrm>
          <a:prstGeom prst="round2Diag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8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3000" dirty="0"/>
              <a:t>PRZYGOTOWANIE PROJEKTU PARTNERSKIEGO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87488" y="1937377"/>
            <a:ext cx="9001000" cy="562545"/>
          </a:xfrm>
        </p:spPr>
        <p:txBody>
          <a:bodyPr/>
          <a:lstStyle/>
          <a:p>
            <a:r>
              <a:rPr lang="pl-PL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Przewidziano zastosowanie kosztów uproszczonych (tzw. ryczałtu), kwota ustalana będzie na podstawie projektu budżetu.</a:t>
            </a:r>
          </a:p>
        </p:txBody>
      </p:sp>
      <p:sp>
        <p:nvSpPr>
          <p:cNvPr id="5" name="Prostokąt 4"/>
          <p:cNvSpPr/>
          <p:nvPr/>
        </p:nvSpPr>
        <p:spPr>
          <a:xfrm>
            <a:off x="2711624" y="2711103"/>
            <a:ext cx="8568952" cy="223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 50 tys. zł w przypadku projektu partnerskiego z podmiotem z obszaru innej LSR z Polski,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 150 tys. zł – w przypadku międzynarodowego projektu partnerskiego, tj. projektu z udziałem podmiotu z obszaru innej LSR z innego kraju.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511824" y="5225827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grant na przygotowanie projektu partnerskiego może też ubiegać się przedsiębiorca, w takim przypadku podczas oceny racjonalności budżetu i ustalania kwoty grantu obowiązuje „intensywność wsparcia” na poziomie do 50%.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191344" y="877014"/>
            <a:ext cx="105131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środków na projekty grantowe w zakresie przygotowania operacji planowanych do realizacji w partnerstwie to 1% budżetu komponentu Wdrażanie LSR.</a:t>
            </a:r>
          </a:p>
        </p:txBody>
      </p:sp>
    </p:spTree>
    <p:extLst>
      <p:ext uri="{BB962C8B-B14F-4D97-AF65-F5344CB8AC3E}">
        <p14:creationId xmlns:p14="http://schemas.microsoft.com/office/powerpoint/2010/main" val="107934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551384" y="260648"/>
            <a:ext cx="9961597" cy="428625"/>
          </a:xfrm>
        </p:spPr>
        <p:txBody>
          <a:bodyPr/>
          <a:lstStyle/>
          <a:p>
            <a:r>
              <a:rPr lang="pl-PL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OPERACJE W PARTNERSTWIE</a:t>
            </a:r>
            <a:r>
              <a:rPr lang="pl-PL" sz="3000" dirty="0"/>
              <a:t>/ PROJEKTY PARTNERSKIE poziom dofinansowania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282575" y="1556792"/>
            <a:ext cx="10953750" cy="3280321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Poziom dofinansowania zależy od typu operacji (operacja produkcyjna czy nieprodukcyjna) i od charakteru beneficjenta. </a:t>
            </a: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ramach operacji w partnerstwie i projektu partnerskiego, z uwagi na różny charakter partnerów, może zdarzyć się, że będzie im przysługiwała różna intensywność wsparcia.</a:t>
            </a:r>
          </a:p>
        </p:txBody>
      </p:sp>
    </p:spTree>
    <p:extLst>
      <p:ext uri="{BB962C8B-B14F-4D97-AF65-F5344CB8AC3E}">
        <p14:creationId xmlns:p14="http://schemas.microsoft.com/office/powerpoint/2010/main" val="7271040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2" id="{E647160A-1EA5-4D5B-B5DC-80093BD9A8CD}" vid="{ED244ADE-6FBC-48D3-A2E4-374F2B8EBB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2022-10-22 Prezentacja1 - aktualizacja</Template>
  <TotalTime>2899</TotalTime>
  <Words>1432</Words>
  <Application>Microsoft Office PowerPoint</Application>
  <PresentationFormat>Panoramiczny</PresentationFormat>
  <Paragraphs>124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MRiRW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Dembowska Anna</dc:creator>
  <cp:lastModifiedBy>k.cygan</cp:lastModifiedBy>
  <cp:revision>86</cp:revision>
  <dcterms:created xsi:type="dcterms:W3CDTF">2022-11-15T09:50:55Z</dcterms:created>
  <dcterms:modified xsi:type="dcterms:W3CDTF">2023-01-18T09:43:40Z</dcterms:modified>
</cp:coreProperties>
</file>