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438" r:id="rId6"/>
    <p:sldId id="446" r:id="rId7"/>
    <p:sldId id="269" r:id="rId8"/>
    <p:sldId id="257" r:id="rId9"/>
    <p:sldId id="447" r:id="rId10"/>
    <p:sldId id="455" r:id="rId11"/>
    <p:sldId id="456" r:id="rId12"/>
    <p:sldId id="460" r:id="rId13"/>
    <p:sldId id="449" r:id="rId14"/>
    <p:sldId id="445" r:id="rId15"/>
    <p:sldId id="435" r:id="rId16"/>
    <p:sldId id="437" r:id="rId17"/>
    <p:sldId id="265" r:id="rId18"/>
    <p:sldId id="450" r:id="rId19"/>
    <p:sldId id="335" r:id="rId20"/>
    <p:sldId id="440" r:id="rId21"/>
    <p:sldId id="439" r:id="rId22"/>
    <p:sldId id="452" r:id="rId23"/>
    <p:sldId id="453" r:id="rId24"/>
    <p:sldId id="451" r:id="rId25"/>
    <p:sldId id="462" r:id="rId26"/>
    <p:sldId id="444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938"/>
    <a:srgbClr val="EBF5DE"/>
    <a:srgbClr val="4C932B"/>
    <a:srgbClr val="72B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BEAAE4-36DF-47D3-8F95-B99D29FFD014}" v="1" dt="2023-01-10T15:05:08.394"/>
  </p1510:revLst>
</p1510:revInfo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Styl z motywem 2 — Ak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240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22BA5-8827-4FDD-AB6D-E7877A76B216}" type="doc">
      <dgm:prSet loTypeId="urn:microsoft.com/office/officeart/2005/8/layout/process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FA299697-3918-4DC3-8776-13C2D5472129}">
      <dgm:prSet phldrT="[Teks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l-PL" dirty="0">
              <a:solidFill>
                <a:srgbClr val="186938"/>
              </a:solidFill>
            </a:rPr>
            <a:t>grudzień 2021 r. projekt przekazany do KE</a:t>
          </a:r>
        </a:p>
      </dgm:t>
    </dgm:pt>
    <dgm:pt modelId="{413DDB20-7879-4B98-B073-11C98802E84C}" type="parTrans" cxnId="{A7D5B27D-154A-4C61-B833-07D4DB4218C3}">
      <dgm:prSet/>
      <dgm:spPr/>
      <dgm:t>
        <a:bodyPr/>
        <a:lstStyle/>
        <a:p>
          <a:endParaRPr lang="pl-PL">
            <a:solidFill>
              <a:srgbClr val="186938"/>
            </a:solidFill>
          </a:endParaRPr>
        </a:p>
      </dgm:t>
    </dgm:pt>
    <dgm:pt modelId="{A7B4A370-D406-4E96-A2D3-028178226E6D}" type="sibTrans" cxnId="{A7D5B27D-154A-4C61-B833-07D4DB4218C3}">
      <dgm:prSet/>
      <dgm:spPr/>
      <dgm:t>
        <a:bodyPr/>
        <a:lstStyle/>
        <a:p>
          <a:endParaRPr lang="pl-PL">
            <a:solidFill>
              <a:srgbClr val="186938"/>
            </a:solidFill>
          </a:endParaRPr>
        </a:p>
      </dgm:t>
    </dgm:pt>
    <dgm:pt modelId="{0FE116FB-EB5F-49A7-88CF-2FFA01CCF7E0}">
      <dgm:prSet/>
      <dgm:spPr/>
      <dgm:t>
        <a:bodyPr/>
        <a:lstStyle/>
        <a:p>
          <a:r>
            <a:rPr lang="pl-PL">
              <a:solidFill>
                <a:srgbClr val="186938"/>
              </a:solidFill>
            </a:rPr>
            <a:t>marzec 2022 r. formalne uwagi KE</a:t>
          </a:r>
          <a:endParaRPr lang="pl-PL" dirty="0">
            <a:solidFill>
              <a:srgbClr val="186938"/>
            </a:solidFill>
          </a:endParaRPr>
        </a:p>
      </dgm:t>
    </dgm:pt>
    <dgm:pt modelId="{1A290B05-E39C-49C1-AB63-00159A5E49DC}" type="parTrans" cxnId="{DB413760-5E46-42A3-B68C-BD2ACCF996D1}">
      <dgm:prSet/>
      <dgm:spPr/>
      <dgm:t>
        <a:bodyPr/>
        <a:lstStyle/>
        <a:p>
          <a:endParaRPr lang="pl-PL">
            <a:solidFill>
              <a:srgbClr val="186938"/>
            </a:solidFill>
          </a:endParaRPr>
        </a:p>
      </dgm:t>
    </dgm:pt>
    <dgm:pt modelId="{3B00A64E-62AC-4AF0-878F-5DF3352E70D7}" type="sibTrans" cxnId="{DB413760-5E46-42A3-B68C-BD2ACCF996D1}">
      <dgm:prSet/>
      <dgm:spPr/>
      <dgm:t>
        <a:bodyPr/>
        <a:lstStyle/>
        <a:p>
          <a:endParaRPr lang="pl-PL">
            <a:solidFill>
              <a:srgbClr val="186938"/>
            </a:solidFill>
          </a:endParaRPr>
        </a:p>
      </dgm:t>
    </dgm:pt>
    <dgm:pt modelId="{CB02CBF5-5F04-4452-9CFD-D87234021E1B}">
      <dgm:prSet/>
      <dgm:spPr/>
      <dgm:t>
        <a:bodyPr/>
        <a:lstStyle/>
        <a:p>
          <a:r>
            <a:rPr lang="pl-PL">
              <a:solidFill>
                <a:srgbClr val="186938"/>
              </a:solidFill>
            </a:rPr>
            <a:t>kwiecień 2022 r. rozpoczęcie negocjacji z KE</a:t>
          </a:r>
          <a:endParaRPr lang="pl-PL" dirty="0">
            <a:solidFill>
              <a:srgbClr val="186938"/>
            </a:solidFill>
          </a:endParaRPr>
        </a:p>
      </dgm:t>
    </dgm:pt>
    <dgm:pt modelId="{AFA91BC9-9ADE-4FE6-A1C6-85D85938B51A}" type="parTrans" cxnId="{5C54116D-0304-4805-BD10-282AC2220D63}">
      <dgm:prSet/>
      <dgm:spPr/>
      <dgm:t>
        <a:bodyPr/>
        <a:lstStyle/>
        <a:p>
          <a:endParaRPr lang="pl-PL">
            <a:solidFill>
              <a:srgbClr val="186938"/>
            </a:solidFill>
          </a:endParaRPr>
        </a:p>
      </dgm:t>
    </dgm:pt>
    <dgm:pt modelId="{F48E9143-D106-49D6-B98A-7A8CC45A47AA}" type="sibTrans" cxnId="{5C54116D-0304-4805-BD10-282AC2220D63}">
      <dgm:prSet/>
      <dgm:spPr/>
      <dgm:t>
        <a:bodyPr/>
        <a:lstStyle/>
        <a:p>
          <a:endParaRPr lang="pl-PL">
            <a:solidFill>
              <a:srgbClr val="186938"/>
            </a:solidFill>
          </a:endParaRPr>
        </a:p>
      </dgm:t>
    </dgm:pt>
    <dgm:pt modelId="{7147E507-9317-4DEE-AB9B-F6C87EF508A9}">
      <dgm:prSet/>
      <dgm:spPr/>
      <dgm:t>
        <a:bodyPr/>
        <a:lstStyle/>
        <a:p>
          <a:r>
            <a:rPr lang="pl-PL" dirty="0">
              <a:solidFill>
                <a:srgbClr val="186938"/>
              </a:solidFill>
            </a:rPr>
            <a:t>lipiec 2022 r. przekazanie kolejnej wersji projektu (5.0) do KE</a:t>
          </a:r>
        </a:p>
      </dgm:t>
    </dgm:pt>
    <dgm:pt modelId="{7586B50E-83C0-48CF-B4CC-FDB0F5BF8864}" type="parTrans" cxnId="{616B1C82-06BD-48E0-9EE3-18E4FCD5EBFB}">
      <dgm:prSet/>
      <dgm:spPr/>
      <dgm:t>
        <a:bodyPr/>
        <a:lstStyle/>
        <a:p>
          <a:endParaRPr lang="pl-PL">
            <a:solidFill>
              <a:srgbClr val="186938"/>
            </a:solidFill>
          </a:endParaRPr>
        </a:p>
      </dgm:t>
    </dgm:pt>
    <dgm:pt modelId="{E526F4FF-8919-47DF-AE90-0FBEE2892B87}" type="sibTrans" cxnId="{616B1C82-06BD-48E0-9EE3-18E4FCD5EBFB}">
      <dgm:prSet/>
      <dgm:spPr/>
      <dgm:t>
        <a:bodyPr/>
        <a:lstStyle/>
        <a:p>
          <a:endParaRPr lang="pl-PL">
            <a:solidFill>
              <a:srgbClr val="186938"/>
            </a:solidFill>
          </a:endParaRPr>
        </a:p>
      </dgm:t>
    </dgm:pt>
    <dgm:pt modelId="{788CD13D-94A0-43CA-9DA1-DEC3B6501652}">
      <dgm:prSet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pl-PL" b="1">
              <a:solidFill>
                <a:srgbClr val="186938"/>
              </a:solidFill>
            </a:rPr>
            <a:t>31 sierpnia 2022 r. zatwierdzenie Planu przez KE</a:t>
          </a:r>
          <a:endParaRPr lang="pl-PL" b="1" dirty="0">
            <a:solidFill>
              <a:srgbClr val="186938"/>
            </a:solidFill>
          </a:endParaRPr>
        </a:p>
      </dgm:t>
    </dgm:pt>
    <dgm:pt modelId="{548343B7-7E02-49E8-B081-362A80186CB3}" type="parTrans" cxnId="{A5DCD5A1-7565-492D-997A-289A2CF210C1}">
      <dgm:prSet/>
      <dgm:spPr/>
      <dgm:t>
        <a:bodyPr/>
        <a:lstStyle/>
        <a:p>
          <a:endParaRPr lang="pl-PL">
            <a:solidFill>
              <a:srgbClr val="186938"/>
            </a:solidFill>
          </a:endParaRPr>
        </a:p>
      </dgm:t>
    </dgm:pt>
    <dgm:pt modelId="{96F31635-E7F8-4912-A829-58D99656DA14}" type="sibTrans" cxnId="{A5DCD5A1-7565-492D-997A-289A2CF210C1}">
      <dgm:prSet/>
      <dgm:spPr/>
      <dgm:t>
        <a:bodyPr/>
        <a:lstStyle/>
        <a:p>
          <a:endParaRPr lang="pl-PL">
            <a:solidFill>
              <a:srgbClr val="186938"/>
            </a:solidFill>
          </a:endParaRPr>
        </a:p>
      </dgm:t>
    </dgm:pt>
    <dgm:pt modelId="{52DE4058-21B4-4D57-8C39-C9BC5CFA97D5}">
      <dgm:prSet/>
      <dgm:spPr/>
      <dgm:t>
        <a:bodyPr/>
        <a:lstStyle/>
        <a:p>
          <a:r>
            <a:rPr lang="pl-PL" dirty="0">
              <a:solidFill>
                <a:srgbClr val="186938"/>
              </a:solidFill>
            </a:rPr>
            <a:t>15 grudnia 2022 r. I posiedzenie Komitetu Monitorującego dla Planu</a:t>
          </a:r>
        </a:p>
      </dgm:t>
    </dgm:pt>
    <dgm:pt modelId="{F8438CD4-9F8A-4681-90E4-A4A5D4D063C0}" type="parTrans" cxnId="{E43C0B23-65A4-4425-86B2-4B60F0EADA49}">
      <dgm:prSet/>
      <dgm:spPr/>
      <dgm:t>
        <a:bodyPr/>
        <a:lstStyle/>
        <a:p>
          <a:endParaRPr lang="pl-PL">
            <a:solidFill>
              <a:srgbClr val="186938"/>
            </a:solidFill>
          </a:endParaRPr>
        </a:p>
      </dgm:t>
    </dgm:pt>
    <dgm:pt modelId="{F97460EF-DE78-4E37-B9D3-10693ED67B4A}" type="sibTrans" cxnId="{E43C0B23-65A4-4425-86B2-4B60F0EADA49}">
      <dgm:prSet/>
      <dgm:spPr/>
      <dgm:t>
        <a:bodyPr/>
        <a:lstStyle/>
        <a:p>
          <a:endParaRPr lang="pl-PL">
            <a:solidFill>
              <a:srgbClr val="186938"/>
            </a:solidFill>
          </a:endParaRPr>
        </a:p>
      </dgm:t>
    </dgm:pt>
    <dgm:pt modelId="{B57814A7-7481-4527-BFB1-F83A82065CB9}">
      <dgm:prSet/>
      <dgm:spPr/>
      <dgm:t>
        <a:bodyPr/>
        <a:lstStyle/>
        <a:p>
          <a:r>
            <a:rPr lang="pl-PL" dirty="0">
              <a:solidFill>
                <a:srgbClr val="186938"/>
              </a:solidFill>
            </a:rPr>
            <a:t>I kwartał  2023 r. legislacja krajowa</a:t>
          </a:r>
        </a:p>
      </dgm:t>
    </dgm:pt>
    <dgm:pt modelId="{AD9C92DA-F3FA-44E0-BD20-AC8A394CBEAB}" type="parTrans" cxnId="{8B008E62-28B7-4E0F-822F-686B0389077F}">
      <dgm:prSet/>
      <dgm:spPr/>
      <dgm:t>
        <a:bodyPr/>
        <a:lstStyle/>
        <a:p>
          <a:endParaRPr lang="pl-PL">
            <a:solidFill>
              <a:srgbClr val="186938"/>
            </a:solidFill>
          </a:endParaRPr>
        </a:p>
      </dgm:t>
    </dgm:pt>
    <dgm:pt modelId="{78B38996-3138-45B5-8C74-8743E17B40E9}" type="sibTrans" cxnId="{8B008E62-28B7-4E0F-822F-686B0389077F}">
      <dgm:prSet/>
      <dgm:spPr/>
      <dgm:t>
        <a:bodyPr/>
        <a:lstStyle/>
        <a:p>
          <a:endParaRPr lang="pl-PL">
            <a:solidFill>
              <a:srgbClr val="186938"/>
            </a:solidFill>
          </a:endParaRPr>
        </a:p>
      </dgm:t>
    </dgm:pt>
    <dgm:pt modelId="{9572FE06-4B1D-44D5-89A0-3FA04C99C7C1}">
      <dgm:prSet/>
      <dgm:spPr/>
      <dgm:t>
        <a:bodyPr/>
        <a:lstStyle/>
        <a:p>
          <a:r>
            <a:rPr lang="pl-PL" dirty="0">
              <a:solidFill>
                <a:srgbClr val="186938"/>
              </a:solidFill>
            </a:rPr>
            <a:t>II kwartał 2023 r. rozpoczęcie wdrażania PS WPR</a:t>
          </a:r>
        </a:p>
      </dgm:t>
    </dgm:pt>
    <dgm:pt modelId="{1EF8F70D-B5B6-49FE-B5EE-2BF001D8692A}" type="parTrans" cxnId="{84D87385-9F77-4BA8-AA11-E22AA39C1F50}">
      <dgm:prSet/>
      <dgm:spPr/>
      <dgm:t>
        <a:bodyPr/>
        <a:lstStyle/>
        <a:p>
          <a:endParaRPr lang="pl-PL">
            <a:solidFill>
              <a:srgbClr val="186938"/>
            </a:solidFill>
          </a:endParaRPr>
        </a:p>
      </dgm:t>
    </dgm:pt>
    <dgm:pt modelId="{31A01B0E-51B9-479A-94D1-3D76ACBAAA9E}" type="sibTrans" cxnId="{84D87385-9F77-4BA8-AA11-E22AA39C1F50}">
      <dgm:prSet/>
      <dgm:spPr/>
      <dgm:t>
        <a:bodyPr/>
        <a:lstStyle/>
        <a:p>
          <a:endParaRPr lang="pl-PL">
            <a:solidFill>
              <a:srgbClr val="186938"/>
            </a:solidFill>
          </a:endParaRPr>
        </a:p>
      </dgm:t>
    </dgm:pt>
    <dgm:pt modelId="{B9DA8078-F9A5-4FCC-8CB1-78D8CACDF43B}" type="pres">
      <dgm:prSet presAssocID="{8CC22BA5-8827-4FDD-AB6D-E7877A76B216}" presName="Name0" presStyleCnt="0">
        <dgm:presLayoutVars>
          <dgm:dir/>
          <dgm:animLvl val="lvl"/>
          <dgm:resizeHandles val="exact"/>
        </dgm:presLayoutVars>
      </dgm:prSet>
      <dgm:spPr/>
    </dgm:pt>
    <dgm:pt modelId="{A91D8B8E-992C-4938-9DB0-3100F3DBBDDB}" type="pres">
      <dgm:prSet presAssocID="{9572FE06-4B1D-44D5-89A0-3FA04C99C7C1}" presName="boxAndChildren" presStyleCnt="0"/>
      <dgm:spPr/>
    </dgm:pt>
    <dgm:pt modelId="{F5A214F6-387F-494C-AEEE-6F298842548E}" type="pres">
      <dgm:prSet presAssocID="{9572FE06-4B1D-44D5-89A0-3FA04C99C7C1}" presName="parentTextBox" presStyleLbl="node1" presStyleIdx="0" presStyleCnt="8" custLinFactNeighborY="-9298"/>
      <dgm:spPr/>
    </dgm:pt>
    <dgm:pt modelId="{BD346586-BB17-457A-8AE6-431ACEF39B64}" type="pres">
      <dgm:prSet presAssocID="{78B38996-3138-45B5-8C74-8743E17B40E9}" presName="sp" presStyleCnt="0"/>
      <dgm:spPr/>
    </dgm:pt>
    <dgm:pt modelId="{F2EDECAB-F3EA-41BD-A1AC-71D5EE824F5D}" type="pres">
      <dgm:prSet presAssocID="{B57814A7-7481-4527-BFB1-F83A82065CB9}" presName="arrowAndChildren" presStyleCnt="0"/>
      <dgm:spPr/>
    </dgm:pt>
    <dgm:pt modelId="{D3BB3CA5-385F-4E7F-9A18-625BAA0B9060}" type="pres">
      <dgm:prSet presAssocID="{B57814A7-7481-4527-BFB1-F83A82065CB9}" presName="parentTextArrow" presStyleLbl="node1" presStyleIdx="1" presStyleCnt="8"/>
      <dgm:spPr/>
    </dgm:pt>
    <dgm:pt modelId="{A7CC4FB8-E262-4183-ABC4-7DB087A5C6FC}" type="pres">
      <dgm:prSet presAssocID="{F97460EF-DE78-4E37-B9D3-10693ED67B4A}" presName="sp" presStyleCnt="0"/>
      <dgm:spPr/>
    </dgm:pt>
    <dgm:pt modelId="{15E41F0F-A158-4F9B-BAC2-09D3F2C7BD2A}" type="pres">
      <dgm:prSet presAssocID="{52DE4058-21B4-4D57-8C39-C9BC5CFA97D5}" presName="arrowAndChildren" presStyleCnt="0"/>
      <dgm:spPr/>
    </dgm:pt>
    <dgm:pt modelId="{81766311-391F-4277-875A-B863F7C69461}" type="pres">
      <dgm:prSet presAssocID="{52DE4058-21B4-4D57-8C39-C9BC5CFA97D5}" presName="parentTextArrow" presStyleLbl="node1" presStyleIdx="2" presStyleCnt="8" custLinFactNeighborY="17766"/>
      <dgm:spPr/>
    </dgm:pt>
    <dgm:pt modelId="{2F4833F9-4849-4BCF-AECD-1DAE8E918FF3}" type="pres">
      <dgm:prSet presAssocID="{96F31635-E7F8-4912-A829-58D99656DA14}" presName="sp" presStyleCnt="0"/>
      <dgm:spPr/>
    </dgm:pt>
    <dgm:pt modelId="{7BBFE69A-E58D-4232-A8C1-4C9C7114EE6C}" type="pres">
      <dgm:prSet presAssocID="{788CD13D-94A0-43CA-9DA1-DEC3B6501652}" presName="arrowAndChildren" presStyleCnt="0"/>
      <dgm:spPr/>
    </dgm:pt>
    <dgm:pt modelId="{57969B2F-68C4-410B-84D5-84DBEFC9392A}" type="pres">
      <dgm:prSet presAssocID="{788CD13D-94A0-43CA-9DA1-DEC3B6501652}" presName="parentTextArrow" presStyleLbl="node1" presStyleIdx="3" presStyleCnt="8"/>
      <dgm:spPr/>
    </dgm:pt>
    <dgm:pt modelId="{23402651-0353-47FA-8A9A-CD24CCBDEFBD}" type="pres">
      <dgm:prSet presAssocID="{E526F4FF-8919-47DF-AE90-0FBEE2892B87}" presName="sp" presStyleCnt="0"/>
      <dgm:spPr/>
    </dgm:pt>
    <dgm:pt modelId="{E1405F51-7E38-4FC6-95B2-C452FC7C7FE3}" type="pres">
      <dgm:prSet presAssocID="{7147E507-9317-4DEE-AB9B-F6C87EF508A9}" presName="arrowAndChildren" presStyleCnt="0"/>
      <dgm:spPr/>
    </dgm:pt>
    <dgm:pt modelId="{602D032B-0538-407D-9E00-EF6CEA89E77C}" type="pres">
      <dgm:prSet presAssocID="{7147E507-9317-4DEE-AB9B-F6C87EF508A9}" presName="parentTextArrow" presStyleLbl="node1" presStyleIdx="4" presStyleCnt="8"/>
      <dgm:spPr/>
    </dgm:pt>
    <dgm:pt modelId="{4F6F20AB-915D-4F98-A066-82F7176816B9}" type="pres">
      <dgm:prSet presAssocID="{F48E9143-D106-49D6-B98A-7A8CC45A47AA}" presName="sp" presStyleCnt="0"/>
      <dgm:spPr/>
    </dgm:pt>
    <dgm:pt modelId="{C70F864E-5B41-4759-9F00-F1A616404FBE}" type="pres">
      <dgm:prSet presAssocID="{CB02CBF5-5F04-4452-9CFD-D87234021E1B}" presName="arrowAndChildren" presStyleCnt="0"/>
      <dgm:spPr/>
    </dgm:pt>
    <dgm:pt modelId="{B87F72FE-76EC-4548-881B-A619A02B24AE}" type="pres">
      <dgm:prSet presAssocID="{CB02CBF5-5F04-4452-9CFD-D87234021E1B}" presName="parentTextArrow" presStyleLbl="node1" presStyleIdx="5" presStyleCnt="8"/>
      <dgm:spPr/>
    </dgm:pt>
    <dgm:pt modelId="{78ED70BE-EB85-4D30-9CFC-C42A0AC4EB27}" type="pres">
      <dgm:prSet presAssocID="{3B00A64E-62AC-4AF0-878F-5DF3352E70D7}" presName="sp" presStyleCnt="0"/>
      <dgm:spPr/>
    </dgm:pt>
    <dgm:pt modelId="{FA6F94BC-C564-4B09-866E-76C58BC730B2}" type="pres">
      <dgm:prSet presAssocID="{0FE116FB-EB5F-49A7-88CF-2FFA01CCF7E0}" presName="arrowAndChildren" presStyleCnt="0"/>
      <dgm:spPr/>
    </dgm:pt>
    <dgm:pt modelId="{12335DCC-DD30-486F-AD78-E8A55E0C4E82}" type="pres">
      <dgm:prSet presAssocID="{0FE116FB-EB5F-49A7-88CF-2FFA01CCF7E0}" presName="parentTextArrow" presStyleLbl="node1" presStyleIdx="6" presStyleCnt="8"/>
      <dgm:spPr/>
    </dgm:pt>
    <dgm:pt modelId="{F89F607F-246A-40FC-80CE-F2304EA9529A}" type="pres">
      <dgm:prSet presAssocID="{A7B4A370-D406-4E96-A2D3-028178226E6D}" presName="sp" presStyleCnt="0"/>
      <dgm:spPr/>
    </dgm:pt>
    <dgm:pt modelId="{DE495A66-0481-4053-A672-DFE7A6407917}" type="pres">
      <dgm:prSet presAssocID="{FA299697-3918-4DC3-8776-13C2D5472129}" presName="arrowAndChildren" presStyleCnt="0"/>
      <dgm:spPr/>
    </dgm:pt>
    <dgm:pt modelId="{3F396C3E-8735-471A-82B5-FF5DF00A2C68}" type="pres">
      <dgm:prSet presAssocID="{FA299697-3918-4DC3-8776-13C2D5472129}" presName="parentTextArrow" presStyleLbl="node1" presStyleIdx="7" presStyleCnt="8" custLinFactNeighborX="3172" custLinFactNeighborY="-12977"/>
      <dgm:spPr/>
    </dgm:pt>
  </dgm:ptLst>
  <dgm:cxnLst>
    <dgm:cxn modelId="{E43C0B23-65A4-4425-86B2-4B60F0EADA49}" srcId="{8CC22BA5-8827-4FDD-AB6D-E7877A76B216}" destId="{52DE4058-21B4-4D57-8C39-C9BC5CFA97D5}" srcOrd="5" destOrd="0" parTransId="{F8438CD4-9F8A-4681-90E4-A4A5D4D063C0}" sibTransId="{F97460EF-DE78-4E37-B9D3-10693ED67B4A}"/>
    <dgm:cxn modelId="{9C2FFC35-AACB-4384-9F9A-30981E2DF55A}" type="presOf" srcId="{CB02CBF5-5F04-4452-9CFD-D87234021E1B}" destId="{B87F72FE-76EC-4548-881B-A619A02B24AE}" srcOrd="0" destOrd="0" presId="urn:microsoft.com/office/officeart/2005/8/layout/process4"/>
    <dgm:cxn modelId="{1897E35B-4174-4800-9D10-97DEA7914505}" type="presOf" srcId="{788CD13D-94A0-43CA-9DA1-DEC3B6501652}" destId="{57969B2F-68C4-410B-84D5-84DBEFC9392A}" srcOrd="0" destOrd="0" presId="urn:microsoft.com/office/officeart/2005/8/layout/process4"/>
    <dgm:cxn modelId="{DB413760-5E46-42A3-B68C-BD2ACCF996D1}" srcId="{8CC22BA5-8827-4FDD-AB6D-E7877A76B216}" destId="{0FE116FB-EB5F-49A7-88CF-2FFA01CCF7E0}" srcOrd="1" destOrd="0" parTransId="{1A290B05-E39C-49C1-AB63-00159A5E49DC}" sibTransId="{3B00A64E-62AC-4AF0-878F-5DF3352E70D7}"/>
    <dgm:cxn modelId="{8B008E62-28B7-4E0F-822F-686B0389077F}" srcId="{8CC22BA5-8827-4FDD-AB6D-E7877A76B216}" destId="{B57814A7-7481-4527-BFB1-F83A82065CB9}" srcOrd="6" destOrd="0" parTransId="{AD9C92DA-F3FA-44E0-BD20-AC8A394CBEAB}" sibTransId="{78B38996-3138-45B5-8C74-8743E17B40E9}"/>
    <dgm:cxn modelId="{5C54116D-0304-4805-BD10-282AC2220D63}" srcId="{8CC22BA5-8827-4FDD-AB6D-E7877A76B216}" destId="{CB02CBF5-5F04-4452-9CFD-D87234021E1B}" srcOrd="2" destOrd="0" parTransId="{AFA91BC9-9ADE-4FE6-A1C6-85D85938B51A}" sibTransId="{F48E9143-D106-49D6-B98A-7A8CC45A47AA}"/>
    <dgm:cxn modelId="{CD02FA70-6304-4036-AE6C-E0F2B5E64F14}" type="presOf" srcId="{52DE4058-21B4-4D57-8C39-C9BC5CFA97D5}" destId="{81766311-391F-4277-875A-B863F7C69461}" srcOrd="0" destOrd="0" presId="urn:microsoft.com/office/officeart/2005/8/layout/process4"/>
    <dgm:cxn modelId="{6A199C51-1DB7-4B0F-A7C0-E8C92CC4E2AB}" type="presOf" srcId="{9572FE06-4B1D-44D5-89A0-3FA04C99C7C1}" destId="{F5A214F6-387F-494C-AEEE-6F298842548E}" srcOrd="0" destOrd="0" presId="urn:microsoft.com/office/officeart/2005/8/layout/process4"/>
    <dgm:cxn modelId="{A7D5B27D-154A-4C61-B833-07D4DB4218C3}" srcId="{8CC22BA5-8827-4FDD-AB6D-E7877A76B216}" destId="{FA299697-3918-4DC3-8776-13C2D5472129}" srcOrd="0" destOrd="0" parTransId="{413DDB20-7879-4B98-B073-11C98802E84C}" sibTransId="{A7B4A370-D406-4E96-A2D3-028178226E6D}"/>
    <dgm:cxn modelId="{616B1C82-06BD-48E0-9EE3-18E4FCD5EBFB}" srcId="{8CC22BA5-8827-4FDD-AB6D-E7877A76B216}" destId="{7147E507-9317-4DEE-AB9B-F6C87EF508A9}" srcOrd="3" destOrd="0" parTransId="{7586B50E-83C0-48CF-B4CC-FDB0F5BF8864}" sibTransId="{E526F4FF-8919-47DF-AE90-0FBEE2892B87}"/>
    <dgm:cxn modelId="{84D87385-9F77-4BA8-AA11-E22AA39C1F50}" srcId="{8CC22BA5-8827-4FDD-AB6D-E7877A76B216}" destId="{9572FE06-4B1D-44D5-89A0-3FA04C99C7C1}" srcOrd="7" destOrd="0" parTransId="{1EF8F70D-B5B6-49FE-B5EE-2BF001D8692A}" sibTransId="{31A01B0E-51B9-479A-94D1-3D76ACBAAA9E}"/>
    <dgm:cxn modelId="{A5DCD5A1-7565-492D-997A-289A2CF210C1}" srcId="{8CC22BA5-8827-4FDD-AB6D-E7877A76B216}" destId="{788CD13D-94A0-43CA-9DA1-DEC3B6501652}" srcOrd="4" destOrd="0" parTransId="{548343B7-7E02-49E8-B081-362A80186CB3}" sibTransId="{96F31635-E7F8-4912-A829-58D99656DA14}"/>
    <dgm:cxn modelId="{8698FFA4-B1C0-4511-9BA1-C5CFB1C15133}" type="presOf" srcId="{7147E507-9317-4DEE-AB9B-F6C87EF508A9}" destId="{602D032B-0538-407D-9E00-EF6CEA89E77C}" srcOrd="0" destOrd="0" presId="urn:microsoft.com/office/officeart/2005/8/layout/process4"/>
    <dgm:cxn modelId="{BEF336C0-3A6F-4F28-8A5B-E14C83BED40D}" type="presOf" srcId="{B57814A7-7481-4527-BFB1-F83A82065CB9}" destId="{D3BB3CA5-385F-4E7F-9A18-625BAA0B9060}" srcOrd="0" destOrd="0" presId="urn:microsoft.com/office/officeart/2005/8/layout/process4"/>
    <dgm:cxn modelId="{EA6B61D0-387A-4A50-9F9B-8F6FF2CCC7EC}" type="presOf" srcId="{FA299697-3918-4DC3-8776-13C2D5472129}" destId="{3F396C3E-8735-471A-82B5-FF5DF00A2C68}" srcOrd="0" destOrd="0" presId="urn:microsoft.com/office/officeart/2005/8/layout/process4"/>
    <dgm:cxn modelId="{9BAEE4F6-E39B-42CA-B6D1-4510FC2A1591}" type="presOf" srcId="{0FE116FB-EB5F-49A7-88CF-2FFA01CCF7E0}" destId="{12335DCC-DD30-486F-AD78-E8A55E0C4E82}" srcOrd="0" destOrd="0" presId="urn:microsoft.com/office/officeart/2005/8/layout/process4"/>
    <dgm:cxn modelId="{95FF7FF9-1643-4EEF-8A92-3C2E51E3D021}" type="presOf" srcId="{8CC22BA5-8827-4FDD-AB6D-E7877A76B216}" destId="{B9DA8078-F9A5-4FCC-8CB1-78D8CACDF43B}" srcOrd="0" destOrd="0" presId="urn:microsoft.com/office/officeart/2005/8/layout/process4"/>
    <dgm:cxn modelId="{28AED498-438B-4EE6-9184-31098A0F1083}" type="presParOf" srcId="{B9DA8078-F9A5-4FCC-8CB1-78D8CACDF43B}" destId="{A91D8B8E-992C-4938-9DB0-3100F3DBBDDB}" srcOrd="0" destOrd="0" presId="urn:microsoft.com/office/officeart/2005/8/layout/process4"/>
    <dgm:cxn modelId="{14815C70-91E0-41C7-AC44-17C50ED5F46C}" type="presParOf" srcId="{A91D8B8E-992C-4938-9DB0-3100F3DBBDDB}" destId="{F5A214F6-387F-494C-AEEE-6F298842548E}" srcOrd="0" destOrd="0" presId="urn:microsoft.com/office/officeart/2005/8/layout/process4"/>
    <dgm:cxn modelId="{0F9674B1-ADD4-4650-B9C6-464F26403C25}" type="presParOf" srcId="{B9DA8078-F9A5-4FCC-8CB1-78D8CACDF43B}" destId="{BD346586-BB17-457A-8AE6-431ACEF39B64}" srcOrd="1" destOrd="0" presId="urn:microsoft.com/office/officeart/2005/8/layout/process4"/>
    <dgm:cxn modelId="{84548693-E8D8-40C6-9357-761C7EEE7595}" type="presParOf" srcId="{B9DA8078-F9A5-4FCC-8CB1-78D8CACDF43B}" destId="{F2EDECAB-F3EA-41BD-A1AC-71D5EE824F5D}" srcOrd="2" destOrd="0" presId="urn:microsoft.com/office/officeart/2005/8/layout/process4"/>
    <dgm:cxn modelId="{6C42FCA5-FC1E-4074-970C-AE3869482C7B}" type="presParOf" srcId="{F2EDECAB-F3EA-41BD-A1AC-71D5EE824F5D}" destId="{D3BB3CA5-385F-4E7F-9A18-625BAA0B9060}" srcOrd="0" destOrd="0" presId="urn:microsoft.com/office/officeart/2005/8/layout/process4"/>
    <dgm:cxn modelId="{27F85106-AE1D-4816-BED2-04E85EB8F9D6}" type="presParOf" srcId="{B9DA8078-F9A5-4FCC-8CB1-78D8CACDF43B}" destId="{A7CC4FB8-E262-4183-ABC4-7DB087A5C6FC}" srcOrd="3" destOrd="0" presId="urn:microsoft.com/office/officeart/2005/8/layout/process4"/>
    <dgm:cxn modelId="{9A4988B1-96FE-406B-AE45-98F1B98A3D41}" type="presParOf" srcId="{B9DA8078-F9A5-4FCC-8CB1-78D8CACDF43B}" destId="{15E41F0F-A158-4F9B-BAC2-09D3F2C7BD2A}" srcOrd="4" destOrd="0" presId="urn:microsoft.com/office/officeart/2005/8/layout/process4"/>
    <dgm:cxn modelId="{B749CBA6-B798-4E53-8B6C-52FD77BBC3D0}" type="presParOf" srcId="{15E41F0F-A158-4F9B-BAC2-09D3F2C7BD2A}" destId="{81766311-391F-4277-875A-B863F7C69461}" srcOrd="0" destOrd="0" presId="urn:microsoft.com/office/officeart/2005/8/layout/process4"/>
    <dgm:cxn modelId="{BAEE0C97-A03D-42E8-B8D2-70519514DD30}" type="presParOf" srcId="{B9DA8078-F9A5-4FCC-8CB1-78D8CACDF43B}" destId="{2F4833F9-4849-4BCF-AECD-1DAE8E918FF3}" srcOrd="5" destOrd="0" presId="urn:microsoft.com/office/officeart/2005/8/layout/process4"/>
    <dgm:cxn modelId="{2FE384A0-5FE9-4DD1-9A4B-07BF45536D8C}" type="presParOf" srcId="{B9DA8078-F9A5-4FCC-8CB1-78D8CACDF43B}" destId="{7BBFE69A-E58D-4232-A8C1-4C9C7114EE6C}" srcOrd="6" destOrd="0" presId="urn:microsoft.com/office/officeart/2005/8/layout/process4"/>
    <dgm:cxn modelId="{EF3C0439-0E48-4DE2-839A-27ED0B8F5875}" type="presParOf" srcId="{7BBFE69A-E58D-4232-A8C1-4C9C7114EE6C}" destId="{57969B2F-68C4-410B-84D5-84DBEFC9392A}" srcOrd="0" destOrd="0" presId="urn:microsoft.com/office/officeart/2005/8/layout/process4"/>
    <dgm:cxn modelId="{CBE77DD0-1F51-4E4D-9AB8-E60BDE350FEE}" type="presParOf" srcId="{B9DA8078-F9A5-4FCC-8CB1-78D8CACDF43B}" destId="{23402651-0353-47FA-8A9A-CD24CCBDEFBD}" srcOrd="7" destOrd="0" presId="urn:microsoft.com/office/officeart/2005/8/layout/process4"/>
    <dgm:cxn modelId="{976E9614-5CE0-4280-8C09-06024E638FFD}" type="presParOf" srcId="{B9DA8078-F9A5-4FCC-8CB1-78D8CACDF43B}" destId="{E1405F51-7E38-4FC6-95B2-C452FC7C7FE3}" srcOrd="8" destOrd="0" presId="urn:microsoft.com/office/officeart/2005/8/layout/process4"/>
    <dgm:cxn modelId="{FEC0F8C0-9449-4A2C-AFFF-60ACE0FB28CC}" type="presParOf" srcId="{E1405F51-7E38-4FC6-95B2-C452FC7C7FE3}" destId="{602D032B-0538-407D-9E00-EF6CEA89E77C}" srcOrd="0" destOrd="0" presId="urn:microsoft.com/office/officeart/2005/8/layout/process4"/>
    <dgm:cxn modelId="{9297F510-5921-4DAB-BA33-BDDFE1CB2B44}" type="presParOf" srcId="{B9DA8078-F9A5-4FCC-8CB1-78D8CACDF43B}" destId="{4F6F20AB-915D-4F98-A066-82F7176816B9}" srcOrd="9" destOrd="0" presId="urn:microsoft.com/office/officeart/2005/8/layout/process4"/>
    <dgm:cxn modelId="{2AFE9922-2091-47B9-ACCF-731AB452E791}" type="presParOf" srcId="{B9DA8078-F9A5-4FCC-8CB1-78D8CACDF43B}" destId="{C70F864E-5B41-4759-9F00-F1A616404FBE}" srcOrd="10" destOrd="0" presId="urn:microsoft.com/office/officeart/2005/8/layout/process4"/>
    <dgm:cxn modelId="{C16CF2FA-0A62-43ED-B820-4B9CB6E4530C}" type="presParOf" srcId="{C70F864E-5B41-4759-9F00-F1A616404FBE}" destId="{B87F72FE-76EC-4548-881B-A619A02B24AE}" srcOrd="0" destOrd="0" presId="urn:microsoft.com/office/officeart/2005/8/layout/process4"/>
    <dgm:cxn modelId="{C2656CAE-8644-4376-A385-608A1D6BD942}" type="presParOf" srcId="{B9DA8078-F9A5-4FCC-8CB1-78D8CACDF43B}" destId="{78ED70BE-EB85-4D30-9CFC-C42A0AC4EB27}" srcOrd="11" destOrd="0" presId="urn:microsoft.com/office/officeart/2005/8/layout/process4"/>
    <dgm:cxn modelId="{761D3FBC-0360-4D60-B230-41ABB7CBF61D}" type="presParOf" srcId="{B9DA8078-F9A5-4FCC-8CB1-78D8CACDF43B}" destId="{FA6F94BC-C564-4B09-866E-76C58BC730B2}" srcOrd="12" destOrd="0" presId="urn:microsoft.com/office/officeart/2005/8/layout/process4"/>
    <dgm:cxn modelId="{C2FE54B7-6C6C-4B6D-BF2C-6CA7CF0B49D1}" type="presParOf" srcId="{FA6F94BC-C564-4B09-866E-76C58BC730B2}" destId="{12335DCC-DD30-486F-AD78-E8A55E0C4E82}" srcOrd="0" destOrd="0" presId="urn:microsoft.com/office/officeart/2005/8/layout/process4"/>
    <dgm:cxn modelId="{897D3D4D-D8ED-47BE-B1A6-A6034AF2AAB1}" type="presParOf" srcId="{B9DA8078-F9A5-4FCC-8CB1-78D8CACDF43B}" destId="{F89F607F-246A-40FC-80CE-F2304EA9529A}" srcOrd="13" destOrd="0" presId="urn:microsoft.com/office/officeart/2005/8/layout/process4"/>
    <dgm:cxn modelId="{09A31577-0FFF-409F-8159-2BD5069C0A03}" type="presParOf" srcId="{B9DA8078-F9A5-4FCC-8CB1-78D8CACDF43B}" destId="{DE495A66-0481-4053-A672-DFE7A6407917}" srcOrd="14" destOrd="0" presId="urn:microsoft.com/office/officeart/2005/8/layout/process4"/>
    <dgm:cxn modelId="{E763B91F-A003-4552-8951-2CF2AFB1746F}" type="presParOf" srcId="{DE495A66-0481-4053-A672-DFE7A6407917}" destId="{3F396C3E-8735-471A-82B5-FF5DF00A2C6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D0A97D-716E-422C-8238-939437C64C12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D21B0C82-8F19-457C-919F-7953C31F4B12}">
      <dgm:prSet phldrT="[Tekst]" custT="1"/>
      <dgm:spPr/>
      <dgm:t>
        <a:bodyPr/>
        <a:lstStyle/>
        <a:p>
          <a:r>
            <a:rPr lang="pl-PL" sz="2000" b="1" dirty="0" err="1">
              <a:solidFill>
                <a:srgbClr val="FF0D0D"/>
              </a:solidFill>
              <a:latin typeface="Open Sans"/>
            </a:rPr>
            <a:t>L</a:t>
          </a:r>
          <a:r>
            <a:rPr lang="pl-PL" sz="1100" dirty="0" err="1">
              <a:solidFill>
                <a:srgbClr val="333333"/>
              </a:solidFill>
              <a:latin typeface="Open Sans"/>
            </a:rPr>
            <a:t>aisons</a:t>
          </a:r>
          <a:r>
            <a:rPr lang="pl-PL" sz="1100" dirty="0">
              <a:solidFill>
                <a:srgbClr val="333333"/>
              </a:solidFill>
              <a:latin typeface="Open Sans"/>
            </a:rPr>
            <a:t>	 </a:t>
          </a:r>
          <a:br>
            <a:rPr lang="pl-PL" sz="1100" dirty="0">
              <a:solidFill>
                <a:srgbClr val="333333"/>
              </a:solidFill>
              <a:latin typeface="Open Sans"/>
            </a:rPr>
          </a:br>
          <a:br>
            <a:rPr lang="pl-PL" sz="1100" dirty="0">
              <a:solidFill>
                <a:srgbClr val="333333"/>
              </a:solidFill>
              <a:latin typeface="Open Sans"/>
            </a:rPr>
          </a:br>
          <a:r>
            <a:rPr lang="pl-PL" sz="10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  <a:t>Powiązania</a:t>
          </a:r>
          <a:r>
            <a:rPr lang="pl-PL" sz="11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  <a:t> </a:t>
          </a:r>
          <a:endParaRPr lang="pl-PL" sz="1100" dirty="0"/>
        </a:p>
      </dgm:t>
    </dgm:pt>
    <dgm:pt modelId="{045A07DC-D82B-4AB3-B0B8-A8DC6B0FF062}" type="parTrans" cxnId="{3E035017-20C8-49BE-926A-90BF5BA4C010}">
      <dgm:prSet/>
      <dgm:spPr/>
      <dgm:t>
        <a:bodyPr/>
        <a:lstStyle/>
        <a:p>
          <a:endParaRPr lang="pl-PL" sz="3600"/>
        </a:p>
      </dgm:t>
    </dgm:pt>
    <dgm:pt modelId="{7E92AF11-8AA8-41DC-B730-164DDB8BEAEB}" type="sibTrans" cxnId="{3E035017-20C8-49BE-926A-90BF5BA4C010}">
      <dgm:prSet/>
      <dgm:spPr/>
      <dgm:t>
        <a:bodyPr/>
        <a:lstStyle/>
        <a:p>
          <a:endParaRPr lang="pl-PL" sz="3600"/>
        </a:p>
      </dgm:t>
    </dgm:pt>
    <dgm:pt modelId="{603A0789-8B10-444F-97F5-3E8F6ACA06D9}">
      <dgm:prSet custT="1"/>
      <dgm:spPr/>
      <dgm:t>
        <a:bodyPr/>
        <a:lstStyle/>
        <a:p>
          <a:r>
            <a:rPr lang="pl-PL" sz="2000" b="1" dirty="0" err="1">
              <a:solidFill>
                <a:srgbClr val="FF0D0D"/>
              </a:solidFill>
              <a:latin typeface="Open Sans"/>
            </a:rPr>
            <a:t>E</a:t>
          </a:r>
          <a:r>
            <a:rPr lang="pl-PL" sz="1100" dirty="0" err="1">
              <a:solidFill>
                <a:srgbClr val="333333"/>
              </a:solidFill>
              <a:latin typeface="Open Sans"/>
            </a:rPr>
            <a:t>ntre</a:t>
          </a:r>
          <a:r>
            <a:rPr lang="pl-PL" sz="1100" dirty="0">
              <a:solidFill>
                <a:srgbClr val="333333"/>
              </a:solidFill>
              <a:latin typeface="Open Sans"/>
            </a:rPr>
            <a:t> 	</a:t>
          </a:r>
          <a:br>
            <a:rPr lang="pl-PL" sz="11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</a:br>
          <a:br>
            <a:rPr lang="pl-PL" sz="11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</a:br>
          <a:r>
            <a:rPr lang="pl-PL" sz="10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  <a:t>pomiędzy</a:t>
          </a:r>
          <a:endParaRPr lang="pl-PL" sz="1100" dirty="0">
            <a:solidFill>
              <a:srgbClr val="333333"/>
            </a:solidFill>
            <a:latin typeface="Open Sans"/>
          </a:endParaRPr>
        </a:p>
      </dgm:t>
    </dgm:pt>
    <dgm:pt modelId="{9B1EB145-909D-4B51-ADD6-D4070E3D352E}" type="parTrans" cxnId="{EB5492D6-3EE1-4DF0-A952-79E94FFB6DCD}">
      <dgm:prSet/>
      <dgm:spPr/>
      <dgm:t>
        <a:bodyPr/>
        <a:lstStyle/>
        <a:p>
          <a:endParaRPr lang="pl-PL" sz="3600"/>
        </a:p>
      </dgm:t>
    </dgm:pt>
    <dgm:pt modelId="{AAF48913-2712-4A93-8F0A-C2CC7381E0C3}" type="sibTrans" cxnId="{EB5492D6-3EE1-4DF0-A952-79E94FFB6DCD}">
      <dgm:prSet/>
      <dgm:spPr/>
      <dgm:t>
        <a:bodyPr/>
        <a:lstStyle/>
        <a:p>
          <a:endParaRPr lang="pl-PL" sz="3600"/>
        </a:p>
      </dgm:t>
    </dgm:pt>
    <dgm:pt modelId="{9143B340-F8E6-40F7-B340-E4840377B29E}">
      <dgm:prSet custT="1"/>
      <dgm:spPr/>
      <dgm:t>
        <a:bodyPr/>
        <a:lstStyle/>
        <a:p>
          <a:r>
            <a:rPr lang="pl-PL" sz="2000" b="1" dirty="0" err="1">
              <a:solidFill>
                <a:srgbClr val="FF0D0D"/>
              </a:solidFill>
              <a:latin typeface="Open Sans"/>
            </a:rPr>
            <a:t>A</a:t>
          </a:r>
          <a:r>
            <a:rPr lang="pl-PL" sz="1100" dirty="0" err="1">
              <a:solidFill>
                <a:srgbClr val="333333"/>
              </a:solidFill>
              <a:latin typeface="Open Sans"/>
            </a:rPr>
            <a:t>ctions</a:t>
          </a:r>
          <a:r>
            <a:rPr lang="pl-PL" sz="1100" dirty="0">
              <a:solidFill>
                <a:srgbClr val="333333"/>
              </a:solidFill>
              <a:latin typeface="Open Sans"/>
            </a:rPr>
            <a:t>	</a:t>
          </a:r>
          <a:br>
            <a:rPr lang="pl-PL" sz="11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</a:br>
          <a:br>
            <a:rPr lang="pl-PL" sz="11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</a:br>
          <a:r>
            <a:rPr lang="pl-PL" sz="10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  <a:t>działaniami</a:t>
          </a:r>
          <a:r>
            <a:rPr lang="pl-PL" sz="11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  <a:t> </a:t>
          </a:r>
        </a:p>
      </dgm:t>
    </dgm:pt>
    <dgm:pt modelId="{59FCA922-30B4-450F-9185-F1E1681B231B}" type="parTrans" cxnId="{188199A5-BE67-4C86-965A-AF4625622CFA}">
      <dgm:prSet/>
      <dgm:spPr/>
      <dgm:t>
        <a:bodyPr/>
        <a:lstStyle/>
        <a:p>
          <a:endParaRPr lang="pl-PL" sz="3600"/>
        </a:p>
      </dgm:t>
    </dgm:pt>
    <dgm:pt modelId="{6A0EE665-4012-42BE-8A0E-2A711F1EFB83}" type="sibTrans" cxnId="{188199A5-BE67-4C86-965A-AF4625622CFA}">
      <dgm:prSet/>
      <dgm:spPr/>
      <dgm:t>
        <a:bodyPr/>
        <a:lstStyle/>
        <a:p>
          <a:endParaRPr lang="pl-PL" sz="3600"/>
        </a:p>
      </dgm:t>
    </dgm:pt>
    <dgm:pt modelId="{A96174F4-1977-4FA6-B71E-176CD6C654F9}">
      <dgm:prSet custT="1"/>
      <dgm:spPr/>
      <dgm:t>
        <a:bodyPr/>
        <a:lstStyle/>
        <a:p>
          <a:r>
            <a:rPr lang="pl-PL" sz="1100" dirty="0">
              <a:solidFill>
                <a:srgbClr val="333333"/>
              </a:solidFill>
              <a:latin typeface="Open Sans"/>
            </a:rPr>
            <a:t>de </a:t>
          </a:r>
          <a:r>
            <a:rPr lang="pl-PL" sz="2000" b="1" dirty="0">
              <a:solidFill>
                <a:srgbClr val="FF0D0D"/>
              </a:solidFill>
              <a:latin typeface="Open Sans"/>
            </a:rPr>
            <a:t>D</a:t>
          </a:r>
          <a:r>
            <a:rPr lang="pl-PL" sz="1100" dirty="0">
              <a:solidFill>
                <a:srgbClr val="333333"/>
              </a:solidFill>
              <a:latin typeface="Open Sans"/>
            </a:rPr>
            <a:t>evelopment </a:t>
          </a:r>
          <a:br>
            <a:rPr lang="pl-PL" sz="11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</a:br>
          <a:br>
            <a:rPr lang="pl-PL" sz="11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</a:br>
          <a:r>
            <a:rPr lang="pl-PL" sz="10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  <a:t>na rzecz rozwoju </a:t>
          </a:r>
          <a:endParaRPr lang="pl-PL" sz="1100" dirty="0">
            <a:solidFill>
              <a:srgbClr val="333333"/>
            </a:solidFill>
            <a:latin typeface="Open Sans"/>
            <a:sym typeface="Symbol" panose="05050102010706020507" pitchFamily="18" charset="2"/>
          </a:endParaRPr>
        </a:p>
      </dgm:t>
    </dgm:pt>
    <dgm:pt modelId="{600B5275-4D14-4DAC-A5AA-01E7778AE42E}" type="parTrans" cxnId="{EA4938B2-8166-4607-80D3-B4939FD9C48C}">
      <dgm:prSet/>
      <dgm:spPr/>
      <dgm:t>
        <a:bodyPr/>
        <a:lstStyle/>
        <a:p>
          <a:endParaRPr lang="pl-PL" sz="3600"/>
        </a:p>
      </dgm:t>
    </dgm:pt>
    <dgm:pt modelId="{5770A336-E95F-4937-91C0-B28842D8FC19}" type="sibTrans" cxnId="{EA4938B2-8166-4607-80D3-B4939FD9C48C}">
      <dgm:prSet/>
      <dgm:spPr/>
      <dgm:t>
        <a:bodyPr/>
        <a:lstStyle/>
        <a:p>
          <a:endParaRPr lang="pl-PL" sz="3600"/>
        </a:p>
      </dgm:t>
    </dgm:pt>
    <dgm:pt modelId="{C4B01DD0-C85D-4353-BA6A-232E73EF17BD}">
      <dgm:prSet custT="1"/>
      <dgm:spPr/>
      <dgm:t>
        <a:bodyPr/>
        <a:lstStyle/>
        <a:p>
          <a:r>
            <a:rPr lang="pl-PL" sz="1100" dirty="0">
              <a:solidFill>
                <a:srgbClr val="333333"/>
              </a:solidFill>
              <a:latin typeface="Open Sans"/>
            </a:rPr>
            <a:t>de </a:t>
          </a:r>
          <a:r>
            <a:rPr lang="pl-PL" sz="1100" dirty="0" err="1">
              <a:solidFill>
                <a:srgbClr val="333333"/>
              </a:solidFill>
              <a:latin typeface="Open Sans"/>
            </a:rPr>
            <a:t>l’</a:t>
          </a:r>
          <a:r>
            <a:rPr lang="pl-PL" sz="2000" b="1" dirty="0" err="1">
              <a:solidFill>
                <a:srgbClr val="FF0D0D"/>
              </a:solidFill>
              <a:latin typeface="Open Sans"/>
            </a:rPr>
            <a:t>E</a:t>
          </a:r>
          <a:r>
            <a:rPr lang="pl-PL" sz="1100" dirty="0" err="1">
              <a:solidFill>
                <a:srgbClr val="333333"/>
              </a:solidFill>
              <a:latin typeface="Open Sans"/>
            </a:rPr>
            <a:t>conomie</a:t>
          </a:r>
          <a:r>
            <a:rPr lang="pl-PL" sz="1100" dirty="0">
              <a:solidFill>
                <a:srgbClr val="333333"/>
              </a:solidFill>
              <a:latin typeface="Open Sans"/>
            </a:rPr>
            <a:t> </a:t>
          </a:r>
          <a:br>
            <a:rPr lang="pl-PL" sz="11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</a:br>
          <a:br>
            <a:rPr lang="pl-PL" sz="11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</a:br>
          <a:r>
            <a:rPr lang="pl-PL" sz="10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  <a:t>gospodarczego</a:t>
          </a:r>
          <a:endParaRPr lang="pl-PL" sz="1100" dirty="0">
            <a:solidFill>
              <a:srgbClr val="333333"/>
            </a:solidFill>
            <a:latin typeface="Open Sans"/>
          </a:endParaRPr>
        </a:p>
      </dgm:t>
    </dgm:pt>
    <dgm:pt modelId="{8D3AD30E-0168-4C93-A9EC-60F54D0F76F5}" type="parTrans" cxnId="{9C29779D-B859-4679-AC33-6447D9B6EB78}">
      <dgm:prSet/>
      <dgm:spPr/>
      <dgm:t>
        <a:bodyPr/>
        <a:lstStyle/>
        <a:p>
          <a:endParaRPr lang="pl-PL" sz="3600"/>
        </a:p>
      </dgm:t>
    </dgm:pt>
    <dgm:pt modelId="{47DBA20D-182F-490F-B71A-F73BF549E488}" type="sibTrans" cxnId="{9C29779D-B859-4679-AC33-6447D9B6EB78}">
      <dgm:prSet/>
      <dgm:spPr/>
      <dgm:t>
        <a:bodyPr/>
        <a:lstStyle/>
        <a:p>
          <a:endParaRPr lang="pl-PL" sz="3600"/>
        </a:p>
      </dgm:t>
    </dgm:pt>
    <dgm:pt modelId="{AF877EC5-BEA5-42F9-B1C3-C570EE792A16}">
      <dgm:prSet custT="1"/>
      <dgm:spPr/>
      <dgm:t>
        <a:bodyPr/>
        <a:lstStyle/>
        <a:p>
          <a:r>
            <a:rPr lang="pl-PL" sz="2000" b="1" dirty="0">
              <a:solidFill>
                <a:srgbClr val="FF0D0D"/>
              </a:solidFill>
              <a:latin typeface="Open Sans"/>
            </a:rPr>
            <a:t>R</a:t>
          </a:r>
          <a:r>
            <a:rPr lang="pl-PL" sz="1100" dirty="0">
              <a:solidFill>
                <a:srgbClr val="333333"/>
              </a:solidFill>
              <a:latin typeface="Open Sans"/>
            </a:rPr>
            <a:t>ural	</a:t>
          </a:r>
          <a:br>
            <a:rPr lang="pl-PL" sz="11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</a:br>
          <a:br>
            <a:rPr lang="pl-PL" sz="11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</a:br>
          <a:r>
            <a:rPr lang="pl-PL" sz="10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  <a:t>obszarów wiejskich</a:t>
          </a:r>
          <a:endParaRPr lang="pl-PL" sz="1100" dirty="0">
            <a:solidFill>
              <a:srgbClr val="333333"/>
            </a:solidFill>
            <a:latin typeface="Open Sans"/>
            <a:sym typeface="Symbol" panose="05050102010706020507" pitchFamily="18" charset="2"/>
          </a:endParaRPr>
        </a:p>
      </dgm:t>
    </dgm:pt>
    <dgm:pt modelId="{CE0D78EC-3E89-4B3D-9989-D4B0D018C8D2}" type="parTrans" cxnId="{D56AEA27-7F22-42F2-9287-2C7B7A7A66D4}">
      <dgm:prSet/>
      <dgm:spPr/>
      <dgm:t>
        <a:bodyPr/>
        <a:lstStyle/>
        <a:p>
          <a:endParaRPr lang="pl-PL" sz="3600"/>
        </a:p>
      </dgm:t>
    </dgm:pt>
    <dgm:pt modelId="{338A3CA7-5928-4A5F-9667-B797D5614E50}" type="sibTrans" cxnId="{D56AEA27-7F22-42F2-9287-2C7B7A7A66D4}">
      <dgm:prSet/>
      <dgm:spPr/>
      <dgm:t>
        <a:bodyPr/>
        <a:lstStyle/>
        <a:p>
          <a:endParaRPr lang="pl-PL" sz="3600"/>
        </a:p>
      </dgm:t>
    </dgm:pt>
    <dgm:pt modelId="{E1F33605-CEB7-4982-AD78-3262D7632E73}" type="pres">
      <dgm:prSet presAssocID="{98D0A97D-716E-422C-8238-939437C64C12}" presName="rootnode" presStyleCnt="0">
        <dgm:presLayoutVars>
          <dgm:chMax/>
          <dgm:chPref/>
          <dgm:dir/>
          <dgm:animLvl val="lvl"/>
        </dgm:presLayoutVars>
      </dgm:prSet>
      <dgm:spPr/>
    </dgm:pt>
    <dgm:pt modelId="{91F35A5A-7933-4A98-97F9-0A97A56BCB5F}" type="pres">
      <dgm:prSet presAssocID="{D21B0C82-8F19-457C-919F-7953C31F4B12}" presName="composite" presStyleCnt="0"/>
      <dgm:spPr/>
    </dgm:pt>
    <dgm:pt modelId="{6C1D3F39-EE09-4A73-AE02-3D039A30C449}" type="pres">
      <dgm:prSet presAssocID="{D21B0C82-8F19-457C-919F-7953C31F4B12}" presName="LShape" presStyleLbl="alignNode1" presStyleIdx="0" presStyleCnt="11"/>
      <dgm:spPr/>
    </dgm:pt>
    <dgm:pt modelId="{2921456F-4884-40C8-9097-A108F9FFC8E8}" type="pres">
      <dgm:prSet presAssocID="{D21B0C82-8F19-457C-919F-7953C31F4B12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5D63B4ED-3789-4434-9048-B5D59AEA84A2}" type="pres">
      <dgm:prSet presAssocID="{D21B0C82-8F19-457C-919F-7953C31F4B12}" presName="Triangle" presStyleLbl="alignNode1" presStyleIdx="1" presStyleCnt="11"/>
      <dgm:spPr/>
    </dgm:pt>
    <dgm:pt modelId="{EAEEA336-A3D3-4DAF-B520-CBE4B70A6D0A}" type="pres">
      <dgm:prSet presAssocID="{7E92AF11-8AA8-41DC-B730-164DDB8BEAEB}" presName="sibTrans" presStyleCnt="0"/>
      <dgm:spPr/>
    </dgm:pt>
    <dgm:pt modelId="{994D97D7-0AD6-4B2F-AF99-4DFA6067C88D}" type="pres">
      <dgm:prSet presAssocID="{7E92AF11-8AA8-41DC-B730-164DDB8BEAEB}" presName="space" presStyleCnt="0"/>
      <dgm:spPr/>
    </dgm:pt>
    <dgm:pt modelId="{6872CBD1-A7A7-4100-B4A7-87E99447B7A6}" type="pres">
      <dgm:prSet presAssocID="{603A0789-8B10-444F-97F5-3E8F6ACA06D9}" presName="composite" presStyleCnt="0"/>
      <dgm:spPr/>
    </dgm:pt>
    <dgm:pt modelId="{43015900-3918-4CE0-B1AD-A21C1BF36CC3}" type="pres">
      <dgm:prSet presAssocID="{603A0789-8B10-444F-97F5-3E8F6ACA06D9}" presName="LShape" presStyleLbl="alignNode1" presStyleIdx="2" presStyleCnt="11"/>
      <dgm:spPr/>
    </dgm:pt>
    <dgm:pt modelId="{D61A4B0B-BA6B-466F-9FCB-5170A47B4758}" type="pres">
      <dgm:prSet presAssocID="{603A0789-8B10-444F-97F5-3E8F6ACA06D9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E9F33CC8-F4AE-4B21-8250-DD32C9494D61}" type="pres">
      <dgm:prSet presAssocID="{603A0789-8B10-444F-97F5-3E8F6ACA06D9}" presName="Triangle" presStyleLbl="alignNode1" presStyleIdx="3" presStyleCnt="11"/>
      <dgm:spPr/>
    </dgm:pt>
    <dgm:pt modelId="{65A3E3F0-00DE-4C41-887A-0F6266194CA9}" type="pres">
      <dgm:prSet presAssocID="{AAF48913-2712-4A93-8F0A-C2CC7381E0C3}" presName="sibTrans" presStyleCnt="0"/>
      <dgm:spPr/>
    </dgm:pt>
    <dgm:pt modelId="{CBED1AB7-799F-4D54-9B15-C48775A9E968}" type="pres">
      <dgm:prSet presAssocID="{AAF48913-2712-4A93-8F0A-C2CC7381E0C3}" presName="space" presStyleCnt="0"/>
      <dgm:spPr/>
    </dgm:pt>
    <dgm:pt modelId="{8BFB22B3-776E-4514-90EA-D7930BFD48F6}" type="pres">
      <dgm:prSet presAssocID="{9143B340-F8E6-40F7-B340-E4840377B29E}" presName="composite" presStyleCnt="0"/>
      <dgm:spPr/>
    </dgm:pt>
    <dgm:pt modelId="{A1D3FEF4-EA2B-4E40-8B82-4AC912D9BBA4}" type="pres">
      <dgm:prSet presAssocID="{9143B340-F8E6-40F7-B340-E4840377B29E}" presName="LShape" presStyleLbl="alignNode1" presStyleIdx="4" presStyleCnt="11"/>
      <dgm:spPr/>
    </dgm:pt>
    <dgm:pt modelId="{05F65C82-881F-4E02-A3E4-61BF81BD7A37}" type="pres">
      <dgm:prSet presAssocID="{9143B340-F8E6-40F7-B340-E4840377B29E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62C443F4-2717-40F4-9B6C-BE412DFA22C6}" type="pres">
      <dgm:prSet presAssocID="{9143B340-F8E6-40F7-B340-E4840377B29E}" presName="Triangle" presStyleLbl="alignNode1" presStyleIdx="5" presStyleCnt="11"/>
      <dgm:spPr/>
    </dgm:pt>
    <dgm:pt modelId="{34BB55F8-8B1E-414F-9FF4-6C71F2DDB2E0}" type="pres">
      <dgm:prSet presAssocID="{6A0EE665-4012-42BE-8A0E-2A711F1EFB83}" presName="sibTrans" presStyleCnt="0"/>
      <dgm:spPr/>
    </dgm:pt>
    <dgm:pt modelId="{F5D4760D-3833-4CC7-AF11-0EA7D9A5A5DD}" type="pres">
      <dgm:prSet presAssocID="{6A0EE665-4012-42BE-8A0E-2A711F1EFB83}" presName="space" presStyleCnt="0"/>
      <dgm:spPr/>
    </dgm:pt>
    <dgm:pt modelId="{05DD2AAF-12AE-40E4-A63B-3B87AF630F3D}" type="pres">
      <dgm:prSet presAssocID="{A96174F4-1977-4FA6-B71E-176CD6C654F9}" presName="composite" presStyleCnt="0"/>
      <dgm:spPr/>
    </dgm:pt>
    <dgm:pt modelId="{2B8F2A04-EC2E-40D0-A71B-AA83E3E8E25B}" type="pres">
      <dgm:prSet presAssocID="{A96174F4-1977-4FA6-B71E-176CD6C654F9}" presName="LShape" presStyleLbl="alignNode1" presStyleIdx="6" presStyleCnt="11"/>
      <dgm:spPr/>
    </dgm:pt>
    <dgm:pt modelId="{6C653966-20C1-4D4E-8ECF-E05598659B15}" type="pres">
      <dgm:prSet presAssocID="{A96174F4-1977-4FA6-B71E-176CD6C654F9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F9BAADD0-A35B-4472-A18B-82D9B78CBC5B}" type="pres">
      <dgm:prSet presAssocID="{A96174F4-1977-4FA6-B71E-176CD6C654F9}" presName="Triangle" presStyleLbl="alignNode1" presStyleIdx="7" presStyleCnt="11"/>
      <dgm:spPr/>
    </dgm:pt>
    <dgm:pt modelId="{79362ABE-2356-4768-849E-4087101C648D}" type="pres">
      <dgm:prSet presAssocID="{5770A336-E95F-4937-91C0-B28842D8FC19}" presName="sibTrans" presStyleCnt="0"/>
      <dgm:spPr/>
    </dgm:pt>
    <dgm:pt modelId="{2644496A-C60E-4BDA-B669-727942D095C8}" type="pres">
      <dgm:prSet presAssocID="{5770A336-E95F-4937-91C0-B28842D8FC19}" presName="space" presStyleCnt="0"/>
      <dgm:spPr/>
    </dgm:pt>
    <dgm:pt modelId="{2C7DDDDA-93A8-419B-9AD0-1527E2330BD5}" type="pres">
      <dgm:prSet presAssocID="{C4B01DD0-C85D-4353-BA6A-232E73EF17BD}" presName="composite" presStyleCnt="0"/>
      <dgm:spPr/>
    </dgm:pt>
    <dgm:pt modelId="{920A8047-7214-4465-A92E-807DED9448B2}" type="pres">
      <dgm:prSet presAssocID="{C4B01DD0-C85D-4353-BA6A-232E73EF17BD}" presName="LShape" presStyleLbl="alignNode1" presStyleIdx="8" presStyleCnt="11"/>
      <dgm:spPr/>
    </dgm:pt>
    <dgm:pt modelId="{9ED799C5-BDF9-4B4F-944B-1EA1B67304A1}" type="pres">
      <dgm:prSet presAssocID="{C4B01DD0-C85D-4353-BA6A-232E73EF17BD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CD9DFA6D-CDA5-4925-866C-CE5ED6150A31}" type="pres">
      <dgm:prSet presAssocID="{C4B01DD0-C85D-4353-BA6A-232E73EF17BD}" presName="Triangle" presStyleLbl="alignNode1" presStyleIdx="9" presStyleCnt="11"/>
      <dgm:spPr/>
    </dgm:pt>
    <dgm:pt modelId="{479E5531-F10E-4234-94D1-087D0D37B600}" type="pres">
      <dgm:prSet presAssocID="{47DBA20D-182F-490F-B71A-F73BF549E488}" presName="sibTrans" presStyleCnt="0"/>
      <dgm:spPr/>
    </dgm:pt>
    <dgm:pt modelId="{708D48A0-707A-45E6-B64D-7F50CC2F0B87}" type="pres">
      <dgm:prSet presAssocID="{47DBA20D-182F-490F-B71A-F73BF549E488}" presName="space" presStyleCnt="0"/>
      <dgm:spPr/>
    </dgm:pt>
    <dgm:pt modelId="{69C4456C-4EBF-4695-9A79-C9F6F54A14AF}" type="pres">
      <dgm:prSet presAssocID="{AF877EC5-BEA5-42F9-B1C3-C570EE792A16}" presName="composite" presStyleCnt="0"/>
      <dgm:spPr/>
    </dgm:pt>
    <dgm:pt modelId="{8B6A4DE6-A639-4765-A662-02D532B5761D}" type="pres">
      <dgm:prSet presAssocID="{AF877EC5-BEA5-42F9-B1C3-C570EE792A16}" presName="LShape" presStyleLbl="alignNode1" presStyleIdx="10" presStyleCnt="11"/>
      <dgm:spPr/>
    </dgm:pt>
    <dgm:pt modelId="{0BB4E471-6BB2-4DDB-A013-89A5D496F7B2}" type="pres">
      <dgm:prSet presAssocID="{AF877EC5-BEA5-42F9-B1C3-C570EE792A16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6142409-8827-4AF4-BA2D-6AF5BC4C5EAD}" type="presOf" srcId="{603A0789-8B10-444F-97F5-3E8F6ACA06D9}" destId="{D61A4B0B-BA6B-466F-9FCB-5170A47B4758}" srcOrd="0" destOrd="0" presId="urn:microsoft.com/office/officeart/2009/3/layout/StepUpProcess"/>
    <dgm:cxn modelId="{3E035017-20C8-49BE-926A-90BF5BA4C010}" srcId="{98D0A97D-716E-422C-8238-939437C64C12}" destId="{D21B0C82-8F19-457C-919F-7953C31F4B12}" srcOrd="0" destOrd="0" parTransId="{045A07DC-D82B-4AB3-B0B8-A8DC6B0FF062}" sibTransId="{7E92AF11-8AA8-41DC-B730-164DDB8BEAEB}"/>
    <dgm:cxn modelId="{D4B34D22-69AF-4181-B3F0-5A60DCC0BC85}" type="presOf" srcId="{9143B340-F8E6-40F7-B340-E4840377B29E}" destId="{05F65C82-881F-4E02-A3E4-61BF81BD7A37}" srcOrd="0" destOrd="0" presId="urn:microsoft.com/office/officeart/2009/3/layout/StepUpProcess"/>
    <dgm:cxn modelId="{D56AEA27-7F22-42F2-9287-2C7B7A7A66D4}" srcId="{98D0A97D-716E-422C-8238-939437C64C12}" destId="{AF877EC5-BEA5-42F9-B1C3-C570EE792A16}" srcOrd="5" destOrd="0" parTransId="{CE0D78EC-3E89-4B3D-9989-D4B0D018C8D2}" sibTransId="{338A3CA7-5928-4A5F-9667-B797D5614E50}"/>
    <dgm:cxn modelId="{484EB56C-89EB-4374-A283-884144B3DF93}" type="presOf" srcId="{D21B0C82-8F19-457C-919F-7953C31F4B12}" destId="{2921456F-4884-40C8-9097-A108F9FFC8E8}" srcOrd="0" destOrd="0" presId="urn:microsoft.com/office/officeart/2009/3/layout/StepUpProcess"/>
    <dgm:cxn modelId="{9C29779D-B859-4679-AC33-6447D9B6EB78}" srcId="{98D0A97D-716E-422C-8238-939437C64C12}" destId="{C4B01DD0-C85D-4353-BA6A-232E73EF17BD}" srcOrd="4" destOrd="0" parTransId="{8D3AD30E-0168-4C93-A9EC-60F54D0F76F5}" sibTransId="{47DBA20D-182F-490F-B71A-F73BF549E488}"/>
    <dgm:cxn modelId="{188199A5-BE67-4C86-965A-AF4625622CFA}" srcId="{98D0A97D-716E-422C-8238-939437C64C12}" destId="{9143B340-F8E6-40F7-B340-E4840377B29E}" srcOrd="2" destOrd="0" parTransId="{59FCA922-30B4-450F-9185-F1E1681B231B}" sibTransId="{6A0EE665-4012-42BE-8A0E-2A711F1EFB83}"/>
    <dgm:cxn modelId="{EA4938B2-8166-4607-80D3-B4939FD9C48C}" srcId="{98D0A97D-716E-422C-8238-939437C64C12}" destId="{A96174F4-1977-4FA6-B71E-176CD6C654F9}" srcOrd="3" destOrd="0" parTransId="{600B5275-4D14-4DAC-A5AA-01E7778AE42E}" sibTransId="{5770A336-E95F-4937-91C0-B28842D8FC19}"/>
    <dgm:cxn modelId="{4DB31BC8-239C-496B-8DFB-7EEE0033E5AD}" type="presOf" srcId="{AF877EC5-BEA5-42F9-B1C3-C570EE792A16}" destId="{0BB4E471-6BB2-4DDB-A013-89A5D496F7B2}" srcOrd="0" destOrd="0" presId="urn:microsoft.com/office/officeart/2009/3/layout/StepUpProcess"/>
    <dgm:cxn modelId="{13C829D3-FDCA-468A-9B2A-5F3D9A83EFB8}" type="presOf" srcId="{A96174F4-1977-4FA6-B71E-176CD6C654F9}" destId="{6C653966-20C1-4D4E-8ECF-E05598659B15}" srcOrd="0" destOrd="0" presId="urn:microsoft.com/office/officeart/2009/3/layout/StepUpProcess"/>
    <dgm:cxn modelId="{EB5492D6-3EE1-4DF0-A952-79E94FFB6DCD}" srcId="{98D0A97D-716E-422C-8238-939437C64C12}" destId="{603A0789-8B10-444F-97F5-3E8F6ACA06D9}" srcOrd="1" destOrd="0" parTransId="{9B1EB145-909D-4B51-ADD6-D4070E3D352E}" sibTransId="{AAF48913-2712-4A93-8F0A-C2CC7381E0C3}"/>
    <dgm:cxn modelId="{E107DAEB-6F0E-47D3-BDE2-E6F5C35CFAED}" type="presOf" srcId="{98D0A97D-716E-422C-8238-939437C64C12}" destId="{E1F33605-CEB7-4982-AD78-3262D7632E73}" srcOrd="0" destOrd="0" presId="urn:microsoft.com/office/officeart/2009/3/layout/StepUpProcess"/>
    <dgm:cxn modelId="{69BC37F0-9DC2-4C4E-9993-ED1CB90A520C}" type="presOf" srcId="{C4B01DD0-C85D-4353-BA6A-232E73EF17BD}" destId="{9ED799C5-BDF9-4B4F-944B-1EA1B67304A1}" srcOrd="0" destOrd="0" presId="urn:microsoft.com/office/officeart/2009/3/layout/StepUpProcess"/>
    <dgm:cxn modelId="{D238055A-42AB-4608-BA88-CCE10A8B059E}" type="presParOf" srcId="{E1F33605-CEB7-4982-AD78-3262D7632E73}" destId="{91F35A5A-7933-4A98-97F9-0A97A56BCB5F}" srcOrd="0" destOrd="0" presId="urn:microsoft.com/office/officeart/2009/3/layout/StepUpProcess"/>
    <dgm:cxn modelId="{65B76D12-23CD-4F18-AB80-3B742AD95082}" type="presParOf" srcId="{91F35A5A-7933-4A98-97F9-0A97A56BCB5F}" destId="{6C1D3F39-EE09-4A73-AE02-3D039A30C449}" srcOrd="0" destOrd="0" presId="urn:microsoft.com/office/officeart/2009/3/layout/StepUpProcess"/>
    <dgm:cxn modelId="{C81DC333-7451-4630-8A5F-0598BFB6D79E}" type="presParOf" srcId="{91F35A5A-7933-4A98-97F9-0A97A56BCB5F}" destId="{2921456F-4884-40C8-9097-A108F9FFC8E8}" srcOrd="1" destOrd="0" presId="urn:microsoft.com/office/officeart/2009/3/layout/StepUpProcess"/>
    <dgm:cxn modelId="{F88BA07E-5040-438B-B88A-4778863FD3E9}" type="presParOf" srcId="{91F35A5A-7933-4A98-97F9-0A97A56BCB5F}" destId="{5D63B4ED-3789-4434-9048-B5D59AEA84A2}" srcOrd="2" destOrd="0" presId="urn:microsoft.com/office/officeart/2009/3/layout/StepUpProcess"/>
    <dgm:cxn modelId="{745403D4-D61F-4214-8025-8B9C345D15BD}" type="presParOf" srcId="{E1F33605-CEB7-4982-AD78-3262D7632E73}" destId="{EAEEA336-A3D3-4DAF-B520-CBE4B70A6D0A}" srcOrd="1" destOrd="0" presId="urn:microsoft.com/office/officeart/2009/3/layout/StepUpProcess"/>
    <dgm:cxn modelId="{D436A1D7-7C7A-4DAB-9756-921F44A5FA7D}" type="presParOf" srcId="{EAEEA336-A3D3-4DAF-B520-CBE4B70A6D0A}" destId="{994D97D7-0AD6-4B2F-AF99-4DFA6067C88D}" srcOrd="0" destOrd="0" presId="urn:microsoft.com/office/officeart/2009/3/layout/StepUpProcess"/>
    <dgm:cxn modelId="{DB6E9234-55B4-4920-A48A-DE88F3694C0B}" type="presParOf" srcId="{E1F33605-CEB7-4982-AD78-3262D7632E73}" destId="{6872CBD1-A7A7-4100-B4A7-87E99447B7A6}" srcOrd="2" destOrd="0" presId="urn:microsoft.com/office/officeart/2009/3/layout/StepUpProcess"/>
    <dgm:cxn modelId="{54880FD6-ACA0-44E9-BC60-45DB57679A2D}" type="presParOf" srcId="{6872CBD1-A7A7-4100-B4A7-87E99447B7A6}" destId="{43015900-3918-4CE0-B1AD-A21C1BF36CC3}" srcOrd="0" destOrd="0" presId="urn:microsoft.com/office/officeart/2009/3/layout/StepUpProcess"/>
    <dgm:cxn modelId="{82BEDDC2-3F9F-4600-B083-E3882B63C34F}" type="presParOf" srcId="{6872CBD1-A7A7-4100-B4A7-87E99447B7A6}" destId="{D61A4B0B-BA6B-466F-9FCB-5170A47B4758}" srcOrd="1" destOrd="0" presId="urn:microsoft.com/office/officeart/2009/3/layout/StepUpProcess"/>
    <dgm:cxn modelId="{708C3CCB-DFB4-4CA6-803B-33654C6191CF}" type="presParOf" srcId="{6872CBD1-A7A7-4100-B4A7-87E99447B7A6}" destId="{E9F33CC8-F4AE-4B21-8250-DD32C9494D61}" srcOrd="2" destOrd="0" presId="urn:microsoft.com/office/officeart/2009/3/layout/StepUpProcess"/>
    <dgm:cxn modelId="{2CAE6586-EC5C-4B0B-AC9F-BFE861A85B6B}" type="presParOf" srcId="{E1F33605-CEB7-4982-AD78-3262D7632E73}" destId="{65A3E3F0-00DE-4C41-887A-0F6266194CA9}" srcOrd="3" destOrd="0" presId="urn:microsoft.com/office/officeart/2009/3/layout/StepUpProcess"/>
    <dgm:cxn modelId="{FA34EB6B-CA21-48DB-958B-9A82862AC07A}" type="presParOf" srcId="{65A3E3F0-00DE-4C41-887A-0F6266194CA9}" destId="{CBED1AB7-799F-4D54-9B15-C48775A9E968}" srcOrd="0" destOrd="0" presId="urn:microsoft.com/office/officeart/2009/3/layout/StepUpProcess"/>
    <dgm:cxn modelId="{CC585779-CC6E-4098-97D4-1A4F9707073A}" type="presParOf" srcId="{E1F33605-CEB7-4982-AD78-3262D7632E73}" destId="{8BFB22B3-776E-4514-90EA-D7930BFD48F6}" srcOrd="4" destOrd="0" presId="urn:microsoft.com/office/officeart/2009/3/layout/StepUpProcess"/>
    <dgm:cxn modelId="{484B79FD-1695-4E97-8F70-E9CBFD0E71DB}" type="presParOf" srcId="{8BFB22B3-776E-4514-90EA-D7930BFD48F6}" destId="{A1D3FEF4-EA2B-4E40-8B82-4AC912D9BBA4}" srcOrd="0" destOrd="0" presId="urn:microsoft.com/office/officeart/2009/3/layout/StepUpProcess"/>
    <dgm:cxn modelId="{F089B794-7390-4A5A-9D39-A79CA58A7DB6}" type="presParOf" srcId="{8BFB22B3-776E-4514-90EA-D7930BFD48F6}" destId="{05F65C82-881F-4E02-A3E4-61BF81BD7A37}" srcOrd="1" destOrd="0" presId="urn:microsoft.com/office/officeart/2009/3/layout/StepUpProcess"/>
    <dgm:cxn modelId="{4D4B5D85-C7EB-4BD3-A777-5099973BBF8F}" type="presParOf" srcId="{8BFB22B3-776E-4514-90EA-D7930BFD48F6}" destId="{62C443F4-2717-40F4-9B6C-BE412DFA22C6}" srcOrd="2" destOrd="0" presId="urn:microsoft.com/office/officeart/2009/3/layout/StepUpProcess"/>
    <dgm:cxn modelId="{7A3A05FD-833B-46B9-B280-2A6A04A9681C}" type="presParOf" srcId="{E1F33605-CEB7-4982-AD78-3262D7632E73}" destId="{34BB55F8-8B1E-414F-9FF4-6C71F2DDB2E0}" srcOrd="5" destOrd="0" presId="urn:microsoft.com/office/officeart/2009/3/layout/StepUpProcess"/>
    <dgm:cxn modelId="{4A27F777-CBF4-43D3-AAB4-28F59DB62FFD}" type="presParOf" srcId="{34BB55F8-8B1E-414F-9FF4-6C71F2DDB2E0}" destId="{F5D4760D-3833-4CC7-AF11-0EA7D9A5A5DD}" srcOrd="0" destOrd="0" presId="urn:microsoft.com/office/officeart/2009/3/layout/StepUpProcess"/>
    <dgm:cxn modelId="{28F1F734-0499-4C9B-9DB8-1B9A355658D2}" type="presParOf" srcId="{E1F33605-CEB7-4982-AD78-3262D7632E73}" destId="{05DD2AAF-12AE-40E4-A63B-3B87AF630F3D}" srcOrd="6" destOrd="0" presId="urn:microsoft.com/office/officeart/2009/3/layout/StepUpProcess"/>
    <dgm:cxn modelId="{9F4CF6E4-EE08-4B2C-BDAB-577AD23703B0}" type="presParOf" srcId="{05DD2AAF-12AE-40E4-A63B-3B87AF630F3D}" destId="{2B8F2A04-EC2E-40D0-A71B-AA83E3E8E25B}" srcOrd="0" destOrd="0" presId="urn:microsoft.com/office/officeart/2009/3/layout/StepUpProcess"/>
    <dgm:cxn modelId="{8E464D26-20B5-4359-BA53-EE0CEB4BECEE}" type="presParOf" srcId="{05DD2AAF-12AE-40E4-A63B-3B87AF630F3D}" destId="{6C653966-20C1-4D4E-8ECF-E05598659B15}" srcOrd="1" destOrd="0" presId="urn:microsoft.com/office/officeart/2009/3/layout/StepUpProcess"/>
    <dgm:cxn modelId="{14A29E9C-7959-4B2A-8C70-60A4248241B6}" type="presParOf" srcId="{05DD2AAF-12AE-40E4-A63B-3B87AF630F3D}" destId="{F9BAADD0-A35B-4472-A18B-82D9B78CBC5B}" srcOrd="2" destOrd="0" presId="urn:microsoft.com/office/officeart/2009/3/layout/StepUpProcess"/>
    <dgm:cxn modelId="{80ED4F29-A5C5-4B5D-A8BA-826720BE77B4}" type="presParOf" srcId="{E1F33605-CEB7-4982-AD78-3262D7632E73}" destId="{79362ABE-2356-4768-849E-4087101C648D}" srcOrd="7" destOrd="0" presId="urn:microsoft.com/office/officeart/2009/3/layout/StepUpProcess"/>
    <dgm:cxn modelId="{327073D3-2414-4203-8613-F25AA5B08B93}" type="presParOf" srcId="{79362ABE-2356-4768-849E-4087101C648D}" destId="{2644496A-C60E-4BDA-B669-727942D095C8}" srcOrd="0" destOrd="0" presId="urn:microsoft.com/office/officeart/2009/3/layout/StepUpProcess"/>
    <dgm:cxn modelId="{1524631C-F414-4D35-9C9C-7CA2D593CC07}" type="presParOf" srcId="{E1F33605-CEB7-4982-AD78-3262D7632E73}" destId="{2C7DDDDA-93A8-419B-9AD0-1527E2330BD5}" srcOrd="8" destOrd="0" presId="urn:microsoft.com/office/officeart/2009/3/layout/StepUpProcess"/>
    <dgm:cxn modelId="{FEE9C193-1AA7-4A3D-900D-A2E5CFA7CBBE}" type="presParOf" srcId="{2C7DDDDA-93A8-419B-9AD0-1527E2330BD5}" destId="{920A8047-7214-4465-A92E-807DED9448B2}" srcOrd="0" destOrd="0" presId="urn:microsoft.com/office/officeart/2009/3/layout/StepUpProcess"/>
    <dgm:cxn modelId="{57999487-A5AD-45EF-AE7D-23F236E5312C}" type="presParOf" srcId="{2C7DDDDA-93A8-419B-9AD0-1527E2330BD5}" destId="{9ED799C5-BDF9-4B4F-944B-1EA1B67304A1}" srcOrd="1" destOrd="0" presId="urn:microsoft.com/office/officeart/2009/3/layout/StepUpProcess"/>
    <dgm:cxn modelId="{5AA2BA66-F464-4AE9-B546-CB041E2C505D}" type="presParOf" srcId="{2C7DDDDA-93A8-419B-9AD0-1527E2330BD5}" destId="{CD9DFA6D-CDA5-4925-866C-CE5ED6150A31}" srcOrd="2" destOrd="0" presId="urn:microsoft.com/office/officeart/2009/3/layout/StepUpProcess"/>
    <dgm:cxn modelId="{7956B1A4-C101-479D-9F87-EFC569B0F7AB}" type="presParOf" srcId="{E1F33605-CEB7-4982-AD78-3262D7632E73}" destId="{479E5531-F10E-4234-94D1-087D0D37B600}" srcOrd="9" destOrd="0" presId="urn:microsoft.com/office/officeart/2009/3/layout/StepUpProcess"/>
    <dgm:cxn modelId="{4FABBB7C-80B5-4306-A48C-5987FA7F343C}" type="presParOf" srcId="{479E5531-F10E-4234-94D1-087D0D37B600}" destId="{708D48A0-707A-45E6-B64D-7F50CC2F0B87}" srcOrd="0" destOrd="0" presId="urn:microsoft.com/office/officeart/2009/3/layout/StepUpProcess"/>
    <dgm:cxn modelId="{9F10AEE3-5B11-4B6F-87F1-BF8E25B14360}" type="presParOf" srcId="{E1F33605-CEB7-4982-AD78-3262D7632E73}" destId="{69C4456C-4EBF-4695-9A79-C9F6F54A14AF}" srcOrd="10" destOrd="0" presId="urn:microsoft.com/office/officeart/2009/3/layout/StepUpProcess"/>
    <dgm:cxn modelId="{C2A4863C-ADA0-4FE5-AB30-72D3F2E15B53}" type="presParOf" srcId="{69C4456C-4EBF-4695-9A79-C9F6F54A14AF}" destId="{8B6A4DE6-A639-4765-A662-02D532B5761D}" srcOrd="0" destOrd="0" presId="urn:microsoft.com/office/officeart/2009/3/layout/StepUpProcess"/>
    <dgm:cxn modelId="{88900A68-981E-47F4-AD2D-469764C87F6A}" type="presParOf" srcId="{69C4456C-4EBF-4695-9A79-C9F6F54A14AF}" destId="{0BB4E471-6BB2-4DDB-A013-89A5D496F7B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22AE03-BCC9-4189-946E-8BC797640B7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BC3B01C6-A2D4-4744-9811-E6332AFD7A0C}">
      <dgm:prSet phldrT="[Tekst]" custT="1"/>
      <dgm:spPr/>
      <dgm:t>
        <a:bodyPr/>
        <a:lstStyle/>
        <a:p>
          <a:r>
            <a:rPr lang="pl-PL" sz="1600" b="1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1. ODDOLNOŚĆ</a:t>
          </a:r>
          <a:r>
            <a:rPr lang="pl-PL" sz="1600" b="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 </a:t>
          </a:r>
        </a:p>
        <a:p>
          <a:br>
            <a:rPr lang="pl-PL" sz="1600" b="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1600" b="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(szeroki udział społeczności lokalnej w tworzeniu i realizacji strategii)</a:t>
          </a:r>
          <a:endParaRPr lang="pl-PL" sz="1600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5B85FDD3-239C-48D8-90CF-3B163B5287F6}" type="parTrans" cxnId="{B7371850-AC98-4690-AAD1-A6D2913F7BBD}">
      <dgm:prSet/>
      <dgm:spPr/>
      <dgm:t>
        <a:bodyPr/>
        <a:lstStyle/>
        <a:p>
          <a:endParaRPr lang="pl-PL" sz="1600">
            <a:solidFill>
              <a:schemeClr val="bg1"/>
            </a:solidFill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F277F69B-4294-4DB7-9CED-DF1724E67DB5}" type="sibTrans" cxnId="{B7371850-AC98-4690-AAD1-A6D2913F7BBD}">
      <dgm:prSet/>
      <dgm:spPr/>
      <dgm:t>
        <a:bodyPr/>
        <a:lstStyle/>
        <a:p>
          <a:endParaRPr lang="pl-PL" sz="1600">
            <a:solidFill>
              <a:schemeClr val="bg1"/>
            </a:solidFill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65CE997E-AAD1-4083-B57C-9E803935DB51}">
      <dgm:prSet custT="1"/>
      <dgm:spPr/>
      <dgm:t>
        <a:bodyPr/>
        <a:lstStyle/>
        <a:p>
          <a:r>
            <a:rPr lang="pl-PL" sz="1600" b="1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2. TERYTORIALNOŚĆ</a:t>
          </a:r>
          <a:r>
            <a:rPr lang="pl-PL" sz="1600" b="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 </a:t>
          </a:r>
        </a:p>
        <a:p>
          <a:br>
            <a:rPr lang="pl-PL" sz="1600" b="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1600" b="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(lokalna strategia rozwoju przygotowana dla danego, spójnego obszaru)</a:t>
          </a:r>
        </a:p>
      </dgm:t>
    </dgm:pt>
    <dgm:pt modelId="{AFF1AF94-5343-409F-9D1D-CEB481F92A21}" type="parTrans" cxnId="{D41A440B-0DC1-4A75-93B3-17A2437F1FE7}">
      <dgm:prSet/>
      <dgm:spPr/>
      <dgm:t>
        <a:bodyPr/>
        <a:lstStyle/>
        <a:p>
          <a:endParaRPr lang="pl-PL" sz="1600">
            <a:solidFill>
              <a:schemeClr val="bg1"/>
            </a:solidFill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3B0D16AC-D1E9-47C3-A651-6CB29E76D613}" type="sibTrans" cxnId="{D41A440B-0DC1-4A75-93B3-17A2437F1FE7}">
      <dgm:prSet/>
      <dgm:spPr/>
      <dgm:t>
        <a:bodyPr/>
        <a:lstStyle/>
        <a:p>
          <a:endParaRPr lang="pl-PL" sz="1600">
            <a:solidFill>
              <a:schemeClr val="bg1"/>
            </a:solidFill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F2A124FA-0FEC-4BC4-9EFA-EF298D8018D3}">
      <dgm:prSet custT="1"/>
      <dgm:spPr/>
      <dgm:t>
        <a:bodyPr/>
        <a:lstStyle/>
        <a:p>
          <a:r>
            <a:rPr lang="pl-PL" sz="1600" b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3. ZINTEGROWANIE </a:t>
          </a:r>
        </a:p>
        <a:p>
          <a:br>
            <a:rPr lang="pl-PL" sz="1600" b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1600" b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(łączenie różnych dziedzin gospodarki, współpraca różnych grup interesu)</a:t>
          </a:r>
          <a:endParaRPr lang="pl-PL" sz="1600" b="0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35462DAB-45D9-45AE-BA78-569C82851B5A}" type="parTrans" cxnId="{2371FBB2-6879-4277-815E-A4215B08F7EB}">
      <dgm:prSet/>
      <dgm:spPr/>
      <dgm:t>
        <a:bodyPr/>
        <a:lstStyle/>
        <a:p>
          <a:endParaRPr lang="pl-PL" sz="1600">
            <a:solidFill>
              <a:schemeClr val="bg1"/>
            </a:solidFill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8676F12F-464A-4110-82DD-E33B6EECA5B0}" type="sibTrans" cxnId="{2371FBB2-6879-4277-815E-A4215B08F7EB}">
      <dgm:prSet/>
      <dgm:spPr/>
      <dgm:t>
        <a:bodyPr/>
        <a:lstStyle/>
        <a:p>
          <a:endParaRPr lang="pl-PL" sz="1600">
            <a:solidFill>
              <a:schemeClr val="bg1"/>
            </a:solidFill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EF1872B9-5C61-4843-B2C2-D72FE9AE495E}">
      <dgm:prSet custT="1"/>
      <dgm:spPr/>
      <dgm:t>
        <a:bodyPr/>
        <a:lstStyle/>
        <a:p>
          <a:r>
            <a:rPr lang="pl-PL" sz="1600" b="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4. PARTNERSTWO </a:t>
          </a:r>
        </a:p>
        <a:p>
          <a:br>
            <a:rPr lang="pl-PL" sz="1600" b="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1600" b="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(lokalna grupa działania jako lokalne partnerstwo, </a:t>
          </a:r>
          <a:br>
            <a:rPr lang="pl-PL" sz="1600" b="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1600" b="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w którym uczestniczą różne podmioty z sektora publicznego, społecznego </a:t>
          </a:r>
          <a:br>
            <a:rPr lang="pl-PL" sz="1600" b="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1600" b="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i gospodarczego)</a:t>
          </a:r>
        </a:p>
      </dgm:t>
    </dgm:pt>
    <dgm:pt modelId="{4B9C2B1C-70C1-4650-9DA2-B6C3847B355E}" type="parTrans" cxnId="{20FC5201-9285-4EF1-9923-5A959FC322CC}">
      <dgm:prSet/>
      <dgm:spPr/>
      <dgm:t>
        <a:bodyPr/>
        <a:lstStyle/>
        <a:p>
          <a:endParaRPr lang="pl-PL" sz="1600">
            <a:solidFill>
              <a:schemeClr val="bg1"/>
            </a:solidFill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6A57269C-705C-4DF3-94C1-BCD43A6833CD}" type="sibTrans" cxnId="{20FC5201-9285-4EF1-9923-5A959FC322CC}">
      <dgm:prSet/>
      <dgm:spPr/>
      <dgm:t>
        <a:bodyPr/>
        <a:lstStyle/>
        <a:p>
          <a:endParaRPr lang="pl-PL" sz="1600">
            <a:solidFill>
              <a:schemeClr val="bg1"/>
            </a:solidFill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11E91D56-B28E-44F1-87A7-C3D804A6C255}">
      <dgm:prSet custT="1"/>
      <dgm:spPr/>
      <dgm:t>
        <a:bodyPr/>
        <a:lstStyle/>
        <a:p>
          <a:r>
            <a:rPr lang="pl-PL" sz="1600" b="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5. INNOWACYJNOŚĆ</a:t>
          </a:r>
        </a:p>
        <a:p>
          <a:r>
            <a:rPr lang="pl-PL" sz="1600" b="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 (w skali lokalnej)</a:t>
          </a:r>
        </a:p>
      </dgm:t>
    </dgm:pt>
    <dgm:pt modelId="{B4A96153-A151-46D0-A10D-22020EC68B02}" type="parTrans" cxnId="{C32FF206-85C3-45F7-BCD7-4DC0EA26AB78}">
      <dgm:prSet/>
      <dgm:spPr/>
      <dgm:t>
        <a:bodyPr/>
        <a:lstStyle/>
        <a:p>
          <a:endParaRPr lang="pl-PL" sz="1600">
            <a:solidFill>
              <a:schemeClr val="bg1"/>
            </a:solidFill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8FDD166A-1AEB-43A5-9973-F29F6A785B20}" type="sibTrans" cxnId="{C32FF206-85C3-45F7-BCD7-4DC0EA26AB78}">
      <dgm:prSet/>
      <dgm:spPr/>
      <dgm:t>
        <a:bodyPr/>
        <a:lstStyle/>
        <a:p>
          <a:endParaRPr lang="pl-PL" sz="1600">
            <a:solidFill>
              <a:schemeClr val="bg1"/>
            </a:solidFill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E94C989F-9B2B-4066-A028-E288D308FBD4}">
      <dgm:prSet custT="1"/>
      <dgm:spPr/>
      <dgm:t>
        <a:bodyPr/>
        <a:lstStyle/>
        <a:p>
          <a:r>
            <a:rPr lang="pl-PL" sz="1600" b="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6. DECENTRALIZACJA </a:t>
          </a:r>
        </a:p>
        <a:p>
          <a:r>
            <a:rPr lang="pl-PL" sz="1600" b="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(zarządzania i finansowania)</a:t>
          </a:r>
        </a:p>
      </dgm:t>
    </dgm:pt>
    <dgm:pt modelId="{2697EA32-405D-4D38-A8F8-5BDDFCF786EB}" type="parTrans" cxnId="{6EBBED9D-5938-41FB-BA1F-390505D84F9B}">
      <dgm:prSet/>
      <dgm:spPr/>
      <dgm:t>
        <a:bodyPr/>
        <a:lstStyle/>
        <a:p>
          <a:endParaRPr lang="pl-PL" sz="1600">
            <a:solidFill>
              <a:schemeClr val="bg1"/>
            </a:solidFill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160C89C5-73F8-4E97-956A-FFD5D3C3087D}" type="sibTrans" cxnId="{6EBBED9D-5938-41FB-BA1F-390505D84F9B}">
      <dgm:prSet/>
      <dgm:spPr/>
      <dgm:t>
        <a:bodyPr/>
        <a:lstStyle/>
        <a:p>
          <a:endParaRPr lang="pl-PL" sz="1600">
            <a:solidFill>
              <a:schemeClr val="bg1"/>
            </a:solidFill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ADB2CAA0-6FC6-484F-A3CA-2893289A118B}">
      <dgm:prSet custT="1"/>
      <dgm:spPr/>
      <dgm:t>
        <a:bodyPr/>
        <a:lstStyle/>
        <a:p>
          <a:r>
            <a:rPr lang="pl-PL" sz="1600" b="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7. SIECIOWANIE </a:t>
          </a:r>
          <a:br>
            <a:rPr lang="pl-PL" sz="1600" b="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1600" b="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I WSPÓŁPRACA </a:t>
          </a:r>
        </a:p>
        <a:p>
          <a:br>
            <a:rPr lang="pl-PL" sz="1600" b="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1600" b="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(wymiana doświadczeń </a:t>
          </a:r>
          <a:br>
            <a:rPr lang="pl-PL" sz="1600" b="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1600" b="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i rozpowszechnianie dobrych praktyk).</a:t>
          </a:r>
        </a:p>
      </dgm:t>
    </dgm:pt>
    <dgm:pt modelId="{BD4422A0-A02B-434A-8351-DC4A43BBE7E9}" type="parTrans" cxnId="{3B5A77B0-740F-4B55-8F14-5F870A0B9315}">
      <dgm:prSet/>
      <dgm:spPr/>
      <dgm:t>
        <a:bodyPr/>
        <a:lstStyle/>
        <a:p>
          <a:endParaRPr lang="pl-PL" sz="1600">
            <a:solidFill>
              <a:schemeClr val="bg1"/>
            </a:solidFill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7D4A1985-7C1C-47A5-8EA3-312AA8DE2E8F}" type="sibTrans" cxnId="{3B5A77B0-740F-4B55-8F14-5F870A0B9315}">
      <dgm:prSet/>
      <dgm:spPr/>
      <dgm:t>
        <a:bodyPr/>
        <a:lstStyle/>
        <a:p>
          <a:endParaRPr lang="pl-PL" sz="1600">
            <a:solidFill>
              <a:schemeClr val="bg1"/>
            </a:solidFill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1258F6A3-4295-4C5C-BC82-CB1A853E71B8}" type="pres">
      <dgm:prSet presAssocID="{1622AE03-BCC9-4189-946E-8BC797640B77}" presName="diagram" presStyleCnt="0">
        <dgm:presLayoutVars>
          <dgm:dir/>
          <dgm:resizeHandles val="exact"/>
        </dgm:presLayoutVars>
      </dgm:prSet>
      <dgm:spPr/>
    </dgm:pt>
    <dgm:pt modelId="{DE1E4012-870B-45F3-B030-81501ABDB34A}" type="pres">
      <dgm:prSet presAssocID="{BC3B01C6-A2D4-4744-9811-E6332AFD7A0C}" presName="node" presStyleLbl="node1" presStyleIdx="0" presStyleCnt="7" custScaleY="128166">
        <dgm:presLayoutVars>
          <dgm:bulletEnabled val="1"/>
        </dgm:presLayoutVars>
      </dgm:prSet>
      <dgm:spPr/>
    </dgm:pt>
    <dgm:pt modelId="{53E8AE16-8FF3-4283-88DF-6FA88160C7C7}" type="pres">
      <dgm:prSet presAssocID="{F277F69B-4294-4DB7-9CED-DF1724E67DB5}" presName="sibTrans" presStyleCnt="0"/>
      <dgm:spPr/>
    </dgm:pt>
    <dgm:pt modelId="{65CBDBBB-4DB0-4372-9DBA-8173C7295FFB}" type="pres">
      <dgm:prSet presAssocID="{65CE997E-AAD1-4083-B57C-9E803935DB51}" presName="node" presStyleLbl="node1" presStyleIdx="1" presStyleCnt="7" custScaleY="128166">
        <dgm:presLayoutVars>
          <dgm:bulletEnabled val="1"/>
        </dgm:presLayoutVars>
      </dgm:prSet>
      <dgm:spPr/>
    </dgm:pt>
    <dgm:pt modelId="{21102BC6-4D09-41B7-9674-41E3EF75488B}" type="pres">
      <dgm:prSet presAssocID="{3B0D16AC-D1E9-47C3-A651-6CB29E76D613}" presName="sibTrans" presStyleCnt="0"/>
      <dgm:spPr/>
    </dgm:pt>
    <dgm:pt modelId="{7B500C3D-E779-4D9B-BB32-25F72C8F8B8D}" type="pres">
      <dgm:prSet presAssocID="{F2A124FA-0FEC-4BC4-9EFA-EF298D8018D3}" presName="node" presStyleLbl="node1" presStyleIdx="2" presStyleCnt="7" custScaleY="128166">
        <dgm:presLayoutVars>
          <dgm:bulletEnabled val="1"/>
        </dgm:presLayoutVars>
      </dgm:prSet>
      <dgm:spPr/>
    </dgm:pt>
    <dgm:pt modelId="{374E98D8-A354-4B87-BF37-D65A5288C321}" type="pres">
      <dgm:prSet presAssocID="{8676F12F-464A-4110-82DD-E33B6EECA5B0}" presName="sibTrans" presStyleCnt="0"/>
      <dgm:spPr/>
    </dgm:pt>
    <dgm:pt modelId="{18A3D77D-71BB-48BC-9701-0B43889FD320}" type="pres">
      <dgm:prSet presAssocID="{EF1872B9-5C61-4843-B2C2-D72FE9AE495E}" presName="node" presStyleLbl="node1" presStyleIdx="3" presStyleCnt="7" custScaleY="128166">
        <dgm:presLayoutVars>
          <dgm:bulletEnabled val="1"/>
        </dgm:presLayoutVars>
      </dgm:prSet>
      <dgm:spPr/>
    </dgm:pt>
    <dgm:pt modelId="{3F115641-6327-4118-83F0-A0471CEBB260}" type="pres">
      <dgm:prSet presAssocID="{6A57269C-705C-4DF3-94C1-BCD43A6833CD}" presName="sibTrans" presStyleCnt="0"/>
      <dgm:spPr/>
    </dgm:pt>
    <dgm:pt modelId="{F305C0D6-5BFF-4170-88E1-503025C77844}" type="pres">
      <dgm:prSet presAssocID="{11E91D56-B28E-44F1-87A7-C3D804A6C255}" presName="node" presStyleLbl="node1" presStyleIdx="4" presStyleCnt="7" custScaleY="128166">
        <dgm:presLayoutVars>
          <dgm:bulletEnabled val="1"/>
        </dgm:presLayoutVars>
      </dgm:prSet>
      <dgm:spPr/>
    </dgm:pt>
    <dgm:pt modelId="{B1D4E1CF-9BA9-4406-804C-5A6F42016431}" type="pres">
      <dgm:prSet presAssocID="{8FDD166A-1AEB-43A5-9973-F29F6A785B20}" presName="sibTrans" presStyleCnt="0"/>
      <dgm:spPr/>
    </dgm:pt>
    <dgm:pt modelId="{9274FD36-0292-4AB1-A1FC-F9E4D8793A3E}" type="pres">
      <dgm:prSet presAssocID="{E94C989F-9B2B-4066-A028-E288D308FBD4}" presName="node" presStyleLbl="node1" presStyleIdx="5" presStyleCnt="7" custScaleY="128166">
        <dgm:presLayoutVars>
          <dgm:bulletEnabled val="1"/>
        </dgm:presLayoutVars>
      </dgm:prSet>
      <dgm:spPr/>
    </dgm:pt>
    <dgm:pt modelId="{A250EB1B-2252-4F87-AEE3-1E90F436D9F5}" type="pres">
      <dgm:prSet presAssocID="{160C89C5-73F8-4E97-956A-FFD5D3C3087D}" presName="sibTrans" presStyleCnt="0"/>
      <dgm:spPr/>
    </dgm:pt>
    <dgm:pt modelId="{C2B213FE-2D45-4057-B4F2-42D9CA530B06}" type="pres">
      <dgm:prSet presAssocID="{ADB2CAA0-6FC6-484F-A3CA-2893289A118B}" presName="node" presStyleLbl="node1" presStyleIdx="6" presStyleCnt="7" custScaleY="128166">
        <dgm:presLayoutVars>
          <dgm:bulletEnabled val="1"/>
        </dgm:presLayoutVars>
      </dgm:prSet>
      <dgm:spPr/>
    </dgm:pt>
  </dgm:ptLst>
  <dgm:cxnLst>
    <dgm:cxn modelId="{20FC5201-9285-4EF1-9923-5A959FC322CC}" srcId="{1622AE03-BCC9-4189-946E-8BC797640B77}" destId="{EF1872B9-5C61-4843-B2C2-D72FE9AE495E}" srcOrd="3" destOrd="0" parTransId="{4B9C2B1C-70C1-4650-9DA2-B6C3847B355E}" sibTransId="{6A57269C-705C-4DF3-94C1-BCD43A6833CD}"/>
    <dgm:cxn modelId="{C32FF206-85C3-45F7-BCD7-4DC0EA26AB78}" srcId="{1622AE03-BCC9-4189-946E-8BC797640B77}" destId="{11E91D56-B28E-44F1-87A7-C3D804A6C255}" srcOrd="4" destOrd="0" parTransId="{B4A96153-A151-46D0-A10D-22020EC68B02}" sibTransId="{8FDD166A-1AEB-43A5-9973-F29F6A785B20}"/>
    <dgm:cxn modelId="{5E42E008-662A-44EC-B6AD-4BE0AB10F7A8}" type="presOf" srcId="{11E91D56-B28E-44F1-87A7-C3D804A6C255}" destId="{F305C0D6-5BFF-4170-88E1-503025C77844}" srcOrd="0" destOrd="0" presId="urn:microsoft.com/office/officeart/2005/8/layout/default"/>
    <dgm:cxn modelId="{D41A440B-0DC1-4A75-93B3-17A2437F1FE7}" srcId="{1622AE03-BCC9-4189-946E-8BC797640B77}" destId="{65CE997E-AAD1-4083-B57C-9E803935DB51}" srcOrd="1" destOrd="0" parTransId="{AFF1AF94-5343-409F-9D1D-CEB481F92A21}" sibTransId="{3B0D16AC-D1E9-47C3-A651-6CB29E76D613}"/>
    <dgm:cxn modelId="{8E9C575E-936A-403A-B353-E4512A707C5C}" type="presOf" srcId="{65CE997E-AAD1-4083-B57C-9E803935DB51}" destId="{65CBDBBB-4DB0-4372-9DBA-8173C7295FFB}" srcOrd="0" destOrd="0" presId="urn:microsoft.com/office/officeart/2005/8/layout/default"/>
    <dgm:cxn modelId="{C763466B-0275-4CF5-9C19-16792E332609}" type="presOf" srcId="{1622AE03-BCC9-4189-946E-8BC797640B77}" destId="{1258F6A3-4295-4C5C-BC82-CB1A853E71B8}" srcOrd="0" destOrd="0" presId="urn:microsoft.com/office/officeart/2005/8/layout/default"/>
    <dgm:cxn modelId="{B7371850-AC98-4690-AAD1-A6D2913F7BBD}" srcId="{1622AE03-BCC9-4189-946E-8BC797640B77}" destId="{BC3B01C6-A2D4-4744-9811-E6332AFD7A0C}" srcOrd="0" destOrd="0" parTransId="{5B85FDD3-239C-48D8-90CF-3B163B5287F6}" sibTransId="{F277F69B-4294-4DB7-9CED-DF1724E67DB5}"/>
    <dgm:cxn modelId="{84CB037A-B826-41E4-B5C3-6815E42602BF}" type="presOf" srcId="{F2A124FA-0FEC-4BC4-9EFA-EF298D8018D3}" destId="{7B500C3D-E779-4D9B-BB32-25F72C8F8B8D}" srcOrd="0" destOrd="0" presId="urn:microsoft.com/office/officeart/2005/8/layout/default"/>
    <dgm:cxn modelId="{6EBBED9D-5938-41FB-BA1F-390505D84F9B}" srcId="{1622AE03-BCC9-4189-946E-8BC797640B77}" destId="{E94C989F-9B2B-4066-A028-E288D308FBD4}" srcOrd="5" destOrd="0" parTransId="{2697EA32-405D-4D38-A8F8-5BDDFCF786EB}" sibTransId="{160C89C5-73F8-4E97-956A-FFD5D3C3087D}"/>
    <dgm:cxn modelId="{341131A9-3911-4E39-80B5-C9C10014A811}" type="presOf" srcId="{BC3B01C6-A2D4-4744-9811-E6332AFD7A0C}" destId="{DE1E4012-870B-45F3-B030-81501ABDB34A}" srcOrd="0" destOrd="0" presId="urn:microsoft.com/office/officeart/2005/8/layout/default"/>
    <dgm:cxn modelId="{3B5A77B0-740F-4B55-8F14-5F870A0B9315}" srcId="{1622AE03-BCC9-4189-946E-8BC797640B77}" destId="{ADB2CAA0-6FC6-484F-A3CA-2893289A118B}" srcOrd="6" destOrd="0" parTransId="{BD4422A0-A02B-434A-8351-DC4A43BBE7E9}" sibTransId="{7D4A1985-7C1C-47A5-8EA3-312AA8DE2E8F}"/>
    <dgm:cxn modelId="{2371FBB2-6879-4277-815E-A4215B08F7EB}" srcId="{1622AE03-BCC9-4189-946E-8BC797640B77}" destId="{F2A124FA-0FEC-4BC4-9EFA-EF298D8018D3}" srcOrd="2" destOrd="0" parTransId="{35462DAB-45D9-45AE-BA78-569C82851B5A}" sibTransId="{8676F12F-464A-4110-82DD-E33B6EECA5B0}"/>
    <dgm:cxn modelId="{5D7A05B7-112A-4BF8-80A1-A6A67D9946CC}" type="presOf" srcId="{ADB2CAA0-6FC6-484F-A3CA-2893289A118B}" destId="{C2B213FE-2D45-4057-B4F2-42D9CA530B06}" srcOrd="0" destOrd="0" presId="urn:microsoft.com/office/officeart/2005/8/layout/default"/>
    <dgm:cxn modelId="{A07B25DD-3D3A-4B4C-93FE-296BC4BC509A}" type="presOf" srcId="{EF1872B9-5C61-4843-B2C2-D72FE9AE495E}" destId="{18A3D77D-71BB-48BC-9701-0B43889FD320}" srcOrd="0" destOrd="0" presId="urn:microsoft.com/office/officeart/2005/8/layout/default"/>
    <dgm:cxn modelId="{920878F0-0B70-4BEC-AEC8-1D745A3AD7E1}" type="presOf" srcId="{E94C989F-9B2B-4066-A028-E288D308FBD4}" destId="{9274FD36-0292-4AB1-A1FC-F9E4D8793A3E}" srcOrd="0" destOrd="0" presId="urn:microsoft.com/office/officeart/2005/8/layout/default"/>
    <dgm:cxn modelId="{0BDEEF92-8988-4239-9D11-8CEEC66EB04F}" type="presParOf" srcId="{1258F6A3-4295-4C5C-BC82-CB1A853E71B8}" destId="{DE1E4012-870B-45F3-B030-81501ABDB34A}" srcOrd="0" destOrd="0" presId="urn:microsoft.com/office/officeart/2005/8/layout/default"/>
    <dgm:cxn modelId="{678AD1C2-84CA-4628-B1C7-2DEB3AADCE5F}" type="presParOf" srcId="{1258F6A3-4295-4C5C-BC82-CB1A853E71B8}" destId="{53E8AE16-8FF3-4283-88DF-6FA88160C7C7}" srcOrd="1" destOrd="0" presId="urn:microsoft.com/office/officeart/2005/8/layout/default"/>
    <dgm:cxn modelId="{06DF5380-3B9D-430A-9740-CF20E0EC2891}" type="presParOf" srcId="{1258F6A3-4295-4C5C-BC82-CB1A853E71B8}" destId="{65CBDBBB-4DB0-4372-9DBA-8173C7295FFB}" srcOrd="2" destOrd="0" presId="urn:microsoft.com/office/officeart/2005/8/layout/default"/>
    <dgm:cxn modelId="{4CBC71F7-8A97-4676-999C-AB9A36FF49BA}" type="presParOf" srcId="{1258F6A3-4295-4C5C-BC82-CB1A853E71B8}" destId="{21102BC6-4D09-41B7-9674-41E3EF75488B}" srcOrd="3" destOrd="0" presId="urn:microsoft.com/office/officeart/2005/8/layout/default"/>
    <dgm:cxn modelId="{E3E95E0D-EE65-4646-83E4-4BFE977B0B84}" type="presParOf" srcId="{1258F6A3-4295-4C5C-BC82-CB1A853E71B8}" destId="{7B500C3D-E779-4D9B-BB32-25F72C8F8B8D}" srcOrd="4" destOrd="0" presId="urn:microsoft.com/office/officeart/2005/8/layout/default"/>
    <dgm:cxn modelId="{EFC0C65F-0884-4ECD-8345-1B18B48AB709}" type="presParOf" srcId="{1258F6A3-4295-4C5C-BC82-CB1A853E71B8}" destId="{374E98D8-A354-4B87-BF37-D65A5288C321}" srcOrd="5" destOrd="0" presId="urn:microsoft.com/office/officeart/2005/8/layout/default"/>
    <dgm:cxn modelId="{2D3A238B-58BD-48E0-90AC-EE3A9A5CFD96}" type="presParOf" srcId="{1258F6A3-4295-4C5C-BC82-CB1A853E71B8}" destId="{18A3D77D-71BB-48BC-9701-0B43889FD320}" srcOrd="6" destOrd="0" presId="urn:microsoft.com/office/officeart/2005/8/layout/default"/>
    <dgm:cxn modelId="{DBE758B0-6D7E-4E6D-BD43-8A2985AEC4D1}" type="presParOf" srcId="{1258F6A3-4295-4C5C-BC82-CB1A853E71B8}" destId="{3F115641-6327-4118-83F0-A0471CEBB260}" srcOrd="7" destOrd="0" presId="urn:microsoft.com/office/officeart/2005/8/layout/default"/>
    <dgm:cxn modelId="{B8673B8A-2FC6-4066-9051-05E95753947A}" type="presParOf" srcId="{1258F6A3-4295-4C5C-BC82-CB1A853E71B8}" destId="{F305C0D6-5BFF-4170-88E1-503025C77844}" srcOrd="8" destOrd="0" presId="urn:microsoft.com/office/officeart/2005/8/layout/default"/>
    <dgm:cxn modelId="{28EA6AA8-A1DD-4752-97C7-69D9BE62BB8C}" type="presParOf" srcId="{1258F6A3-4295-4C5C-BC82-CB1A853E71B8}" destId="{B1D4E1CF-9BA9-4406-804C-5A6F42016431}" srcOrd="9" destOrd="0" presId="urn:microsoft.com/office/officeart/2005/8/layout/default"/>
    <dgm:cxn modelId="{FCF6DE9E-3C1F-43D8-9897-698C9E46EE5F}" type="presParOf" srcId="{1258F6A3-4295-4C5C-BC82-CB1A853E71B8}" destId="{9274FD36-0292-4AB1-A1FC-F9E4D8793A3E}" srcOrd="10" destOrd="0" presId="urn:microsoft.com/office/officeart/2005/8/layout/default"/>
    <dgm:cxn modelId="{8EC755CF-40D0-409B-B9D8-D737FE5448FA}" type="presParOf" srcId="{1258F6A3-4295-4C5C-BC82-CB1A853E71B8}" destId="{A250EB1B-2252-4F87-AEE3-1E90F436D9F5}" srcOrd="11" destOrd="0" presId="urn:microsoft.com/office/officeart/2005/8/layout/default"/>
    <dgm:cxn modelId="{A5ABEB4D-41ED-46BA-AEFA-B7DD603A22A1}" type="presParOf" srcId="{1258F6A3-4295-4C5C-BC82-CB1A853E71B8}" destId="{C2B213FE-2D45-4057-B4F2-42D9CA530B0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638383-9B7C-451E-A076-6575DCCB79A7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CE142ACD-66A5-45B8-A44D-4A86ACD8F2B3}">
      <dgm:prSet phldrT="[Teks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pl-PL" b="1" dirty="0"/>
            <a:t>WIELOFUNDUSZOWE</a:t>
          </a:r>
        </a:p>
        <a:p>
          <a:r>
            <a:rPr lang="pl-PL" b="1" dirty="0"/>
            <a:t>- 10 -</a:t>
          </a:r>
          <a:endParaRPr lang="pl-PL" dirty="0"/>
        </a:p>
      </dgm:t>
    </dgm:pt>
    <dgm:pt modelId="{D887E229-EA90-48CB-9E57-B3F589CF0C3A}" type="parTrans" cxnId="{FD217957-F0C9-4E6A-A231-F25F4467A947}">
      <dgm:prSet/>
      <dgm:spPr/>
      <dgm:t>
        <a:bodyPr/>
        <a:lstStyle/>
        <a:p>
          <a:endParaRPr lang="pl-PL"/>
        </a:p>
      </dgm:t>
    </dgm:pt>
    <dgm:pt modelId="{49B4E83F-180C-49DA-AB35-AA536A5DCD7E}" type="sibTrans" cxnId="{FD217957-F0C9-4E6A-A231-F25F4467A947}">
      <dgm:prSet/>
      <dgm:spPr/>
      <dgm:t>
        <a:bodyPr/>
        <a:lstStyle/>
        <a:p>
          <a:endParaRPr lang="pl-PL"/>
        </a:p>
      </dgm:t>
    </dgm:pt>
    <dgm:pt modelId="{108AE511-DD33-4621-BCC2-35436C1194EE}">
      <dgm:prSet phldrT="[Tekst]" custT="1"/>
      <dgm:spPr/>
      <dgm:t>
        <a:bodyPr/>
        <a:lstStyle/>
        <a:p>
          <a:r>
            <a:rPr lang="pl-PL" sz="1500" dirty="0"/>
            <a:t>Kujawsko-Pomorskie</a:t>
          </a:r>
        </a:p>
      </dgm:t>
    </dgm:pt>
    <dgm:pt modelId="{F0C178AF-61E9-42AB-9EBB-BB7974E6C4BA}" type="parTrans" cxnId="{4F574551-FD46-4DD7-86E9-BB641A74E2D8}">
      <dgm:prSet/>
      <dgm:spPr/>
      <dgm:t>
        <a:bodyPr/>
        <a:lstStyle/>
        <a:p>
          <a:endParaRPr lang="pl-PL"/>
        </a:p>
      </dgm:t>
    </dgm:pt>
    <dgm:pt modelId="{C7810762-BA00-440F-8203-05135BE40F44}" type="sibTrans" cxnId="{4F574551-FD46-4DD7-86E9-BB641A74E2D8}">
      <dgm:prSet/>
      <dgm:spPr/>
      <dgm:t>
        <a:bodyPr/>
        <a:lstStyle/>
        <a:p>
          <a:endParaRPr lang="pl-PL"/>
        </a:p>
      </dgm:t>
    </dgm:pt>
    <dgm:pt modelId="{92B6F24C-A1D9-4925-9A2A-0195DD04F993}">
      <dgm:prSet phldrT="[Tekst]" custT="1"/>
      <dgm:spPr/>
      <dgm:t>
        <a:bodyPr/>
        <a:lstStyle/>
        <a:p>
          <a:r>
            <a:rPr lang="pl-PL" sz="1500" dirty="0"/>
            <a:t>Lubuskie</a:t>
          </a:r>
        </a:p>
      </dgm:t>
    </dgm:pt>
    <dgm:pt modelId="{BF6EA8D3-E66B-499D-BEAB-494EE0A8FA42}" type="parTrans" cxnId="{9AA8437E-1B18-43F2-B7B1-50A3F36CE152}">
      <dgm:prSet/>
      <dgm:spPr/>
      <dgm:t>
        <a:bodyPr/>
        <a:lstStyle/>
        <a:p>
          <a:endParaRPr lang="pl-PL"/>
        </a:p>
      </dgm:t>
    </dgm:pt>
    <dgm:pt modelId="{1F44D38F-6B7E-49CD-BB84-B98CA44E85F5}" type="sibTrans" cxnId="{9AA8437E-1B18-43F2-B7B1-50A3F36CE152}">
      <dgm:prSet/>
      <dgm:spPr/>
      <dgm:t>
        <a:bodyPr/>
        <a:lstStyle/>
        <a:p>
          <a:endParaRPr lang="pl-PL"/>
        </a:p>
      </dgm:t>
    </dgm:pt>
    <dgm:pt modelId="{F792A6D1-7853-4CE4-AD58-A75FAB2B95AF}">
      <dgm:prSet phldrT="[Tekst]" custT="1"/>
      <dgm:spPr/>
      <dgm:t>
        <a:bodyPr/>
        <a:lstStyle/>
        <a:p>
          <a:r>
            <a:rPr lang="pl-PL" sz="1500" dirty="0"/>
            <a:t>Małopolskie</a:t>
          </a:r>
        </a:p>
      </dgm:t>
    </dgm:pt>
    <dgm:pt modelId="{B0867D3B-03C2-48A4-A7A4-17948D5F08A6}" type="parTrans" cxnId="{A4F3ABD7-B0ED-44FB-842D-AA2D92EE312C}">
      <dgm:prSet/>
      <dgm:spPr/>
      <dgm:t>
        <a:bodyPr/>
        <a:lstStyle/>
        <a:p>
          <a:endParaRPr lang="pl-PL"/>
        </a:p>
      </dgm:t>
    </dgm:pt>
    <dgm:pt modelId="{4C3DBB5E-E534-4886-A232-5A9317EA0B2C}" type="sibTrans" cxnId="{A4F3ABD7-B0ED-44FB-842D-AA2D92EE312C}">
      <dgm:prSet/>
      <dgm:spPr/>
      <dgm:t>
        <a:bodyPr/>
        <a:lstStyle/>
        <a:p>
          <a:endParaRPr lang="pl-PL"/>
        </a:p>
      </dgm:t>
    </dgm:pt>
    <dgm:pt modelId="{130CB10A-DB67-4784-93EB-C48E8FA9F1B7}">
      <dgm:prSet phldrT="[Tekst]" custT="1"/>
      <dgm:spPr/>
      <dgm:t>
        <a:bodyPr/>
        <a:lstStyle/>
        <a:p>
          <a:r>
            <a:rPr lang="pl-PL" sz="1500" dirty="0"/>
            <a:t>Podkarpackie</a:t>
          </a:r>
        </a:p>
      </dgm:t>
    </dgm:pt>
    <dgm:pt modelId="{7CC5FCBA-B03C-42F2-9867-734676F7BCE3}" type="parTrans" cxnId="{7632AF34-CEC4-4B6D-BAF7-2BEDBC68422B}">
      <dgm:prSet/>
      <dgm:spPr/>
      <dgm:t>
        <a:bodyPr/>
        <a:lstStyle/>
        <a:p>
          <a:endParaRPr lang="pl-PL"/>
        </a:p>
      </dgm:t>
    </dgm:pt>
    <dgm:pt modelId="{9C39A47C-95AF-40EF-B611-435383EC899B}" type="sibTrans" cxnId="{7632AF34-CEC4-4B6D-BAF7-2BEDBC68422B}">
      <dgm:prSet/>
      <dgm:spPr/>
      <dgm:t>
        <a:bodyPr/>
        <a:lstStyle/>
        <a:p>
          <a:endParaRPr lang="pl-PL"/>
        </a:p>
      </dgm:t>
    </dgm:pt>
    <dgm:pt modelId="{20DA8FEE-FCD6-4B35-8C8C-19DE46E49D16}">
      <dgm:prSet phldrT="[Tekst]" custT="1"/>
      <dgm:spPr/>
      <dgm:t>
        <a:bodyPr/>
        <a:lstStyle/>
        <a:p>
          <a:r>
            <a:rPr lang="pl-PL" sz="1500" dirty="0"/>
            <a:t>Podlaskie</a:t>
          </a:r>
        </a:p>
      </dgm:t>
    </dgm:pt>
    <dgm:pt modelId="{120844EB-F880-41A7-8FA1-BE397C7CE90D}" type="parTrans" cxnId="{96B18B1C-60CA-4D91-AAA2-669A5ACDEA0B}">
      <dgm:prSet/>
      <dgm:spPr/>
      <dgm:t>
        <a:bodyPr/>
        <a:lstStyle/>
        <a:p>
          <a:endParaRPr lang="pl-PL"/>
        </a:p>
      </dgm:t>
    </dgm:pt>
    <dgm:pt modelId="{190F8E7F-3483-4175-82D3-41EFD79859A9}" type="sibTrans" cxnId="{96B18B1C-60CA-4D91-AAA2-669A5ACDEA0B}">
      <dgm:prSet/>
      <dgm:spPr/>
      <dgm:t>
        <a:bodyPr/>
        <a:lstStyle/>
        <a:p>
          <a:endParaRPr lang="pl-PL"/>
        </a:p>
      </dgm:t>
    </dgm:pt>
    <dgm:pt modelId="{72DD6E67-6FD9-4CEE-8071-BBE36DAF5BCC}">
      <dgm:prSet phldrT="[Tekst]" custT="1"/>
      <dgm:spPr/>
      <dgm:t>
        <a:bodyPr/>
        <a:lstStyle/>
        <a:p>
          <a:r>
            <a:rPr lang="pl-PL" sz="1500" dirty="0"/>
            <a:t>Pomorskie</a:t>
          </a:r>
        </a:p>
      </dgm:t>
    </dgm:pt>
    <dgm:pt modelId="{50223200-3E84-4B93-A410-76560445D204}" type="parTrans" cxnId="{A624320F-60A0-4860-B8B5-26E9154CD8C1}">
      <dgm:prSet/>
      <dgm:spPr/>
      <dgm:t>
        <a:bodyPr/>
        <a:lstStyle/>
        <a:p>
          <a:endParaRPr lang="pl-PL"/>
        </a:p>
      </dgm:t>
    </dgm:pt>
    <dgm:pt modelId="{4CB1DDC9-0E94-466D-A073-8EBF42B9DCB4}" type="sibTrans" cxnId="{A624320F-60A0-4860-B8B5-26E9154CD8C1}">
      <dgm:prSet/>
      <dgm:spPr/>
      <dgm:t>
        <a:bodyPr/>
        <a:lstStyle/>
        <a:p>
          <a:endParaRPr lang="pl-PL"/>
        </a:p>
      </dgm:t>
    </dgm:pt>
    <dgm:pt modelId="{A561BA70-166E-44B4-A147-B74A692F5B4A}">
      <dgm:prSet phldrT="[Tekst]" custT="1"/>
      <dgm:spPr/>
      <dgm:t>
        <a:bodyPr/>
        <a:lstStyle/>
        <a:p>
          <a:r>
            <a:rPr lang="pl-PL" sz="1500" dirty="0"/>
            <a:t>Świętokrzyskie</a:t>
          </a:r>
        </a:p>
      </dgm:t>
    </dgm:pt>
    <dgm:pt modelId="{68AA9545-0480-4142-82B5-695ADF2B09D4}" type="parTrans" cxnId="{F6E08BEC-947E-43F7-85E6-E718915673E1}">
      <dgm:prSet/>
      <dgm:spPr/>
      <dgm:t>
        <a:bodyPr/>
        <a:lstStyle/>
        <a:p>
          <a:endParaRPr lang="pl-PL"/>
        </a:p>
      </dgm:t>
    </dgm:pt>
    <dgm:pt modelId="{72154749-3688-432D-8B10-5C72E982852A}" type="sibTrans" cxnId="{F6E08BEC-947E-43F7-85E6-E718915673E1}">
      <dgm:prSet/>
      <dgm:spPr/>
      <dgm:t>
        <a:bodyPr/>
        <a:lstStyle/>
        <a:p>
          <a:endParaRPr lang="pl-PL"/>
        </a:p>
      </dgm:t>
    </dgm:pt>
    <dgm:pt modelId="{79E7F49F-4599-4125-8B46-DD2F123836CC}">
      <dgm:prSet phldrT="[Tekst]" custT="1"/>
      <dgm:spPr/>
      <dgm:t>
        <a:bodyPr/>
        <a:lstStyle/>
        <a:p>
          <a:r>
            <a:rPr lang="pl-PL" sz="1500" dirty="0"/>
            <a:t>Wielkopolskie</a:t>
          </a:r>
        </a:p>
      </dgm:t>
    </dgm:pt>
    <dgm:pt modelId="{9F7354B4-6175-4FAA-A3F8-58580FDCDEAB}" type="parTrans" cxnId="{D8ECAFB3-92EF-4DAF-B752-B5BFD13291D8}">
      <dgm:prSet/>
      <dgm:spPr/>
      <dgm:t>
        <a:bodyPr/>
        <a:lstStyle/>
        <a:p>
          <a:endParaRPr lang="pl-PL"/>
        </a:p>
      </dgm:t>
    </dgm:pt>
    <dgm:pt modelId="{E986B0D1-9660-48DA-85C2-9D7599C49CC0}" type="sibTrans" cxnId="{D8ECAFB3-92EF-4DAF-B752-B5BFD13291D8}">
      <dgm:prSet/>
      <dgm:spPr/>
      <dgm:t>
        <a:bodyPr/>
        <a:lstStyle/>
        <a:p>
          <a:endParaRPr lang="pl-PL"/>
        </a:p>
      </dgm:t>
    </dgm:pt>
    <dgm:pt modelId="{FD4467BA-D5B7-41C3-AC9E-B42772D197BF}">
      <dgm:prSet phldrT="[Tekst]" custT="1"/>
      <dgm:spPr/>
      <dgm:t>
        <a:bodyPr/>
        <a:lstStyle/>
        <a:p>
          <a:r>
            <a:rPr lang="pl-PL" sz="1500" dirty="0"/>
            <a:t>Zachodniopomorskie</a:t>
          </a:r>
        </a:p>
      </dgm:t>
    </dgm:pt>
    <dgm:pt modelId="{6A769710-570A-493B-952E-AE1307E7CB28}" type="parTrans" cxnId="{26F89331-22A6-4117-BC84-0B12C096C5F9}">
      <dgm:prSet/>
      <dgm:spPr/>
      <dgm:t>
        <a:bodyPr/>
        <a:lstStyle/>
        <a:p>
          <a:endParaRPr lang="pl-PL"/>
        </a:p>
      </dgm:t>
    </dgm:pt>
    <dgm:pt modelId="{616D85A1-80ED-48F1-AA41-D1F3DDC75188}" type="sibTrans" cxnId="{26F89331-22A6-4117-BC84-0B12C096C5F9}">
      <dgm:prSet/>
      <dgm:spPr/>
      <dgm:t>
        <a:bodyPr/>
        <a:lstStyle/>
        <a:p>
          <a:endParaRPr lang="pl-PL"/>
        </a:p>
      </dgm:t>
    </dgm:pt>
    <dgm:pt modelId="{41368CD9-D382-4F77-8105-7EE66CC85423}">
      <dgm:prSet phldrT="[Tekst]" custT="1"/>
      <dgm:spPr/>
      <dgm:t>
        <a:bodyPr/>
        <a:lstStyle/>
        <a:p>
          <a:r>
            <a:rPr lang="pl-PL" sz="1500" dirty="0"/>
            <a:t>Śląskie</a:t>
          </a:r>
        </a:p>
      </dgm:t>
    </dgm:pt>
    <dgm:pt modelId="{85B8C020-209F-4AAC-B424-2F7EA897495E}" type="parTrans" cxnId="{216792EE-ED79-4158-A7EE-7B4EABF11276}">
      <dgm:prSet/>
      <dgm:spPr/>
      <dgm:t>
        <a:bodyPr/>
        <a:lstStyle/>
        <a:p>
          <a:endParaRPr lang="pl-PL"/>
        </a:p>
      </dgm:t>
    </dgm:pt>
    <dgm:pt modelId="{BC97935C-F74A-4AEC-9B25-2C96A9B07ABB}" type="sibTrans" cxnId="{216792EE-ED79-4158-A7EE-7B4EABF11276}">
      <dgm:prSet/>
      <dgm:spPr/>
      <dgm:t>
        <a:bodyPr/>
        <a:lstStyle/>
        <a:p>
          <a:endParaRPr lang="pl-PL"/>
        </a:p>
      </dgm:t>
    </dgm:pt>
    <dgm:pt modelId="{A068A174-928A-4DF6-9DEF-A3D1F1C03931}" type="pres">
      <dgm:prSet presAssocID="{FE638383-9B7C-451E-A076-6575DCCB79A7}" presName="theList" presStyleCnt="0">
        <dgm:presLayoutVars>
          <dgm:dir/>
          <dgm:animLvl val="lvl"/>
          <dgm:resizeHandles val="exact"/>
        </dgm:presLayoutVars>
      </dgm:prSet>
      <dgm:spPr/>
    </dgm:pt>
    <dgm:pt modelId="{A4F9F7AA-8CEA-4C3D-B035-FE03C4C0DAC2}" type="pres">
      <dgm:prSet presAssocID="{CE142ACD-66A5-45B8-A44D-4A86ACD8F2B3}" presName="compNode" presStyleCnt="0"/>
      <dgm:spPr/>
    </dgm:pt>
    <dgm:pt modelId="{8CDAC542-89F4-4020-9F3F-9E87A4326527}" type="pres">
      <dgm:prSet presAssocID="{CE142ACD-66A5-45B8-A44D-4A86ACD8F2B3}" presName="aNode" presStyleLbl="bgShp" presStyleIdx="0" presStyleCnt="1" custLinFactNeighborX="-43898" custLinFactNeighborY="40071"/>
      <dgm:spPr/>
    </dgm:pt>
    <dgm:pt modelId="{15A8307F-8083-4FBA-922D-8641C30ECD83}" type="pres">
      <dgm:prSet presAssocID="{CE142ACD-66A5-45B8-A44D-4A86ACD8F2B3}" presName="textNode" presStyleLbl="bgShp" presStyleIdx="0" presStyleCnt="1"/>
      <dgm:spPr/>
    </dgm:pt>
    <dgm:pt modelId="{5B2B2ED3-52C2-47E4-B0A8-4D6BDA870164}" type="pres">
      <dgm:prSet presAssocID="{CE142ACD-66A5-45B8-A44D-4A86ACD8F2B3}" presName="compChildNode" presStyleCnt="0"/>
      <dgm:spPr/>
    </dgm:pt>
    <dgm:pt modelId="{697FDCFB-4AD2-461E-AE0C-8C9755AF8E75}" type="pres">
      <dgm:prSet presAssocID="{CE142ACD-66A5-45B8-A44D-4A86ACD8F2B3}" presName="theInnerList" presStyleCnt="0"/>
      <dgm:spPr/>
    </dgm:pt>
    <dgm:pt modelId="{70E9FD3B-9EBF-45EF-9FE1-B6573FE9CF0F}" type="pres">
      <dgm:prSet presAssocID="{108AE511-DD33-4621-BCC2-35436C1194EE}" presName="childNode" presStyleLbl="node1" presStyleIdx="0" presStyleCnt="10">
        <dgm:presLayoutVars>
          <dgm:bulletEnabled val="1"/>
        </dgm:presLayoutVars>
      </dgm:prSet>
      <dgm:spPr/>
    </dgm:pt>
    <dgm:pt modelId="{90073BB0-753B-45A7-A395-9650AF9D35AC}" type="pres">
      <dgm:prSet presAssocID="{108AE511-DD33-4621-BCC2-35436C1194EE}" presName="aSpace2" presStyleCnt="0"/>
      <dgm:spPr/>
    </dgm:pt>
    <dgm:pt modelId="{D07BBE9E-6B2D-4DF3-A699-FCCA5955BA3A}" type="pres">
      <dgm:prSet presAssocID="{92B6F24C-A1D9-4925-9A2A-0195DD04F993}" presName="childNode" presStyleLbl="node1" presStyleIdx="1" presStyleCnt="10">
        <dgm:presLayoutVars>
          <dgm:bulletEnabled val="1"/>
        </dgm:presLayoutVars>
      </dgm:prSet>
      <dgm:spPr/>
    </dgm:pt>
    <dgm:pt modelId="{17CF7A25-9150-4240-A6A7-CF059F946AB7}" type="pres">
      <dgm:prSet presAssocID="{92B6F24C-A1D9-4925-9A2A-0195DD04F993}" presName="aSpace2" presStyleCnt="0"/>
      <dgm:spPr/>
    </dgm:pt>
    <dgm:pt modelId="{29283B7E-B388-41EB-BCD8-1314C05301E2}" type="pres">
      <dgm:prSet presAssocID="{F792A6D1-7853-4CE4-AD58-A75FAB2B95AF}" presName="childNode" presStyleLbl="node1" presStyleIdx="2" presStyleCnt="10">
        <dgm:presLayoutVars>
          <dgm:bulletEnabled val="1"/>
        </dgm:presLayoutVars>
      </dgm:prSet>
      <dgm:spPr/>
    </dgm:pt>
    <dgm:pt modelId="{F1A653EA-6450-461A-BB4C-AEE74DD4FADD}" type="pres">
      <dgm:prSet presAssocID="{F792A6D1-7853-4CE4-AD58-A75FAB2B95AF}" presName="aSpace2" presStyleCnt="0"/>
      <dgm:spPr/>
    </dgm:pt>
    <dgm:pt modelId="{39404CD7-8269-473A-BCD3-10F56004EF2D}" type="pres">
      <dgm:prSet presAssocID="{130CB10A-DB67-4784-93EB-C48E8FA9F1B7}" presName="childNode" presStyleLbl="node1" presStyleIdx="3" presStyleCnt="10">
        <dgm:presLayoutVars>
          <dgm:bulletEnabled val="1"/>
        </dgm:presLayoutVars>
      </dgm:prSet>
      <dgm:spPr/>
    </dgm:pt>
    <dgm:pt modelId="{F9EC1331-8F83-4DAC-802A-62365C16BC15}" type="pres">
      <dgm:prSet presAssocID="{130CB10A-DB67-4784-93EB-C48E8FA9F1B7}" presName="aSpace2" presStyleCnt="0"/>
      <dgm:spPr/>
    </dgm:pt>
    <dgm:pt modelId="{8595B332-1EAA-4291-A9DF-3F9161F049AB}" type="pres">
      <dgm:prSet presAssocID="{20DA8FEE-FCD6-4B35-8C8C-19DE46E49D16}" presName="childNode" presStyleLbl="node1" presStyleIdx="4" presStyleCnt="10">
        <dgm:presLayoutVars>
          <dgm:bulletEnabled val="1"/>
        </dgm:presLayoutVars>
      </dgm:prSet>
      <dgm:spPr/>
    </dgm:pt>
    <dgm:pt modelId="{AE1BEF09-29BF-4416-8C30-3BF3A7BC2632}" type="pres">
      <dgm:prSet presAssocID="{20DA8FEE-FCD6-4B35-8C8C-19DE46E49D16}" presName="aSpace2" presStyleCnt="0"/>
      <dgm:spPr/>
    </dgm:pt>
    <dgm:pt modelId="{C65ADFB1-BB43-4F58-9950-ADE246270A00}" type="pres">
      <dgm:prSet presAssocID="{72DD6E67-6FD9-4CEE-8071-BBE36DAF5BCC}" presName="childNode" presStyleLbl="node1" presStyleIdx="5" presStyleCnt="10">
        <dgm:presLayoutVars>
          <dgm:bulletEnabled val="1"/>
        </dgm:presLayoutVars>
      </dgm:prSet>
      <dgm:spPr/>
    </dgm:pt>
    <dgm:pt modelId="{DE02EAF3-11B5-41C0-81F2-7A1754FFE0F1}" type="pres">
      <dgm:prSet presAssocID="{72DD6E67-6FD9-4CEE-8071-BBE36DAF5BCC}" presName="aSpace2" presStyleCnt="0"/>
      <dgm:spPr/>
    </dgm:pt>
    <dgm:pt modelId="{D781D549-28E4-472D-AC17-3AD64941CC3F}" type="pres">
      <dgm:prSet presAssocID="{41368CD9-D382-4F77-8105-7EE66CC85423}" presName="childNode" presStyleLbl="node1" presStyleIdx="6" presStyleCnt="10">
        <dgm:presLayoutVars>
          <dgm:bulletEnabled val="1"/>
        </dgm:presLayoutVars>
      </dgm:prSet>
      <dgm:spPr/>
    </dgm:pt>
    <dgm:pt modelId="{0413E61D-66FB-43D3-9C62-1BA840AF2CDB}" type="pres">
      <dgm:prSet presAssocID="{41368CD9-D382-4F77-8105-7EE66CC85423}" presName="aSpace2" presStyleCnt="0"/>
      <dgm:spPr/>
    </dgm:pt>
    <dgm:pt modelId="{0EC75C0B-E8BE-44DD-B723-B6FBDC2A675D}" type="pres">
      <dgm:prSet presAssocID="{A561BA70-166E-44B4-A147-B74A692F5B4A}" presName="childNode" presStyleLbl="node1" presStyleIdx="7" presStyleCnt="10">
        <dgm:presLayoutVars>
          <dgm:bulletEnabled val="1"/>
        </dgm:presLayoutVars>
      </dgm:prSet>
      <dgm:spPr/>
    </dgm:pt>
    <dgm:pt modelId="{ECB051F6-52D8-407D-A526-8AEDD6539525}" type="pres">
      <dgm:prSet presAssocID="{A561BA70-166E-44B4-A147-B74A692F5B4A}" presName="aSpace2" presStyleCnt="0"/>
      <dgm:spPr/>
    </dgm:pt>
    <dgm:pt modelId="{6C0E6FC8-C545-4D77-AD4D-B9102496E93F}" type="pres">
      <dgm:prSet presAssocID="{79E7F49F-4599-4125-8B46-DD2F123836CC}" presName="childNode" presStyleLbl="node1" presStyleIdx="8" presStyleCnt="10">
        <dgm:presLayoutVars>
          <dgm:bulletEnabled val="1"/>
        </dgm:presLayoutVars>
      </dgm:prSet>
      <dgm:spPr/>
    </dgm:pt>
    <dgm:pt modelId="{A2875D5D-B6A2-4DB1-848E-486EF2A158CC}" type="pres">
      <dgm:prSet presAssocID="{79E7F49F-4599-4125-8B46-DD2F123836CC}" presName="aSpace2" presStyleCnt="0"/>
      <dgm:spPr/>
    </dgm:pt>
    <dgm:pt modelId="{1EBF9AC0-46C6-4BDB-9EE4-1D7E609D3F5A}" type="pres">
      <dgm:prSet presAssocID="{FD4467BA-D5B7-41C3-AC9E-B42772D197BF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A624320F-60A0-4860-B8B5-26E9154CD8C1}" srcId="{CE142ACD-66A5-45B8-A44D-4A86ACD8F2B3}" destId="{72DD6E67-6FD9-4CEE-8071-BBE36DAF5BCC}" srcOrd="5" destOrd="0" parTransId="{50223200-3E84-4B93-A410-76560445D204}" sibTransId="{4CB1DDC9-0E94-466D-A073-8EBF42B9DCB4}"/>
    <dgm:cxn modelId="{3E011614-279F-44A4-9B0A-5E4164599D17}" type="presOf" srcId="{92B6F24C-A1D9-4925-9A2A-0195DD04F993}" destId="{D07BBE9E-6B2D-4DF3-A699-FCCA5955BA3A}" srcOrd="0" destOrd="0" presId="urn:microsoft.com/office/officeart/2005/8/layout/lProcess2"/>
    <dgm:cxn modelId="{23A5BF16-DACF-4D9F-90C0-08C34511E492}" type="presOf" srcId="{79E7F49F-4599-4125-8B46-DD2F123836CC}" destId="{6C0E6FC8-C545-4D77-AD4D-B9102496E93F}" srcOrd="0" destOrd="0" presId="urn:microsoft.com/office/officeart/2005/8/layout/lProcess2"/>
    <dgm:cxn modelId="{DAE41018-D90C-45A6-8A25-CC5D83DCDFAF}" type="presOf" srcId="{72DD6E67-6FD9-4CEE-8071-BBE36DAF5BCC}" destId="{C65ADFB1-BB43-4F58-9950-ADE246270A00}" srcOrd="0" destOrd="0" presId="urn:microsoft.com/office/officeart/2005/8/layout/lProcess2"/>
    <dgm:cxn modelId="{8D25B619-22DF-43E6-842E-1DCA74B928AB}" type="presOf" srcId="{108AE511-DD33-4621-BCC2-35436C1194EE}" destId="{70E9FD3B-9EBF-45EF-9FE1-B6573FE9CF0F}" srcOrd="0" destOrd="0" presId="urn:microsoft.com/office/officeart/2005/8/layout/lProcess2"/>
    <dgm:cxn modelId="{96B18B1C-60CA-4D91-AAA2-669A5ACDEA0B}" srcId="{CE142ACD-66A5-45B8-A44D-4A86ACD8F2B3}" destId="{20DA8FEE-FCD6-4B35-8C8C-19DE46E49D16}" srcOrd="4" destOrd="0" parTransId="{120844EB-F880-41A7-8FA1-BE397C7CE90D}" sibTransId="{190F8E7F-3483-4175-82D3-41EFD79859A9}"/>
    <dgm:cxn modelId="{8CAD4A2F-A79C-4865-BDCD-F49BED27A499}" type="presOf" srcId="{130CB10A-DB67-4784-93EB-C48E8FA9F1B7}" destId="{39404CD7-8269-473A-BCD3-10F56004EF2D}" srcOrd="0" destOrd="0" presId="urn:microsoft.com/office/officeart/2005/8/layout/lProcess2"/>
    <dgm:cxn modelId="{26F89331-22A6-4117-BC84-0B12C096C5F9}" srcId="{CE142ACD-66A5-45B8-A44D-4A86ACD8F2B3}" destId="{FD4467BA-D5B7-41C3-AC9E-B42772D197BF}" srcOrd="9" destOrd="0" parTransId="{6A769710-570A-493B-952E-AE1307E7CB28}" sibTransId="{616D85A1-80ED-48F1-AA41-D1F3DDC75188}"/>
    <dgm:cxn modelId="{7632AF34-CEC4-4B6D-BAF7-2BEDBC68422B}" srcId="{CE142ACD-66A5-45B8-A44D-4A86ACD8F2B3}" destId="{130CB10A-DB67-4784-93EB-C48E8FA9F1B7}" srcOrd="3" destOrd="0" parTransId="{7CC5FCBA-B03C-42F2-9867-734676F7BCE3}" sibTransId="{9C39A47C-95AF-40EF-B611-435383EC899B}"/>
    <dgm:cxn modelId="{9E19715D-4B65-43DC-B845-EFE2D983C71A}" type="presOf" srcId="{CE142ACD-66A5-45B8-A44D-4A86ACD8F2B3}" destId="{15A8307F-8083-4FBA-922D-8641C30ECD83}" srcOrd="1" destOrd="0" presId="urn:microsoft.com/office/officeart/2005/8/layout/lProcess2"/>
    <dgm:cxn modelId="{C6B9C843-8E96-4A51-8DA5-CAF58604FB1F}" type="presOf" srcId="{FD4467BA-D5B7-41C3-AC9E-B42772D197BF}" destId="{1EBF9AC0-46C6-4BDB-9EE4-1D7E609D3F5A}" srcOrd="0" destOrd="0" presId="urn:microsoft.com/office/officeart/2005/8/layout/lProcess2"/>
    <dgm:cxn modelId="{BFB02D50-92B8-4673-803E-0E9DC4E29D43}" type="presOf" srcId="{41368CD9-D382-4F77-8105-7EE66CC85423}" destId="{D781D549-28E4-472D-AC17-3AD64941CC3F}" srcOrd="0" destOrd="0" presId="urn:microsoft.com/office/officeart/2005/8/layout/lProcess2"/>
    <dgm:cxn modelId="{4F574551-FD46-4DD7-86E9-BB641A74E2D8}" srcId="{CE142ACD-66A5-45B8-A44D-4A86ACD8F2B3}" destId="{108AE511-DD33-4621-BCC2-35436C1194EE}" srcOrd="0" destOrd="0" parTransId="{F0C178AF-61E9-42AB-9EBB-BB7974E6C4BA}" sibTransId="{C7810762-BA00-440F-8203-05135BE40F44}"/>
    <dgm:cxn modelId="{FD217957-F0C9-4E6A-A231-F25F4467A947}" srcId="{FE638383-9B7C-451E-A076-6575DCCB79A7}" destId="{CE142ACD-66A5-45B8-A44D-4A86ACD8F2B3}" srcOrd="0" destOrd="0" parTransId="{D887E229-EA90-48CB-9E57-B3F589CF0C3A}" sibTransId="{49B4E83F-180C-49DA-AB35-AA536A5DCD7E}"/>
    <dgm:cxn modelId="{9AA8437E-1B18-43F2-B7B1-50A3F36CE152}" srcId="{CE142ACD-66A5-45B8-A44D-4A86ACD8F2B3}" destId="{92B6F24C-A1D9-4925-9A2A-0195DD04F993}" srcOrd="1" destOrd="0" parTransId="{BF6EA8D3-E66B-499D-BEAB-494EE0A8FA42}" sibTransId="{1F44D38F-6B7E-49CD-BB84-B98CA44E85F5}"/>
    <dgm:cxn modelId="{917E8797-4CD4-4C9C-965E-78386260F037}" type="presOf" srcId="{F792A6D1-7853-4CE4-AD58-A75FAB2B95AF}" destId="{29283B7E-B388-41EB-BCD8-1314C05301E2}" srcOrd="0" destOrd="0" presId="urn:microsoft.com/office/officeart/2005/8/layout/lProcess2"/>
    <dgm:cxn modelId="{C48A0E9E-05A4-478F-A5A3-E483126E80E7}" type="presOf" srcId="{CE142ACD-66A5-45B8-A44D-4A86ACD8F2B3}" destId="{8CDAC542-89F4-4020-9F3F-9E87A4326527}" srcOrd="0" destOrd="0" presId="urn:microsoft.com/office/officeart/2005/8/layout/lProcess2"/>
    <dgm:cxn modelId="{D8ECAFB3-92EF-4DAF-B752-B5BFD13291D8}" srcId="{CE142ACD-66A5-45B8-A44D-4A86ACD8F2B3}" destId="{79E7F49F-4599-4125-8B46-DD2F123836CC}" srcOrd="8" destOrd="0" parTransId="{9F7354B4-6175-4FAA-A3F8-58580FDCDEAB}" sibTransId="{E986B0D1-9660-48DA-85C2-9D7599C49CC0}"/>
    <dgm:cxn modelId="{3EE952CE-E2AC-451C-AB1D-1E1BF318E9F8}" type="presOf" srcId="{A561BA70-166E-44B4-A147-B74A692F5B4A}" destId="{0EC75C0B-E8BE-44DD-B723-B6FBDC2A675D}" srcOrd="0" destOrd="0" presId="urn:microsoft.com/office/officeart/2005/8/layout/lProcess2"/>
    <dgm:cxn modelId="{A4F3ABD7-B0ED-44FB-842D-AA2D92EE312C}" srcId="{CE142ACD-66A5-45B8-A44D-4A86ACD8F2B3}" destId="{F792A6D1-7853-4CE4-AD58-A75FAB2B95AF}" srcOrd="2" destOrd="0" parTransId="{B0867D3B-03C2-48A4-A7A4-17948D5F08A6}" sibTransId="{4C3DBB5E-E534-4886-A232-5A9317EA0B2C}"/>
    <dgm:cxn modelId="{F6E08BEC-947E-43F7-85E6-E718915673E1}" srcId="{CE142ACD-66A5-45B8-A44D-4A86ACD8F2B3}" destId="{A561BA70-166E-44B4-A147-B74A692F5B4A}" srcOrd="7" destOrd="0" parTransId="{68AA9545-0480-4142-82B5-695ADF2B09D4}" sibTransId="{72154749-3688-432D-8B10-5C72E982852A}"/>
    <dgm:cxn modelId="{216792EE-ED79-4158-A7EE-7B4EABF11276}" srcId="{CE142ACD-66A5-45B8-A44D-4A86ACD8F2B3}" destId="{41368CD9-D382-4F77-8105-7EE66CC85423}" srcOrd="6" destOrd="0" parTransId="{85B8C020-209F-4AAC-B424-2F7EA897495E}" sibTransId="{BC97935C-F74A-4AEC-9B25-2C96A9B07ABB}"/>
    <dgm:cxn modelId="{2860C4F0-36F9-4121-874D-DE03960BBD19}" type="presOf" srcId="{FE638383-9B7C-451E-A076-6575DCCB79A7}" destId="{A068A174-928A-4DF6-9DEF-A3D1F1C03931}" srcOrd="0" destOrd="0" presId="urn:microsoft.com/office/officeart/2005/8/layout/lProcess2"/>
    <dgm:cxn modelId="{7F5486F8-B4E6-4434-86EE-2E0F343F77AF}" type="presOf" srcId="{20DA8FEE-FCD6-4B35-8C8C-19DE46E49D16}" destId="{8595B332-1EAA-4291-A9DF-3F9161F049AB}" srcOrd="0" destOrd="0" presId="urn:microsoft.com/office/officeart/2005/8/layout/lProcess2"/>
    <dgm:cxn modelId="{60747D8E-75CD-4454-A84D-C944392607D5}" type="presParOf" srcId="{A068A174-928A-4DF6-9DEF-A3D1F1C03931}" destId="{A4F9F7AA-8CEA-4C3D-B035-FE03C4C0DAC2}" srcOrd="0" destOrd="0" presId="urn:microsoft.com/office/officeart/2005/8/layout/lProcess2"/>
    <dgm:cxn modelId="{C4008883-99F5-403E-AA4D-829F30873985}" type="presParOf" srcId="{A4F9F7AA-8CEA-4C3D-B035-FE03C4C0DAC2}" destId="{8CDAC542-89F4-4020-9F3F-9E87A4326527}" srcOrd="0" destOrd="0" presId="urn:microsoft.com/office/officeart/2005/8/layout/lProcess2"/>
    <dgm:cxn modelId="{81176B20-DEA5-49A8-8987-589824731037}" type="presParOf" srcId="{A4F9F7AA-8CEA-4C3D-B035-FE03C4C0DAC2}" destId="{15A8307F-8083-4FBA-922D-8641C30ECD83}" srcOrd="1" destOrd="0" presId="urn:microsoft.com/office/officeart/2005/8/layout/lProcess2"/>
    <dgm:cxn modelId="{557FEC2A-DE86-494A-AE85-51F58DB4983E}" type="presParOf" srcId="{A4F9F7AA-8CEA-4C3D-B035-FE03C4C0DAC2}" destId="{5B2B2ED3-52C2-47E4-B0A8-4D6BDA870164}" srcOrd="2" destOrd="0" presId="urn:microsoft.com/office/officeart/2005/8/layout/lProcess2"/>
    <dgm:cxn modelId="{5F873C45-F4E6-4497-B142-09B404712F3C}" type="presParOf" srcId="{5B2B2ED3-52C2-47E4-B0A8-4D6BDA870164}" destId="{697FDCFB-4AD2-461E-AE0C-8C9755AF8E75}" srcOrd="0" destOrd="0" presId="urn:microsoft.com/office/officeart/2005/8/layout/lProcess2"/>
    <dgm:cxn modelId="{9645C067-041A-4D1C-AF05-2FFB5395890A}" type="presParOf" srcId="{697FDCFB-4AD2-461E-AE0C-8C9755AF8E75}" destId="{70E9FD3B-9EBF-45EF-9FE1-B6573FE9CF0F}" srcOrd="0" destOrd="0" presId="urn:microsoft.com/office/officeart/2005/8/layout/lProcess2"/>
    <dgm:cxn modelId="{5357115F-B6D8-4E81-809E-FC7CBCB159E9}" type="presParOf" srcId="{697FDCFB-4AD2-461E-AE0C-8C9755AF8E75}" destId="{90073BB0-753B-45A7-A395-9650AF9D35AC}" srcOrd="1" destOrd="0" presId="urn:microsoft.com/office/officeart/2005/8/layout/lProcess2"/>
    <dgm:cxn modelId="{8AA4073B-173E-4D79-8333-C0E4517FC3EA}" type="presParOf" srcId="{697FDCFB-4AD2-461E-AE0C-8C9755AF8E75}" destId="{D07BBE9E-6B2D-4DF3-A699-FCCA5955BA3A}" srcOrd="2" destOrd="0" presId="urn:microsoft.com/office/officeart/2005/8/layout/lProcess2"/>
    <dgm:cxn modelId="{5CCE6214-9F39-4D3B-BED1-D2E87585F2B7}" type="presParOf" srcId="{697FDCFB-4AD2-461E-AE0C-8C9755AF8E75}" destId="{17CF7A25-9150-4240-A6A7-CF059F946AB7}" srcOrd="3" destOrd="0" presId="urn:microsoft.com/office/officeart/2005/8/layout/lProcess2"/>
    <dgm:cxn modelId="{20677301-840D-4E81-B3F0-6C849902125C}" type="presParOf" srcId="{697FDCFB-4AD2-461E-AE0C-8C9755AF8E75}" destId="{29283B7E-B388-41EB-BCD8-1314C05301E2}" srcOrd="4" destOrd="0" presId="urn:microsoft.com/office/officeart/2005/8/layout/lProcess2"/>
    <dgm:cxn modelId="{AE161793-6FF3-4E79-8F7A-B60D7501BA72}" type="presParOf" srcId="{697FDCFB-4AD2-461E-AE0C-8C9755AF8E75}" destId="{F1A653EA-6450-461A-BB4C-AEE74DD4FADD}" srcOrd="5" destOrd="0" presId="urn:microsoft.com/office/officeart/2005/8/layout/lProcess2"/>
    <dgm:cxn modelId="{CEB9D9FD-0093-4836-A3DF-5A904884FF46}" type="presParOf" srcId="{697FDCFB-4AD2-461E-AE0C-8C9755AF8E75}" destId="{39404CD7-8269-473A-BCD3-10F56004EF2D}" srcOrd="6" destOrd="0" presId="urn:microsoft.com/office/officeart/2005/8/layout/lProcess2"/>
    <dgm:cxn modelId="{EEE97C3F-C795-4BBC-BC18-DBE752371D8E}" type="presParOf" srcId="{697FDCFB-4AD2-461E-AE0C-8C9755AF8E75}" destId="{F9EC1331-8F83-4DAC-802A-62365C16BC15}" srcOrd="7" destOrd="0" presId="urn:microsoft.com/office/officeart/2005/8/layout/lProcess2"/>
    <dgm:cxn modelId="{B6B228CF-AF91-4067-BEAB-4AA660C3E6DF}" type="presParOf" srcId="{697FDCFB-4AD2-461E-AE0C-8C9755AF8E75}" destId="{8595B332-1EAA-4291-A9DF-3F9161F049AB}" srcOrd="8" destOrd="0" presId="urn:microsoft.com/office/officeart/2005/8/layout/lProcess2"/>
    <dgm:cxn modelId="{B3BBBC1E-B403-4F94-AA2C-F551F1FC3621}" type="presParOf" srcId="{697FDCFB-4AD2-461E-AE0C-8C9755AF8E75}" destId="{AE1BEF09-29BF-4416-8C30-3BF3A7BC2632}" srcOrd="9" destOrd="0" presId="urn:microsoft.com/office/officeart/2005/8/layout/lProcess2"/>
    <dgm:cxn modelId="{3EDDFF4C-B69D-4CD7-B99E-783A8D49C8C8}" type="presParOf" srcId="{697FDCFB-4AD2-461E-AE0C-8C9755AF8E75}" destId="{C65ADFB1-BB43-4F58-9950-ADE246270A00}" srcOrd="10" destOrd="0" presId="urn:microsoft.com/office/officeart/2005/8/layout/lProcess2"/>
    <dgm:cxn modelId="{79BA51E5-9ECE-4DCC-8215-50B887993A2B}" type="presParOf" srcId="{697FDCFB-4AD2-461E-AE0C-8C9755AF8E75}" destId="{DE02EAF3-11B5-41C0-81F2-7A1754FFE0F1}" srcOrd="11" destOrd="0" presId="urn:microsoft.com/office/officeart/2005/8/layout/lProcess2"/>
    <dgm:cxn modelId="{118F5960-2C0E-486F-B4AC-1735479AC461}" type="presParOf" srcId="{697FDCFB-4AD2-461E-AE0C-8C9755AF8E75}" destId="{D781D549-28E4-472D-AC17-3AD64941CC3F}" srcOrd="12" destOrd="0" presId="urn:microsoft.com/office/officeart/2005/8/layout/lProcess2"/>
    <dgm:cxn modelId="{BAF6CC0C-BC52-419D-A64C-946963C820D0}" type="presParOf" srcId="{697FDCFB-4AD2-461E-AE0C-8C9755AF8E75}" destId="{0413E61D-66FB-43D3-9C62-1BA840AF2CDB}" srcOrd="13" destOrd="0" presId="urn:microsoft.com/office/officeart/2005/8/layout/lProcess2"/>
    <dgm:cxn modelId="{A3E6CAAD-DF8A-410F-85E9-3ECE8CF83D88}" type="presParOf" srcId="{697FDCFB-4AD2-461E-AE0C-8C9755AF8E75}" destId="{0EC75C0B-E8BE-44DD-B723-B6FBDC2A675D}" srcOrd="14" destOrd="0" presId="urn:microsoft.com/office/officeart/2005/8/layout/lProcess2"/>
    <dgm:cxn modelId="{C39C26AD-7E63-4856-AAFE-5CE3DE3306DB}" type="presParOf" srcId="{697FDCFB-4AD2-461E-AE0C-8C9755AF8E75}" destId="{ECB051F6-52D8-407D-A526-8AEDD6539525}" srcOrd="15" destOrd="0" presId="urn:microsoft.com/office/officeart/2005/8/layout/lProcess2"/>
    <dgm:cxn modelId="{CB6BE282-3D7E-47D0-AD4D-7D024BB28381}" type="presParOf" srcId="{697FDCFB-4AD2-461E-AE0C-8C9755AF8E75}" destId="{6C0E6FC8-C545-4D77-AD4D-B9102496E93F}" srcOrd="16" destOrd="0" presId="urn:microsoft.com/office/officeart/2005/8/layout/lProcess2"/>
    <dgm:cxn modelId="{315E4031-8ED0-4D34-955A-B10CCECBEA0F}" type="presParOf" srcId="{697FDCFB-4AD2-461E-AE0C-8C9755AF8E75}" destId="{A2875D5D-B6A2-4DB1-848E-486EF2A158CC}" srcOrd="17" destOrd="0" presId="urn:microsoft.com/office/officeart/2005/8/layout/lProcess2"/>
    <dgm:cxn modelId="{95922A18-3FFA-46CE-B063-DC5A58F19F31}" type="presParOf" srcId="{697FDCFB-4AD2-461E-AE0C-8C9755AF8E75}" destId="{1EBF9AC0-46C6-4BDB-9EE4-1D7E609D3F5A}" srcOrd="1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C420F9-BBD3-450F-92BD-B5AC72E6DEBE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2E2E257A-19ED-4D66-A2F7-1E1A51BA3C36}">
      <dgm:prSet phldrT="[Teks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pl-PL" sz="1900" b="1" dirty="0"/>
            <a:t>MONOFUNDUSZOWE</a:t>
          </a:r>
        </a:p>
        <a:p>
          <a:r>
            <a:rPr lang="pl-PL" sz="2300" b="1" dirty="0"/>
            <a:t>- 6 -</a:t>
          </a:r>
        </a:p>
      </dgm:t>
    </dgm:pt>
    <dgm:pt modelId="{0FC4DE7F-F6C8-4FA7-8C20-B02D979C4837}" type="parTrans" cxnId="{94E03AB6-11C0-44B5-9923-5FBC4E3A1986}">
      <dgm:prSet/>
      <dgm:spPr/>
      <dgm:t>
        <a:bodyPr/>
        <a:lstStyle/>
        <a:p>
          <a:endParaRPr lang="pl-PL"/>
        </a:p>
      </dgm:t>
    </dgm:pt>
    <dgm:pt modelId="{84F641B5-A283-42C0-AF47-05CB91BF5DDE}" type="sibTrans" cxnId="{94E03AB6-11C0-44B5-9923-5FBC4E3A1986}">
      <dgm:prSet/>
      <dgm:spPr/>
      <dgm:t>
        <a:bodyPr/>
        <a:lstStyle/>
        <a:p>
          <a:endParaRPr lang="pl-PL"/>
        </a:p>
      </dgm:t>
    </dgm:pt>
    <dgm:pt modelId="{2389379A-7AC7-41A2-A7F7-0A1F36721245}">
      <dgm:prSet phldrT="[Tekst]" custT="1"/>
      <dgm:spPr/>
      <dgm:t>
        <a:bodyPr/>
        <a:lstStyle/>
        <a:p>
          <a:r>
            <a:rPr lang="pl-PL" sz="1500" dirty="0"/>
            <a:t>Dolnośląskie</a:t>
          </a:r>
        </a:p>
      </dgm:t>
    </dgm:pt>
    <dgm:pt modelId="{C9327E20-D73A-4E0F-BD52-C3C6357F2049}" type="parTrans" cxnId="{4C9BF840-5C60-4EB5-8094-13B934A7ABF0}">
      <dgm:prSet/>
      <dgm:spPr/>
      <dgm:t>
        <a:bodyPr/>
        <a:lstStyle/>
        <a:p>
          <a:endParaRPr lang="pl-PL"/>
        </a:p>
      </dgm:t>
    </dgm:pt>
    <dgm:pt modelId="{DD6FAB33-F340-4FD6-A275-5A9DCCD67EA4}" type="sibTrans" cxnId="{4C9BF840-5C60-4EB5-8094-13B934A7ABF0}">
      <dgm:prSet/>
      <dgm:spPr/>
      <dgm:t>
        <a:bodyPr/>
        <a:lstStyle/>
        <a:p>
          <a:endParaRPr lang="pl-PL"/>
        </a:p>
      </dgm:t>
    </dgm:pt>
    <dgm:pt modelId="{289F11A3-E175-44C7-BD03-03E0CCB9883A}">
      <dgm:prSet phldrT="[Tekst]" custT="1"/>
      <dgm:spPr/>
      <dgm:t>
        <a:bodyPr/>
        <a:lstStyle/>
        <a:p>
          <a:r>
            <a:rPr lang="pl-PL" sz="1500" dirty="0"/>
            <a:t>Lubelskie</a:t>
          </a:r>
        </a:p>
      </dgm:t>
    </dgm:pt>
    <dgm:pt modelId="{A31E3F8A-9C2A-4E7B-84D5-0C9A364F4B99}" type="parTrans" cxnId="{DD7B78A4-A45F-4221-9E47-F11C88CED7BD}">
      <dgm:prSet/>
      <dgm:spPr/>
      <dgm:t>
        <a:bodyPr/>
        <a:lstStyle/>
        <a:p>
          <a:endParaRPr lang="pl-PL"/>
        </a:p>
      </dgm:t>
    </dgm:pt>
    <dgm:pt modelId="{BBFBF91A-8347-4D65-B8E1-5634C5C958DE}" type="sibTrans" cxnId="{DD7B78A4-A45F-4221-9E47-F11C88CED7BD}">
      <dgm:prSet/>
      <dgm:spPr/>
      <dgm:t>
        <a:bodyPr/>
        <a:lstStyle/>
        <a:p>
          <a:endParaRPr lang="pl-PL"/>
        </a:p>
      </dgm:t>
    </dgm:pt>
    <dgm:pt modelId="{1ABD61BE-6554-4788-8CF5-14AB325DE3BB}">
      <dgm:prSet phldrT="[Tekst]" custT="1"/>
      <dgm:spPr/>
      <dgm:t>
        <a:bodyPr/>
        <a:lstStyle/>
        <a:p>
          <a:r>
            <a:rPr lang="pl-PL" sz="1500" dirty="0"/>
            <a:t>Łódzkie</a:t>
          </a:r>
        </a:p>
      </dgm:t>
    </dgm:pt>
    <dgm:pt modelId="{A42D7015-FB5A-4B1B-B8EB-848B94BD5D3B}" type="parTrans" cxnId="{2738892C-FBBD-48B7-99CD-0C2880DCD6C2}">
      <dgm:prSet/>
      <dgm:spPr/>
      <dgm:t>
        <a:bodyPr/>
        <a:lstStyle/>
        <a:p>
          <a:endParaRPr lang="pl-PL"/>
        </a:p>
      </dgm:t>
    </dgm:pt>
    <dgm:pt modelId="{6EF95CB6-1AAE-40E1-A72E-55826009445E}" type="sibTrans" cxnId="{2738892C-FBBD-48B7-99CD-0C2880DCD6C2}">
      <dgm:prSet/>
      <dgm:spPr/>
      <dgm:t>
        <a:bodyPr/>
        <a:lstStyle/>
        <a:p>
          <a:endParaRPr lang="pl-PL"/>
        </a:p>
      </dgm:t>
    </dgm:pt>
    <dgm:pt modelId="{33DA7AC4-A2D3-4D01-A61C-3141D8E96924}">
      <dgm:prSet phldrT="[Tekst]" custT="1"/>
      <dgm:spPr/>
      <dgm:t>
        <a:bodyPr/>
        <a:lstStyle/>
        <a:p>
          <a:r>
            <a:rPr lang="pl-PL" sz="1500" dirty="0"/>
            <a:t>Mazowieckie</a:t>
          </a:r>
        </a:p>
      </dgm:t>
    </dgm:pt>
    <dgm:pt modelId="{A030AAB0-165E-4E66-85E0-FDA86F335147}" type="parTrans" cxnId="{308F96DD-AA08-4D3A-B312-289EE24893E4}">
      <dgm:prSet/>
      <dgm:spPr/>
      <dgm:t>
        <a:bodyPr/>
        <a:lstStyle/>
        <a:p>
          <a:endParaRPr lang="pl-PL"/>
        </a:p>
      </dgm:t>
    </dgm:pt>
    <dgm:pt modelId="{42F0C9DE-A662-4499-BB01-368043907E15}" type="sibTrans" cxnId="{308F96DD-AA08-4D3A-B312-289EE24893E4}">
      <dgm:prSet/>
      <dgm:spPr/>
      <dgm:t>
        <a:bodyPr/>
        <a:lstStyle/>
        <a:p>
          <a:endParaRPr lang="pl-PL"/>
        </a:p>
      </dgm:t>
    </dgm:pt>
    <dgm:pt modelId="{AC2EF185-1DFE-4AF8-8F24-619186AA16D4}">
      <dgm:prSet phldrT="[Tekst]" custT="1"/>
      <dgm:spPr/>
      <dgm:t>
        <a:bodyPr/>
        <a:lstStyle/>
        <a:p>
          <a:r>
            <a:rPr lang="pl-PL" sz="1500" dirty="0"/>
            <a:t>Opolskie</a:t>
          </a:r>
        </a:p>
      </dgm:t>
    </dgm:pt>
    <dgm:pt modelId="{3C977C6A-D19D-4E3A-8C14-46C6715BEA46}" type="parTrans" cxnId="{D10EE08B-595D-4367-B526-5B362F383347}">
      <dgm:prSet/>
      <dgm:spPr/>
      <dgm:t>
        <a:bodyPr/>
        <a:lstStyle/>
        <a:p>
          <a:endParaRPr lang="pl-PL"/>
        </a:p>
      </dgm:t>
    </dgm:pt>
    <dgm:pt modelId="{D1CAB447-120F-4058-A9D5-B5F2D0986B70}" type="sibTrans" cxnId="{D10EE08B-595D-4367-B526-5B362F383347}">
      <dgm:prSet/>
      <dgm:spPr/>
      <dgm:t>
        <a:bodyPr/>
        <a:lstStyle/>
        <a:p>
          <a:endParaRPr lang="pl-PL"/>
        </a:p>
      </dgm:t>
    </dgm:pt>
    <dgm:pt modelId="{5BBEEC14-17E3-4137-86CD-E46A301F7094}">
      <dgm:prSet phldrT="[Tekst]" custT="1"/>
      <dgm:spPr/>
      <dgm:t>
        <a:bodyPr/>
        <a:lstStyle/>
        <a:p>
          <a:r>
            <a:rPr lang="pl-PL" sz="1500" dirty="0"/>
            <a:t>Warmińsko-Mazurskie</a:t>
          </a:r>
        </a:p>
      </dgm:t>
    </dgm:pt>
    <dgm:pt modelId="{2D92E693-4E76-4887-90BB-29A4C8667507}" type="parTrans" cxnId="{61E9B079-4D56-4C43-A4CC-8AD87B68ED30}">
      <dgm:prSet/>
      <dgm:spPr/>
      <dgm:t>
        <a:bodyPr/>
        <a:lstStyle/>
        <a:p>
          <a:endParaRPr lang="pl-PL"/>
        </a:p>
      </dgm:t>
    </dgm:pt>
    <dgm:pt modelId="{28A532CB-2D5B-47DD-8F64-1C3A0AE71E52}" type="sibTrans" cxnId="{61E9B079-4D56-4C43-A4CC-8AD87B68ED30}">
      <dgm:prSet/>
      <dgm:spPr/>
      <dgm:t>
        <a:bodyPr/>
        <a:lstStyle/>
        <a:p>
          <a:endParaRPr lang="pl-PL"/>
        </a:p>
      </dgm:t>
    </dgm:pt>
    <dgm:pt modelId="{E6CE3FEC-C0EF-41B6-95C4-0228391CC38F}" type="pres">
      <dgm:prSet presAssocID="{05C420F9-BBD3-450F-92BD-B5AC72E6DEBE}" presName="theList" presStyleCnt="0">
        <dgm:presLayoutVars>
          <dgm:dir/>
          <dgm:animLvl val="lvl"/>
          <dgm:resizeHandles val="exact"/>
        </dgm:presLayoutVars>
      </dgm:prSet>
      <dgm:spPr/>
    </dgm:pt>
    <dgm:pt modelId="{3BD4054C-A85F-4037-9E05-51B7F5DE1C95}" type="pres">
      <dgm:prSet presAssocID="{2E2E257A-19ED-4D66-A2F7-1E1A51BA3C36}" presName="compNode" presStyleCnt="0"/>
      <dgm:spPr/>
    </dgm:pt>
    <dgm:pt modelId="{872476F0-06DB-4C72-859F-E800D9BCBC24}" type="pres">
      <dgm:prSet presAssocID="{2E2E257A-19ED-4D66-A2F7-1E1A51BA3C36}" presName="aNode" presStyleLbl="bgShp" presStyleIdx="0" presStyleCnt="1" custLinFactNeighborX="10311" custLinFactNeighborY="-2720"/>
      <dgm:spPr/>
    </dgm:pt>
    <dgm:pt modelId="{1143AD41-611A-434A-864B-FAB7794A581D}" type="pres">
      <dgm:prSet presAssocID="{2E2E257A-19ED-4D66-A2F7-1E1A51BA3C36}" presName="textNode" presStyleLbl="bgShp" presStyleIdx="0" presStyleCnt="1"/>
      <dgm:spPr/>
    </dgm:pt>
    <dgm:pt modelId="{1D3AF6AC-ACC0-49B1-9775-0136F2F99AD6}" type="pres">
      <dgm:prSet presAssocID="{2E2E257A-19ED-4D66-A2F7-1E1A51BA3C36}" presName="compChildNode" presStyleCnt="0"/>
      <dgm:spPr/>
    </dgm:pt>
    <dgm:pt modelId="{2737906D-5817-4358-A769-9B6C2FB639F7}" type="pres">
      <dgm:prSet presAssocID="{2E2E257A-19ED-4D66-A2F7-1E1A51BA3C36}" presName="theInnerList" presStyleCnt="0"/>
      <dgm:spPr/>
    </dgm:pt>
    <dgm:pt modelId="{618A46CB-B6CD-4C29-A594-CE43764B3410}" type="pres">
      <dgm:prSet presAssocID="{2389379A-7AC7-41A2-A7F7-0A1F36721245}" presName="childNode" presStyleLbl="node1" presStyleIdx="0" presStyleCnt="6" custScaleY="25401">
        <dgm:presLayoutVars>
          <dgm:bulletEnabled val="1"/>
        </dgm:presLayoutVars>
      </dgm:prSet>
      <dgm:spPr/>
    </dgm:pt>
    <dgm:pt modelId="{7364462C-2456-4E04-9D36-8F3332FE0F85}" type="pres">
      <dgm:prSet presAssocID="{2389379A-7AC7-41A2-A7F7-0A1F36721245}" presName="aSpace2" presStyleCnt="0"/>
      <dgm:spPr/>
    </dgm:pt>
    <dgm:pt modelId="{0206CD2E-CAD9-46C6-A669-E2A7D7C60257}" type="pres">
      <dgm:prSet presAssocID="{289F11A3-E175-44C7-BD03-03E0CCB9883A}" presName="childNode" presStyleLbl="node1" presStyleIdx="1" presStyleCnt="6" custScaleY="25401">
        <dgm:presLayoutVars>
          <dgm:bulletEnabled val="1"/>
        </dgm:presLayoutVars>
      </dgm:prSet>
      <dgm:spPr/>
    </dgm:pt>
    <dgm:pt modelId="{56F8CD9C-2E3B-445A-9BE7-09599FF8F3FA}" type="pres">
      <dgm:prSet presAssocID="{289F11A3-E175-44C7-BD03-03E0CCB9883A}" presName="aSpace2" presStyleCnt="0"/>
      <dgm:spPr/>
    </dgm:pt>
    <dgm:pt modelId="{A43B2348-7486-4567-BF6E-F9E3636ECDA8}" type="pres">
      <dgm:prSet presAssocID="{1ABD61BE-6554-4788-8CF5-14AB325DE3BB}" presName="childNode" presStyleLbl="node1" presStyleIdx="2" presStyleCnt="6" custScaleY="25401">
        <dgm:presLayoutVars>
          <dgm:bulletEnabled val="1"/>
        </dgm:presLayoutVars>
      </dgm:prSet>
      <dgm:spPr/>
    </dgm:pt>
    <dgm:pt modelId="{1FAC85A2-86DF-4C12-9747-BB7E352AB75E}" type="pres">
      <dgm:prSet presAssocID="{1ABD61BE-6554-4788-8CF5-14AB325DE3BB}" presName="aSpace2" presStyleCnt="0"/>
      <dgm:spPr/>
    </dgm:pt>
    <dgm:pt modelId="{CE05A605-585B-4F56-8B53-98E4DCF1BD2D}" type="pres">
      <dgm:prSet presAssocID="{33DA7AC4-A2D3-4D01-A61C-3141D8E96924}" presName="childNode" presStyleLbl="node1" presStyleIdx="3" presStyleCnt="6" custScaleY="25401">
        <dgm:presLayoutVars>
          <dgm:bulletEnabled val="1"/>
        </dgm:presLayoutVars>
      </dgm:prSet>
      <dgm:spPr/>
    </dgm:pt>
    <dgm:pt modelId="{0DCC554B-E8EF-43FC-8284-59481C3D2BF7}" type="pres">
      <dgm:prSet presAssocID="{33DA7AC4-A2D3-4D01-A61C-3141D8E96924}" presName="aSpace2" presStyleCnt="0"/>
      <dgm:spPr/>
    </dgm:pt>
    <dgm:pt modelId="{038DFE9C-6056-41F6-B856-8CA99CF9E41D}" type="pres">
      <dgm:prSet presAssocID="{AC2EF185-1DFE-4AF8-8F24-619186AA16D4}" presName="childNode" presStyleLbl="node1" presStyleIdx="4" presStyleCnt="6" custScaleY="25401">
        <dgm:presLayoutVars>
          <dgm:bulletEnabled val="1"/>
        </dgm:presLayoutVars>
      </dgm:prSet>
      <dgm:spPr/>
    </dgm:pt>
    <dgm:pt modelId="{21D572DE-947D-4216-8523-6FB3D7D65DC7}" type="pres">
      <dgm:prSet presAssocID="{AC2EF185-1DFE-4AF8-8F24-619186AA16D4}" presName="aSpace2" presStyleCnt="0"/>
      <dgm:spPr/>
    </dgm:pt>
    <dgm:pt modelId="{A9B24190-89DD-41CF-A4BD-1C7EEEF1E033}" type="pres">
      <dgm:prSet presAssocID="{5BBEEC14-17E3-4137-86CD-E46A301F7094}" presName="childNode" presStyleLbl="node1" presStyleIdx="5" presStyleCnt="6" custScaleY="25401">
        <dgm:presLayoutVars>
          <dgm:bulletEnabled val="1"/>
        </dgm:presLayoutVars>
      </dgm:prSet>
      <dgm:spPr/>
    </dgm:pt>
  </dgm:ptLst>
  <dgm:cxnLst>
    <dgm:cxn modelId="{89418010-9C1F-463D-84D1-C8925C8AFF3D}" type="presOf" srcId="{2E2E257A-19ED-4D66-A2F7-1E1A51BA3C36}" destId="{872476F0-06DB-4C72-859F-E800D9BCBC24}" srcOrd="0" destOrd="0" presId="urn:microsoft.com/office/officeart/2005/8/layout/lProcess2"/>
    <dgm:cxn modelId="{1B077625-2390-4225-A1FC-01DC88EBE267}" type="presOf" srcId="{05C420F9-BBD3-450F-92BD-B5AC72E6DEBE}" destId="{E6CE3FEC-C0EF-41B6-95C4-0228391CC38F}" srcOrd="0" destOrd="0" presId="urn:microsoft.com/office/officeart/2005/8/layout/lProcess2"/>
    <dgm:cxn modelId="{2738892C-FBBD-48B7-99CD-0C2880DCD6C2}" srcId="{2E2E257A-19ED-4D66-A2F7-1E1A51BA3C36}" destId="{1ABD61BE-6554-4788-8CF5-14AB325DE3BB}" srcOrd="2" destOrd="0" parTransId="{A42D7015-FB5A-4B1B-B8EB-848B94BD5D3B}" sibTransId="{6EF95CB6-1AAE-40E1-A72E-55826009445E}"/>
    <dgm:cxn modelId="{4C9BF840-5C60-4EB5-8094-13B934A7ABF0}" srcId="{2E2E257A-19ED-4D66-A2F7-1E1A51BA3C36}" destId="{2389379A-7AC7-41A2-A7F7-0A1F36721245}" srcOrd="0" destOrd="0" parTransId="{C9327E20-D73A-4E0F-BD52-C3C6357F2049}" sibTransId="{DD6FAB33-F340-4FD6-A275-5A9DCCD67EA4}"/>
    <dgm:cxn modelId="{A1805441-EB20-43DA-9D77-CB1C9366B4C9}" type="presOf" srcId="{2E2E257A-19ED-4D66-A2F7-1E1A51BA3C36}" destId="{1143AD41-611A-434A-864B-FAB7794A581D}" srcOrd="1" destOrd="0" presId="urn:microsoft.com/office/officeart/2005/8/layout/lProcess2"/>
    <dgm:cxn modelId="{A356AC4B-A05D-440C-99BB-C7E09938E1DE}" type="presOf" srcId="{AC2EF185-1DFE-4AF8-8F24-619186AA16D4}" destId="{038DFE9C-6056-41F6-B856-8CA99CF9E41D}" srcOrd="0" destOrd="0" presId="urn:microsoft.com/office/officeart/2005/8/layout/lProcess2"/>
    <dgm:cxn modelId="{61E9B079-4D56-4C43-A4CC-8AD87B68ED30}" srcId="{2E2E257A-19ED-4D66-A2F7-1E1A51BA3C36}" destId="{5BBEEC14-17E3-4137-86CD-E46A301F7094}" srcOrd="5" destOrd="0" parTransId="{2D92E693-4E76-4887-90BB-29A4C8667507}" sibTransId="{28A532CB-2D5B-47DD-8F64-1C3A0AE71E52}"/>
    <dgm:cxn modelId="{D10EE08B-595D-4367-B526-5B362F383347}" srcId="{2E2E257A-19ED-4D66-A2F7-1E1A51BA3C36}" destId="{AC2EF185-1DFE-4AF8-8F24-619186AA16D4}" srcOrd="4" destOrd="0" parTransId="{3C977C6A-D19D-4E3A-8C14-46C6715BEA46}" sibTransId="{D1CAB447-120F-4058-A9D5-B5F2D0986B70}"/>
    <dgm:cxn modelId="{DD7B78A4-A45F-4221-9E47-F11C88CED7BD}" srcId="{2E2E257A-19ED-4D66-A2F7-1E1A51BA3C36}" destId="{289F11A3-E175-44C7-BD03-03E0CCB9883A}" srcOrd="1" destOrd="0" parTransId="{A31E3F8A-9C2A-4E7B-84D5-0C9A364F4B99}" sibTransId="{BBFBF91A-8347-4D65-B8E1-5634C5C958DE}"/>
    <dgm:cxn modelId="{5E35DDB0-C949-444F-9D7C-6F09E2DCF633}" type="presOf" srcId="{289F11A3-E175-44C7-BD03-03E0CCB9883A}" destId="{0206CD2E-CAD9-46C6-A669-E2A7D7C60257}" srcOrd="0" destOrd="0" presId="urn:microsoft.com/office/officeart/2005/8/layout/lProcess2"/>
    <dgm:cxn modelId="{94E03AB6-11C0-44B5-9923-5FBC4E3A1986}" srcId="{05C420F9-BBD3-450F-92BD-B5AC72E6DEBE}" destId="{2E2E257A-19ED-4D66-A2F7-1E1A51BA3C36}" srcOrd="0" destOrd="0" parTransId="{0FC4DE7F-F6C8-4FA7-8C20-B02D979C4837}" sibTransId="{84F641B5-A283-42C0-AF47-05CB91BF5DDE}"/>
    <dgm:cxn modelId="{FCE9B9D5-B2ED-44F6-87CE-6DF86204C6BD}" type="presOf" srcId="{5BBEEC14-17E3-4137-86CD-E46A301F7094}" destId="{A9B24190-89DD-41CF-A4BD-1C7EEEF1E033}" srcOrd="0" destOrd="0" presId="urn:microsoft.com/office/officeart/2005/8/layout/lProcess2"/>
    <dgm:cxn modelId="{308F96DD-AA08-4D3A-B312-289EE24893E4}" srcId="{2E2E257A-19ED-4D66-A2F7-1E1A51BA3C36}" destId="{33DA7AC4-A2D3-4D01-A61C-3141D8E96924}" srcOrd="3" destOrd="0" parTransId="{A030AAB0-165E-4E66-85E0-FDA86F335147}" sibTransId="{42F0C9DE-A662-4499-BB01-368043907E15}"/>
    <dgm:cxn modelId="{085627EC-CC34-47C9-8F6A-D6B66D998AEA}" type="presOf" srcId="{2389379A-7AC7-41A2-A7F7-0A1F36721245}" destId="{618A46CB-B6CD-4C29-A594-CE43764B3410}" srcOrd="0" destOrd="0" presId="urn:microsoft.com/office/officeart/2005/8/layout/lProcess2"/>
    <dgm:cxn modelId="{003ADCF0-9CCB-4BF5-805C-5852BD655526}" type="presOf" srcId="{33DA7AC4-A2D3-4D01-A61C-3141D8E96924}" destId="{CE05A605-585B-4F56-8B53-98E4DCF1BD2D}" srcOrd="0" destOrd="0" presId="urn:microsoft.com/office/officeart/2005/8/layout/lProcess2"/>
    <dgm:cxn modelId="{EB2E3FFB-4C26-4203-98B4-E0E9D5B74CCF}" type="presOf" srcId="{1ABD61BE-6554-4788-8CF5-14AB325DE3BB}" destId="{A43B2348-7486-4567-BF6E-F9E3636ECDA8}" srcOrd="0" destOrd="0" presId="urn:microsoft.com/office/officeart/2005/8/layout/lProcess2"/>
    <dgm:cxn modelId="{FEA4CF42-019E-46EF-A60A-097654878B8B}" type="presParOf" srcId="{E6CE3FEC-C0EF-41B6-95C4-0228391CC38F}" destId="{3BD4054C-A85F-4037-9E05-51B7F5DE1C95}" srcOrd="0" destOrd="0" presId="urn:microsoft.com/office/officeart/2005/8/layout/lProcess2"/>
    <dgm:cxn modelId="{220EB7E0-33E1-49C6-8CED-17F3220C5A28}" type="presParOf" srcId="{3BD4054C-A85F-4037-9E05-51B7F5DE1C95}" destId="{872476F0-06DB-4C72-859F-E800D9BCBC24}" srcOrd="0" destOrd="0" presId="urn:microsoft.com/office/officeart/2005/8/layout/lProcess2"/>
    <dgm:cxn modelId="{71FAEFF5-37D0-4170-BF60-E4E65BBDC620}" type="presParOf" srcId="{3BD4054C-A85F-4037-9E05-51B7F5DE1C95}" destId="{1143AD41-611A-434A-864B-FAB7794A581D}" srcOrd="1" destOrd="0" presId="urn:microsoft.com/office/officeart/2005/8/layout/lProcess2"/>
    <dgm:cxn modelId="{104103A0-5D98-41E5-A3A1-CC8E175239DA}" type="presParOf" srcId="{3BD4054C-A85F-4037-9E05-51B7F5DE1C95}" destId="{1D3AF6AC-ACC0-49B1-9775-0136F2F99AD6}" srcOrd="2" destOrd="0" presId="urn:microsoft.com/office/officeart/2005/8/layout/lProcess2"/>
    <dgm:cxn modelId="{CC4A51E5-CD46-4BE7-B309-839994C6ACB9}" type="presParOf" srcId="{1D3AF6AC-ACC0-49B1-9775-0136F2F99AD6}" destId="{2737906D-5817-4358-A769-9B6C2FB639F7}" srcOrd="0" destOrd="0" presId="urn:microsoft.com/office/officeart/2005/8/layout/lProcess2"/>
    <dgm:cxn modelId="{6158FC3C-9E0A-482B-A2AC-FB432F6498EF}" type="presParOf" srcId="{2737906D-5817-4358-A769-9B6C2FB639F7}" destId="{618A46CB-B6CD-4C29-A594-CE43764B3410}" srcOrd="0" destOrd="0" presId="urn:microsoft.com/office/officeart/2005/8/layout/lProcess2"/>
    <dgm:cxn modelId="{D5C95BC8-196E-42CE-8C4A-A7F17A5339A1}" type="presParOf" srcId="{2737906D-5817-4358-A769-9B6C2FB639F7}" destId="{7364462C-2456-4E04-9D36-8F3332FE0F85}" srcOrd="1" destOrd="0" presId="urn:microsoft.com/office/officeart/2005/8/layout/lProcess2"/>
    <dgm:cxn modelId="{83B7B741-25E9-4504-A5F4-4918D6F149BC}" type="presParOf" srcId="{2737906D-5817-4358-A769-9B6C2FB639F7}" destId="{0206CD2E-CAD9-46C6-A669-E2A7D7C60257}" srcOrd="2" destOrd="0" presId="urn:microsoft.com/office/officeart/2005/8/layout/lProcess2"/>
    <dgm:cxn modelId="{4F1ABD97-2FC6-4C3D-9CD7-C2DC01FE4FD9}" type="presParOf" srcId="{2737906D-5817-4358-A769-9B6C2FB639F7}" destId="{56F8CD9C-2E3B-445A-9BE7-09599FF8F3FA}" srcOrd="3" destOrd="0" presId="urn:microsoft.com/office/officeart/2005/8/layout/lProcess2"/>
    <dgm:cxn modelId="{68B7D080-9C0D-4307-ABD4-604684D99F56}" type="presParOf" srcId="{2737906D-5817-4358-A769-9B6C2FB639F7}" destId="{A43B2348-7486-4567-BF6E-F9E3636ECDA8}" srcOrd="4" destOrd="0" presId="urn:microsoft.com/office/officeart/2005/8/layout/lProcess2"/>
    <dgm:cxn modelId="{B89635CF-5F87-44AE-9960-ABD99E930C27}" type="presParOf" srcId="{2737906D-5817-4358-A769-9B6C2FB639F7}" destId="{1FAC85A2-86DF-4C12-9747-BB7E352AB75E}" srcOrd="5" destOrd="0" presId="urn:microsoft.com/office/officeart/2005/8/layout/lProcess2"/>
    <dgm:cxn modelId="{1B38BBC5-CD72-4EAA-8B06-FB5B83969BF3}" type="presParOf" srcId="{2737906D-5817-4358-A769-9B6C2FB639F7}" destId="{CE05A605-585B-4F56-8B53-98E4DCF1BD2D}" srcOrd="6" destOrd="0" presId="urn:microsoft.com/office/officeart/2005/8/layout/lProcess2"/>
    <dgm:cxn modelId="{005E2E25-BB19-461E-96E7-2B660DB54D6F}" type="presParOf" srcId="{2737906D-5817-4358-A769-9B6C2FB639F7}" destId="{0DCC554B-E8EF-43FC-8284-59481C3D2BF7}" srcOrd="7" destOrd="0" presId="urn:microsoft.com/office/officeart/2005/8/layout/lProcess2"/>
    <dgm:cxn modelId="{B662B037-05AF-43B7-AF10-24B9629FC5BC}" type="presParOf" srcId="{2737906D-5817-4358-A769-9B6C2FB639F7}" destId="{038DFE9C-6056-41F6-B856-8CA99CF9E41D}" srcOrd="8" destOrd="0" presId="urn:microsoft.com/office/officeart/2005/8/layout/lProcess2"/>
    <dgm:cxn modelId="{FC38FB9F-3A1B-4976-9573-9C7235B59811}" type="presParOf" srcId="{2737906D-5817-4358-A769-9B6C2FB639F7}" destId="{21D572DE-947D-4216-8523-6FB3D7D65DC7}" srcOrd="9" destOrd="0" presId="urn:microsoft.com/office/officeart/2005/8/layout/lProcess2"/>
    <dgm:cxn modelId="{3C7DFC22-94A6-4D2B-BADD-D3D3D3885CBB}" type="presParOf" srcId="{2737906D-5817-4358-A769-9B6C2FB639F7}" destId="{A9B24190-89DD-41CF-A4BD-1C7EEEF1E033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214F6-387F-494C-AEEE-6F298842548E}">
      <dsp:nvSpPr>
        <dsp:cNvPr id="0" name=""/>
        <dsp:cNvSpPr/>
      </dsp:nvSpPr>
      <dsp:spPr>
        <a:xfrm>
          <a:off x="0" y="3897612"/>
          <a:ext cx="6172460" cy="3686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rgbClr val="186938"/>
              </a:solidFill>
            </a:rPr>
            <a:t>II kwartał 2023 r. rozpoczęcie wdrażania PS WPR</a:t>
          </a:r>
        </a:p>
      </dsp:txBody>
      <dsp:txXfrm>
        <a:off x="0" y="3897612"/>
        <a:ext cx="6172460" cy="368663"/>
      </dsp:txXfrm>
    </dsp:sp>
    <dsp:sp modelId="{D3BB3CA5-385F-4E7F-9A18-625BAA0B9060}">
      <dsp:nvSpPr>
        <dsp:cNvPr id="0" name=""/>
        <dsp:cNvSpPr/>
      </dsp:nvSpPr>
      <dsp:spPr>
        <a:xfrm rot="10800000">
          <a:off x="0" y="3370416"/>
          <a:ext cx="6172460" cy="56700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rgbClr val="186938"/>
              </a:solidFill>
            </a:rPr>
            <a:t>I kwartał  2023 r. legislacja krajowa</a:t>
          </a:r>
        </a:p>
      </dsp:txBody>
      <dsp:txXfrm rot="10800000">
        <a:off x="0" y="3370416"/>
        <a:ext cx="6172460" cy="368422"/>
      </dsp:txXfrm>
    </dsp:sp>
    <dsp:sp modelId="{81766311-391F-4277-875A-B863F7C69461}">
      <dsp:nvSpPr>
        <dsp:cNvPr id="0" name=""/>
        <dsp:cNvSpPr/>
      </dsp:nvSpPr>
      <dsp:spPr>
        <a:xfrm rot="10800000">
          <a:off x="0" y="2909675"/>
          <a:ext cx="6172460" cy="56700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rgbClr val="186938"/>
              </a:solidFill>
            </a:rPr>
            <a:t>15 grudnia 2022 r. I posiedzenie Komitetu Monitorującego dla Planu</a:t>
          </a:r>
        </a:p>
      </dsp:txBody>
      <dsp:txXfrm rot="10800000">
        <a:off x="0" y="2909675"/>
        <a:ext cx="6172460" cy="368422"/>
      </dsp:txXfrm>
    </dsp:sp>
    <dsp:sp modelId="{57969B2F-68C4-410B-84D5-84DBEFC9392A}">
      <dsp:nvSpPr>
        <dsp:cNvPr id="0" name=""/>
        <dsp:cNvSpPr/>
      </dsp:nvSpPr>
      <dsp:spPr>
        <a:xfrm rot="10800000">
          <a:off x="0" y="2247467"/>
          <a:ext cx="6172460" cy="567004"/>
        </a:xfrm>
        <a:prstGeom prst="upArrowCallout">
          <a:avLst/>
        </a:prstGeom>
        <a:solidFill>
          <a:schemeClr val="accent6">
            <a:lumMod val="40000"/>
            <a:lumOff val="60000"/>
            <a:alpha val="5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>
              <a:solidFill>
                <a:srgbClr val="186938"/>
              </a:solidFill>
            </a:rPr>
            <a:t>31 sierpnia 2022 r. zatwierdzenie Planu przez KE</a:t>
          </a:r>
          <a:endParaRPr lang="pl-PL" sz="1300" b="1" kern="1200" dirty="0">
            <a:solidFill>
              <a:srgbClr val="186938"/>
            </a:solidFill>
          </a:endParaRPr>
        </a:p>
      </dsp:txBody>
      <dsp:txXfrm rot="10800000">
        <a:off x="0" y="2247467"/>
        <a:ext cx="6172460" cy="368422"/>
      </dsp:txXfrm>
    </dsp:sp>
    <dsp:sp modelId="{602D032B-0538-407D-9E00-EF6CEA89E77C}">
      <dsp:nvSpPr>
        <dsp:cNvPr id="0" name=""/>
        <dsp:cNvSpPr/>
      </dsp:nvSpPr>
      <dsp:spPr>
        <a:xfrm rot="10800000">
          <a:off x="0" y="1685993"/>
          <a:ext cx="6172460" cy="56700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rgbClr val="186938"/>
              </a:solidFill>
            </a:rPr>
            <a:t>lipiec 2022 r. przekazanie kolejnej wersji projektu (5.0) do KE</a:t>
          </a:r>
        </a:p>
      </dsp:txBody>
      <dsp:txXfrm rot="10800000">
        <a:off x="0" y="1685993"/>
        <a:ext cx="6172460" cy="368422"/>
      </dsp:txXfrm>
    </dsp:sp>
    <dsp:sp modelId="{B87F72FE-76EC-4548-881B-A619A02B24AE}">
      <dsp:nvSpPr>
        <dsp:cNvPr id="0" name=""/>
        <dsp:cNvSpPr/>
      </dsp:nvSpPr>
      <dsp:spPr>
        <a:xfrm rot="10800000">
          <a:off x="0" y="1124518"/>
          <a:ext cx="6172460" cy="56700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>
              <a:solidFill>
                <a:srgbClr val="186938"/>
              </a:solidFill>
            </a:rPr>
            <a:t>kwiecień 2022 r. rozpoczęcie negocjacji z KE</a:t>
          </a:r>
          <a:endParaRPr lang="pl-PL" sz="1300" kern="1200" dirty="0">
            <a:solidFill>
              <a:srgbClr val="186938"/>
            </a:solidFill>
          </a:endParaRPr>
        </a:p>
      </dsp:txBody>
      <dsp:txXfrm rot="10800000">
        <a:off x="0" y="1124518"/>
        <a:ext cx="6172460" cy="368422"/>
      </dsp:txXfrm>
    </dsp:sp>
    <dsp:sp modelId="{12335DCC-DD30-486F-AD78-E8A55E0C4E82}">
      <dsp:nvSpPr>
        <dsp:cNvPr id="0" name=""/>
        <dsp:cNvSpPr/>
      </dsp:nvSpPr>
      <dsp:spPr>
        <a:xfrm rot="10800000">
          <a:off x="0" y="563044"/>
          <a:ext cx="6172460" cy="56700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>
              <a:solidFill>
                <a:srgbClr val="186938"/>
              </a:solidFill>
            </a:rPr>
            <a:t>marzec 2022 r. formalne uwagi KE</a:t>
          </a:r>
          <a:endParaRPr lang="pl-PL" sz="1300" kern="1200" dirty="0">
            <a:solidFill>
              <a:srgbClr val="186938"/>
            </a:solidFill>
          </a:endParaRPr>
        </a:p>
      </dsp:txBody>
      <dsp:txXfrm rot="10800000">
        <a:off x="0" y="563044"/>
        <a:ext cx="6172460" cy="368422"/>
      </dsp:txXfrm>
    </dsp:sp>
    <dsp:sp modelId="{3F396C3E-8735-471A-82B5-FF5DF00A2C68}">
      <dsp:nvSpPr>
        <dsp:cNvPr id="0" name=""/>
        <dsp:cNvSpPr/>
      </dsp:nvSpPr>
      <dsp:spPr>
        <a:xfrm rot="10800000">
          <a:off x="0" y="0"/>
          <a:ext cx="6172460" cy="56700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1300" kern="1200" dirty="0">
              <a:solidFill>
                <a:srgbClr val="186938"/>
              </a:solidFill>
            </a:rPr>
            <a:t>grudzień 2021 r. projekt przekazany do KE</a:t>
          </a:r>
        </a:p>
      </dsp:txBody>
      <dsp:txXfrm rot="10800000">
        <a:off x="0" y="0"/>
        <a:ext cx="6172460" cy="368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D3F39-EE09-4A73-AE02-3D039A30C449}">
      <dsp:nvSpPr>
        <dsp:cNvPr id="0" name=""/>
        <dsp:cNvSpPr/>
      </dsp:nvSpPr>
      <dsp:spPr>
        <a:xfrm rot="5400000">
          <a:off x="240950" y="1568294"/>
          <a:ext cx="715352" cy="119033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1456F-4884-40C8-9097-A108F9FFC8E8}">
      <dsp:nvSpPr>
        <dsp:cNvPr id="0" name=""/>
        <dsp:cNvSpPr/>
      </dsp:nvSpPr>
      <dsp:spPr>
        <a:xfrm>
          <a:off x="121540" y="1923947"/>
          <a:ext cx="1074637" cy="941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 err="1">
              <a:solidFill>
                <a:srgbClr val="FF0D0D"/>
              </a:solidFill>
              <a:latin typeface="Open Sans"/>
            </a:rPr>
            <a:t>L</a:t>
          </a:r>
          <a:r>
            <a:rPr lang="pl-PL" sz="1100" kern="1200" dirty="0" err="1">
              <a:solidFill>
                <a:srgbClr val="333333"/>
              </a:solidFill>
              <a:latin typeface="Open Sans"/>
            </a:rPr>
            <a:t>aisons</a:t>
          </a:r>
          <a:r>
            <a:rPr lang="pl-PL" sz="1100" kern="1200" dirty="0">
              <a:solidFill>
                <a:srgbClr val="333333"/>
              </a:solidFill>
              <a:latin typeface="Open Sans"/>
            </a:rPr>
            <a:t>	 </a:t>
          </a:r>
          <a:br>
            <a:rPr lang="pl-PL" sz="1100" kern="1200" dirty="0">
              <a:solidFill>
                <a:srgbClr val="333333"/>
              </a:solidFill>
              <a:latin typeface="Open Sans"/>
            </a:rPr>
          </a:br>
          <a:br>
            <a:rPr lang="pl-PL" sz="1100" kern="1200" dirty="0">
              <a:solidFill>
                <a:srgbClr val="333333"/>
              </a:solidFill>
              <a:latin typeface="Open Sans"/>
            </a:rPr>
          </a:br>
          <a:r>
            <a:rPr lang="pl-PL" sz="1000" kern="12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  <a:t>Powiązania</a:t>
          </a:r>
          <a:r>
            <a:rPr lang="pl-PL" sz="1100" kern="12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  <a:t> </a:t>
          </a:r>
          <a:endParaRPr lang="pl-PL" sz="1100" kern="1200" dirty="0"/>
        </a:p>
      </dsp:txBody>
      <dsp:txXfrm>
        <a:off x="121540" y="1923947"/>
        <a:ext cx="1074637" cy="941982"/>
      </dsp:txXfrm>
    </dsp:sp>
    <dsp:sp modelId="{5D63B4ED-3789-4434-9048-B5D59AEA84A2}">
      <dsp:nvSpPr>
        <dsp:cNvPr id="0" name=""/>
        <dsp:cNvSpPr/>
      </dsp:nvSpPr>
      <dsp:spPr>
        <a:xfrm>
          <a:off x="993415" y="1480661"/>
          <a:ext cx="202761" cy="202761"/>
        </a:xfrm>
        <a:prstGeom prst="triangle">
          <a:avLst>
            <a:gd name="adj" fmla="val 100000"/>
          </a:avLst>
        </a:prstGeom>
        <a:solidFill>
          <a:schemeClr val="accent5">
            <a:hueOff val="-735334"/>
            <a:satOff val="-1023"/>
            <a:lumOff val="-392"/>
            <a:alphaOff val="0"/>
          </a:schemeClr>
        </a:solidFill>
        <a:ln w="12700" cap="flat" cmpd="sng" algn="ctr">
          <a:solidFill>
            <a:schemeClr val="accent5">
              <a:hueOff val="-735334"/>
              <a:satOff val="-1023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15900-3918-4CE0-B1AD-A21C1BF36CC3}">
      <dsp:nvSpPr>
        <dsp:cNvPr id="0" name=""/>
        <dsp:cNvSpPr/>
      </dsp:nvSpPr>
      <dsp:spPr>
        <a:xfrm rot="5400000">
          <a:off x="1556515" y="1242756"/>
          <a:ext cx="715352" cy="119033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A4B0B-BA6B-466F-9FCB-5170A47B4758}">
      <dsp:nvSpPr>
        <dsp:cNvPr id="0" name=""/>
        <dsp:cNvSpPr/>
      </dsp:nvSpPr>
      <dsp:spPr>
        <a:xfrm>
          <a:off x="1437105" y="1598409"/>
          <a:ext cx="1074637" cy="941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 err="1">
              <a:solidFill>
                <a:srgbClr val="FF0D0D"/>
              </a:solidFill>
              <a:latin typeface="Open Sans"/>
            </a:rPr>
            <a:t>E</a:t>
          </a:r>
          <a:r>
            <a:rPr lang="pl-PL" sz="1100" kern="1200" dirty="0" err="1">
              <a:solidFill>
                <a:srgbClr val="333333"/>
              </a:solidFill>
              <a:latin typeface="Open Sans"/>
            </a:rPr>
            <a:t>ntre</a:t>
          </a:r>
          <a:r>
            <a:rPr lang="pl-PL" sz="1100" kern="1200" dirty="0">
              <a:solidFill>
                <a:srgbClr val="333333"/>
              </a:solidFill>
              <a:latin typeface="Open Sans"/>
            </a:rPr>
            <a:t> 	</a:t>
          </a:r>
          <a:br>
            <a:rPr lang="pl-PL" sz="1100" kern="12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</a:br>
          <a:br>
            <a:rPr lang="pl-PL" sz="1100" kern="12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</a:br>
          <a:r>
            <a:rPr lang="pl-PL" sz="1000" kern="12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  <a:t>pomiędzy</a:t>
          </a:r>
          <a:endParaRPr lang="pl-PL" sz="1100" kern="1200" dirty="0">
            <a:solidFill>
              <a:srgbClr val="333333"/>
            </a:solidFill>
            <a:latin typeface="Open Sans"/>
          </a:endParaRPr>
        </a:p>
      </dsp:txBody>
      <dsp:txXfrm>
        <a:off x="1437105" y="1598409"/>
        <a:ext cx="1074637" cy="941982"/>
      </dsp:txXfrm>
    </dsp:sp>
    <dsp:sp modelId="{E9F33CC8-F4AE-4B21-8250-DD32C9494D61}">
      <dsp:nvSpPr>
        <dsp:cNvPr id="0" name=""/>
        <dsp:cNvSpPr/>
      </dsp:nvSpPr>
      <dsp:spPr>
        <a:xfrm>
          <a:off x="2308981" y="1155123"/>
          <a:ext cx="202761" cy="202761"/>
        </a:xfrm>
        <a:prstGeom prst="triangle">
          <a:avLst>
            <a:gd name="adj" fmla="val 100000"/>
          </a:avLst>
        </a:prstGeom>
        <a:solidFill>
          <a:schemeClr val="accent5">
            <a:hueOff val="-2206003"/>
            <a:satOff val="-3068"/>
            <a:lumOff val="-1177"/>
            <a:alphaOff val="0"/>
          </a:schemeClr>
        </a:solidFill>
        <a:ln w="12700" cap="flat" cmpd="sng" algn="ctr">
          <a:solidFill>
            <a:schemeClr val="accent5">
              <a:hueOff val="-2206003"/>
              <a:satOff val="-3068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3FEF4-EA2B-4E40-8B82-4AC912D9BBA4}">
      <dsp:nvSpPr>
        <dsp:cNvPr id="0" name=""/>
        <dsp:cNvSpPr/>
      </dsp:nvSpPr>
      <dsp:spPr>
        <a:xfrm rot="5400000">
          <a:off x="2872081" y="917218"/>
          <a:ext cx="715352" cy="119033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5C82-881F-4E02-A3E4-61BF81BD7A37}">
      <dsp:nvSpPr>
        <dsp:cNvPr id="0" name=""/>
        <dsp:cNvSpPr/>
      </dsp:nvSpPr>
      <dsp:spPr>
        <a:xfrm>
          <a:off x="2752671" y="1272870"/>
          <a:ext cx="1074637" cy="941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 err="1">
              <a:solidFill>
                <a:srgbClr val="FF0D0D"/>
              </a:solidFill>
              <a:latin typeface="Open Sans"/>
            </a:rPr>
            <a:t>A</a:t>
          </a:r>
          <a:r>
            <a:rPr lang="pl-PL" sz="1100" kern="1200" dirty="0" err="1">
              <a:solidFill>
                <a:srgbClr val="333333"/>
              </a:solidFill>
              <a:latin typeface="Open Sans"/>
            </a:rPr>
            <a:t>ctions</a:t>
          </a:r>
          <a:r>
            <a:rPr lang="pl-PL" sz="1100" kern="1200" dirty="0">
              <a:solidFill>
                <a:srgbClr val="333333"/>
              </a:solidFill>
              <a:latin typeface="Open Sans"/>
            </a:rPr>
            <a:t>	</a:t>
          </a:r>
          <a:br>
            <a:rPr lang="pl-PL" sz="1100" kern="12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</a:br>
          <a:br>
            <a:rPr lang="pl-PL" sz="1100" kern="12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</a:br>
          <a:r>
            <a:rPr lang="pl-PL" sz="1000" kern="12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  <a:t>działaniami</a:t>
          </a:r>
          <a:r>
            <a:rPr lang="pl-PL" sz="1100" kern="12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  <a:t> </a:t>
          </a:r>
        </a:p>
      </dsp:txBody>
      <dsp:txXfrm>
        <a:off x="2752671" y="1272870"/>
        <a:ext cx="1074637" cy="941982"/>
      </dsp:txXfrm>
    </dsp:sp>
    <dsp:sp modelId="{62C443F4-2717-40F4-9B6C-BE412DFA22C6}">
      <dsp:nvSpPr>
        <dsp:cNvPr id="0" name=""/>
        <dsp:cNvSpPr/>
      </dsp:nvSpPr>
      <dsp:spPr>
        <a:xfrm>
          <a:off x="3624546" y="829585"/>
          <a:ext cx="202761" cy="202761"/>
        </a:xfrm>
        <a:prstGeom prst="triangle">
          <a:avLst>
            <a:gd name="adj" fmla="val 10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F2A04-EC2E-40D0-A71B-AA83E3E8E25B}">
      <dsp:nvSpPr>
        <dsp:cNvPr id="0" name=""/>
        <dsp:cNvSpPr/>
      </dsp:nvSpPr>
      <dsp:spPr>
        <a:xfrm rot="5400000">
          <a:off x="4187647" y="591680"/>
          <a:ext cx="715352" cy="119033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53966-20C1-4D4E-8ECF-E05598659B15}">
      <dsp:nvSpPr>
        <dsp:cNvPr id="0" name=""/>
        <dsp:cNvSpPr/>
      </dsp:nvSpPr>
      <dsp:spPr>
        <a:xfrm>
          <a:off x="4068237" y="947332"/>
          <a:ext cx="1074637" cy="941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rgbClr val="333333"/>
              </a:solidFill>
              <a:latin typeface="Open Sans"/>
            </a:rPr>
            <a:t>de </a:t>
          </a:r>
          <a:r>
            <a:rPr lang="pl-PL" sz="2000" b="1" kern="1200" dirty="0">
              <a:solidFill>
                <a:srgbClr val="FF0D0D"/>
              </a:solidFill>
              <a:latin typeface="Open Sans"/>
            </a:rPr>
            <a:t>D</a:t>
          </a:r>
          <a:r>
            <a:rPr lang="pl-PL" sz="1100" kern="1200" dirty="0">
              <a:solidFill>
                <a:srgbClr val="333333"/>
              </a:solidFill>
              <a:latin typeface="Open Sans"/>
            </a:rPr>
            <a:t>evelopment </a:t>
          </a:r>
          <a:br>
            <a:rPr lang="pl-PL" sz="1100" kern="12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</a:br>
          <a:br>
            <a:rPr lang="pl-PL" sz="1100" kern="12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</a:br>
          <a:r>
            <a:rPr lang="pl-PL" sz="1000" kern="12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  <a:t>na rzecz rozwoju </a:t>
          </a:r>
          <a:endParaRPr lang="pl-PL" sz="1100" kern="1200" dirty="0">
            <a:solidFill>
              <a:srgbClr val="333333"/>
            </a:solidFill>
            <a:latin typeface="Open Sans"/>
            <a:sym typeface="Symbol" panose="05050102010706020507" pitchFamily="18" charset="2"/>
          </a:endParaRPr>
        </a:p>
      </dsp:txBody>
      <dsp:txXfrm>
        <a:off x="4068237" y="947332"/>
        <a:ext cx="1074637" cy="941982"/>
      </dsp:txXfrm>
    </dsp:sp>
    <dsp:sp modelId="{F9BAADD0-A35B-4472-A18B-82D9B78CBC5B}">
      <dsp:nvSpPr>
        <dsp:cNvPr id="0" name=""/>
        <dsp:cNvSpPr/>
      </dsp:nvSpPr>
      <dsp:spPr>
        <a:xfrm>
          <a:off x="4940112" y="504047"/>
          <a:ext cx="202761" cy="202761"/>
        </a:xfrm>
        <a:prstGeom prst="triangle">
          <a:avLst>
            <a:gd name="adj" fmla="val 100000"/>
          </a:avLst>
        </a:prstGeom>
        <a:solidFill>
          <a:schemeClr val="accent5">
            <a:hueOff val="-5147341"/>
            <a:satOff val="-7160"/>
            <a:lumOff val="-2745"/>
            <a:alphaOff val="0"/>
          </a:schemeClr>
        </a:solidFill>
        <a:ln w="12700" cap="flat" cmpd="sng" algn="ctr">
          <a:solidFill>
            <a:schemeClr val="accent5">
              <a:hueOff val="-5147341"/>
              <a:satOff val="-7160"/>
              <a:lumOff val="-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A8047-7214-4465-A92E-807DED9448B2}">
      <dsp:nvSpPr>
        <dsp:cNvPr id="0" name=""/>
        <dsp:cNvSpPr/>
      </dsp:nvSpPr>
      <dsp:spPr>
        <a:xfrm rot="5400000">
          <a:off x="5503213" y="266142"/>
          <a:ext cx="715352" cy="119033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799C5-BDF9-4B4F-944B-1EA1B67304A1}">
      <dsp:nvSpPr>
        <dsp:cNvPr id="0" name=""/>
        <dsp:cNvSpPr/>
      </dsp:nvSpPr>
      <dsp:spPr>
        <a:xfrm>
          <a:off x="5383802" y="621794"/>
          <a:ext cx="1074637" cy="941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rgbClr val="333333"/>
              </a:solidFill>
              <a:latin typeface="Open Sans"/>
            </a:rPr>
            <a:t>de </a:t>
          </a:r>
          <a:r>
            <a:rPr lang="pl-PL" sz="1100" kern="1200" dirty="0" err="1">
              <a:solidFill>
                <a:srgbClr val="333333"/>
              </a:solidFill>
              <a:latin typeface="Open Sans"/>
            </a:rPr>
            <a:t>l’</a:t>
          </a:r>
          <a:r>
            <a:rPr lang="pl-PL" sz="2000" b="1" kern="1200" dirty="0" err="1">
              <a:solidFill>
                <a:srgbClr val="FF0D0D"/>
              </a:solidFill>
              <a:latin typeface="Open Sans"/>
            </a:rPr>
            <a:t>E</a:t>
          </a:r>
          <a:r>
            <a:rPr lang="pl-PL" sz="1100" kern="1200" dirty="0" err="1">
              <a:solidFill>
                <a:srgbClr val="333333"/>
              </a:solidFill>
              <a:latin typeface="Open Sans"/>
            </a:rPr>
            <a:t>conomie</a:t>
          </a:r>
          <a:r>
            <a:rPr lang="pl-PL" sz="1100" kern="1200" dirty="0">
              <a:solidFill>
                <a:srgbClr val="333333"/>
              </a:solidFill>
              <a:latin typeface="Open Sans"/>
            </a:rPr>
            <a:t> </a:t>
          </a:r>
          <a:br>
            <a:rPr lang="pl-PL" sz="1100" kern="12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</a:br>
          <a:br>
            <a:rPr lang="pl-PL" sz="1100" kern="12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</a:br>
          <a:r>
            <a:rPr lang="pl-PL" sz="1000" kern="12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  <a:t>gospodarczego</a:t>
          </a:r>
          <a:endParaRPr lang="pl-PL" sz="1100" kern="1200" dirty="0">
            <a:solidFill>
              <a:srgbClr val="333333"/>
            </a:solidFill>
            <a:latin typeface="Open Sans"/>
          </a:endParaRPr>
        </a:p>
      </dsp:txBody>
      <dsp:txXfrm>
        <a:off x="5383802" y="621794"/>
        <a:ext cx="1074637" cy="941982"/>
      </dsp:txXfrm>
    </dsp:sp>
    <dsp:sp modelId="{CD9DFA6D-CDA5-4925-866C-CE5ED6150A31}">
      <dsp:nvSpPr>
        <dsp:cNvPr id="0" name=""/>
        <dsp:cNvSpPr/>
      </dsp:nvSpPr>
      <dsp:spPr>
        <a:xfrm>
          <a:off x="6255678" y="178509"/>
          <a:ext cx="202761" cy="202761"/>
        </a:xfrm>
        <a:prstGeom prst="triangle">
          <a:avLst>
            <a:gd name="adj" fmla="val 100000"/>
          </a:avLst>
        </a:prstGeom>
        <a:solidFill>
          <a:schemeClr val="accent5">
            <a:hueOff val="-6618010"/>
            <a:satOff val="-9205"/>
            <a:lumOff val="-3530"/>
            <a:alphaOff val="0"/>
          </a:schemeClr>
        </a:solidFill>
        <a:ln w="12700" cap="flat" cmpd="sng" algn="ctr">
          <a:solidFill>
            <a:schemeClr val="accent5">
              <a:hueOff val="-6618010"/>
              <a:satOff val="-9205"/>
              <a:lumOff val="-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A4DE6-A639-4765-A662-02D532B5761D}">
      <dsp:nvSpPr>
        <dsp:cNvPr id="0" name=""/>
        <dsp:cNvSpPr/>
      </dsp:nvSpPr>
      <dsp:spPr>
        <a:xfrm rot="5400000">
          <a:off x="6818778" y="-59395"/>
          <a:ext cx="715352" cy="119033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4E471-6BB2-4DDB-A013-89A5D496F7B2}">
      <dsp:nvSpPr>
        <dsp:cNvPr id="0" name=""/>
        <dsp:cNvSpPr/>
      </dsp:nvSpPr>
      <dsp:spPr>
        <a:xfrm>
          <a:off x="6699368" y="296256"/>
          <a:ext cx="1074637" cy="941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FF0D0D"/>
              </a:solidFill>
              <a:latin typeface="Open Sans"/>
            </a:rPr>
            <a:t>R</a:t>
          </a:r>
          <a:r>
            <a:rPr lang="pl-PL" sz="1100" kern="1200" dirty="0">
              <a:solidFill>
                <a:srgbClr val="333333"/>
              </a:solidFill>
              <a:latin typeface="Open Sans"/>
            </a:rPr>
            <a:t>ural	</a:t>
          </a:r>
          <a:br>
            <a:rPr lang="pl-PL" sz="1100" kern="12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</a:br>
          <a:br>
            <a:rPr lang="pl-PL" sz="1100" kern="12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</a:br>
          <a:r>
            <a:rPr lang="pl-PL" sz="1000" kern="1200" dirty="0">
              <a:solidFill>
                <a:srgbClr val="333333"/>
              </a:solidFill>
              <a:latin typeface="Open Sans"/>
              <a:sym typeface="Symbol" panose="05050102010706020507" pitchFamily="18" charset="2"/>
            </a:rPr>
            <a:t>obszarów wiejskich</a:t>
          </a:r>
          <a:endParaRPr lang="pl-PL" sz="1100" kern="1200" dirty="0">
            <a:solidFill>
              <a:srgbClr val="333333"/>
            </a:solidFill>
            <a:latin typeface="Open Sans"/>
            <a:sym typeface="Symbol" panose="05050102010706020507" pitchFamily="18" charset="2"/>
          </a:endParaRPr>
        </a:p>
      </dsp:txBody>
      <dsp:txXfrm>
        <a:off x="6699368" y="296256"/>
        <a:ext cx="1074637" cy="941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E4012-870B-45F3-B030-81501ABDB34A}">
      <dsp:nvSpPr>
        <dsp:cNvPr id="0" name=""/>
        <dsp:cNvSpPr/>
      </dsp:nvSpPr>
      <dsp:spPr>
        <a:xfrm>
          <a:off x="3393" y="359161"/>
          <a:ext cx="2692003" cy="20701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1. ODDOLNOŚĆ</a:t>
          </a:r>
          <a:r>
            <a:rPr lang="pl-PL" sz="1600" b="0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pl-PL" sz="1600" b="0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1600" b="0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(szeroki udział społeczności lokalnej w tworzeniu i realizacji strategii)</a:t>
          </a:r>
          <a:endParaRPr lang="pl-PL" sz="1600" kern="1200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3393" y="359161"/>
        <a:ext cx="2692003" cy="2070139"/>
      </dsp:txXfrm>
    </dsp:sp>
    <dsp:sp modelId="{65CBDBBB-4DB0-4372-9DBA-8173C7295FFB}">
      <dsp:nvSpPr>
        <dsp:cNvPr id="0" name=""/>
        <dsp:cNvSpPr/>
      </dsp:nvSpPr>
      <dsp:spPr>
        <a:xfrm>
          <a:off x="2964596" y="359161"/>
          <a:ext cx="2692003" cy="2070139"/>
        </a:xfrm>
        <a:prstGeom prst="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2. TERYTORIALNOŚĆ</a:t>
          </a:r>
          <a:r>
            <a:rPr lang="pl-PL" sz="1600" b="0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pl-PL" sz="1600" b="0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1600" b="0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(lokalna strategia rozwoju przygotowana dla danego, spójnego obszaru)</a:t>
          </a:r>
        </a:p>
      </dsp:txBody>
      <dsp:txXfrm>
        <a:off x="2964596" y="359161"/>
        <a:ext cx="2692003" cy="2070139"/>
      </dsp:txXfrm>
    </dsp:sp>
    <dsp:sp modelId="{7B500C3D-E779-4D9B-BB32-25F72C8F8B8D}">
      <dsp:nvSpPr>
        <dsp:cNvPr id="0" name=""/>
        <dsp:cNvSpPr/>
      </dsp:nvSpPr>
      <dsp:spPr>
        <a:xfrm>
          <a:off x="5925800" y="359161"/>
          <a:ext cx="2692003" cy="2070139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3. ZINTEGROWANIE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pl-PL" sz="1600" b="0" kern="120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1600" b="0" kern="120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(łączenie różnych dziedzin gospodarki, współpraca różnych grup interesu)</a:t>
          </a:r>
          <a:endParaRPr lang="pl-PL" sz="1600" b="0" kern="1200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5925800" y="359161"/>
        <a:ext cx="2692003" cy="2070139"/>
      </dsp:txXfrm>
    </dsp:sp>
    <dsp:sp modelId="{18A3D77D-71BB-48BC-9701-0B43889FD320}">
      <dsp:nvSpPr>
        <dsp:cNvPr id="0" name=""/>
        <dsp:cNvSpPr/>
      </dsp:nvSpPr>
      <dsp:spPr>
        <a:xfrm>
          <a:off x="8887003" y="359161"/>
          <a:ext cx="2692003" cy="2070139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4. PARTNERSTWO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pl-PL" sz="1600" b="0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1600" b="0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(lokalna grupa działania jako lokalne partnerstwo, </a:t>
          </a:r>
          <a:br>
            <a:rPr lang="pl-PL" sz="1600" b="0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1600" b="0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w którym uczestniczą różne podmioty z sektora publicznego, społecznego </a:t>
          </a:r>
          <a:br>
            <a:rPr lang="pl-PL" sz="1600" b="0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1600" b="0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i gospodarczego)</a:t>
          </a:r>
        </a:p>
      </dsp:txBody>
      <dsp:txXfrm>
        <a:off x="8887003" y="359161"/>
        <a:ext cx="2692003" cy="2070139"/>
      </dsp:txXfrm>
    </dsp:sp>
    <dsp:sp modelId="{F305C0D6-5BFF-4170-88E1-503025C77844}">
      <dsp:nvSpPr>
        <dsp:cNvPr id="0" name=""/>
        <dsp:cNvSpPr/>
      </dsp:nvSpPr>
      <dsp:spPr>
        <a:xfrm>
          <a:off x="1483995" y="2698501"/>
          <a:ext cx="2692003" cy="2070139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5. INNOWACYJNOŚĆ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 (w skali lokalnej)</a:t>
          </a:r>
        </a:p>
      </dsp:txBody>
      <dsp:txXfrm>
        <a:off x="1483995" y="2698501"/>
        <a:ext cx="2692003" cy="2070139"/>
      </dsp:txXfrm>
    </dsp:sp>
    <dsp:sp modelId="{9274FD36-0292-4AB1-A1FC-F9E4D8793A3E}">
      <dsp:nvSpPr>
        <dsp:cNvPr id="0" name=""/>
        <dsp:cNvSpPr/>
      </dsp:nvSpPr>
      <dsp:spPr>
        <a:xfrm>
          <a:off x="4445198" y="2698501"/>
          <a:ext cx="2692003" cy="2070139"/>
        </a:xfrm>
        <a:prstGeom prst="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6. DECENTRALIZACJA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(zarządzania i finansowania)</a:t>
          </a:r>
        </a:p>
      </dsp:txBody>
      <dsp:txXfrm>
        <a:off x="4445198" y="2698501"/>
        <a:ext cx="2692003" cy="2070139"/>
      </dsp:txXfrm>
    </dsp:sp>
    <dsp:sp modelId="{C2B213FE-2D45-4057-B4F2-42D9CA530B06}">
      <dsp:nvSpPr>
        <dsp:cNvPr id="0" name=""/>
        <dsp:cNvSpPr/>
      </dsp:nvSpPr>
      <dsp:spPr>
        <a:xfrm>
          <a:off x="7406401" y="2698501"/>
          <a:ext cx="2692003" cy="2070139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7. SIECIOWANIE </a:t>
          </a:r>
          <a:br>
            <a:rPr lang="pl-PL" sz="1600" b="0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1600" b="0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I WSPÓŁPRACA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pl-PL" sz="1600" b="0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1600" b="0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(wymiana doświadczeń </a:t>
          </a:r>
          <a:br>
            <a:rPr lang="pl-PL" sz="1600" b="0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</a:br>
          <a:r>
            <a:rPr lang="pl-PL" sz="1600" b="0" kern="1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i rozpowszechnianie dobrych praktyk).</a:t>
          </a:r>
        </a:p>
      </dsp:txBody>
      <dsp:txXfrm>
        <a:off x="7406401" y="2698501"/>
        <a:ext cx="2692003" cy="2070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AC542-89F4-4020-9F3F-9E87A4326527}">
      <dsp:nvSpPr>
        <dsp:cNvPr id="0" name=""/>
        <dsp:cNvSpPr/>
      </dsp:nvSpPr>
      <dsp:spPr>
        <a:xfrm>
          <a:off x="0" y="0"/>
          <a:ext cx="2465686" cy="498618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WIELOFUNDUSZOWE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- 10 -</a:t>
          </a:r>
          <a:endParaRPr lang="pl-PL" sz="2000" kern="1200" dirty="0"/>
        </a:p>
      </dsp:txBody>
      <dsp:txXfrm>
        <a:off x="0" y="0"/>
        <a:ext cx="2465686" cy="1495855"/>
      </dsp:txXfrm>
    </dsp:sp>
    <dsp:sp modelId="{70E9FD3B-9EBF-45EF-9FE1-B6573FE9CF0F}">
      <dsp:nvSpPr>
        <dsp:cNvPr id="0" name=""/>
        <dsp:cNvSpPr/>
      </dsp:nvSpPr>
      <dsp:spPr>
        <a:xfrm>
          <a:off x="246568" y="1497133"/>
          <a:ext cx="1972548" cy="2844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Kujawsko-Pomorskie</a:t>
          </a:r>
        </a:p>
      </dsp:txBody>
      <dsp:txXfrm>
        <a:off x="254900" y="1505465"/>
        <a:ext cx="1955884" cy="267795"/>
      </dsp:txXfrm>
    </dsp:sp>
    <dsp:sp modelId="{D07BBE9E-6B2D-4DF3-A699-FCCA5955BA3A}">
      <dsp:nvSpPr>
        <dsp:cNvPr id="0" name=""/>
        <dsp:cNvSpPr/>
      </dsp:nvSpPr>
      <dsp:spPr>
        <a:xfrm>
          <a:off x="246568" y="1825356"/>
          <a:ext cx="1972548" cy="2844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Lubuskie</a:t>
          </a:r>
        </a:p>
      </dsp:txBody>
      <dsp:txXfrm>
        <a:off x="254900" y="1833688"/>
        <a:ext cx="1955884" cy="267795"/>
      </dsp:txXfrm>
    </dsp:sp>
    <dsp:sp modelId="{29283B7E-B388-41EB-BCD8-1314C05301E2}">
      <dsp:nvSpPr>
        <dsp:cNvPr id="0" name=""/>
        <dsp:cNvSpPr/>
      </dsp:nvSpPr>
      <dsp:spPr>
        <a:xfrm>
          <a:off x="246568" y="2153579"/>
          <a:ext cx="1972548" cy="2844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Małopolskie</a:t>
          </a:r>
        </a:p>
      </dsp:txBody>
      <dsp:txXfrm>
        <a:off x="254900" y="2161911"/>
        <a:ext cx="1955884" cy="267795"/>
      </dsp:txXfrm>
    </dsp:sp>
    <dsp:sp modelId="{39404CD7-8269-473A-BCD3-10F56004EF2D}">
      <dsp:nvSpPr>
        <dsp:cNvPr id="0" name=""/>
        <dsp:cNvSpPr/>
      </dsp:nvSpPr>
      <dsp:spPr>
        <a:xfrm>
          <a:off x="246568" y="2481802"/>
          <a:ext cx="1972548" cy="2844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Podkarpackie</a:t>
          </a:r>
        </a:p>
      </dsp:txBody>
      <dsp:txXfrm>
        <a:off x="254900" y="2490134"/>
        <a:ext cx="1955884" cy="267795"/>
      </dsp:txXfrm>
    </dsp:sp>
    <dsp:sp modelId="{8595B332-1EAA-4291-A9DF-3F9161F049AB}">
      <dsp:nvSpPr>
        <dsp:cNvPr id="0" name=""/>
        <dsp:cNvSpPr/>
      </dsp:nvSpPr>
      <dsp:spPr>
        <a:xfrm>
          <a:off x="246568" y="2810025"/>
          <a:ext cx="1972548" cy="2844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Podlaskie</a:t>
          </a:r>
        </a:p>
      </dsp:txBody>
      <dsp:txXfrm>
        <a:off x="254900" y="2818357"/>
        <a:ext cx="1955884" cy="267795"/>
      </dsp:txXfrm>
    </dsp:sp>
    <dsp:sp modelId="{C65ADFB1-BB43-4F58-9950-ADE246270A00}">
      <dsp:nvSpPr>
        <dsp:cNvPr id="0" name=""/>
        <dsp:cNvSpPr/>
      </dsp:nvSpPr>
      <dsp:spPr>
        <a:xfrm>
          <a:off x="246568" y="3138247"/>
          <a:ext cx="1972548" cy="2844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Pomorskie</a:t>
          </a:r>
        </a:p>
      </dsp:txBody>
      <dsp:txXfrm>
        <a:off x="254900" y="3146579"/>
        <a:ext cx="1955884" cy="267795"/>
      </dsp:txXfrm>
    </dsp:sp>
    <dsp:sp modelId="{D781D549-28E4-472D-AC17-3AD64941CC3F}">
      <dsp:nvSpPr>
        <dsp:cNvPr id="0" name=""/>
        <dsp:cNvSpPr/>
      </dsp:nvSpPr>
      <dsp:spPr>
        <a:xfrm>
          <a:off x="246568" y="3466470"/>
          <a:ext cx="1972548" cy="2844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Śląskie</a:t>
          </a:r>
        </a:p>
      </dsp:txBody>
      <dsp:txXfrm>
        <a:off x="254900" y="3474802"/>
        <a:ext cx="1955884" cy="267795"/>
      </dsp:txXfrm>
    </dsp:sp>
    <dsp:sp modelId="{0EC75C0B-E8BE-44DD-B723-B6FBDC2A675D}">
      <dsp:nvSpPr>
        <dsp:cNvPr id="0" name=""/>
        <dsp:cNvSpPr/>
      </dsp:nvSpPr>
      <dsp:spPr>
        <a:xfrm>
          <a:off x="246568" y="3794693"/>
          <a:ext cx="1972548" cy="2844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Świętokrzyskie</a:t>
          </a:r>
        </a:p>
      </dsp:txBody>
      <dsp:txXfrm>
        <a:off x="254900" y="3803025"/>
        <a:ext cx="1955884" cy="267795"/>
      </dsp:txXfrm>
    </dsp:sp>
    <dsp:sp modelId="{6C0E6FC8-C545-4D77-AD4D-B9102496E93F}">
      <dsp:nvSpPr>
        <dsp:cNvPr id="0" name=""/>
        <dsp:cNvSpPr/>
      </dsp:nvSpPr>
      <dsp:spPr>
        <a:xfrm>
          <a:off x="246568" y="4122916"/>
          <a:ext cx="1972548" cy="2844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Wielkopolskie</a:t>
          </a:r>
        </a:p>
      </dsp:txBody>
      <dsp:txXfrm>
        <a:off x="254900" y="4131248"/>
        <a:ext cx="1955884" cy="267795"/>
      </dsp:txXfrm>
    </dsp:sp>
    <dsp:sp modelId="{1EBF9AC0-46C6-4BDB-9EE4-1D7E609D3F5A}">
      <dsp:nvSpPr>
        <dsp:cNvPr id="0" name=""/>
        <dsp:cNvSpPr/>
      </dsp:nvSpPr>
      <dsp:spPr>
        <a:xfrm>
          <a:off x="246568" y="4451138"/>
          <a:ext cx="1972548" cy="2844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Zachodniopomorskie</a:t>
          </a:r>
        </a:p>
      </dsp:txBody>
      <dsp:txXfrm>
        <a:off x="254900" y="4459470"/>
        <a:ext cx="1955884" cy="267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476F0-06DB-4C72-859F-E800D9BCBC24}">
      <dsp:nvSpPr>
        <dsp:cNvPr id="0" name=""/>
        <dsp:cNvSpPr/>
      </dsp:nvSpPr>
      <dsp:spPr>
        <a:xfrm>
          <a:off x="2320" y="0"/>
          <a:ext cx="2373943" cy="336487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/>
            <a:t>MONOFUNDUSZOWE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/>
            <a:t>- 6 -</a:t>
          </a:r>
        </a:p>
      </dsp:txBody>
      <dsp:txXfrm>
        <a:off x="2320" y="0"/>
        <a:ext cx="2373943" cy="1009462"/>
      </dsp:txXfrm>
    </dsp:sp>
    <dsp:sp modelId="{618A46CB-B6CD-4C29-A594-CE43764B3410}">
      <dsp:nvSpPr>
        <dsp:cNvPr id="0" name=""/>
        <dsp:cNvSpPr/>
      </dsp:nvSpPr>
      <dsp:spPr>
        <a:xfrm>
          <a:off x="238554" y="1009510"/>
          <a:ext cx="1899154" cy="2422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Dolnośląskie</a:t>
          </a:r>
        </a:p>
      </dsp:txBody>
      <dsp:txXfrm>
        <a:off x="245649" y="1016605"/>
        <a:ext cx="1884964" cy="228054"/>
      </dsp:txXfrm>
    </dsp:sp>
    <dsp:sp modelId="{0206CD2E-CAD9-46C6-A669-E2A7D7C60257}">
      <dsp:nvSpPr>
        <dsp:cNvPr id="0" name=""/>
        <dsp:cNvSpPr/>
      </dsp:nvSpPr>
      <dsp:spPr>
        <a:xfrm>
          <a:off x="238554" y="1398476"/>
          <a:ext cx="1899154" cy="2422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Lubelskie</a:t>
          </a:r>
        </a:p>
      </dsp:txBody>
      <dsp:txXfrm>
        <a:off x="245649" y="1405571"/>
        <a:ext cx="1884964" cy="228054"/>
      </dsp:txXfrm>
    </dsp:sp>
    <dsp:sp modelId="{A43B2348-7486-4567-BF6E-F9E3636ECDA8}">
      <dsp:nvSpPr>
        <dsp:cNvPr id="0" name=""/>
        <dsp:cNvSpPr/>
      </dsp:nvSpPr>
      <dsp:spPr>
        <a:xfrm>
          <a:off x="238554" y="1787441"/>
          <a:ext cx="1899154" cy="2422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Łódzkie</a:t>
          </a:r>
        </a:p>
      </dsp:txBody>
      <dsp:txXfrm>
        <a:off x="245649" y="1794536"/>
        <a:ext cx="1884964" cy="228054"/>
      </dsp:txXfrm>
    </dsp:sp>
    <dsp:sp modelId="{CE05A605-585B-4F56-8B53-98E4DCF1BD2D}">
      <dsp:nvSpPr>
        <dsp:cNvPr id="0" name=""/>
        <dsp:cNvSpPr/>
      </dsp:nvSpPr>
      <dsp:spPr>
        <a:xfrm>
          <a:off x="238554" y="2176406"/>
          <a:ext cx="1899154" cy="2422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Mazowieckie</a:t>
          </a:r>
        </a:p>
      </dsp:txBody>
      <dsp:txXfrm>
        <a:off x="245649" y="2183501"/>
        <a:ext cx="1884964" cy="228054"/>
      </dsp:txXfrm>
    </dsp:sp>
    <dsp:sp modelId="{038DFE9C-6056-41F6-B856-8CA99CF9E41D}">
      <dsp:nvSpPr>
        <dsp:cNvPr id="0" name=""/>
        <dsp:cNvSpPr/>
      </dsp:nvSpPr>
      <dsp:spPr>
        <a:xfrm>
          <a:off x="238554" y="2565371"/>
          <a:ext cx="1899154" cy="2422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Opolskie</a:t>
          </a:r>
        </a:p>
      </dsp:txBody>
      <dsp:txXfrm>
        <a:off x="245649" y="2572466"/>
        <a:ext cx="1884964" cy="228054"/>
      </dsp:txXfrm>
    </dsp:sp>
    <dsp:sp modelId="{A9B24190-89DD-41CF-A4BD-1C7EEEF1E033}">
      <dsp:nvSpPr>
        <dsp:cNvPr id="0" name=""/>
        <dsp:cNvSpPr/>
      </dsp:nvSpPr>
      <dsp:spPr>
        <a:xfrm>
          <a:off x="238554" y="2954336"/>
          <a:ext cx="1899154" cy="2422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Warmińsko-Mazurskie</a:t>
          </a:r>
        </a:p>
      </dsp:txBody>
      <dsp:txXfrm>
        <a:off x="245649" y="2961431"/>
        <a:ext cx="1884964" cy="228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CA5F9-A750-4351-A4C7-D34579E13D9B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DEB0D-9C57-4AC9-B8F4-D5160B2FF5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067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652"/>
            <a:ext cx="11743069" cy="661134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9"/>
          <a:stretch/>
        </p:blipFill>
        <p:spPr>
          <a:xfrm>
            <a:off x="7209532" y="23909"/>
            <a:ext cx="4982468" cy="6834091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7754727" y="1348234"/>
            <a:ext cx="3978275" cy="735013"/>
          </a:xfrm>
        </p:spPr>
        <p:txBody>
          <a:bodyPr>
            <a:normAutofit/>
          </a:bodyPr>
          <a:lstStyle>
            <a:lvl1pPr marL="0" indent="0">
              <a:buNone/>
              <a:defRPr sz="3200" b="1" baseline="0">
                <a:solidFill>
                  <a:srgbClr val="186938"/>
                </a:solidFill>
              </a:defRPr>
            </a:lvl1pPr>
          </a:lstStyle>
          <a:p>
            <a:pPr lvl="0"/>
            <a:r>
              <a:rPr lang="pl-PL" dirty="0"/>
              <a:t>TYTUŁ PREZENTACJI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7789235" y="4040990"/>
            <a:ext cx="3943767" cy="134620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Autor:</a:t>
            </a:r>
          </a:p>
          <a:p>
            <a:pPr lvl="0"/>
            <a:r>
              <a:rPr lang="pl-PL" dirty="0"/>
              <a:t>Data: </a:t>
            </a:r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0"/>
            <a:ext cx="3036050" cy="9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571-24FF-4EE1-BC58-0F0566FD5E01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335-261A-4691-BB8D-03A4EA9C2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747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571-24FF-4EE1-BC58-0F0566FD5E01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335-261A-4691-BB8D-03A4EA9C2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1577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571-24FF-4EE1-BC58-0F0566FD5E01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335-261A-4691-BB8D-03A4EA9C2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0587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571-24FF-4EE1-BC58-0F0566FD5E01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335-261A-4691-BB8D-03A4EA9C2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905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571-24FF-4EE1-BC58-0F0566FD5E01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335-261A-4691-BB8D-03A4EA9C2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845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571-24FF-4EE1-BC58-0F0566FD5E01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335-261A-4691-BB8D-03A4EA9C2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79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" y="123991"/>
            <a:ext cx="11959154" cy="673300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9463"/>
          <a:stretch/>
        </p:blipFill>
        <p:spPr>
          <a:xfrm>
            <a:off x="-42477" y="0"/>
            <a:ext cx="7748373" cy="6885546"/>
          </a:xfrm>
          <a:prstGeom prst="rect">
            <a:avLst/>
          </a:prstGeom>
        </p:spPr>
      </p:pic>
      <p:sp>
        <p:nvSpPr>
          <p:cNvPr id="12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275519" y="552647"/>
            <a:ext cx="4474103" cy="6731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72B356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1" hasCustomPrompt="1"/>
          </p:nvPr>
        </p:nvSpPr>
        <p:spPr>
          <a:xfrm>
            <a:off x="276225" y="1960563"/>
            <a:ext cx="7288213" cy="3609975"/>
          </a:xfrm>
        </p:spPr>
        <p:txBody>
          <a:bodyPr>
            <a:noAutofit/>
          </a:bodyPr>
          <a:lstStyle>
            <a:lvl1pPr marL="0" indent="0">
              <a:buNone/>
              <a:defRPr lang="pl-PL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dirty="0"/>
              <a:t>Blok tekstowy</a:t>
            </a: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015" y="24150"/>
            <a:ext cx="3036050" cy="9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9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2" y="58151"/>
            <a:ext cx="12074588" cy="679799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9463"/>
          <a:stretch/>
        </p:blipFill>
        <p:spPr>
          <a:xfrm>
            <a:off x="0" y="0"/>
            <a:ext cx="7748373" cy="6885546"/>
          </a:xfrm>
          <a:prstGeom prst="rect">
            <a:avLst/>
          </a:prstGeom>
        </p:spPr>
      </p:pic>
      <p:sp>
        <p:nvSpPr>
          <p:cNvPr id="12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275519" y="552647"/>
            <a:ext cx="4474103" cy="673100"/>
          </a:xfrm>
        </p:spPr>
        <p:txBody>
          <a:bodyPr>
            <a:normAutofit/>
          </a:bodyPr>
          <a:lstStyle>
            <a:lvl1pPr marL="0" indent="0">
              <a:buNone/>
              <a:defRPr lang="pl-PL" sz="2800" b="1" kern="1200" baseline="0" dirty="0">
                <a:solidFill>
                  <a:srgbClr val="72B35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dirty="0"/>
              <a:t>TYTUŁ SLAJDU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1" hasCustomPrompt="1"/>
          </p:nvPr>
        </p:nvSpPr>
        <p:spPr>
          <a:xfrm>
            <a:off x="955284" y="2694612"/>
            <a:ext cx="2147835" cy="3671940"/>
          </a:xfrm>
        </p:spPr>
        <p:txBody>
          <a:bodyPr>
            <a:noAutofit/>
          </a:bodyPr>
          <a:lstStyle>
            <a:lvl1pPr marL="0" indent="0">
              <a:buNone/>
              <a:defRPr lang="pl-PL" sz="2000" b="0" kern="1200" baseline="0" dirty="0">
                <a:solidFill>
                  <a:srgbClr val="186938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dirty="0"/>
              <a:t>Blok tekstowy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 hasCustomPrompt="1"/>
          </p:nvPr>
        </p:nvSpPr>
        <p:spPr>
          <a:xfrm>
            <a:off x="275519" y="2708900"/>
            <a:ext cx="434969" cy="490305"/>
          </a:xfrm>
        </p:spPr>
        <p:txBody>
          <a:bodyPr>
            <a:noAutofit/>
          </a:bodyPr>
          <a:lstStyle>
            <a:lvl1pPr marL="0" indent="0">
              <a:buNone/>
              <a:defRPr lang="pl-PL" sz="2800" b="1" kern="1200" baseline="0" dirty="0">
                <a:solidFill>
                  <a:srgbClr val="72B35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dirty="0"/>
              <a:t>1</a:t>
            </a: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6722810" y="1482622"/>
            <a:ext cx="374624" cy="490305"/>
          </a:xfrm>
        </p:spPr>
        <p:txBody>
          <a:bodyPr>
            <a:noAutofit/>
          </a:bodyPr>
          <a:lstStyle>
            <a:lvl1pPr marL="0" indent="0">
              <a:buNone/>
              <a:defRPr lang="pl-PL" sz="3200" b="1" kern="1200" dirty="0">
                <a:solidFill>
                  <a:srgbClr val="18693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3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3449589" y="1956564"/>
            <a:ext cx="456443" cy="490305"/>
          </a:xfrm>
        </p:spPr>
        <p:txBody>
          <a:bodyPr>
            <a:noAutofit/>
          </a:bodyPr>
          <a:lstStyle>
            <a:lvl1pPr marL="0" indent="0">
              <a:buNone/>
              <a:defRPr lang="pl-PL" sz="3200" b="1" kern="1200" dirty="0">
                <a:solidFill>
                  <a:srgbClr val="4C932B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dirty="0"/>
              <a:t>2</a:t>
            </a:r>
          </a:p>
        </p:txBody>
      </p:sp>
      <p:sp>
        <p:nvSpPr>
          <p:cNvPr id="13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4145245" y="1956564"/>
            <a:ext cx="2147835" cy="3671940"/>
          </a:xfrm>
        </p:spPr>
        <p:txBody>
          <a:bodyPr>
            <a:noAutofit/>
          </a:bodyPr>
          <a:lstStyle>
            <a:lvl1pPr marL="0" indent="0">
              <a:buNone/>
              <a:defRPr lang="pl-PL" sz="2000" b="0" kern="1200" baseline="0" dirty="0">
                <a:solidFill>
                  <a:srgbClr val="186938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dirty="0"/>
              <a:t>Blok tekstowy</a:t>
            </a:r>
          </a:p>
        </p:txBody>
      </p:sp>
      <p:sp>
        <p:nvSpPr>
          <p:cNvPr id="15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7319980" y="1470632"/>
            <a:ext cx="2147835" cy="3671940"/>
          </a:xfrm>
        </p:spPr>
        <p:txBody>
          <a:bodyPr>
            <a:noAutofit/>
          </a:bodyPr>
          <a:lstStyle>
            <a:lvl1pPr marL="0" indent="0">
              <a:buNone/>
              <a:defRPr lang="pl-PL" sz="2000" b="0" kern="1200" baseline="0" dirty="0">
                <a:solidFill>
                  <a:srgbClr val="186938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dirty="0"/>
              <a:t>Blok tekstowy</a:t>
            </a:r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015" y="24150"/>
            <a:ext cx="3036050" cy="9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49"/>
            <a:ext cx="12189718" cy="686281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9463"/>
          <a:stretch/>
        </p:blipFill>
        <p:spPr>
          <a:xfrm>
            <a:off x="0" y="0"/>
            <a:ext cx="7748373" cy="6885546"/>
          </a:xfrm>
          <a:prstGeom prst="rect">
            <a:avLst/>
          </a:prstGeom>
        </p:spPr>
      </p:pic>
      <p:sp>
        <p:nvSpPr>
          <p:cNvPr id="11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275519" y="552647"/>
            <a:ext cx="4474103" cy="673100"/>
          </a:xfrm>
        </p:spPr>
        <p:txBody>
          <a:bodyPr>
            <a:normAutofit/>
          </a:bodyPr>
          <a:lstStyle>
            <a:lvl1pPr marL="0" indent="0">
              <a:buNone/>
              <a:defRPr lang="pl-PL" sz="2800" b="1" kern="1200" baseline="0" dirty="0">
                <a:solidFill>
                  <a:srgbClr val="72B35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dirty="0"/>
              <a:t>TYTUŁ SLAJDU</a:t>
            </a:r>
          </a:p>
        </p:txBody>
      </p:sp>
      <p:sp>
        <p:nvSpPr>
          <p:cNvPr id="12" name="Symbol zastępczy tekstu 13"/>
          <p:cNvSpPr>
            <a:spLocks noGrp="1"/>
          </p:cNvSpPr>
          <p:nvPr>
            <p:ph type="body" sz="quarter" idx="11" hasCustomPrompt="1"/>
          </p:nvPr>
        </p:nvSpPr>
        <p:spPr>
          <a:xfrm>
            <a:off x="276225" y="1960564"/>
            <a:ext cx="7288213" cy="428054"/>
          </a:xfrm>
        </p:spPr>
        <p:txBody>
          <a:bodyPr>
            <a:noAutofit/>
          </a:bodyPr>
          <a:lstStyle>
            <a:lvl1pPr marL="0" indent="0">
              <a:buNone/>
              <a:defRPr lang="pl-PL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dirty="0"/>
              <a:t>Tytuł wykresu</a:t>
            </a:r>
          </a:p>
        </p:txBody>
      </p:sp>
      <p:sp>
        <p:nvSpPr>
          <p:cNvPr id="14" name="Symbol zastępczy wykresu 13"/>
          <p:cNvSpPr>
            <a:spLocks noGrp="1"/>
          </p:cNvSpPr>
          <p:nvPr>
            <p:ph type="chart" sz="quarter" idx="12" hasCustomPrompt="1"/>
          </p:nvPr>
        </p:nvSpPr>
        <p:spPr>
          <a:xfrm>
            <a:off x="276225" y="2878138"/>
            <a:ext cx="7288213" cy="3487737"/>
          </a:xfrm>
        </p:spPr>
        <p:txBody>
          <a:bodyPr/>
          <a:lstStyle>
            <a:lvl1pPr marL="0" indent="0">
              <a:buNone/>
              <a:defRPr>
                <a:solidFill>
                  <a:srgbClr val="186938"/>
                </a:solidFill>
              </a:defRPr>
            </a:lvl1pPr>
          </a:lstStyle>
          <a:p>
            <a:r>
              <a:rPr lang="pl-PL" dirty="0"/>
              <a:t>WYKRES</a:t>
            </a: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015" y="24150"/>
            <a:ext cx="3036050" cy="9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571-24FF-4EE1-BC58-0F0566FD5E01}" type="datetimeFigureOut">
              <a:rPr lang="pl-PL" smtClean="0"/>
              <a:t>18.01.2023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9463"/>
          <a:stretch/>
        </p:blipFill>
        <p:spPr>
          <a:xfrm>
            <a:off x="0" y="0"/>
            <a:ext cx="7748373" cy="6856144"/>
          </a:xfrm>
          <a:prstGeom prst="rect">
            <a:avLst/>
          </a:prstGeom>
        </p:spPr>
      </p:pic>
      <p:sp>
        <p:nvSpPr>
          <p:cNvPr id="9" name="Symbol zastępczy tekstu 11"/>
          <p:cNvSpPr>
            <a:spLocks noGrp="1"/>
          </p:cNvSpPr>
          <p:nvPr>
            <p:ph type="body" sz="quarter" idx="13" hasCustomPrompt="1"/>
          </p:nvPr>
        </p:nvSpPr>
        <p:spPr>
          <a:xfrm>
            <a:off x="275519" y="552647"/>
            <a:ext cx="4474103" cy="673100"/>
          </a:xfrm>
        </p:spPr>
        <p:txBody>
          <a:bodyPr>
            <a:normAutofit/>
          </a:bodyPr>
          <a:lstStyle>
            <a:lvl1pPr marL="0" indent="0">
              <a:buNone/>
              <a:defRPr lang="pl-PL" sz="2800" b="1" kern="1200" baseline="0" dirty="0">
                <a:solidFill>
                  <a:srgbClr val="72B35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dirty="0"/>
              <a:t>TYTUŁ SLAJDU</a:t>
            </a:r>
          </a:p>
        </p:txBody>
      </p:sp>
      <p:sp>
        <p:nvSpPr>
          <p:cNvPr id="10" name="Symbol zastępczy tekstu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6225" y="1960564"/>
            <a:ext cx="7288213" cy="42805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lang="pl-PL" sz="2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dirty="0"/>
              <a:t>TYTUŁ TABELI</a:t>
            </a:r>
          </a:p>
        </p:txBody>
      </p:sp>
      <p:sp>
        <p:nvSpPr>
          <p:cNvPr id="12" name="Symbol zastępczy tabeli 11"/>
          <p:cNvSpPr>
            <a:spLocks noGrp="1"/>
          </p:cNvSpPr>
          <p:nvPr>
            <p:ph type="tbl" sz="quarter" idx="15" hasCustomPrompt="1"/>
          </p:nvPr>
        </p:nvSpPr>
        <p:spPr>
          <a:xfrm>
            <a:off x="276225" y="2418520"/>
            <a:ext cx="7288213" cy="3244850"/>
          </a:xfrm>
        </p:spPr>
        <p:txBody>
          <a:bodyPr/>
          <a:lstStyle>
            <a:lvl1pPr marL="0" indent="0">
              <a:buNone/>
              <a:defRPr>
                <a:solidFill>
                  <a:srgbClr val="186938"/>
                </a:solidFill>
              </a:defRPr>
            </a:lvl1pPr>
          </a:lstStyle>
          <a:p>
            <a:r>
              <a:rPr lang="pl-PL" dirty="0"/>
              <a:t>TABELA</a:t>
            </a: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015" y="24150"/>
            <a:ext cx="3036050" cy="9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9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" y="123991"/>
            <a:ext cx="11959154" cy="673300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9463"/>
          <a:stretch/>
        </p:blipFill>
        <p:spPr>
          <a:xfrm>
            <a:off x="0" y="0"/>
            <a:ext cx="7748373" cy="6856144"/>
          </a:xfrm>
          <a:prstGeom prst="rect">
            <a:avLst/>
          </a:prstGeom>
        </p:spPr>
      </p:pic>
      <p:sp>
        <p:nvSpPr>
          <p:cNvPr id="13" name="Symbol zastępczy tekstu 11"/>
          <p:cNvSpPr>
            <a:spLocks noGrp="1"/>
          </p:cNvSpPr>
          <p:nvPr>
            <p:ph type="body" sz="quarter" idx="13" hasCustomPrompt="1"/>
          </p:nvPr>
        </p:nvSpPr>
        <p:spPr>
          <a:xfrm>
            <a:off x="275519" y="552647"/>
            <a:ext cx="4474103" cy="673100"/>
          </a:xfrm>
        </p:spPr>
        <p:txBody>
          <a:bodyPr>
            <a:normAutofit/>
          </a:bodyPr>
          <a:lstStyle>
            <a:lvl1pPr marL="0" indent="0">
              <a:buNone/>
              <a:defRPr lang="pl-PL" sz="2800" b="1" kern="1200" baseline="0" dirty="0">
                <a:solidFill>
                  <a:srgbClr val="72B35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dirty="0"/>
              <a:t>TYTUŁ SLAJDU</a:t>
            </a:r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894085" y="1985061"/>
            <a:ext cx="6670691" cy="119914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894085" y="3330652"/>
            <a:ext cx="6670691" cy="14447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894086" y="5027729"/>
            <a:ext cx="6670690" cy="12339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0" y="2015533"/>
            <a:ext cx="487417" cy="740803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8" y="5027729"/>
            <a:ext cx="487417" cy="740803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3428072"/>
            <a:ext cx="487417" cy="740803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015" y="24150"/>
            <a:ext cx="3036050" cy="9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4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9463"/>
          <a:stretch/>
        </p:blipFill>
        <p:spPr>
          <a:xfrm>
            <a:off x="-2280" y="11380"/>
            <a:ext cx="7748373" cy="6885546"/>
          </a:xfrm>
          <a:prstGeom prst="rect">
            <a:avLst/>
          </a:prstGeom>
        </p:spPr>
      </p:pic>
      <p:sp>
        <p:nvSpPr>
          <p:cNvPr id="11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275519" y="552647"/>
            <a:ext cx="4474103" cy="673100"/>
          </a:xfrm>
        </p:spPr>
        <p:txBody>
          <a:bodyPr>
            <a:normAutofit/>
          </a:bodyPr>
          <a:lstStyle>
            <a:lvl1pPr marL="0" indent="0">
              <a:buNone/>
              <a:defRPr lang="pl-PL" sz="2800" b="1" kern="1200" baseline="0" dirty="0">
                <a:solidFill>
                  <a:srgbClr val="72B35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dirty="0"/>
              <a:t>TYTUŁ SLAJDU</a:t>
            </a:r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1"/>
          </p:nvPr>
        </p:nvSpPr>
        <p:spPr>
          <a:xfrm rot="5400000">
            <a:off x="1579896" y="810065"/>
            <a:ext cx="4252107" cy="6860865"/>
          </a:xfrm>
          <a:prstGeom prst="roundRect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obrazu 5"/>
          <p:cNvSpPr>
            <a:spLocks noGrp="1"/>
          </p:cNvSpPr>
          <p:nvPr>
            <p:ph type="pic" sz="quarter" idx="12"/>
          </p:nvPr>
        </p:nvSpPr>
        <p:spPr>
          <a:xfrm rot="5400000">
            <a:off x="8043578" y="1513243"/>
            <a:ext cx="4251600" cy="5454000"/>
          </a:xfrm>
          <a:prstGeom prst="roundRect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015" y="24150"/>
            <a:ext cx="3036050" cy="9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1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9463"/>
          <a:stretch/>
        </p:blipFill>
        <p:spPr>
          <a:xfrm>
            <a:off x="-2280" y="11380"/>
            <a:ext cx="7748373" cy="6885546"/>
          </a:xfrm>
          <a:prstGeom prst="rect">
            <a:avLst/>
          </a:prstGeom>
        </p:spPr>
      </p:pic>
      <p:sp>
        <p:nvSpPr>
          <p:cNvPr id="11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275519" y="552647"/>
            <a:ext cx="4474103" cy="673100"/>
          </a:xfrm>
        </p:spPr>
        <p:txBody>
          <a:bodyPr>
            <a:normAutofit/>
          </a:bodyPr>
          <a:lstStyle>
            <a:lvl1pPr marL="0" indent="0">
              <a:buNone/>
              <a:defRPr lang="pl-PL" sz="2800" b="1" kern="1200" baseline="0" dirty="0">
                <a:solidFill>
                  <a:srgbClr val="72B35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dirty="0"/>
              <a:t>TYTUŁ SLAJDU</a:t>
            </a:r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1"/>
          </p:nvPr>
        </p:nvSpPr>
        <p:spPr>
          <a:xfrm>
            <a:off x="190663" y="1899025"/>
            <a:ext cx="3344400" cy="4402800"/>
          </a:xfrm>
          <a:prstGeom prst="roundRect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13" name="Symbol zastępczy obrazu 5"/>
          <p:cNvSpPr>
            <a:spLocks noGrp="1"/>
          </p:cNvSpPr>
          <p:nvPr>
            <p:ph type="pic" sz="quarter" idx="12"/>
          </p:nvPr>
        </p:nvSpPr>
        <p:spPr>
          <a:xfrm>
            <a:off x="7268653" y="1899025"/>
            <a:ext cx="3344863" cy="4401739"/>
          </a:xfrm>
          <a:prstGeom prst="roundRect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15" name="Symbol zastępczy obrazu 5"/>
          <p:cNvSpPr>
            <a:spLocks noGrp="1"/>
          </p:cNvSpPr>
          <p:nvPr>
            <p:ph type="pic" sz="quarter" idx="13"/>
          </p:nvPr>
        </p:nvSpPr>
        <p:spPr>
          <a:xfrm>
            <a:off x="3729658" y="1899025"/>
            <a:ext cx="3344400" cy="4402800"/>
          </a:xfrm>
          <a:prstGeom prst="roundRect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015" y="24150"/>
            <a:ext cx="3036050" cy="9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652"/>
            <a:ext cx="11743069" cy="661134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9"/>
          <a:stretch/>
        </p:blipFill>
        <p:spPr>
          <a:xfrm>
            <a:off x="7209532" y="23909"/>
            <a:ext cx="4982468" cy="6834091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7564777" y="1348234"/>
            <a:ext cx="4406328" cy="735013"/>
          </a:xfrm>
        </p:spPr>
        <p:txBody>
          <a:bodyPr>
            <a:normAutofit/>
          </a:bodyPr>
          <a:lstStyle>
            <a:lvl1pPr marL="0" indent="0">
              <a:buNone/>
              <a:defRPr sz="3200" b="1" baseline="0">
                <a:solidFill>
                  <a:srgbClr val="186938"/>
                </a:solidFill>
              </a:defRPr>
            </a:lvl1pPr>
          </a:lstStyle>
          <a:p>
            <a:pPr lvl="0"/>
            <a:r>
              <a:rPr lang="pl-PL" dirty="0"/>
              <a:t>DZIĘKUJEMY ZA UWAGĘ</a:t>
            </a: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0" y="23910"/>
            <a:ext cx="3036050" cy="9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8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39571-24FF-4EE1-BC58-0F0566FD5E01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90335-261A-4691-BB8D-03A4EA9C2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98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63" r:id="rId7"/>
    <p:sldLayoutId id="2147483662" r:id="rId8"/>
    <p:sldLayoutId id="2147483661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katarzyna.orzechowska@minrol.gov.p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gov.pl/web/wprpo2020/zatwierdzony-przez-komisje-europejska-plan-strategiczny-dla-wspolnej-polityki-rolnej-na-lata-2023-2027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7754727" y="980728"/>
            <a:ext cx="3978275" cy="1224136"/>
          </a:xfrm>
        </p:spPr>
        <p:txBody>
          <a:bodyPr anchor="ctr">
            <a:normAutofit fontScale="92500"/>
          </a:bodyPr>
          <a:lstStyle/>
          <a:p>
            <a:r>
              <a:rPr lang="pl-PL" sz="2400" dirty="0"/>
              <a:t>Interwencja LEADER </a:t>
            </a:r>
            <a:br>
              <a:rPr lang="pl-PL" sz="2400" dirty="0"/>
            </a:br>
            <a:r>
              <a:rPr lang="pl-PL" sz="2400" dirty="0"/>
              <a:t>w ramach Planu Strategicznego WPR 2023-2027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7608168" y="2996952"/>
            <a:ext cx="3943767" cy="1346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b="1" dirty="0"/>
              <a:t>Katarzyna Orzechowska</a:t>
            </a:r>
          </a:p>
          <a:p>
            <a:pPr>
              <a:spcBef>
                <a:spcPts val="0"/>
              </a:spcBef>
            </a:pPr>
            <a:endParaRPr lang="pl-PL" sz="1400" dirty="0"/>
          </a:p>
          <a:p>
            <a:pPr>
              <a:spcBef>
                <a:spcPts val="0"/>
              </a:spcBef>
            </a:pPr>
            <a:r>
              <a:rPr lang="pl-PL" sz="1400" dirty="0"/>
              <a:t>Wydział Aktywizacji Obszarów Wiejskich</a:t>
            </a:r>
          </a:p>
          <a:p>
            <a:pPr>
              <a:spcBef>
                <a:spcPts val="0"/>
              </a:spcBef>
            </a:pPr>
            <a:r>
              <a:rPr lang="pl-PL" sz="1400" dirty="0"/>
              <a:t>Departament Wspólnej Polityki Rolnej</a:t>
            </a:r>
          </a:p>
          <a:p>
            <a:endParaRPr lang="pl-PL" dirty="0"/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2EE4E8A7-05EB-5E5C-4FA9-3A4326826B49}"/>
              </a:ext>
            </a:extLst>
          </p:cNvPr>
          <p:cNvSpPr txBox="1">
            <a:spLocks/>
          </p:cNvSpPr>
          <p:nvPr/>
        </p:nvSpPr>
        <p:spPr>
          <a:xfrm>
            <a:off x="7418600" y="5589240"/>
            <a:ext cx="4332302" cy="988135"/>
          </a:xfrm>
          <a:prstGeom prst="rect">
            <a:avLst/>
          </a:prstGeom>
          <a:effectLst>
            <a:outerShdw blurRad="76200" dist="723900" dir="4380000" sx="24000" sy="24000" algn="ctr" rotWithShape="0">
              <a:srgbClr val="000000">
                <a:alpha val="8000"/>
              </a:srgbClr>
            </a:outerShdw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XXII posiedzenia grupy tematycznej </a:t>
            </a:r>
            <a:br>
              <a:rPr lang="pl-PL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pl-PL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ds. podejścia LEADER</a:t>
            </a:r>
          </a:p>
          <a:p>
            <a:endParaRPr lang="pl-PL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pl-PL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16 stycznia 2023 r. | Warszawa </a:t>
            </a:r>
          </a:p>
        </p:txBody>
      </p:sp>
    </p:spTree>
    <p:extLst>
      <p:ext uri="{BB962C8B-B14F-4D97-AF65-F5344CB8AC3E}">
        <p14:creationId xmlns:p14="http://schemas.microsoft.com/office/powerpoint/2010/main" val="296067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rgbClr val="186938"/>
                </a:solidFill>
              </a:rPr>
              <a:t>Założenia ogólne interwencji LEADER</a:t>
            </a: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5B0A905-AB53-23EC-E954-FEFE8BD9E8D7}"/>
              </a:ext>
            </a:extLst>
          </p:cNvPr>
          <p:cNvSpPr/>
          <p:nvPr/>
        </p:nvSpPr>
        <p:spPr>
          <a:xfrm>
            <a:off x="399108" y="1412776"/>
            <a:ext cx="10788069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solidFill>
                  <a:srgbClr val="186938"/>
                </a:solidFill>
                <a:sym typeface="Helvetica Neue"/>
              </a:rPr>
              <a:t>Podstawa prawna: </a:t>
            </a:r>
          </a:p>
          <a:p>
            <a:pPr marL="266700" algn="just">
              <a:spcBef>
                <a:spcPts val="600"/>
              </a:spcBef>
              <a:defRPr/>
            </a:pPr>
            <a:r>
              <a:rPr lang="pl-PL" sz="1600" b="1" dirty="0">
                <a:solidFill>
                  <a:srgbClr val="C00000"/>
                </a:solidFill>
                <a:sym typeface="Helvetica Neue"/>
              </a:rPr>
              <a:t>Art. 77 ust. 1 lit b </a:t>
            </a:r>
            <a:r>
              <a:rPr lang="pl-PL" sz="1600" b="1" dirty="0">
                <a:solidFill>
                  <a:srgbClr val="186938"/>
                </a:solidFill>
                <a:sym typeface="Helvetica Neue"/>
              </a:rPr>
              <a:t>rozporządzenia Parlamentu Europejskiego i Rady (UE) 2021/2115 z dnia 2 grudnia 2021 r. </a:t>
            </a:r>
            <a:r>
              <a:rPr lang="pl-PL" sz="1600" dirty="0">
                <a:solidFill>
                  <a:srgbClr val="186938"/>
                </a:solidFill>
                <a:sym typeface="Helvetica Neue"/>
              </a:rPr>
              <a:t>ustanawiającego przepisy dotyczące wsparcia planów strategicznych sporządzanych przez państwa członkowskie w ramach wspólnej polityki rolnej (planów strategicznych WPR) i finansowanych z Europejskiego Funduszu Rolniczego Gwarancji (EFRG) i z Europejskiego Funduszu Rolnego na rzecz Rozwoju Obszarów Wiejskich (EFRROW) oraz uchylające rozporządzenia (UE) nr 1305/2013 i (UE) nr 1307/2013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pl-PL" sz="1600" b="1" dirty="0">
                <a:solidFill>
                  <a:srgbClr val="186938"/>
                </a:solidFill>
                <a:sym typeface="Helvetica Neue"/>
              </a:rPr>
              <a:t>Cel szczegółowy WPR</a:t>
            </a:r>
            <a:r>
              <a:rPr lang="pl-PL" sz="1600" dirty="0">
                <a:solidFill>
                  <a:srgbClr val="186938"/>
                </a:solidFill>
                <a:sym typeface="Helvetica Neue"/>
              </a:rPr>
              <a:t>: </a:t>
            </a:r>
          </a:p>
          <a:p>
            <a:pPr marL="265113">
              <a:spcBef>
                <a:spcPts val="600"/>
              </a:spcBef>
              <a:defRPr/>
            </a:pPr>
            <a:r>
              <a:rPr lang="pl-PL" sz="1600" b="1" dirty="0">
                <a:solidFill>
                  <a:srgbClr val="C00000"/>
                </a:solidFill>
                <a:sym typeface="Helvetica Neue"/>
              </a:rPr>
              <a:t>Wspieranie zatrudnienia, wzrostu, włączenia społecznego i rozwoju lokalnego na obszarach wiejskich, w tym </a:t>
            </a:r>
            <a:r>
              <a:rPr lang="pl-PL" sz="1600" b="1" dirty="0" err="1">
                <a:solidFill>
                  <a:srgbClr val="C00000"/>
                </a:solidFill>
                <a:sym typeface="Helvetica Neue"/>
              </a:rPr>
              <a:t>biogospodarki</a:t>
            </a:r>
            <a:r>
              <a:rPr lang="pl-PL" sz="1600" b="1" dirty="0">
                <a:solidFill>
                  <a:srgbClr val="C00000"/>
                </a:solidFill>
                <a:sym typeface="Helvetica Neue"/>
              </a:rPr>
              <a:t> i zrównoważonego leśnictwa</a:t>
            </a:r>
            <a:r>
              <a:rPr lang="pl-PL" sz="1600" dirty="0">
                <a:solidFill>
                  <a:srgbClr val="186938"/>
                </a:solidFill>
                <a:sym typeface="Helvetica Neue"/>
              </a:rPr>
              <a:t>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3782F55-C23E-974C-46BB-A03E5AE4964D}"/>
              </a:ext>
            </a:extLst>
          </p:cNvPr>
          <p:cNvSpPr txBox="1"/>
          <p:nvPr/>
        </p:nvSpPr>
        <p:spPr>
          <a:xfrm>
            <a:off x="401531" y="4005064"/>
            <a:ext cx="814516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pl-PL" sz="1600" b="1" dirty="0">
                <a:solidFill>
                  <a:srgbClr val="186938"/>
                </a:solidFill>
                <a:sym typeface="Helvetica Neue"/>
              </a:rPr>
              <a:t>Mechanizm wdrażania interwencji</a:t>
            </a:r>
            <a:r>
              <a:rPr lang="pl-PL" sz="1600" dirty="0">
                <a:solidFill>
                  <a:srgbClr val="186938"/>
                </a:solidFill>
                <a:sym typeface="Helvetica Neue"/>
              </a:rPr>
              <a:t>:</a:t>
            </a:r>
          </a:p>
          <a:p>
            <a:pPr marL="265113" algn="just">
              <a:spcBef>
                <a:spcPts val="600"/>
              </a:spcBef>
              <a:defRPr/>
            </a:pPr>
            <a:r>
              <a:rPr lang="pl-PL" sz="1600" dirty="0">
                <a:solidFill>
                  <a:srgbClr val="186938"/>
                </a:solidFill>
                <a:sym typeface="Helvetica Neue"/>
              </a:rPr>
              <a:t>Wdrożenie interwencji LEADER będzie polegało na </a:t>
            </a:r>
            <a:r>
              <a:rPr lang="pl-PL" sz="1600" b="1" dirty="0">
                <a:solidFill>
                  <a:srgbClr val="C00000"/>
                </a:solidFill>
                <a:sym typeface="Helvetica Neue"/>
              </a:rPr>
              <a:t>realizacji wybranych LSR przez LGD </a:t>
            </a:r>
            <a:r>
              <a:rPr lang="pl-PL" sz="1600" dirty="0">
                <a:solidFill>
                  <a:srgbClr val="186938"/>
                </a:solidFill>
                <a:sym typeface="Helvetica Neue"/>
              </a:rPr>
              <a:t>na obszarach wiejskich, bowiem ważny jest lokalny i zintegrowany charakter instrumentu; zorientowanie na obszary wiejskie oraz umożliwienie LGD dostatecznej swobody w określaniu lokalnych interdyscyplinarnych priorytetów rozwojowych</a:t>
            </a:r>
          </a:p>
          <a:p>
            <a:pPr marL="265113" algn="just">
              <a:spcBef>
                <a:spcPts val="600"/>
              </a:spcBef>
              <a:defRPr/>
            </a:pPr>
            <a:r>
              <a:rPr lang="pl-PL" sz="1600" dirty="0">
                <a:solidFill>
                  <a:srgbClr val="186938"/>
                </a:solidFill>
                <a:sym typeface="Helvetica Neue"/>
              </a:rPr>
              <a:t>W ramach wdrożenia interwencji LEADER przyjęto </a:t>
            </a:r>
            <a:r>
              <a:rPr lang="pl-PL" sz="1600" b="1" dirty="0">
                <a:solidFill>
                  <a:srgbClr val="186938"/>
                </a:solidFill>
                <a:sym typeface="Helvetica Neue"/>
              </a:rPr>
              <a:t>2 komponenty</a:t>
            </a:r>
            <a:r>
              <a:rPr lang="pl-PL" sz="1600" dirty="0">
                <a:solidFill>
                  <a:srgbClr val="186938"/>
                </a:solidFill>
                <a:sym typeface="Helvetica Neue"/>
              </a:rPr>
              <a:t>:</a:t>
            </a:r>
          </a:p>
          <a:p>
            <a:pPr marL="608013" indent="-3429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1600" dirty="0">
                <a:solidFill>
                  <a:srgbClr val="186938"/>
                </a:solidFill>
                <a:sym typeface="Helvetica Neue"/>
              </a:rPr>
              <a:t>Wdrażanie lokalnych strategii rozwoju, w tym: projekty grantowe i operacje własne LGD oraz projekty partnerskie  </a:t>
            </a:r>
            <a:r>
              <a:rPr lang="pl-PL" sz="1600" b="1" dirty="0">
                <a:solidFill>
                  <a:srgbClr val="186938"/>
                </a:solidFill>
                <a:sym typeface="Helvetica Neue"/>
              </a:rPr>
              <a:t>(</a:t>
            </a:r>
            <a:r>
              <a:rPr lang="pl-PL" sz="1600" b="1" dirty="0">
                <a:solidFill>
                  <a:srgbClr val="C00000"/>
                </a:solidFill>
                <a:sym typeface="Helvetica Neue"/>
              </a:rPr>
              <a:t>Wdrażanie LSR</a:t>
            </a:r>
            <a:r>
              <a:rPr lang="pl-PL" sz="1600" b="1" dirty="0">
                <a:solidFill>
                  <a:srgbClr val="186938"/>
                </a:solidFill>
                <a:sym typeface="Helvetica Neue"/>
              </a:rPr>
              <a:t>),</a:t>
            </a:r>
          </a:p>
          <a:p>
            <a:pPr marL="608013" indent="-3429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1600" dirty="0">
                <a:solidFill>
                  <a:srgbClr val="186938"/>
                </a:solidFill>
                <a:sym typeface="Helvetica Neue"/>
              </a:rPr>
              <a:t>Zarządzanie lokalnymi strategiami rozwoju i animacja  </a:t>
            </a:r>
            <a:r>
              <a:rPr lang="pl-PL" sz="1600" b="1" dirty="0">
                <a:solidFill>
                  <a:srgbClr val="186938"/>
                </a:solidFill>
                <a:sym typeface="Helvetica Neue"/>
              </a:rPr>
              <a:t>(</a:t>
            </a:r>
            <a:r>
              <a:rPr lang="pl-PL" sz="1600" b="1" dirty="0">
                <a:solidFill>
                  <a:srgbClr val="C00000"/>
                </a:solidFill>
                <a:sym typeface="Helvetica Neue"/>
              </a:rPr>
              <a:t>Zarządzanie LSR</a:t>
            </a:r>
            <a:r>
              <a:rPr lang="pl-PL" sz="1600" b="1" dirty="0">
                <a:solidFill>
                  <a:srgbClr val="186938"/>
                </a:solidFill>
                <a:sym typeface="Helvetica Neue"/>
              </a:rPr>
              <a:t>)</a:t>
            </a:r>
            <a:r>
              <a:rPr lang="pl-PL" sz="1600" dirty="0">
                <a:solidFill>
                  <a:srgbClr val="186938"/>
                </a:solidFill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7206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AACBB18-D29E-B559-D9C6-ECF7E14B8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2600" dirty="0">
                <a:solidFill>
                  <a:srgbClr val="186938"/>
                </a:solidFill>
              </a:rPr>
              <a:t>System wdrażania interwencji LEADER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1EDDCF-DC17-3957-AF71-DD344DC1BF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5519" y="1556792"/>
            <a:ext cx="8484071" cy="36099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l-PL" sz="1600" b="1" dirty="0">
                <a:solidFill>
                  <a:srgbClr val="186938"/>
                </a:solidFill>
              </a:rPr>
              <a:t>Instytucją zarządzającą </a:t>
            </a:r>
            <a:r>
              <a:rPr lang="pl-PL" sz="1600" dirty="0">
                <a:solidFill>
                  <a:srgbClr val="186938"/>
                </a:solidFill>
              </a:rPr>
              <a:t>(IZ) PS WPR jest Minister Rolnictwa i Rozwoju Wsi.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b="1" dirty="0">
                <a:solidFill>
                  <a:srgbClr val="186938"/>
                </a:solidFill>
              </a:rPr>
              <a:t>Agencja płatnicza </a:t>
            </a:r>
            <a:r>
              <a:rPr lang="pl-PL" sz="1600" dirty="0">
                <a:solidFill>
                  <a:srgbClr val="186938"/>
                </a:solidFill>
              </a:rPr>
              <a:t>jest Agencja Restrukturyzacji i Modernizacji Rolnictwa, która deleguje część zadań do podmiotów wdrażających.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b="1" dirty="0">
                <a:solidFill>
                  <a:srgbClr val="186938"/>
                </a:solidFill>
              </a:rPr>
              <a:t>Podmioty wdrażające to</a:t>
            </a:r>
            <a:r>
              <a:rPr lang="pl-PL" sz="1600" dirty="0">
                <a:solidFill>
                  <a:srgbClr val="186938"/>
                </a:solidFill>
              </a:rPr>
              <a:t> właściwe terytorialnie dla LGD samorządy województw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b="1" dirty="0">
                <a:solidFill>
                  <a:srgbClr val="186938"/>
                </a:solidFill>
              </a:rPr>
              <a:t>LGD </a:t>
            </a:r>
            <a:r>
              <a:rPr lang="pl-PL" sz="1600" dirty="0">
                <a:solidFill>
                  <a:srgbClr val="186938"/>
                </a:solidFill>
              </a:rPr>
              <a:t>natomiast realizują zadania określone w rozporządzeniu 2021/1060 tj. w szczególności: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442D95A6-A3E2-FEC6-0F9F-B5C53E0A25B3}"/>
              </a:ext>
            </a:extLst>
          </p:cNvPr>
          <p:cNvSpPr/>
          <p:nvPr/>
        </p:nvSpPr>
        <p:spPr>
          <a:xfrm>
            <a:off x="8112224" y="3573016"/>
            <a:ext cx="4392488" cy="36724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F3E8C49-48A8-B9C5-F77D-D45795DCDC63}"/>
              </a:ext>
            </a:extLst>
          </p:cNvPr>
          <p:cNvSpPr txBox="1"/>
          <p:nvPr/>
        </p:nvSpPr>
        <p:spPr>
          <a:xfrm>
            <a:off x="4500893" y="3140968"/>
            <a:ext cx="7555110" cy="3378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4375" indent="-342900">
              <a:lnSpc>
                <a:spcPct val="150000"/>
              </a:lnSpc>
              <a:buFont typeface="+mj-lt"/>
              <a:buAutoNum type="alphaLcParenR"/>
            </a:pPr>
            <a:r>
              <a:rPr lang="pl-PL" sz="1600" dirty="0">
                <a:solidFill>
                  <a:srgbClr val="186938"/>
                </a:solidFill>
              </a:rPr>
              <a:t>opracowują i wdrażają LSR, w tym animują społeczność lokalną,</a:t>
            </a:r>
          </a:p>
          <a:p>
            <a:pPr marL="714375" indent="-342900">
              <a:lnSpc>
                <a:spcPct val="150000"/>
              </a:lnSpc>
              <a:buFont typeface="+mj-lt"/>
              <a:buAutoNum type="alphaLcParenR"/>
            </a:pPr>
            <a:r>
              <a:rPr lang="pl-PL" sz="1600" dirty="0">
                <a:solidFill>
                  <a:srgbClr val="186938"/>
                </a:solidFill>
              </a:rPr>
              <a:t>opracowują kryteria wyboru i procedurę wyboru operacji (oraz grantobiorców),</a:t>
            </a:r>
          </a:p>
          <a:p>
            <a:pPr marL="714375" indent="-342900">
              <a:lnSpc>
                <a:spcPct val="150000"/>
              </a:lnSpc>
              <a:buFont typeface="+mj-lt"/>
              <a:buAutoNum type="alphaLcParenR"/>
            </a:pPr>
            <a:r>
              <a:rPr lang="pl-PL" sz="1600" dirty="0">
                <a:solidFill>
                  <a:srgbClr val="186938"/>
                </a:solidFill>
              </a:rPr>
              <a:t>przygotowują i prowadzą nabory wniosków,</a:t>
            </a:r>
          </a:p>
          <a:p>
            <a:pPr marL="714375" indent="-342900">
              <a:lnSpc>
                <a:spcPct val="150000"/>
              </a:lnSpc>
              <a:buFont typeface="+mj-lt"/>
              <a:buAutoNum type="alphaLcParenR"/>
            </a:pPr>
            <a:r>
              <a:rPr lang="pl-PL" sz="1600" dirty="0">
                <a:solidFill>
                  <a:srgbClr val="186938"/>
                </a:solidFill>
              </a:rPr>
              <a:t>wybierają operacje do finansowania (spośród operacji zgodnych z LSR) </a:t>
            </a:r>
            <a:br>
              <a:rPr lang="pl-PL" sz="1600" dirty="0">
                <a:solidFill>
                  <a:srgbClr val="186938"/>
                </a:solidFill>
              </a:rPr>
            </a:br>
            <a:r>
              <a:rPr lang="pl-PL" sz="1600" dirty="0">
                <a:solidFill>
                  <a:srgbClr val="186938"/>
                </a:solidFill>
              </a:rPr>
              <a:t>oraz ustalają maksymalną kwotę wsparcia, a następnie przedkładają wnioski </a:t>
            </a:r>
            <a:br>
              <a:rPr lang="pl-PL" sz="1600" dirty="0">
                <a:solidFill>
                  <a:srgbClr val="186938"/>
                </a:solidFill>
              </a:rPr>
            </a:br>
            <a:r>
              <a:rPr lang="pl-PL" sz="1600" dirty="0">
                <a:solidFill>
                  <a:srgbClr val="186938"/>
                </a:solidFill>
              </a:rPr>
              <a:t>o przyznanie pomocy do ostatecznej kwalifikowalności do podmiotów wdrażających,</a:t>
            </a:r>
          </a:p>
          <a:p>
            <a:pPr marL="714375" indent="-342900">
              <a:lnSpc>
                <a:spcPct val="150000"/>
              </a:lnSpc>
              <a:buFont typeface="+mj-lt"/>
              <a:buAutoNum type="alphaLcParenR"/>
            </a:pPr>
            <a:r>
              <a:rPr lang="pl-PL" sz="1600" dirty="0">
                <a:solidFill>
                  <a:srgbClr val="186938"/>
                </a:solidFill>
              </a:rPr>
              <a:t>monitorują realizację LSR,</a:t>
            </a:r>
          </a:p>
          <a:p>
            <a:pPr marL="714375" indent="-342900">
              <a:lnSpc>
                <a:spcPct val="150000"/>
              </a:lnSpc>
              <a:buFont typeface="+mj-lt"/>
              <a:buAutoNum type="alphaLcParenR"/>
            </a:pPr>
            <a:r>
              <a:rPr lang="pl-PL" sz="1600" dirty="0">
                <a:solidFill>
                  <a:srgbClr val="186938"/>
                </a:solidFill>
              </a:rPr>
              <a:t>prowadzą ewaluacje LSR.</a:t>
            </a:r>
          </a:p>
        </p:txBody>
      </p:sp>
      <p:pic>
        <p:nvPicPr>
          <p:cNvPr id="8" name="Obrazek" descr="Obrazek">
            <a:extLst>
              <a:ext uri="{FF2B5EF4-FFF2-40B4-BE49-F238E27FC236}">
                <a16:creationId xmlns:a16="http://schemas.microsoft.com/office/drawing/2014/main" id="{704A967B-1D28-5CD2-A269-6FD1D5914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487" y="4581128"/>
            <a:ext cx="3920055" cy="29850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89163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9798C368-DF4F-0109-A735-7C2D1B9A5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943" y="3884290"/>
            <a:ext cx="2090093" cy="2973710"/>
          </a:xfrm>
          <a:prstGeom prst="rect">
            <a:avLst/>
          </a:prstGeom>
        </p:spPr>
      </p:pic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l-PL" sz="2600" dirty="0">
                <a:solidFill>
                  <a:srgbClr val="186938"/>
                </a:solidFill>
              </a:rPr>
              <a:t>Budżet interwencji LEADER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BFABADE-FC28-0BF6-B43D-6342F624A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321219"/>
              </p:ext>
            </p:extLst>
          </p:nvPr>
        </p:nvGraphicFramePr>
        <p:xfrm>
          <a:off x="1343472" y="2672916"/>
          <a:ext cx="7966347" cy="1512168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694040">
                  <a:extLst>
                    <a:ext uri="{9D8B030D-6E8A-4147-A177-3AD203B41FA5}">
                      <a16:colId xmlns:a16="http://schemas.microsoft.com/office/drawing/2014/main" val="2234989606"/>
                    </a:ext>
                  </a:extLst>
                </a:gridCol>
                <a:gridCol w="2819799">
                  <a:extLst>
                    <a:ext uri="{9D8B030D-6E8A-4147-A177-3AD203B41FA5}">
                      <a16:colId xmlns:a16="http://schemas.microsoft.com/office/drawing/2014/main" val="1087872188"/>
                    </a:ext>
                  </a:extLst>
                </a:gridCol>
                <a:gridCol w="3452508">
                  <a:extLst>
                    <a:ext uri="{9D8B030D-6E8A-4147-A177-3AD203B41FA5}">
                      <a16:colId xmlns:a16="http://schemas.microsoft.com/office/drawing/2014/main" val="2518931979"/>
                    </a:ext>
                  </a:extLst>
                </a:gridCol>
              </a:tblGrid>
              <a:tr h="576738">
                <a:tc>
                  <a:txBody>
                    <a:bodyPr/>
                    <a:lstStyle/>
                    <a:p>
                      <a:pPr algn="ctr" fontAlgn="ctr"/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EFRROW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Suma (EFRROW </a:t>
                      </a:r>
                      <a:br>
                        <a:rPr lang="pl-PL" sz="1400" u="none" strike="noStrike" dirty="0">
                          <a:effectLst/>
                        </a:rPr>
                      </a:br>
                      <a:r>
                        <a:rPr lang="pl-PL" sz="1400" u="none" strike="noStrike" dirty="0">
                          <a:effectLst/>
                        </a:rPr>
                        <a:t>+ wkład krajowy)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6668106"/>
                  </a:ext>
                </a:extLst>
              </a:tr>
              <a:tr h="93543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dirty="0"/>
                        <a:t>Całkowity budżet interwencji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Lato Bold" panose="020F0502020204030203" pitchFamily="34" charset="0"/>
                        <a:ea typeface="Lato Bold" panose="020F0502020204030203" pitchFamily="34" charset="0"/>
                        <a:cs typeface="Lato Bold" panose="020F050202020403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pl-PL" sz="2800" u="none" strike="noStrike" kern="1200" dirty="0">
                          <a:solidFill>
                            <a:schemeClr val="lt1"/>
                          </a:solidFill>
                          <a:effectLst/>
                        </a:rPr>
                        <a:t>€ 389 680 000,00</a:t>
                      </a:r>
                      <a:endParaRPr lang="pl-PL" sz="2800" u="none" strike="noStrike" kern="1200" dirty="0">
                        <a:solidFill>
                          <a:schemeClr val="lt1"/>
                        </a:solidFill>
                        <a:effectLst/>
                        <a:latin typeface="Lato Bold" panose="020F0502020204030203" pitchFamily="34" charset="0"/>
                        <a:ea typeface="Lato Bold" panose="020F0502020204030203" pitchFamily="34" charset="0"/>
                        <a:cs typeface="Lato Bold" panose="020F050202020403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pl-PL" sz="2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€ 708 509 091,00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9838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077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48A8CB1F-B644-8F4B-4CF8-AE88E6F571F9}"/>
              </a:ext>
            </a:extLst>
          </p:cNvPr>
          <p:cNvSpPr/>
          <p:nvPr/>
        </p:nvSpPr>
        <p:spPr>
          <a:xfrm>
            <a:off x="8112224" y="3573016"/>
            <a:ext cx="4392488" cy="36724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F8977AF-09FA-03C8-91CA-30B97AE46B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rgbClr val="186938"/>
                </a:solidFill>
              </a:rPr>
              <a:t>Zasięg terytorialny wdrażania interwencji LEADER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F6F73CB9-2575-5D6C-ED2D-113AE7097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0096" y="1916832"/>
            <a:ext cx="4932517" cy="4653136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7E42B40-C98B-C2F1-ECBD-68F691D0211A}"/>
              </a:ext>
            </a:extLst>
          </p:cNvPr>
          <p:cNvSpPr txBox="1"/>
          <p:nvPr/>
        </p:nvSpPr>
        <p:spPr>
          <a:xfrm>
            <a:off x="623392" y="1700808"/>
            <a:ext cx="588142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solidFill>
                  <a:srgbClr val="186938"/>
                </a:solidFill>
              </a:rPr>
              <a:t>CAŁY KRAJ</a:t>
            </a:r>
            <a:r>
              <a:rPr lang="pl-PL" sz="1800" dirty="0">
                <a:solidFill>
                  <a:srgbClr val="186938"/>
                </a:solidFill>
              </a:rPr>
              <a:t>, </a:t>
            </a:r>
            <a:br>
              <a:rPr lang="pl-PL" sz="1800" dirty="0">
                <a:solidFill>
                  <a:srgbClr val="186938"/>
                </a:solidFill>
              </a:rPr>
            </a:br>
            <a:r>
              <a:rPr lang="pl-PL" sz="1800" dirty="0">
                <a:solidFill>
                  <a:srgbClr val="186938"/>
                </a:solidFill>
              </a:rPr>
              <a:t>jednak wsparcie będzie ograniczone do</a:t>
            </a:r>
          </a:p>
          <a:p>
            <a:pPr algn="ctr">
              <a:spcBef>
                <a:spcPts val="1200"/>
              </a:spcBef>
            </a:pPr>
            <a:r>
              <a:rPr lang="pl-PL" sz="1800" dirty="0">
                <a:solidFill>
                  <a:srgbClr val="186938"/>
                </a:solidFill>
              </a:rPr>
              <a:t> </a:t>
            </a:r>
            <a:r>
              <a:rPr lang="pl-PL" sz="3200" b="1" dirty="0">
                <a:solidFill>
                  <a:srgbClr val="C00000"/>
                </a:solidFill>
              </a:rPr>
              <a:t>OBSZARÓW WIEJSKICH</a:t>
            </a:r>
            <a:endParaRPr lang="pl-PL" sz="3200" dirty="0">
              <a:solidFill>
                <a:srgbClr val="C00000"/>
              </a:solidFill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BD37647-3D18-BAB0-9ED2-A4C740FD52D9}"/>
              </a:ext>
            </a:extLst>
          </p:cNvPr>
          <p:cNvSpPr txBox="1"/>
          <p:nvPr/>
        </p:nvSpPr>
        <p:spPr>
          <a:xfrm>
            <a:off x="3680156" y="3439436"/>
            <a:ext cx="349596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1400" dirty="0">
                <a:solidFill>
                  <a:srgbClr val="186938"/>
                </a:solidFill>
              </a:rPr>
              <a:t>LSR współfinansowana z EFRROW będzie realizowana na obszarze wiejskim, zamieszkanym przez </a:t>
            </a:r>
            <a:br>
              <a:rPr lang="pl-PL" sz="1400" dirty="0">
                <a:solidFill>
                  <a:srgbClr val="186938"/>
                </a:solidFill>
              </a:rPr>
            </a:br>
            <a:r>
              <a:rPr lang="pl-PL" sz="1400" b="1" dirty="0">
                <a:solidFill>
                  <a:srgbClr val="C00000"/>
                </a:solidFill>
              </a:rPr>
              <a:t>MINIMUM 30 tys.  MIESZKAŃCÓW</a:t>
            </a:r>
            <a:r>
              <a:rPr lang="pl-PL" sz="1400" dirty="0">
                <a:solidFill>
                  <a:srgbClr val="186938"/>
                </a:solidFill>
              </a:rPr>
              <a:t>, </a:t>
            </a:r>
            <a:br>
              <a:rPr lang="pl-PL" sz="1400" dirty="0">
                <a:solidFill>
                  <a:srgbClr val="186938"/>
                </a:solidFill>
              </a:rPr>
            </a:br>
            <a:r>
              <a:rPr lang="pl-PL" sz="1400" dirty="0">
                <a:solidFill>
                  <a:srgbClr val="186938"/>
                </a:solidFill>
              </a:rPr>
              <a:t>obejmującym obszar co najmniej </a:t>
            </a:r>
            <a:br>
              <a:rPr lang="pl-PL" sz="1400" dirty="0">
                <a:solidFill>
                  <a:srgbClr val="186938"/>
                </a:solidFill>
              </a:rPr>
            </a:br>
            <a:r>
              <a:rPr lang="pl-PL" sz="1400" b="1" dirty="0">
                <a:solidFill>
                  <a:srgbClr val="C00000"/>
                </a:solidFill>
              </a:rPr>
              <a:t>2 GMIN POŁOŻONYCH </a:t>
            </a:r>
            <a:br>
              <a:rPr lang="pl-PL" sz="1400" b="1" dirty="0">
                <a:solidFill>
                  <a:srgbClr val="C00000"/>
                </a:solidFill>
              </a:rPr>
            </a:br>
            <a:r>
              <a:rPr lang="pl-PL" sz="1400" b="1" dirty="0">
                <a:solidFill>
                  <a:srgbClr val="C00000"/>
                </a:solidFill>
              </a:rPr>
              <a:t>NA OBSZARZE WIEJSKIM </a:t>
            </a:r>
            <a:br>
              <a:rPr lang="pl-PL" sz="1400" dirty="0">
                <a:solidFill>
                  <a:srgbClr val="C00000"/>
                </a:solidFill>
              </a:rPr>
            </a:br>
            <a:r>
              <a:rPr lang="pl-PL" sz="1400" dirty="0">
                <a:solidFill>
                  <a:srgbClr val="186938"/>
                </a:solidFill>
              </a:rPr>
              <a:t>(dane GUS wg stanu na dzień 31.12.2020 r.), przy czym jeżeli LSR na danym obszarze została wybrana w okresie 2014-2020 natomiast liczba ludności spadła poniżej </a:t>
            </a:r>
            <a:br>
              <a:rPr lang="pl-PL" sz="1400" dirty="0">
                <a:solidFill>
                  <a:srgbClr val="186938"/>
                </a:solidFill>
              </a:rPr>
            </a:br>
            <a:r>
              <a:rPr lang="pl-PL" sz="1400" dirty="0">
                <a:solidFill>
                  <a:srgbClr val="186938"/>
                </a:solidFill>
              </a:rPr>
              <a:t>30 tys.  mieszkańców, to ww. warunek uważa się za spełniony. </a:t>
            </a:r>
          </a:p>
        </p:txBody>
      </p:sp>
      <p:pic>
        <p:nvPicPr>
          <p:cNvPr id="7" name="Obrazek" descr="Obrazek">
            <a:extLst>
              <a:ext uri="{FF2B5EF4-FFF2-40B4-BE49-F238E27FC236}">
                <a16:creationId xmlns:a16="http://schemas.microsoft.com/office/drawing/2014/main" id="{6CA1C1B0-1B3C-17DE-97E1-F60FE094A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1487" y="4581128"/>
            <a:ext cx="3920055" cy="29850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55710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75519" y="552647"/>
            <a:ext cx="5820481" cy="673100"/>
          </a:xfrm>
        </p:spPr>
        <p:txBody>
          <a:bodyPr>
            <a:noAutofit/>
          </a:bodyPr>
          <a:lstStyle/>
          <a:p>
            <a:r>
              <a:rPr lang="pl-PL" sz="2600" dirty="0">
                <a:solidFill>
                  <a:srgbClr val="186938"/>
                </a:solidFill>
              </a:rPr>
              <a:t>Cel interwencji LEADER/Rozwój Lokalny Kierowany przez Społeczność (RLKS)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127448" y="2276872"/>
            <a:ext cx="6552728" cy="3312368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pl-PL" sz="2400" dirty="0">
                <a:solidFill>
                  <a:srgbClr val="186938"/>
                </a:solidFill>
              </a:rPr>
              <a:t>Budowanie lokalnej tożsamości bazującej </a:t>
            </a:r>
            <a:br>
              <a:rPr lang="pl-PL" sz="2400" dirty="0">
                <a:solidFill>
                  <a:srgbClr val="186938"/>
                </a:solidFill>
              </a:rPr>
            </a:br>
            <a:r>
              <a:rPr lang="pl-PL" sz="2400" dirty="0">
                <a:solidFill>
                  <a:srgbClr val="186938"/>
                </a:solidFill>
              </a:rPr>
              <a:t>na </a:t>
            </a:r>
            <a:r>
              <a:rPr lang="pl-PL" sz="2400" b="1" dirty="0">
                <a:solidFill>
                  <a:schemeClr val="accent2"/>
                </a:solidFill>
              </a:rPr>
              <a:t>aktywizacji społecznej </a:t>
            </a:r>
            <a:r>
              <a:rPr lang="pl-PL" sz="2400" dirty="0">
                <a:solidFill>
                  <a:srgbClr val="186938"/>
                </a:solidFill>
              </a:rPr>
              <a:t>i przy wykorzystaniu </a:t>
            </a:r>
            <a:r>
              <a:rPr lang="pl-PL" sz="2400" b="1" dirty="0">
                <a:solidFill>
                  <a:schemeClr val="accent1"/>
                </a:solidFill>
              </a:rPr>
              <a:t>miejscowych zasobów </a:t>
            </a:r>
            <a:r>
              <a:rPr lang="pl-PL" sz="2400" dirty="0">
                <a:solidFill>
                  <a:srgbClr val="186938"/>
                </a:solidFill>
              </a:rPr>
              <a:t>w sposób zapewniający najlepsze </a:t>
            </a:r>
            <a:r>
              <a:rPr lang="pl-PL" sz="2400" b="1" dirty="0">
                <a:solidFill>
                  <a:schemeClr val="accent4"/>
                </a:solidFill>
              </a:rPr>
              <a:t>zaspokojenie potrzeb </a:t>
            </a:r>
            <a:r>
              <a:rPr lang="pl-PL" sz="2400" dirty="0">
                <a:solidFill>
                  <a:srgbClr val="186938"/>
                </a:solidFill>
              </a:rPr>
              <a:t>społeczności wiejskich, w tym poprzez wykorzystanie </a:t>
            </a:r>
            <a:r>
              <a:rPr lang="pl-PL" sz="2400" dirty="0">
                <a:solidFill>
                  <a:srgbClr val="C00000"/>
                </a:solidFill>
              </a:rPr>
              <a:t>wiedzy, innowacji i rozwiązań cyfrowych</a:t>
            </a:r>
            <a:r>
              <a:rPr lang="pl-PL" sz="2400" dirty="0">
                <a:solidFill>
                  <a:srgbClr val="186938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3551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D78DE524-3169-EF97-BFF2-EC3AA8CD9615}"/>
              </a:ext>
            </a:extLst>
          </p:cNvPr>
          <p:cNvSpPr/>
          <p:nvPr/>
        </p:nvSpPr>
        <p:spPr>
          <a:xfrm>
            <a:off x="8112224" y="3573016"/>
            <a:ext cx="4392488" cy="36724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AACBB18-D29E-B559-D9C6-ECF7E14B8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pl-PL" sz="2600" dirty="0">
                <a:solidFill>
                  <a:srgbClr val="186938"/>
                </a:solidFill>
              </a:rPr>
              <a:t>Beneficjenci interwencji LEADER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A575E20-A661-FAFF-D9DD-9FE9B5CA076E}"/>
              </a:ext>
            </a:extLst>
          </p:cNvPr>
          <p:cNvSpPr txBox="1"/>
          <p:nvPr/>
        </p:nvSpPr>
        <p:spPr>
          <a:xfrm>
            <a:off x="275519" y="1412776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186938"/>
                </a:solidFill>
                <a:sym typeface="Helvetica Neue"/>
              </a:rPr>
              <a:t>W</a:t>
            </a:r>
            <a:r>
              <a:rPr lang="pl-PL" sz="1800" dirty="0">
                <a:solidFill>
                  <a:srgbClr val="186938"/>
                </a:solidFill>
                <a:sym typeface="Helvetica Neue"/>
              </a:rPr>
              <a:t> zależności od komponentu interwencji:</a:t>
            </a:r>
            <a:endParaRPr lang="pl-PL" dirty="0">
              <a:solidFill>
                <a:srgbClr val="186938"/>
              </a:solidFill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544E4FA-C669-0160-BA52-80E4C31C2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631486"/>
              </p:ext>
            </p:extLst>
          </p:nvPr>
        </p:nvGraphicFramePr>
        <p:xfrm>
          <a:off x="3647728" y="2004486"/>
          <a:ext cx="7704856" cy="3943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2285">
                  <a:extLst>
                    <a:ext uri="{9D8B030D-6E8A-4147-A177-3AD203B41FA5}">
                      <a16:colId xmlns:a16="http://schemas.microsoft.com/office/drawing/2014/main" val="492320893"/>
                    </a:ext>
                  </a:extLst>
                </a:gridCol>
                <a:gridCol w="5492571">
                  <a:extLst>
                    <a:ext uri="{9D8B030D-6E8A-4147-A177-3AD203B41FA5}">
                      <a16:colId xmlns:a16="http://schemas.microsoft.com/office/drawing/2014/main" val="1268048683"/>
                    </a:ext>
                  </a:extLst>
                </a:gridCol>
              </a:tblGrid>
              <a:tr h="1798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rgbClr val="186938"/>
                          </a:solidFill>
                          <a:latin typeface="+mn-lt"/>
                        </a:rPr>
                        <a:t>1) Wdrażanie LSR: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600" dirty="0">
                        <a:solidFill>
                          <a:srgbClr val="186938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113" lv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pl-PL" sz="1600" u="sng" dirty="0">
                          <a:solidFill>
                            <a:srgbClr val="186938"/>
                          </a:solidFill>
                          <a:latin typeface="+mn-lt"/>
                        </a:rPr>
                        <a:t>Beneficjenci I stopnia: </a:t>
                      </a:r>
                    </a:p>
                    <a:p>
                      <a:pPr marL="550863" lvl="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sz="1600" dirty="0">
                          <a:solidFill>
                            <a:srgbClr val="186938"/>
                          </a:solidFill>
                          <a:latin typeface="+mn-lt"/>
                        </a:rPr>
                        <a:t>osoby fizyczne, </a:t>
                      </a:r>
                      <a:r>
                        <a:rPr lang="pl-PL" sz="1600" b="1" dirty="0">
                          <a:solidFill>
                            <a:srgbClr val="186938"/>
                          </a:solidFill>
                          <a:latin typeface="+mn-lt"/>
                        </a:rPr>
                        <a:t>w tym </a:t>
                      </a:r>
                      <a:r>
                        <a:rPr lang="pl-PL" sz="1600" b="1" kern="0" dirty="0">
                          <a:solidFill>
                            <a:srgbClr val="186938"/>
                          </a:solidFill>
                          <a:latin typeface="+mn-lt"/>
                          <a:ea typeface="Lato Light" panose="020F0502020204030203" pitchFamily="34" charset="0"/>
                          <a:cs typeface="Lato Light" panose="020F0502020204030203" pitchFamily="34" charset="0"/>
                          <a:sym typeface="Helvetica Neue"/>
                        </a:rPr>
                        <a:t>ubezpieczone w KRUS </a:t>
                      </a:r>
                      <a:r>
                        <a:rPr lang="pl-PL" sz="1600" kern="0" dirty="0">
                          <a:solidFill>
                            <a:srgbClr val="186938"/>
                          </a:solidFill>
                          <a:latin typeface="+mn-lt"/>
                          <a:ea typeface="Lato Light" panose="020F0502020204030203" pitchFamily="34" charset="0"/>
                          <a:cs typeface="Lato Light" panose="020F0502020204030203" pitchFamily="34" charset="0"/>
                          <a:sym typeface="Helvetica Neue"/>
                        </a:rPr>
                        <a:t>lub wykonujące działalność gospodarczą, </a:t>
                      </a:r>
                      <a:r>
                        <a:rPr lang="pl-PL" sz="1600" dirty="0">
                          <a:solidFill>
                            <a:srgbClr val="186938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550863" lvl="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sz="1600" dirty="0">
                          <a:solidFill>
                            <a:srgbClr val="186938"/>
                          </a:solidFill>
                          <a:latin typeface="+mn-lt"/>
                        </a:rPr>
                        <a:t>osoby prawne, w tym organizacje pozarządowe, jednostki nieposiadające osobowości prawnej, którym ustawy nadają zdolność do wykonywania czynności prawnych (np. stowarzyszenia zwykłe), JSFP, MŚP, </a:t>
                      </a:r>
                    </a:p>
                    <a:p>
                      <a:pPr marL="550863" lvl="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sz="1600" dirty="0">
                          <a:solidFill>
                            <a:srgbClr val="186938"/>
                          </a:solidFill>
                          <a:latin typeface="+mn-lt"/>
                        </a:rPr>
                        <a:t>LGD, w tym w szczególności w ramach projektów grantowych, operacji własnych.</a:t>
                      </a:r>
                    </a:p>
                    <a:p>
                      <a:pPr marL="265113" lv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pl-PL" sz="1600" u="sng" dirty="0">
                          <a:solidFill>
                            <a:srgbClr val="186938"/>
                          </a:solidFill>
                          <a:latin typeface="+mn-lt"/>
                        </a:rPr>
                        <a:t>Beneficjenci II stopnia:</a:t>
                      </a:r>
                    </a:p>
                    <a:p>
                      <a:pPr marL="550863" lvl="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sz="1600" dirty="0" err="1">
                          <a:solidFill>
                            <a:srgbClr val="186938"/>
                          </a:solidFill>
                          <a:latin typeface="+mn-lt"/>
                        </a:rPr>
                        <a:t>grantobiorcy</a:t>
                      </a:r>
                      <a:r>
                        <a:rPr lang="pl-PL" sz="1600" dirty="0">
                          <a:solidFill>
                            <a:srgbClr val="186938"/>
                          </a:solidFill>
                          <a:latin typeface="+mn-lt"/>
                        </a:rPr>
                        <a:t> w projektach grantowych LGD.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881233"/>
                  </a:ext>
                </a:extLst>
              </a:tr>
              <a:tr h="407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solidFill>
                            <a:srgbClr val="186938"/>
                          </a:solidFill>
                          <a:latin typeface="+mn-lt"/>
                        </a:rPr>
                        <a:t>2) Zarządzanie LSR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5113" lv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pl-PL" sz="1600" dirty="0">
                          <a:solidFill>
                            <a:srgbClr val="186938"/>
                          </a:solidFill>
                          <a:latin typeface="+mn-lt"/>
                        </a:rPr>
                        <a:t>LGD, których LSR zostały wybrane do realizacji.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153454"/>
                  </a:ext>
                </a:extLst>
              </a:tr>
            </a:tbl>
          </a:graphicData>
        </a:graphic>
      </p:graphicFrame>
      <p:pic>
        <p:nvPicPr>
          <p:cNvPr id="5" name="Obrazek" descr="Obrazek">
            <a:extLst>
              <a:ext uri="{FF2B5EF4-FFF2-40B4-BE49-F238E27FC236}">
                <a16:creationId xmlns:a16="http://schemas.microsoft.com/office/drawing/2014/main" id="{E33A3871-85E4-DE65-37D6-601856D50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487" y="4581128"/>
            <a:ext cx="3920055" cy="29850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3187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3D3FC84-0BC7-11B4-FABD-F08CA7174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pl-PL" sz="2400" dirty="0">
                <a:solidFill>
                  <a:srgbClr val="186938"/>
                </a:solidFill>
              </a:rPr>
              <a:t>Zakres wsparcia interwencji LEADER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E05A96-8D00-8100-0E1B-93E36244B5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360" y="1484784"/>
            <a:ext cx="8338826" cy="525658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500" b="1" dirty="0">
                <a:solidFill>
                  <a:srgbClr val="186938"/>
                </a:solidFill>
              </a:rPr>
              <a:t>Rozwój przedsiębiorczości, w tym rozwój </a:t>
            </a:r>
            <a:r>
              <a:rPr lang="pl-PL" sz="1500" b="1" dirty="0" err="1">
                <a:solidFill>
                  <a:srgbClr val="186938"/>
                </a:solidFill>
              </a:rPr>
              <a:t>biogospodarki</a:t>
            </a:r>
            <a:r>
              <a:rPr lang="pl-PL" sz="1500" b="1" dirty="0">
                <a:solidFill>
                  <a:srgbClr val="186938"/>
                </a:solidFill>
              </a:rPr>
              <a:t> lub zielonej gospodarki </a:t>
            </a:r>
            <a:r>
              <a:rPr lang="pl-PL" sz="1500" dirty="0">
                <a:solidFill>
                  <a:srgbClr val="186938"/>
                </a:solidFill>
              </a:rPr>
              <a:t>w szczególności:</a:t>
            </a:r>
          </a:p>
          <a:p>
            <a:pPr marL="895350" indent="-3429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sz="1500" dirty="0">
                <a:solidFill>
                  <a:srgbClr val="186938"/>
                </a:solidFill>
              </a:rPr>
              <a:t>podejmowanie pozarolniczej działalności gospodarczej przez osoby fizyczne,</a:t>
            </a:r>
          </a:p>
          <a:p>
            <a:pPr marL="895350" indent="-3429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sz="1500" dirty="0">
                <a:solidFill>
                  <a:srgbClr val="186938"/>
                </a:solidFill>
              </a:rPr>
              <a:t>rozwijanie pozarolniczej działalności gospodarczej,</a:t>
            </a:r>
          </a:p>
          <a:p>
            <a:pPr marL="895350" indent="-3429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sz="1500" dirty="0">
                <a:solidFill>
                  <a:srgbClr val="186938"/>
                </a:solidFill>
              </a:rPr>
              <a:t>rozwijanie przedsiębiorstw społecznych.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pl-PL" sz="1500" b="1" dirty="0">
                <a:solidFill>
                  <a:srgbClr val="186938"/>
                </a:solidFill>
              </a:rPr>
              <a:t>Rozwój pozarolniczych funkcji gospodarstw rolnych </a:t>
            </a:r>
            <a:r>
              <a:rPr lang="pl-PL" sz="1500" dirty="0">
                <a:solidFill>
                  <a:srgbClr val="186938"/>
                </a:solidFill>
              </a:rPr>
              <a:t>w szczególności w zakresie:</a:t>
            </a:r>
          </a:p>
          <a:p>
            <a:pPr marL="895350" indent="-3429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sz="1500" dirty="0">
                <a:solidFill>
                  <a:srgbClr val="186938"/>
                </a:solidFill>
              </a:rPr>
              <a:t>gospodarstw agroturystycznych,</a:t>
            </a:r>
          </a:p>
          <a:p>
            <a:pPr marL="895350" indent="-3429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sz="1500" dirty="0">
                <a:solidFill>
                  <a:srgbClr val="186938"/>
                </a:solidFill>
              </a:rPr>
              <a:t>zagród edukacyjnych,</a:t>
            </a:r>
          </a:p>
          <a:p>
            <a:pPr marL="895350" indent="-3429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sz="1500" dirty="0">
                <a:solidFill>
                  <a:srgbClr val="186938"/>
                </a:solidFill>
              </a:rPr>
              <a:t>gospodarstw opiekuńczych.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pl-PL" sz="1500" b="1" dirty="0">
                <a:solidFill>
                  <a:srgbClr val="186938"/>
                </a:solidFill>
              </a:rPr>
              <a:t>Rozwój współpracy </a:t>
            </a:r>
            <a:r>
              <a:rPr lang="pl-PL" sz="1500" dirty="0">
                <a:solidFill>
                  <a:srgbClr val="186938"/>
                </a:solidFill>
              </a:rPr>
              <a:t>w ramach krótkich łańcuchów żywnościowych.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pl-PL" sz="1500" dirty="0">
                <a:solidFill>
                  <a:srgbClr val="186938"/>
                </a:solidFill>
              </a:rPr>
              <a:t>Poprawa dostępu do </a:t>
            </a:r>
            <a:r>
              <a:rPr lang="pl-PL" sz="1500" b="1" dirty="0">
                <a:solidFill>
                  <a:srgbClr val="186938"/>
                </a:solidFill>
              </a:rPr>
              <a:t>usług dla lokalnych </a:t>
            </a:r>
            <a:r>
              <a:rPr lang="pl-PL" sz="1500" dirty="0">
                <a:solidFill>
                  <a:srgbClr val="186938"/>
                </a:solidFill>
              </a:rPr>
              <a:t>społeczności, z wyłączeniem inwestycji produkcyjnych oraz operacji w zakresach wymienionych punktach 1 – 2.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pl-PL" sz="1500" dirty="0">
                <a:solidFill>
                  <a:srgbClr val="186938"/>
                </a:solidFill>
              </a:rPr>
              <a:t>Przygotowanie </a:t>
            </a:r>
            <a:r>
              <a:rPr lang="pl-PL" sz="1500" b="1" dirty="0">
                <a:solidFill>
                  <a:srgbClr val="186938"/>
                </a:solidFill>
              </a:rPr>
              <a:t>koncepcji inteligentnej wsi.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pl-PL" sz="1500" dirty="0">
                <a:solidFill>
                  <a:srgbClr val="186938"/>
                </a:solidFill>
              </a:rPr>
              <a:t>Poprawa dostępu do </a:t>
            </a:r>
            <a:r>
              <a:rPr lang="pl-PL" sz="1500" b="1" dirty="0">
                <a:solidFill>
                  <a:srgbClr val="186938"/>
                </a:solidFill>
              </a:rPr>
              <a:t>małej infrastruktury publicznej.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pl-PL" sz="1500" dirty="0">
                <a:solidFill>
                  <a:srgbClr val="186938"/>
                </a:solidFill>
              </a:rPr>
              <a:t>Kształtowanie świadomości obywatelskiej o znaczeniu zrównoważonego rolnictwa, gospodarki rolno-spożywczej, zielonej gospodarki, </a:t>
            </a:r>
            <a:r>
              <a:rPr lang="pl-PL" sz="1500" dirty="0" err="1">
                <a:solidFill>
                  <a:srgbClr val="186938"/>
                </a:solidFill>
              </a:rPr>
              <a:t>biogospodarki</a:t>
            </a:r>
            <a:r>
              <a:rPr lang="pl-PL" sz="1500" dirty="0">
                <a:solidFill>
                  <a:srgbClr val="186938"/>
                </a:solidFill>
              </a:rPr>
              <a:t> oraz </a:t>
            </a:r>
            <a:r>
              <a:rPr lang="pl-PL" sz="1500" b="1" dirty="0">
                <a:solidFill>
                  <a:srgbClr val="186938"/>
                </a:solidFill>
              </a:rPr>
              <a:t>ochrony dziedzictwa kulturowego i przyrodniczego polskiej wsi, </a:t>
            </a:r>
            <a:r>
              <a:rPr lang="pl-PL" sz="1500" dirty="0">
                <a:solidFill>
                  <a:srgbClr val="186938"/>
                </a:solidFill>
              </a:rPr>
              <a:t>a także wzmacnianie programów </a:t>
            </a:r>
            <a:r>
              <a:rPr lang="pl-PL" sz="1500" b="1" dirty="0">
                <a:solidFill>
                  <a:srgbClr val="186938"/>
                </a:solidFill>
              </a:rPr>
              <a:t>edukacji liderów życia publicznego i społecznego.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pl-PL" sz="1500" b="1" dirty="0">
                <a:solidFill>
                  <a:srgbClr val="186938"/>
                </a:solidFill>
              </a:rPr>
              <a:t>Włączenie społeczne </a:t>
            </a:r>
            <a:r>
              <a:rPr lang="pl-PL" sz="1500" dirty="0">
                <a:solidFill>
                  <a:srgbClr val="186938"/>
                </a:solidFill>
              </a:rPr>
              <a:t>osób w niekorzystnej sytuacji.</a:t>
            </a:r>
          </a:p>
        </p:txBody>
      </p:sp>
    </p:spTree>
    <p:extLst>
      <p:ext uri="{BB962C8B-B14F-4D97-AF65-F5344CB8AC3E}">
        <p14:creationId xmlns:p14="http://schemas.microsoft.com/office/powerpoint/2010/main" val="974828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C149FA83-044E-D0E7-0436-58C199E170C8}"/>
              </a:ext>
            </a:extLst>
          </p:cNvPr>
          <p:cNvSpPr/>
          <p:nvPr/>
        </p:nvSpPr>
        <p:spPr>
          <a:xfrm>
            <a:off x="8112224" y="3573016"/>
            <a:ext cx="4392488" cy="36724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3D3FC84-0BC7-11B4-FABD-F08CA7174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pl-PL" sz="2200" dirty="0">
                <a:solidFill>
                  <a:srgbClr val="186938"/>
                </a:solidFill>
              </a:rPr>
              <a:t>Wysokość wsparcia interwencji LEADER z komponentu „Wdrażanie LSR”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E05A96-8D00-8100-0E1B-93E36244B5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060" y="1412776"/>
            <a:ext cx="11279556" cy="525658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pl-PL" sz="1600" dirty="0">
                <a:solidFill>
                  <a:srgbClr val="186938"/>
                </a:solidFill>
              </a:rPr>
              <a:t>Wsparcie udzielane jest w formie dotacji w postaci ryczałtu* w zakresie: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600" b="1" dirty="0">
                <a:solidFill>
                  <a:srgbClr val="186938"/>
                </a:solidFill>
              </a:rPr>
              <a:t>podejmowania</a:t>
            </a:r>
            <a:r>
              <a:rPr lang="pl-PL" sz="1600" dirty="0">
                <a:solidFill>
                  <a:srgbClr val="186938"/>
                </a:solidFill>
              </a:rPr>
              <a:t> </a:t>
            </a:r>
            <a:r>
              <a:rPr lang="pl-PL" sz="1600" b="1" dirty="0">
                <a:solidFill>
                  <a:srgbClr val="186938"/>
                </a:solidFill>
              </a:rPr>
              <a:t>pozarolniczej działalności gospodarczej </a:t>
            </a:r>
            <a:r>
              <a:rPr lang="pl-PL" sz="1600" dirty="0">
                <a:solidFill>
                  <a:srgbClr val="186938"/>
                </a:solidFill>
              </a:rPr>
              <a:t>przez osoby fizyczne oraz </a:t>
            </a:r>
            <a:r>
              <a:rPr lang="pl-PL" sz="1600" b="1" dirty="0">
                <a:solidFill>
                  <a:srgbClr val="186938"/>
                </a:solidFill>
              </a:rPr>
              <a:t>rozwoju pozarolniczych funkcji gospodarstw rolnych</a:t>
            </a:r>
            <a:r>
              <a:rPr lang="pl-PL" sz="1600" b="1" dirty="0">
                <a:solidFill>
                  <a:srgbClr val="C00000"/>
                </a:solidFill>
              </a:rPr>
              <a:t> </a:t>
            </a:r>
            <a:r>
              <a:rPr lang="pl-PL" sz="1600" dirty="0">
                <a:solidFill>
                  <a:srgbClr val="186938"/>
                </a:solidFill>
              </a:rPr>
              <a:t>do wysokości </a:t>
            </a:r>
            <a:r>
              <a:rPr lang="pl-PL" sz="1600" b="1" dirty="0">
                <a:solidFill>
                  <a:srgbClr val="186938"/>
                </a:solidFill>
              </a:rPr>
              <a:t>150 tys. zł</a:t>
            </a:r>
            <a:r>
              <a:rPr lang="pl-PL" sz="1600" dirty="0">
                <a:solidFill>
                  <a:srgbClr val="186938"/>
                </a:solidFill>
              </a:rPr>
              <a:t>,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600" dirty="0">
                <a:solidFill>
                  <a:srgbClr val="186938"/>
                </a:solidFill>
              </a:rPr>
              <a:t>rozwoju współpracy w ramach </a:t>
            </a:r>
            <a:r>
              <a:rPr lang="pl-PL" sz="1600" b="1" dirty="0">
                <a:solidFill>
                  <a:srgbClr val="186938"/>
                </a:solidFill>
              </a:rPr>
              <a:t>krótkich łańcuchów żywnościowych </a:t>
            </a:r>
            <a:r>
              <a:rPr lang="pl-PL" sz="1600" dirty="0">
                <a:solidFill>
                  <a:srgbClr val="186938"/>
                </a:solidFill>
              </a:rPr>
              <a:t>do wysokości </a:t>
            </a:r>
            <a:r>
              <a:rPr lang="pl-PL" sz="1600" b="1" dirty="0">
                <a:solidFill>
                  <a:srgbClr val="186938"/>
                </a:solidFill>
              </a:rPr>
              <a:t>350 tys. zł</a:t>
            </a:r>
            <a:r>
              <a:rPr lang="pl-PL" sz="1600" dirty="0">
                <a:solidFill>
                  <a:srgbClr val="186938"/>
                </a:solidFill>
              </a:rPr>
              <a:t>,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pl-PL" sz="1600" b="1" dirty="0">
                <a:solidFill>
                  <a:srgbClr val="186938"/>
                </a:solidFill>
              </a:rPr>
              <a:t>projektów grantowych </a:t>
            </a:r>
            <a:r>
              <a:rPr lang="pl-PL" sz="1600" dirty="0">
                <a:solidFill>
                  <a:srgbClr val="186938"/>
                </a:solidFill>
              </a:rPr>
              <a:t>do wysokości </a:t>
            </a:r>
            <a:r>
              <a:rPr lang="pl-PL" sz="1600" b="1" dirty="0">
                <a:solidFill>
                  <a:srgbClr val="186938"/>
                </a:solidFill>
              </a:rPr>
              <a:t>500 tys. zł</a:t>
            </a:r>
            <a:r>
              <a:rPr lang="pl-PL" sz="1600" dirty="0">
                <a:solidFill>
                  <a:srgbClr val="186938"/>
                </a:solidFill>
              </a:rPr>
              <a:t>, przy czym wysokość pojedynczego grantu:</a:t>
            </a:r>
          </a:p>
          <a:p>
            <a:pPr marL="447675" lvl="0" indent="-2667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sz="1600" dirty="0">
                <a:solidFill>
                  <a:srgbClr val="186938"/>
                </a:solidFill>
              </a:rPr>
              <a:t>na sfinansowanie przygotowania </a:t>
            </a:r>
            <a:r>
              <a:rPr lang="pl-PL" sz="1600" b="1" dirty="0">
                <a:solidFill>
                  <a:srgbClr val="186938"/>
                </a:solidFill>
              </a:rPr>
              <a:t>jednej koncepcji inteligentnej wsi</a:t>
            </a:r>
            <a:r>
              <a:rPr lang="pl-PL" sz="1600" dirty="0">
                <a:solidFill>
                  <a:srgbClr val="186938"/>
                </a:solidFill>
              </a:rPr>
              <a:t> wynosi </a:t>
            </a:r>
            <a:r>
              <a:rPr lang="pl-PL" sz="1600" b="1" dirty="0">
                <a:solidFill>
                  <a:srgbClr val="186938"/>
                </a:solidFill>
              </a:rPr>
              <a:t>4 tys. zł</a:t>
            </a:r>
            <a:r>
              <a:rPr lang="pl-PL" sz="1600" dirty="0">
                <a:solidFill>
                  <a:srgbClr val="186938"/>
                </a:solidFill>
              </a:rPr>
              <a:t>,</a:t>
            </a:r>
          </a:p>
          <a:p>
            <a:pPr marL="447675" lvl="0" indent="-2667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sz="1600" b="1" dirty="0">
                <a:solidFill>
                  <a:srgbClr val="186938"/>
                </a:solidFill>
              </a:rPr>
              <a:t>na przygotowanie projektu partnerskiego</a:t>
            </a:r>
            <a:r>
              <a:rPr lang="pl-PL" sz="1600" dirty="0">
                <a:solidFill>
                  <a:srgbClr val="186938"/>
                </a:solidFill>
              </a:rPr>
              <a:t>:</a:t>
            </a:r>
          </a:p>
          <a:p>
            <a:pPr marL="3948113" lvl="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rgbClr val="186938"/>
                </a:solidFill>
              </a:rPr>
              <a:t>do 50 tys. zł </a:t>
            </a:r>
            <a:r>
              <a:rPr lang="pl-PL" sz="1600" dirty="0">
                <a:solidFill>
                  <a:srgbClr val="186938"/>
                </a:solidFill>
              </a:rPr>
              <a:t>w przypadku partnerstwa z podmiotem </a:t>
            </a:r>
            <a:r>
              <a:rPr lang="pl-PL" sz="1600" b="1" dirty="0">
                <a:solidFill>
                  <a:srgbClr val="186938"/>
                </a:solidFill>
              </a:rPr>
              <a:t>z obszaru innej LSR w kraju</a:t>
            </a:r>
            <a:r>
              <a:rPr lang="pl-PL" sz="1600" dirty="0">
                <a:solidFill>
                  <a:srgbClr val="186938"/>
                </a:solidFill>
              </a:rPr>
              <a:t>,</a:t>
            </a:r>
          </a:p>
          <a:p>
            <a:pPr marL="3948113" lvl="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rgbClr val="186938"/>
                </a:solidFill>
              </a:rPr>
              <a:t>do 150 tys. zł </a:t>
            </a:r>
            <a:r>
              <a:rPr lang="pl-PL" sz="1600" dirty="0">
                <a:solidFill>
                  <a:srgbClr val="186938"/>
                </a:solidFill>
              </a:rPr>
              <a:t>– w przypadku partnerstwa z podmiotem </a:t>
            </a:r>
            <a:r>
              <a:rPr lang="pl-PL" sz="1600" b="1" dirty="0">
                <a:solidFill>
                  <a:srgbClr val="186938"/>
                </a:solidFill>
              </a:rPr>
              <a:t>z obszaru innej </a:t>
            </a:r>
            <a:r>
              <a:rPr lang="pl-PL" sz="1600" b="1">
                <a:solidFill>
                  <a:srgbClr val="186938"/>
                </a:solidFill>
              </a:rPr>
              <a:t>LSR </a:t>
            </a:r>
            <a:br>
              <a:rPr lang="pl-PL" sz="1600" b="1">
                <a:solidFill>
                  <a:srgbClr val="186938"/>
                </a:solidFill>
              </a:rPr>
            </a:br>
            <a:r>
              <a:rPr lang="pl-PL" sz="1600" b="1">
                <a:solidFill>
                  <a:srgbClr val="186938"/>
                </a:solidFill>
              </a:rPr>
              <a:t>z </a:t>
            </a:r>
            <a:r>
              <a:rPr lang="pl-PL" sz="1600" b="1" dirty="0">
                <a:solidFill>
                  <a:srgbClr val="186938"/>
                </a:solidFill>
              </a:rPr>
              <a:t>innego kraju</a:t>
            </a:r>
            <a:r>
              <a:rPr lang="pl-PL" sz="1600" dirty="0">
                <a:solidFill>
                  <a:srgbClr val="186938"/>
                </a:solidFill>
              </a:rPr>
              <a:t>,</a:t>
            </a:r>
          </a:p>
          <a:p>
            <a:pPr marL="3948113" lvl="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186938"/>
                </a:solidFill>
              </a:rPr>
              <a:t>w pozostałych zakresach zadań objętych grantami – ustalana będzie na bazie projektu budżetu (art. 83 ust. 1 lit. c oraz ust. 2 lit. b); maksymalna kwota zostanie określona w oparciu o dane historyczne.</a:t>
            </a:r>
          </a:p>
          <a:p>
            <a:pPr marL="3948113" lvl="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arenR" startAt="4"/>
            </a:pPr>
            <a:r>
              <a:rPr lang="pl-PL" sz="1600" dirty="0">
                <a:solidFill>
                  <a:srgbClr val="186938"/>
                </a:solidFill>
              </a:rPr>
              <a:t>w pozostałych przypadkach Wdrażania LSR (w tym na operacje własne) wsparcie </a:t>
            </a:r>
            <a:br>
              <a:rPr lang="pl-PL" sz="1600" dirty="0">
                <a:solidFill>
                  <a:srgbClr val="186938"/>
                </a:solidFill>
              </a:rPr>
            </a:br>
            <a:r>
              <a:rPr lang="pl-PL" sz="1600" dirty="0">
                <a:solidFill>
                  <a:srgbClr val="186938"/>
                </a:solidFill>
              </a:rPr>
              <a:t>będzie miało formę dotacji w postaci refundacji kosztów kwalifikowalnych </a:t>
            </a:r>
            <a:br>
              <a:rPr lang="pl-PL" sz="1600" dirty="0">
                <a:solidFill>
                  <a:srgbClr val="186938"/>
                </a:solidFill>
              </a:rPr>
            </a:br>
            <a:r>
              <a:rPr lang="pl-PL" sz="1600" dirty="0">
                <a:solidFill>
                  <a:srgbClr val="186938"/>
                </a:solidFill>
              </a:rPr>
              <a:t>do wysokości </a:t>
            </a:r>
            <a:r>
              <a:rPr lang="pl-PL" sz="1600" b="1" dirty="0">
                <a:solidFill>
                  <a:srgbClr val="186938"/>
                </a:solidFill>
              </a:rPr>
              <a:t>500 tys. </a:t>
            </a:r>
            <a:r>
              <a:rPr lang="pl-PL" sz="1600" dirty="0">
                <a:solidFill>
                  <a:srgbClr val="186938"/>
                </a:solidFill>
              </a:rPr>
              <a:t>zł.</a:t>
            </a:r>
          </a:p>
          <a:p>
            <a:pPr marL="3605213" lvl="0">
              <a:lnSpc>
                <a:spcPct val="100000"/>
              </a:lnSpc>
              <a:spcBef>
                <a:spcPts val="600"/>
              </a:spcBef>
            </a:pPr>
            <a:endParaRPr lang="pl-PL" sz="1200" dirty="0">
              <a:solidFill>
                <a:srgbClr val="186938"/>
              </a:solidFill>
            </a:endParaRPr>
          </a:p>
          <a:p>
            <a:pPr marL="3605213" lvl="0">
              <a:lnSpc>
                <a:spcPct val="100000"/>
              </a:lnSpc>
              <a:spcBef>
                <a:spcPts val="600"/>
              </a:spcBef>
            </a:pPr>
            <a:r>
              <a:rPr lang="pl-PL" sz="1200" dirty="0">
                <a:solidFill>
                  <a:srgbClr val="186938"/>
                </a:solidFill>
              </a:rPr>
              <a:t>*Wysokość wszystkich ryczałtów (poza przygotowaniem koncepcji SV) będą określane na podstawie projektu budżetu</a:t>
            </a:r>
          </a:p>
        </p:txBody>
      </p:sp>
      <p:pic>
        <p:nvPicPr>
          <p:cNvPr id="7" name="Obrazek" descr="Obrazek">
            <a:extLst>
              <a:ext uri="{FF2B5EF4-FFF2-40B4-BE49-F238E27FC236}">
                <a16:creationId xmlns:a16="http://schemas.microsoft.com/office/drawing/2014/main" id="{358FB525-6803-5891-9B39-C1204D3EC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487" y="4581128"/>
            <a:ext cx="3920055" cy="29850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75967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3D3FC84-0BC7-11B4-FABD-F08CA7174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pl-PL" sz="2400" dirty="0">
                <a:solidFill>
                  <a:srgbClr val="186938"/>
                </a:solidFill>
              </a:rPr>
              <a:t>Wykluczenia z interwencji LEADER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E05A96-8D00-8100-0E1B-93E36244B5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5519" y="1484784"/>
            <a:ext cx="8338826" cy="525658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pl-PL" sz="1600" dirty="0">
              <a:solidFill>
                <a:srgbClr val="186938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1600" dirty="0">
                <a:solidFill>
                  <a:srgbClr val="186938"/>
                </a:solidFill>
              </a:rPr>
              <a:t>Z pomocy </a:t>
            </a:r>
            <a:r>
              <a:rPr lang="pl-PL" sz="1600" b="1" dirty="0">
                <a:solidFill>
                  <a:srgbClr val="186938"/>
                </a:solidFill>
              </a:rPr>
              <a:t>wykluczone</a:t>
            </a:r>
            <a:r>
              <a:rPr lang="pl-PL" sz="1600" dirty="0">
                <a:solidFill>
                  <a:srgbClr val="186938"/>
                </a:solidFill>
              </a:rPr>
              <a:t> są operacje: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600" dirty="0">
                <a:solidFill>
                  <a:srgbClr val="186938"/>
                </a:solidFill>
              </a:rPr>
              <a:t>obejmujące budowę lub modernizację dróg, targowisk, sieci wodno-kanalizacyjnych, przydomowych oczyszczalni ścieków,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600" dirty="0">
                <a:solidFill>
                  <a:srgbClr val="186938"/>
                </a:solidFill>
              </a:rPr>
              <a:t>dotyczące świadczenia usług dla rolnictwa.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pl-PL" sz="1600" b="1" dirty="0">
              <a:solidFill>
                <a:srgbClr val="186938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1600" b="1" dirty="0">
                <a:solidFill>
                  <a:srgbClr val="186938"/>
                </a:solidFill>
              </a:rPr>
              <a:t>Działalność gospodarcza </a:t>
            </a:r>
            <a:r>
              <a:rPr lang="pl-PL" sz="1600" dirty="0">
                <a:solidFill>
                  <a:srgbClr val="186938"/>
                </a:solidFill>
              </a:rPr>
              <a:t>powinna być wspierana jedynie w zakresie w jakim jest to zgodne z celami tematycznymi wskazanymi w LSR.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pl-PL" sz="1600" dirty="0">
              <a:solidFill>
                <a:srgbClr val="186938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1600" dirty="0">
                <a:solidFill>
                  <a:srgbClr val="186938"/>
                </a:solidFill>
              </a:rPr>
              <a:t>Maksymalny udział środków PS współfinansujących LSR przeznaczonych na finansowanie operacji realizowanych przez </a:t>
            </a:r>
            <a:r>
              <a:rPr lang="pl-PL" sz="1600" b="1" dirty="0">
                <a:solidFill>
                  <a:srgbClr val="186938"/>
                </a:solidFill>
              </a:rPr>
              <a:t>jednostki sektora finansów publicznych </a:t>
            </a:r>
            <a:r>
              <a:rPr lang="pl-PL" sz="1600" dirty="0">
                <a:solidFill>
                  <a:srgbClr val="186938"/>
                </a:solidFill>
              </a:rPr>
              <a:t>nie przekracza równowartości 40% wszystkich środków współfinansujących daną LSR (od szerokiej podstawy, bo wchodzą w nią także środki polityki spójności). Nie dotyczy operacji wdrażających koncepcje Smart </a:t>
            </a:r>
            <a:r>
              <a:rPr lang="pl-PL" sz="1600" dirty="0" err="1">
                <a:solidFill>
                  <a:srgbClr val="186938"/>
                </a:solidFill>
              </a:rPr>
              <a:t>Village</a:t>
            </a:r>
            <a:r>
              <a:rPr lang="pl-PL" sz="1600" dirty="0">
                <a:solidFill>
                  <a:srgbClr val="186938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251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592C8E4F-0D95-B6AA-C9AD-2E575D3CE320}"/>
              </a:ext>
            </a:extLst>
          </p:cNvPr>
          <p:cNvSpPr/>
          <p:nvPr/>
        </p:nvSpPr>
        <p:spPr>
          <a:xfrm>
            <a:off x="8112224" y="3573016"/>
            <a:ext cx="4392488" cy="36724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3D3FC84-0BC7-11B4-FABD-F08CA7174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519" y="552647"/>
            <a:ext cx="4812369" cy="6731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pl-PL" sz="2400" dirty="0">
                <a:solidFill>
                  <a:srgbClr val="186938"/>
                </a:solidFill>
              </a:rPr>
              <a:t>Kwalifikowalność w interwencji LEADER (1)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EC0D7DF-BC87-70D5-5C20-9DA72C2A133A}"/>
              </a:ext>
            </a:extLst>
          </p:cNvPr>
          <p:cNvSpPr/>
          <p:nvPr/>
        </p:nvSpPr>
        <p:spPr>
          <a:xfrm>
            <a:off x="479376" y="1340768"/>
            <a:ext cx="11449272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85750" algn="just">
              <a:spcBef>
                <a:spcPts val="300"/>
              </a:spcBef>
              <a:buFont typeface="Wingdings" panose="05000000000000000000" pitchFamily="2" charset="2"/>
              <a:buChar char="q"/>
              <a:defRPr/>
            </a:pPr>
            <a:r>
              <a:rPr lang="pl-PL" sz="1600" b="1" dirty="0">
                <a:solidFill>
                  <a:srgbClr val="186938"/>
                </a:solidFill>
                <a:sym typeface="Helvetica Neue"/>
              </a:rPr>
              <a:t>Warunki kwalifikowalności </a:t>
            </a:r>
            <a:r>
              <a:rPr lang="pl-PL" sz="1600" dirty="0">
                <a:solidFill>
                  <a:srgbClr val="186938"/>
                </a:solidFill>
                <a:sym typeface="Helvetica Neue"/>
              </a:rPr>
              <a:t>operacji uzależnione są od:</a:t>
            </a:r>
          </a:p>
          <a:p>
            <a:pPr lvl="1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rgbClr val="186938"/>
                </a:solidFill>
                <a:sym typeface="Helvetica Neue"/>
              </a:rPr>
              <a:t>komponentu interwencji (Wdrażanie LSR albo Zarzadzanie LSR), </a:t>
            </a:r>
          </a:p>
          <a:p>
            <a:pPr lvl="1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rgbClr val="186938"/>
                </a:solidFill>
                <a:sym typeface="Helvetica Neue"/>
              </a:rPr>
              <a:t>rodzaju operacji (klasyczna operacja, projekt w partnerstwie, operacja własna albo projekt grantowy),</a:t>
            </a:r>
          </a:p>
          <a:p>
            <a:pPr lvl="1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rgbClr val="186938"/>
                </a:solidFill>
                <a:sym typeface="Helvetica Neue"/>
              </a:rPr>
              <a:t>zakresu wsparcia</a:t>
            </a:r>
          </a:p>
          <a:p>
            <a:pPr lvl="1" indent="-285750" algn="just">
              <a:spcBef>
                <a:spcPts val="300"/>
              </a:spcBef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solidFill>
                  <a:srgbClr val="186938"/>
                </a:solidFill>
                <a:sym typeface="Helvetica Neue"/>
              </a:rPr>
              <a:t>Ponadto wymagane jest:</a:t>
            </a:r>
          </a:p>
          <a:p>
            <a:pPr lvl="1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rgbClr val="186938"/>
                </a:solidFill>
                <a:sym typeface="Helvetica Neue"/>
              </a:rPr>
              <a:t>powiązanie</a:t>
            </a:r>
            <a:r>
              <a:rPr lang="pl-PL" sz="1600" dirty="0">
                <a:solidFill>
                  <a:srgbClr val="186938"/>
                </a:solidFill>
                <a:sym typeface="Helvetica Neue"/>
              </a:rPr>
              <a:t> wnioskodawcy </a:t>
            </a:r>
            <a:r>
              <a:rPr lang="pl-PL" sz="1600" b="1" dirty="0">
                <a:solidFill>
                  <a:srgbClr val="186938"/>
                </a:solidFill>
                <a:sym typeface="Helvetica Neue"/>
              </a:rPr>
              <a:t>z obszarem </a:t>
            </a:r>
            <a:r>
              <a:rPr lang="pl-PL" sz="1600" dirty="0">
                <a:solidFill>
                  <a:srgbClr val="186938"/>
                </a:solidFill>
                <a:sym typeface="Helvetica Neue"/>
              </a:rPr>
              <a:t>objętym </a:t>
            </a:r>
            <a:r>
              <a:rPr lang="pl-PL" sz="1600" b="1" dirty="0">
                <a:solidFill>
                  <a:srgbClr val="186938"/>
                </a:solidFill>
                <a:sym typeface="Helvetica Neue"/>
              </a:rPr>
              <a:t>LSR</a:t>
            </a:r>
            <a:r>
              <a:rPr lang="pl-PL" sz="1600" dirty="0">
                <a:solidFill>
                  <a:srgbClr val="186938"/>
                </a:solidFill>
                <a:sym typeface="Helvetica Neue"/>
              </a:rPr>
              <a:t>,</a:t>
            </a:r>
          </a:p>
          <a:p>
            <a:pPr lvl="1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rgbClr val="186938"/>
                </a:solidFill>
                <a:sym typeface="Helvetica Neue"/>
              </a:rPr>
              <a:t>zgodność operacji z LSR</a:t>
            </a:r>
            <a:r>
              <a:rPr lang="pl-PL" sz="1600" dirty="0">
                <a:solidFill>
                  <a:srgbClr val="186938"/>
                </a:solidFill>
                <a:sym typeface="Helvetica Neue"/>
              </a:rPr>
              <a:t>:</a:t>
            </a:r>
          </a:p>
          <a:p>
            <a:pPr marL="898525" lvl="1" indent="-285750" algn="just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pl-PL" sz="1600" dirty="0">
                <a:solidFill>
                  <a:srgbClr val="186938"/>
                </a:solidFill>
                <a:sym typeface="Helvetica Neue"/>
              </a:rPr>
              <a:t>weryfikowana poprzez osiągnięcie zakładanych wskaźników (w przypadku projektów współpracy </a:t>
            </a:r>
            <a:r>
              <a:rPr lang="pl-PL" sz="1600" dirty="0" err="1">
                <a:solidFill>
                  <a:srgbClr val="186938"/>
                </a:solidFill>
                <a:sym typeface="Helvetica Neue"/>
              </a:rPr>
              <a:t>międzyterytorialnej</a:t>
            </a:r>
            <a:r>
              <a:rPr lang="pl-PL" sz="1600" dirty="0">
                <a:solidFill>
                  <a:srgbClr val="186938"/>
                </a:solidFill>
                <a:sym typeface="Helvetica Neue"/>
              </a:rPr>
              <a:t> i międzynarodowej - zgodność z LSR wszystkich LGD objętych projektem),</a:t>
            </a:r>
          </a:p>
          <a:p>
            <a:pPr marL="898525" lvl="1" indent="-285750" algn="just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pl-PL" sz="1600" dirty="0">
                <a:solidFill>
                  <a:srgbClr val="186938"/>
                </a:solidFill>
                <a:sym typeface="Helvetica Neue"/>
              </a:rPr>
              <a:t>rozumiana jako bezpośredni wpływ na realizację konkretnego przedsięwzięcia,</a:t>
            </a:r>
          </a:p>
          <a:p>
            <a:pPr lvl="1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rgbClr val="186938"/>
                </a:solidFill>
                <a:sym typeface="Helvetica Neue"/>
              </a:rPr>
              <a:t>legalność</a:t>
            </a:r>
            <a:r>
              <a:rPr lang="pl-PL" sz="1600" dirty="0">
                <a:solidFill>
                  <a:srgbClr val="186938"/>
                </a:solidFill>
                <a:sym typeface="Helvetica Neue"/>
              </a:rPr>
              <a:t> – zgodność projektu operacji z przepisami prawa.</a:t>
            </a:r>
          </a:p>
          <a:p>
            <a:pPr lvl="1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rgbClr val="186938"/>
              </a:solidFill>
              <a:sym typeface="Helvetica Neue"/>
            </a:endParaRPr>
          </a:p>
          <a:p>
            <a:pPr marL="3765550" lvl="1" indent="-261938" algn="just">
              <a:spcBef>
                <a:spcPts val="300"/>
              </a:spcBef>
              <a:buFont typeface="Wingdings" panose="05000000000000000000" pitchFamily="2" charset="2"/>
              <a:buChar char="q"/>
              <a:defRPr/>
            </a:pPr>
            <a:r>
              <a:rPr lang="pl-PL" sz="1600" b="1" dirty="0">
                <a:solidFill>
                  <a:srgbClr val="186938"/>
                </a:solidFill>
                <a:sym typeface="Helvetica Neue"/>
              </a:rPr>
              <a:t>Koszty kwalifikowalne</a:t>
            </a:r>
            <a:r>
              <a:rPr lang="pl-PL" sz="1600" dirty="0">
                <a:solidFill>
                  <a:srgbClr val="186938"/>
                </a:solidFill>
                <a:sym typeface="Helvetica Neue"/>
              </a:rPr>
              <a:t>:</a:t>
            </a:r>
          </a:p>
          <a:p>
            <a:pPr marL="3765550" lvl="1" indent="-261938" algn="just">
              <a:spcBef>
                <a:spcPts val="300"/>
              </a:spcBef>
              <a:defRPr/>
            </a:pPr>
            <a:r>
              <a:rPr lang="pl-PL" sz="1600" dirty="0">
                <a:solidFill>
                  <a:srgbClr val="186938"/>
                </a:solidFill>
                <a:sym typeface="Helvetica Neue"/>
              </a:rPr>
              <a:t>1) Wdrażanie LSR:</a:t>
            </a:r>
          </a:p>
          <a:p>
            <a:pPr marL="3765550" lvl="1" indent="-261938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rgbClr val="186938"/>
                </a:solidFill>
                <a:sym typeface="Helvetica Neue"/>
              </a:rPr>
              <a:t>Koszty niezbędne do realizacji operacji obejmujące m.in.  koszty inwestycji, zakupu wyposażenia, usług, wymiany doświadczeń, wynagrodzenia personelu, opracowań, licencji, współpracy i komunikacji, z wyłączeniem kosztów niekwalifikowalnych określonych w przepisach.</a:t>
            </a:r>
          </a:p>
          <a:p>
            <a:pPr marL="3765550" lvl="1" indent="-261938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rgbClr val="186938"/>
                </a:solidFill>
                <a:sym typeface="Helvetica Neue"/>
              </a:rPr>
              <a:t>Dla płatności ryczałtowych nie określa się.</a:t>
            </a:r>
          </a:p>
          <a:p>
            <a:pPr marL="3765550" lvl="1" indent="-261938" algn="just">
              <a:spcBef>
                <a:spcPts val="300"/>
              </a:spcBef>
              <a:defRPr/>
            </a:pPr>
            <a:r>
              <a:rPr lang="pl-PL" sz="1600" dirty="0">
                <a:solidFill>
                  <a:srgbClr val="186938"/>
                </a:solidFill>
                <a:sym typeface="Helvetica Neue"/>
              </a:rPr>
              <a:t> 2) Zarządzanie LSR – płatność ryczałtowa, nie określa się.</a:t>
            </a:r>
          </a:p>
        </p:txBody>
      </p:sp>
      <p:pic>
        <p:nvPicPr>
          <p:cNvPr id="12" name="Obrazek" descr="Obrazek">
            <a:extLst>
              <a:ext uri="{FF2B5EF4-FFF2-40B4-BE49-F238E27FC236}">
                <a16:creationId xmlns:a16="http://schemas.microsoft.com/office/drawing/2014/main" id="{ED6372AF-86D4-EE4B-5B02-DC217FD06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487" y="4581128"/>
            <a:ext cx="3920055" cy="29850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011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F6CB4B76-3E88-03AE-8389-8620DD7F4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430247"/>
            <a:ext cx="7632848" cy="5392307"/>
          </a:xfrm>
          <a:prstGeom prst="rect">
            <a:avLst/>
          </a:prstGeom>
        </p:spPr>
      </p:pic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EF1E5DD-C2E3-25E5-9E0C-A78122B04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186938"/>
                </a:solidFill>
              </a:rPr>
              <a:t>Cele Wspólnej Polityki Rolnej</a:t>
            </a:r>
          </a:p>
          <a:p>
            <a:endParaRPr lang="pl-PL" dirty="0">
              <a:solidFill>
                <a:srgbClr val="186938"/>
              </a:solidFill>
            </a:endParaRP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DAE206E1-2FD9-7A7B-8CAC-55AA812CC872}"/>
              </a:ext>
            </a:extLst>
          </p:cNvPr>
          <p:cNvSpPr/>
          <p:nvPr/>
        </p:nvSpPr>
        <p:spPr>
          <a:xfrm>
            <a:off x="275519" y="3573016"/>
            <a:ext cx="2736304" cy="10574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863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3D3FC84-0BC7-11B4-FABD-F08CA7174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519" y="552647"/>
            <a:ext cx="4956385" cy="6731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pl-PL" sz="2400" dirty="0">
                <a:solidFill>
                  <a:srgbClr val="186938"/>
                </a:solidFill>
              </a:rPr>
              <a:t>Kwalifikowalność w interwencji LEADER (2)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EC0D7DF-BC87-70D5-5C20-9DA72C2A133A}"/>
              </a:ext>
            </a:extLst>
          </p:cNvPr>
          <p:cNvSpPr/>
          <p:nvPr/>
        </p:nvSpPr>
        <p:spPr>
          <a:xfrm>
            <a:off x="119337" y="1412776"/>
            <a:ext cx="8352928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algn="just">
              <a:spcBef>
                <a:spcPts val="300"/>
              </a:spcBef>
              <a:defRPr/>
            </a:pPr>
            <a:r>
              <a:rPr lang="pl-PL" sz="1500" dirty="0">
                <a:solidFill>
                  <a:srgbClr val="186938"/>
                </a:solidFill>
                <a:sym typeface="Helvetica Neue"/>
              </a:rPr>
              <a:t>W przypadku:</a:t>
            </a:r>
          </a:p>
          <a:p>
            <a:pPr lvl="1" indent="-285750" algn="just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pl-PL" sz="1500" b="1" dirty="0">
                <a:solidFill>
                  <a:srgbClr val="186938"/>
                </a:solidFill>
                <a:sym typeface="Helvetica Neue"/>
              </a:rPr>
              <a:t>działalności gospodarczej </a:t>
            </a:r>
            <a:r>
              <a:rPr lang="pl-PL" sz="1500" dirty="0">
                <a:solidFill>
                  <a:srgbClr val="186938"/>
                </a:solidFill>
                <a:sym typeface="Helvetica Neue"/>
              </a:rPr>
              <a:t>- uzasadnienie ekonomiczne (uproszczony biznesplan),</a:t>
            </a:r>
          </a:p>
          <a:p>
            <a:pPr lvl="1" indent="-285750" algn="just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pl-PL" sz="1500" dirty="0">
                <a:solidFill>
                  <a:srgbClr val="186938"/>
                </a:solidFill>
                <a:sym typeface="Helvetica Neue"/>
              </a:rPr>
              <a:t>operacji dotyczących </a:t>
            </a:r>
            <a:r>
              <a:rPr lang="pl-PL" sz="1500" b="1" dirty="0">
                <a:solidFill>
                  <a:srgbClr val="186938"/>
                </a:solidFill>
                <a:sym typeface="Helvetica Neue"/>
              </a:rPr>
              <a:t>obiektów zabytkowych </a:t>
            </a:r>
            <a:r>
              <a:rPr lang="pl-PL" sz="1500" dirty="0">
                <a:solidFill>
                  <a:srgbClr val="186938"/>
                </a:solidFill>
                <a:sym typeface="Helvetica Neue"/>
              </a:rPr>
              <a:t>– zapewnienie, iż obiekt jest zabytkiem (np. wpisany do Rejestru zabytków lub ewidencji zabytków). </a:t>
            </a:r>
          </a:p>
          <a:p>
            <a:pPr lvl="1" indent="-285750" algn="just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pl-PL" sz="1500" dirty="0">
                <a:solidFill>
                  <a:srgbClr val="186938"/>
                </a:solidFill>
                <a:sym typeface="Helvetica Neue"/>
              </a:rPr>
              <a:t>operacji realizowanych </a:t>
            </a:r>
            <a:r>
              <a:rPr lang="pl-PL" sz="1500" b="1" dirty="0">
                <a:solidFill>
                  <a:srgbClr val="186938"/>
                </a:solidFill>
                <a:sym typeface="Helvetica Neue"/>
              </a:rPr>
              <a:t>w partnerstwie</a:t>
            </a:r>
            <a:r>
              <a:rPr lang="pl-PL" sz="1500" dirty="0">
                <a:solidFill>
                  <a:srgbClr val="186938"/>
                </a:solidFill>
                <a:sym typeface="Helvetica Neue"/>
              </a:rPr>
              <a:t>:</a:t>
            </a:r>
          </a:p>
          <a:p>
            <a:pPr marL="909638" lvl="1" indent="-285750" algn="just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pl-PL" sz="1500" dirty="0">
                <a:solidFill>
                  <a:srgbClr val="186938"/>
                </a:solidFill>
                <a:sym typeface="Helvetica Neue"/>
              </a:rPr>
              <a:t>udział co najmniej 2 podmiotów,</a:t>
            </a:r>
          </a:p>
          <a:p>
            <a:pPr marL="909638" lvl="1" indent="-285750" algn="just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pl-PL" sz="1500" dirty="0">
                <a:solidFill>
                  <a:srgbClr val="186938"/>
                </a:solidFill>
                <a:sym typeface="Helvetica Neue"/>
              </a:rPr>
              <a:t>realizacja wspólnego przedsięwzięcia,</a:t>
            </a:r>
          </a:p>
          <a:p>
            <a:pPr marL="909638" lvl="1" indent="-285750" algn="just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pl-PL" sz="1500" dirty="0">
                <a:solidFill>
                  <a:srgbClr val="186938"/>
                </a:solidFill>
                <a:sym typeface="Helvetica Neue"/>
              </a:rPr>
              <a:t>dokument potwierdzający wolę współpracy co najmniej 2 podmiotów,</a:t>
            </a:r>
          </a:p>
          <a:p>
            <a:pPr lvl="1" indent="-285750" algn="just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pl-PL" sz="1500" dirty="0">
                <a:solidFill>
                  <a:srgbClr val="186938"/>
                </a:solidFill>
                <a:sym typeface="Helvetica Neue"/>
              </a:rPr>
              <a:t>operacji realizowanych w ramach </a:t>
            </a:r>
            <a:r>
              <a:rPr lang="pl-PL" sz="1500" b="1" dirty="0">
                <a:solidFill>
                  <a:srgbClr val="186938"/>
                </a:solidFill>
                <a:sym typeface="Helvetica Neue"/>
              </a:rPr>
              <a:t>gospodarstw agroturystycznych</a:t>
            </a:r>
            <a:r>
              <a:rPr lang="pl-PL" sz="1500" dirty="0">
                <a:solidFill>
                  <a:srgbClr val="186938"/>
                </a:solidFill>
                <a:sym typeface="Helvetica Neue"/>
              </a:rPr>
              <a:t>:</a:t>
            </a:r>
          </a:p>
          <a:p>
            <a:pPr marL="898525" lvl="1" indent="-285750" algn="just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pl-PL" sz="1500" dirty="0">
                <a:solidFill>
                  <a:srgbClr val="186938"/>
                </a:solidFill>
                <a:sym typeface="Helvetica Neue"/>
              </a:rPr>
              <a:t>koncepcja wdrożenia systemów jakości wiejskiej bazy noclegowej oraz rozwoju usług czasu wolnego i gospodarki doświadczeń,</a:t>
            </a:r>
          </a:p>
          <a:p>
            <a:pPr marL="898525" lvl="1" indent="-285750" algn="just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pl-PL" sz="1500" dirty="0">
                <a:solidFill>
                  <a:srgbClr val="186938"/>
                </a:solidFill>
                <a:sym typeface="Helvetica Neue"/>
              </a:rPr>
              <a:t>przystąpienie do organizacji zrzeszającej </a:t>
            </a:r>
            <a:r>
              <a:rPr lang="pl-PL" sz="1500" dirty="0" err="1">
                <a:solidFill>
                  <a:srgbClr val="186938"/>
                </a:solidFill>
                <a:sym typeface="Helvetica Neue"/>
              </a:rPr>
              <a:t>kwaterodawców</a:t>
            </a:r>
            <a:r>
              <a:rPr lang="pl-PL" sz="1500" dirty="0">
                <a:solidFill>
                  <a:srgbClr val="186938"/>
                </a:solidFill>
                <a:sym typeface="Helvetica Neue"/>
              </a:rPr>
              <a:t> wiejskich nie później niż w dniu złożenia wniosku o płatność</a:t>
            </a:r>
          </a:p>
          <a:p>
            <a:pPr lvl="1" indent="-285750" algn="just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pl-PL" sz="1500" dirty="0">
                <a:solidFill>
                  <a:srgbClr val="186938"/>
                </a:solidFill>
                <a:sym typeface="Helvetica Neue"/>
              </a:rPr>
              <a:t>operacji realizowanych w ramach </a:t>
            </a:r>
            <a:r>
              <a:rPr lang="pl-PL" sz="1500" b="1" dirty="0">
                <a:solidFill>
                  <a:srgbClr val="186938"/>
                </a:solidFill>
                <a:sym typeface="Helvetica Neue"/>
              </a:rPr>
              <a:t>zagród edukacyjnych</a:t>
            </a:r>
            <a:r>
              <a:rPr lang="pl-PL" sz="1500" dirty="0">
                <a:solidFill>
                  <a:srgbClr val="186938"/>
                </a:solidFill>
                <a:sym typeface="Helvetica Neue"/>
              </a:rPr>
              <a:t>:</a:t>
            </a:r>
          </a:p>
          <a:p>
            <a:pPr marL="898525" lvl="1" indent="-285750" algn="just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pl-PL" sz="1500" dirty="0">
                <a:solidFill>
                  <a:srgbClr val="186938"/>
                </a:solidFill>
                <a:sym typeface="Helvetica Neue"/>
              </a:rPr>
              <a:t>koncepcja rozwoju usług czasu wolnego i gospodarki doświadczeń,</a:t>
            </a:r>
          </a:p>
          <a:p>
            <a:pPr marL="898525" lvl="1" indent="-285750" algn="just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pl-PL" sz="1500" dirty="0">
                <a:solidFill>
                  <a:srgbClr val="186938"/>
                </a:solidFill>
                <a:sym typeface="Helvetica Neue"/>
              </a:rPr>
              <a:t>przystąpienie do Ogólnopolskiej Sieci Zagród Edukacyjnych prowadzonej przez CDR O/Kraków</a:t>
            </a:r>
            <a:br>
              <a:rPr lang="pl-PL" sz="1500" dirty="0">
                <a:solidFill>
                  <a:srgbClr val="186938"/>
                </a:solidFill>
                <a:sym typeface="Helvetica Neue"/>
              </a:rPr>
            </a:br>
            <a:r>
              <a:rPr lang="pl-PL" sz="1500" dirty="0">
                <a:solidFill>
                  <a:srgbClr val="186938"/>
                </a:solidFill>
                <a:sym typeface="Helvetica Neue"/>
              </a:rPr>
              <a:t> nie później niż w dniu złożenia wniosku o płatność</a:t>
            </a:r>
          </a:p>
          <a:p>
            <a:pPr marL="171450" lvl="1" algn="just">
              <a:spcBef>
                <a:spcPts val="300"/>
              </a:spcBef>
              <a:defRPr/>
            </a:pPr>
            <a:r>
              <a:rPr lang="pl-PL" sz="1500" dirty="0">
                <a:solidFill>
                  <a:srgbClr val="186938"/>
                </a:solidFill>
                <a:sym typeface="Helvetica Neue"/>
              </a:rPr>
              <a:t>Dodatkowe warunki kwalifikowalności mogą zostać określone przez LGD na poziomie LSR.</a:t>
            </a:r>
          </a:p>
          <a:p>
            <a:pPr marL="171450" lvl="1" algn="just">
              <a:spcBef>
                <a:spcPts val="300"/>
              </a:spcBef>
              <a:defRPr/>
            </a:pPr>
            <a:r>
              <a:rPr lang="pl-PL" sz="1500" dirty="0">
                <a:solidFill>
                  <a:srgbClr val="186938"/>
                </a:solidFill>
                <a:sym typeface="Helvetica Neue"/>
              </a:rPr>
              <a:t>Beneficjent realizujący operacje w zakresie inwestycji w infrastrukturę lub inwestycji produkcyjnych zobowiązuje się do zapewnienia trwałości inwestycji</a:t>
            </a:r>
          </a:p>
        </p:txBody>
      </p:sp>
    </p:spTree>
    <p:extLst>
      <p:ext uri="{BB962C8B-B14F-4D97-AF65-F5344CB8AC3E}">
        <p14:creationId xmlns:p14="http://schemas.microsoft.com/office/powerpoint/2010/main" val="3678948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784FC01C-DAFF-49F2-38D9-F87EF2435F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14509"/>
          <a:stretch/>
        </p:blipFill>
        <p:spPr>
          <a:xfrm>
            <a:off x="1296378" y="1916832"/>
            <a:ext cx="9599243" cy="4258618"/>
          </a:xfrm>
        </p:spPr>
      </p:pic>
    </p:spTree>
    <p:extLst>
      <p:ext uri="{BB962C8B-B14F-4D97-AF65-F5344CB8AC3E}">
        <p14:creationId xmlns:p14="http://schemas.microsoft.com/office/powerpoint/2010/main" val="320698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1">
            <a:extLst>
              <a:ext uri="{FF2B5EF4-FFF2-40B4-BE49-F238E27FC236}">
                <a16:creationId xmlns:a16="http://schemas.microsoft.com/office/drawing/2014/main" id="{7ADCBA11-0781-1D58-E93A-8C4A0AD09B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519" y="552647"/>
            <a:ext cx="4956385" cy="6731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400" dirty="0">
                <a:solidFill>
                  <a:srgbClr val="186938"/>
                </a:solidFill>
              </a:rPr>
              <a:t>RLKS w regionach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5BAE50CC-2B09-ADB3-350D-A509B517E52D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53711" y="3933056"/>
            <a:ext cx="4176465" cy="2697301"/>
          </a:xfrm>
          <a:prstGeom prst="rect">
            <a:avLst/>
          </a:prstGeom>
        </p:spPr>
      </p:pic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779D5341-A1C7-5649-AFEC-83FA59B8C2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2742697"/>
              </p:ext>
            </p:extLst>
          </p:nvPr>
        </p:nvGraphicFramePr>
        <p:xfrm>
          <a:off x="288025" y="1439963"/>
          <a:ext cx="2465686" cy="4986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1D7A7BCB-9754-CB87-1BAE-E79D518F4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3919366"/>
              </p:ext>
            </p:extLst>
          </p:nvPr>
        </p:nvGraphicFramePr>
        <p:xfrm>
          <a:off x="6600056" y="1439963"/>
          <a:ext cx="2376264" cy="336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25315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07DF05A-46F7-6DFC-ED2C-ED087407B4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A4E1FC-609F-8632-FF4D-B3D28B688B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89235" y="4040990"/>
            <a:ext cx="3943767" cy="2052306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15000"/>
              </a:lnSpc>
            </a:pPr>
            <a:r>
              <a:rPr lang="pl-PL" sz="2800" b="1" dirty="0">
                <a:effectLst/>
              </a:rPr>
              <a:t>Katarzyna Orzechowska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br>
              <a:rPr lang="pl-PL" sz="2800" dirty="0">
                <a:effectLst/>
              </a:rPr>
            </a:br>
            <a:r>
              <a:rPr lang="pl-PL" sz="2000" dirty="0">
                <a:effectLst/>
              </a:rPr>
              <a:t>Wydział Aktywizacji Obszarów Wiejskich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 sz="2000" dirty="0">
                <a:effectLst/>
              </a:rPr>
              <a:t>Departament Wspólnej Polityki Rolnej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 sz="2000" dirty="0">
                <a:effectLst/>
              </a:rPr>
              <a:t>Ministerstwo Rolnictwa i Rozwoju Wsi</a:t>
            </a:r>
          </a:p>
          <a:p>
            <a:pPr algn="ctr"/>
            <a:r>
              <a:rPr lang="pl-PL" sz="2000" dirty="0">
                <a:effectLst/>
              </a:rPr>
              <a:t>Tel. +48 </a:t>
            </a:r>
            <a:r>
              <a:rPr lang="pl-PL" sz="2000">
                <a:effectLst/>
              </a:rPr>
              <a:t>22 623 23 26</a:t>
            </a:r>
            <a:br>
              <a:rPr lang="pl-PL" sz="2000">
                <a:effectLst/>
              </a:rPr>
            </a:br>
            <a:r>
              <a:rPr lang="pl-PL" sz="2000">
                <a:effectLst/>
                <a:hlinkClick r:id="rId2"/>
              </a:rPr>
              <a:t>katarzyna.orzechowska</a:t>
            </a:r>
            <a:r>
              <a:rPr lang="pl-PL" sz="2000" u="sng">
                <a:effectLst/>
                <a:hlinkClick r:id="rId2"/>
              </a:rPr>
              <a:t>@</a:t>
            </a:r>
            <a:r>
              <a:rPr lang="pl-PL" sz="2000" u="sng" dirty="0">
                <a:effectLst/>
                <a:hlinkClick r:id="rId2"/>
              </a:rPr>
              <a:t>minrol.gov</a:t>
            </a:r>
            <a:r>
              <a:rPr lang="pl-PL" sz="2000" u="sng">
                <a:effectLst/>
                <a:hlinkClick r:id="rId2"/>
              </a:rPr>
              <a:t>.pl</a:t>
            </a:r>
            <a:endParaRPr lang="pl-PL" sz="2000" u="sng">
              <a:effectLst/>
            </a:endParaRPr>
          </a:p>
          <a:p>
            <a:pPr algn="ctr"/>
            <a:endParaRPr lang="pl-PL" sz="2000" dirty="0">
              <a:effectLst/>
            </a:endParaRP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23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0A39FAF-4CB0-B6FE-4A7A-19398BDA1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8696" y="530680"/>
            <a:ext cx="5771523" cy="81577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186938"/>
                </a:solidFill>
              </a:rPr>
              <a:t>Obszary tematyczne PS WPR </a:t>
            </a:r>
            <a:endParaRPr lang="pl-PL" sz="1100" dirty="0">
              <a:solidFill>
                <a:srgbClr val="186938"/>
              </a:solidFill>
            </a:endParaRPr>
          </a:p>
        </p:txBody>
      </p:sp>
      <p:sp>
        <p:nvSpPr>
          <p:cNvPr id="5" name="DOCHODOWE…">
            <a:extLst>
              <a:ext uri="{FF2B5EF4-FFF2-40B4-BE49-F238E27FC236}">
                <a16:creationId xmlns:a16="http://schemas.microsoft.com/office/drawing/2014/main" id="{9795C51D-DB9C-A42E-7745-1D35744E375E}"/>
              </a:ext>
            </a:extLst>
          </p:cNvPr>
          <p:cNvSpPr txBox="1"/>
          <p:nvPr/>
        </p:nvSpPr>
        <p:spPr>
          <a:xfrm>
            <a:off x="924145" y="1599505"/>
            <a:ext cx="968211" cy="498210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 anchor="ctr">
            <a:spAutoFit/>
          </a:bodyPr>
          <a:lstStyle/>
          <a:p>
            <a:pPr defTabSz="821690" hangingPunct="0">
              <a:defRPr sz="2300">
                <a:solidFill>
                  <a:srgbClr val="405C4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150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  <a:t>DOCHODOWE</a:t>
            </a:r>
          </a:p>
          <a:p>
            <a:pPr defTabSz="821690" hangingPunct="0">
              <a:defRPr sz="2300">
                <a:solidFill>
                  <a:srgbClr val="405C4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150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  <a:t>ROLNICTWO</a:t>
            </a:r>
          </a:p>
        </p:txBody>
      </p:sp>
      <p:sp>
        <p:nvSpPr>
          <p:cNvPr id="6" name="Konkurencyjność…">
            <a:extLst>
              <a:ext uri="{FF2B5EF4-FFF2-40B4-BE49-F238E27FC236}">
                <a16:creationId xmlns:a16="http://schemas.microsoft.com/office/drawing/2014/main" id="{78156AB3-0634-01D3-500F-480729549A0F}"/>
              </a:ext>
            </a:extLst>
          </p:cNvPr>
          <p:cNvSpPr txBox="1"/>
          <p:nvPr/>
        </p:nvSpPr>
        <p:spPr>
          <a:xfrm>
            <a:off x="167101" y="2489734"/>
            <a:ext cx="3007363" cy="3837586"/>
          </a:xfrm>
          <a:prstGeom prst="rect">
            <a:avLst/>
          </a:prstGeom>
          <a:ln w="12700">
            <a:miter lim="400000"/>
          </a:ln>
        </p:spPr>
        <p:txBody>
          <a:bodyPr wrap="square" lIns="71436" tIns="71436" rIns="71436" bIns="71436">
            <a:spAutoFit/>
          </a:bodyPr>
          <a:lstStyle/>
          <a:p>
            <a:pPr defTabSz="821690" hangingPunct="0">
              <a:lnSpc>
                <a:spcPct val="80000"/>
              </a:lnSpc>
              <a:defRPr sz="2000">
                <a:solidFill>
                  <a:srgbClr val="405C4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200" b="1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  <a:t>Konkurencyjność</a:t>
            </a:r>
          </a:p>
          <a:p>
            <a:pPr defTabSz="821690" hangingPunct="0">
              <a:lnSpc>
                <a:spcPct val="80000"/>
              </a:lnSpc>
              <a:defRPr sz="2000">
                <a:solidFill>
                  <a:srgbClr val="405C40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br>
              <a:rPr lang="pl-PL" sz="1200" kern="0" dirty="0">
                <a:solidFill>
                  <a:srgbClr val="99CB38">
                    <a:lumMod val="75000"/>
                  </a:srgbClr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</a:br>
            <a:r>
              <a:rPr lang="pl-PL" sz="1200" kern="0" dirty="0">
                <a:solidFill>
                  <a:srgbClr val="405C4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  <a:t>Innowacyjność, automatyzacja, cyfryzacja, robotyzacja, przetwórstwo, jakość produktów, skracanie łańcucha dostaw, wzrost efektywności czynników produkcji w sposób zrównoważony. Wymiana pokoleniowa, dostęp do ziemi i kapitału.  </a:t>
            </a:r>
          </a:p>
          <a:p>
            <a:pPr defTabSz="821690" hangingPunct="0">
              <a:lnSpc>
                <a:spcPct val="80000"/>
              </a:lnSpc>
              <a:defRPr sz="2000">
                <a:solidFill>
                  <a:srgbClr val="405C40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pl-PL" sz="1200" kern="0" dirty="0">
              <a:solidFill>
                <a:srgbClr val="99CB38">
                  <a:lumMod val="75000"/>
                </a:srgbClr>
              </a:solidFill>
              <a:latin typeface="Arial Narrow" panose="020B0606020202030204" pitchFamily="34" charset="0"/>
              <a:ea typeface="Lato Regular"/>
              <a:cs typeface="Lato Regular"/>
              <a:sym typeface="Lato Regular"/>
            </a:endParaRPr>
          </a:p>
          <a:p>
            <a:pPr defTabSz="821690" hangingPunct="0">
              <a:lnSpc>
                <a:spcPct val="80000"/>
              </a:lnSpc>
              <a:defRPr sz="2000">
                <a:solidFill>
                  <a:srgbClr val="405C40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pl-PL" sz="1200" b="1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  <a:t>Wsparcie dochodów rolniczych</a:t>
            </a:r>
            <a:br>
              <a:rPr lang="pl-PL" sz="1200" b="1" kern="0" dirty="0">
                <a:solidFill>
                  <a:srgbClr val="99CB38">
                    <a:lumMod val="75000"/>
                  </a:srgbClr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</a:br>
            <a:br>
              <a:rPr lang="pl-PL" sz="1200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</a:br>
            <a:r>
              <a:rPr lang="pl-PL" sz="1200" kern="0" dirty="0">
                <a:solidFill>
                  <a:srgbClr val="405C4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  <a:t>Wsparcie bezpośrednie, wsparcie dla obszarów o niekorzystnych warunkach gospodarowania oraz rozwój działalności okołorolniczej.</a:t>
            </a:r>
            <a:br>
              <a:rPr lang="pl-PL" sz="1200" kern="0" dirty="0">
                <a:solidFill>
                  <a:srgbClr val="99CB38">
                    <a:lumMod val="75000"/>
                  </a:srgbClr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</a:br>
            <a:br>
              <a:rPr lang="pl-PL" sz="1200" kern="0" dirty="0">
                <a:solidFill>
                  <a:srgbClr val="99CB38">
                    <a:lumMod val="75000"/>
                  </a:srgbClr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</a:br>
            <a:r>
              <a:rPr lang="pl-PL" sz="1200" b="1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  <a:t>Kooperacja</a:t>
            </a:r>
            <a:br>
              <a:rPr lang="pl-PL" sz="1200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</a:br>
            <a:br>
              <a:rPr lang="pl-PL" sz="1200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</a:br>
            <a:r>
              <a:rPr lang="pl-PL" sz="1200" kern="0" dirty="0">
                <a:solidFill>
                  <a:srgbClr val="405C4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  <a:t>Współpraca między rolnikami, powiązania z innymi uczestnikami łańcucha żywnościowego.</a:t>
            </a:r>
            <a:br>
              <a:rPr lang="pl-PL" sz="1200" kern="0" dirty="0">
                <a:solidFill>
                  <a:srgbClr val="99CB38">
                    <a:lumMod val="75000"/>
                  </a:srgbClr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</a:br>
            <a:br>
              <a:rPr lang="pl-PL" sz="1200" kern="0" dirty="0">
                <a:solidFill>
                  <a:srgbClr val="33660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</a:br>
            <a:r>
              <a:rPr lang="pl-PL" sz="1200" b="1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  <a:t>Zarządzanie ryzykiem</a:t>
            </a:r>
            <a:br>
              <a:rPr lang="pl-PL" sz="1200" b="1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</a:br>
            <a:br>
              <a:rPr lang="pl-PL" sz="1200" kern="0" dirty="0">
                <a:solidFill>
                  <a:srgbClr val="99CB38">
                    <a:lumMod val="75000"/>
                  </a:srgbClr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</a:br>
            <a:r>
              <a:rPr lang="pl-PL" sz="1200" kern="0" dirty="0">
                <a:solidFill>
                  <a:srgbClr val="405C4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  <a:t>Łagodzenie  skutków wystąpienia </a:t>
            </a:r>
            <a:r>
              <a:rPr lang="pl-PL" sz="1200" kern="0" dirty="0" err="1">
                <a:solidFill>
                  <a:srgbClr val="405C4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  <a:t>ryzyk</a:t>
            </a:r>
            <a:r>
              <a:rPr lang="pl-PL" sz="1200" kern="0" dirty="0">
                <a:solidFill>
                  <a:srgbClr val="405C4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  <a:t> produkcyjnych i rynkowych. Udoskonalenie i upowszechnienie instrumentów zarządzania ryzykiem w gospodarstwach rolnych.</a:t>
            </a:r>
          </a:p>
        </p:txBody>
      </p:sp>
      <p:sp>
        <p:nvSpPr>
          <p:cNvPr id="7" name="Linia">
            <a:extLst>
              <a:ext uri="{FF2B5EF4-FFF2-40B4-BE49-F238E27FC236}">
                <a16:creationId xmlns:a16="http://schemas.microsoft.com/office/drawing/2014/main" id="{FC0ABC33-0FB6-3ECD-B2C0-5439D564BABE}"/>
              </a:ext>
            </a:extLst>
          </p:cNvPr>
          <p:cNvSpPr/>
          <p:nvPr/>
        </p:nvSpPr>
        <p:spPr>
          <a:xfrm>
            <a:off x="278696" y="2350766"/>
            <a:ext cx="440569" cy="1"/>
          </a:xfrm>
          <a:prstGeom prst="line">
            <a:avLst/>
          </a:prstGeom>
          <a:ln w="25400">
            <a:solidFill>
              <a:srgbClr val="336600"/>
            </a:solidFill>
            <a:miter lim="400000"/>
          </a:ln>
        </p:spPr>
        <p:txBody>
          <a:bodyPr lIns="45718" tIns="45718" rIns="45718" bIns="45718"/>
          <a:lstStyle/>
          <a:p>
            <a:pPr algn="ctr" defTabSz="821690" hangingPunct="0"/>
            <a:endParaRPr lang="pl-PL" sz="3200" kern="0" dirty="0">
              <a:solidFill>
                <a:srgbClr val="336600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8" name="Linia">
            <a:extLst>
              <a:ext uri="{FF2B5EF4-FFF2-40B4-BE49-F238E27FC236}">
                <a16:creationId xmlns:a16="http://schemas.microsoft.com/office/drawing/2014/main" id="{FB5F101C-BD9C-51E7-828A-F622C3426A75}"/>
              </a:ext>
            </a:extLst>
          </p:cNvPr>
          <p:cNvSpPr/>
          <p:nvPr/>
        </p:nvSpPr>
        <p:spPr>
          <a:xfrm flipH="1" flipV="1">
            <a:off x="3252874" y="2445973"/>
            <a:ext cx="22566" cy="4007796"/>
          </a:xfrm>
          <a:prstGeom prst="line">
            <a:avLst/>
          </a:prstGeom>
          <a:ln w="25400">
            <a:solidFill>
              <a:srgbClr val="336600"/>
            </a:solidFill>
            <a:miter lim="400000"/>
          </a:ln>
        </p:spPr>
        <p:txBody>
          <a:bodyPr lIns="45718" tIns="45718" rIns="45718" bIns="45718"/>
          <a:lstStyle/>
          <a:p>
            <a:pPr algn="ctr" defTabSz="821690" hangingPunct="0"/>
            <a:endParaRPr lang="pl-PL" sz="3200" kern="0" dirty="0">
              <a:solidFill>
                <a:srgbClr val="336600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9" name="OCHRONA ŚRODOWISKA I KLIMATU">
            <a:extLst>
              <a:ext uri="{FF2B5EF4-FFF2-40B4-BE49-F238E27FC236}">
                <a16:creationId xmlns:a16="http://schemas.microsoft.com/office/drawing/2014/main" id="{B22F71A5-082C-A8A1-D3FC-CD492A60E14D}"/>
              </a:ext>
            </a:extLst>
          </p:cNvPr>
          <p:cNvSpPr txBox="1"/>
          <p:nvPr/>
        </p:nvSpPr>
        <p:spPr>
          <a:xfrm>
            <a:off x="3979213" y="1587419"/>
            <a:ext cx="1623839" cy="498210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 anchor="ctr">
            <a:spAutoFit/>
          </a:bodyPr>
          <a:lstStyle/>
          <a:p>
            <a:pPr defTabSz="821690" hangingPunct="0">
              <a:defRPr sz="2300">
                <a:solidFill>
                  <a:srgbClr val="405C4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150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  <a:t>OCHRONA ŚRODOWISKA</a:t>
            </a:r>
            <a:br>
              <a:rPr lang="pl-PL" sz="1150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</a:br>
            <a:r>
              <a:rPr lang="pl-PL" sz="1150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  <a:t>I KLIMATU</a:t>
            </a:r>
          </a:p>
        </p:txBody>
      </p:sp>
      <p:sp>
        <p:nvSpPr>
          <p:cNvPr id="10" name="Reagowanie na zmiany klimatu   Poprawa dostępności wody (różne formy retencji, nawodnienia), zmniejszenie emisji GHG i amoniaku (w zakresie efektywności energetycznej, OZE, produkcji zwierzęcej, nawożenia, agrotechniki) oraz ograniczanie skutków zjawisk klimatycznych, katastrof.…">
            <a:extLst>
              <a:ext uri="{FF2B5EF4-FFF2-40B4-BE49-F238E27FC236}">
                <a16:creationId xmlns:a16="http://schemas.microsoft.com/office/drawing/2014/main" id="{1C952139-E625-9554-0020-097ADFC56F7C}"/>
              </a:ext>
            </a:extLst>
          </p:cNvPr>
          <p:cNvSpPr txBox="1"/>
          <p:nvPr/>
        </p:nvSpPr>
        <p:spPr>
          <a:xfrm>
            <a:off x="3417947" y="2468438"/>
            <a:ext cx="2651661" cy="3098923"/>
          </a:xfrm>
          <a:prstGeom prst="rect">
            <a:avLst/>
          </a:prstGeom>
          <a:ln w="12700">
            <a:miter lim="400000"/>
          </a:ln>
        </p:spPr>
        <p:txBody>
          <a:bodyPr wrap="square" lIns="71436" tIns="71436" rIns="71436" bIns="71436">
            <a:spAutoFit/>
          </a:bodyPr>
          <a:lstStyle/>
          <a:p>
            <a:pPr defTabSz="821690" hangingPunct="0">
              <a:lnSpc>
                <a:spcPct val="80000"/>
              </a:lnSpc>
              <a:defRPr sz="2000">
                <a:solidFill>
                  <a:srgbClr val="405C4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200" b="1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  <a:t>Reagowanie na zmiany klimatu </a:t>
            </a:r>
            <a:br>
              <a:rPr lang="pl-PL" sz="1200" b="1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</a:br>
            <a:br>
              <a:rPr lang="pl-PL" sz="1200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</a:br>
            <a:r>
              <a:rPr lang="pl-PL" sz="1200" kern="0" dirty="0">
                <a:solidFill>
                  <a:srgbClr val="405C4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  <a:t>Poprawa dostępności wody (różne formy retencji, nawodnienia), zmniejszenie emisji GHG i amoniaku (w zakresie efektywności energetycznej, OZE, produkcji zwierzęcej, nawożenia, agrotechniki) oraz ograniczanie skutków zjawisk klimatycznych, katastrof.  </a:t>
            </a:r>
            <a:r>
              <a:rPr lang="pl-PL" sz="1200" kern="0" dirty="0">
                <a:solidFill>
                  <a:srgbClr val="33660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  <a:t> </a:t>
            </a:r>
          </a:p>
          <a:p>
            <a:pPr defTabSz="821690" hangingPunct="0">
              <a:lnSpc>
                <a:spcPct val="80000"/>
              </a:lnSpc>
              <a:defRPr sz="2000">
                <a:solidFill>
                  <a:srgbClr val="405C40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pl-PL" sz="1200" kern="0" dirty="0">
              <a:solidFill>
                <a:srgbClr val="336600"/>
              </a:solidFill>
              <a:latin typeface="Arial Narrow" panose="020B0606020202030204" pitchFamily="34" charset="0"/>
              <a:ea typeface="Lato Regular"/>
              <a:cs typeface="Lato Regular"/>
              <a:sym typeface="Lato Regular"/>
            </a:endParaRPr>
          </a:p>
          <a:p>
            <a:pPr defTabSz="821690" hangingPunct="0">
              <a:lnSpc>
                <a:spcPct val="80000"/>
              </a:lnSpc>
              <a:defRPr sz="2000">
                <a:solidFill>
                  <a:srgbClr val="405C4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200" b="1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  <a:t>Ochrona zasobów naturalnych</a:t>
            </a:r>
          </a:p>
          <a:p>
            <a:pPr defTabSz="821690" hangingPunct="0">
              <a:lnSpc>
                <a:spcPct val="80000"/>
              </a:lnSpc>
              <a:defRPr sz="2000">
                <a:solidFill>
                  <a:srgbClr val="405C40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pl-PL" sz="1200" kern="0" dirty="0">
              <a:solidFill>
                <a:srgbClr val="336600"/>
              </a:solidFill>
              <a:latin typeface="Arial Narrow" panose="020B0606020202030204" pitchFamily="34" charset="0"/>
              <a:ea typeface="Lato Regular"/>
              <a:cs typeface="Lato Regular"/>
              <a:sym typeface="Lato Regular"/>
            </a:endParaRPr>
          </a:p>
          <a:p>
            <a:pPr defTabSz="821690" hangingPunct="0">
              <a:lnSpc>
                <a:spcPct val="80000"/>
              </a:lnSpc>
              <a:defRPr sz="2000">
                <a:solidFill>
                  <a:srgbClr val="405C40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pl-PL" sz="1200" kern="0" dirty="0">
                <a:solidFill>
                  <a:srgbClr val="405C4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  <a:t>W</a:t>
            </a:r>
            <a:r>
              <a:rPr lang="pl-PL" sz="1200" kern="0">
                <a:solidFill>
                  <a:srgbClr val="405C4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  <a:t>oda</a:t>
            </a:r>
            <a:r>
              <a:rPr lang="pl-PL" sz="1200" kern="0" dirty="0">
                <a:solidFill>
                  <a:srgbClr val="405C4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  <a:t>, gleba, powietrze i bioróżnorodność poprzez stosowanie korzystnych dla środowiska praktyk, inwestycji i wzmocnienie wiedzy.</a:t>
            </a:r>
            <a:br>
              <a:rPr lang="pl-PL" sz="1200" kern="0" dirty="0">
                <a:solidFill>
                  <a:srgbClr val="33660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</a:br>
            <a:br>
              <a:rPr lang="pl-PL" sz="1200" kern="0" dirty="0">
                <a:solidFill>
                  <a:srgbClr val="33660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</a:br>
            <a:r>
              <a:rPr lang="pl-PL" sz="1200" b="1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  <a:t>Budowanie świadomości rolników</a:t>
            </a:r>
            <a:br>
              <a:rPr lang="pl-PL" sz="1200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</a:br>
            <a:br>
              <a:rPr lang="pl-PL" sz="1200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</a:br>
            <a:r>
              <a:rPr lang="pl-PL" sz="1200" kern="0" dirty="0">
                <a:solidFill>
                  <a:srgbClr val="405C4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  <a:t>Racjonalne wykorzystanie zasobów, ochrona klimatu i bioróżnorodności.</a:t>
            </a:r>
          </a:p>
        </p:txBody>
      </p:sp>
      <p:sp>
        <p:nvSpPr>
          <p:cNvPr id="11" name="Linia">
            <a:extLst>
              <a:ext uri="{FF2B5EF4-FFF2-40B4-BE49-F238E27FC236}">
                <a16:creationId xmlns:a16="http://schemas.microsoft.com/office/drawing/2014/main" id="{CCE8FFEF-7248-8289-1E58-87B2BA30F4B9}"/>
              </a:ext>
            </a:extLst>
          </p:cNvPr>
          <p:cNvSpPr/>
          <p:nvPr/>
        </p:nvSpPr>
        <p:spPr>
          <a:xfrm>
            <a:off x="3443502" y="2350766"/>
            <a:ext cx="440569" cy="1"/>
          </a:xfrm>
          <a:prstGeom prst="line">
            <a:avLst/>
          </a:prstGeom>
          <a:ln w="25400">
            <a:solidFill>
              <a:srgbClr val="336600"/>
            </a:solidFill>
            <a:miter lim="400000"/>
          </a:ln>
        </p:spPr>
        <p:txBody>
          <a:bodyPr lIns="45718" tIns="45718" rIns="45718" bIns="45718"/>
          <a:lstStyle/>
          <a:p>
            <a:pPr algn="ctr" defTabSz="821690" hangingPunct="0"/>
            <a:endParaRPr lang="pl-PL" sz="3200" kern="0" dirty="0">
              <a:solidFill>
                <a:srgbClr val="336600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" name="Linia">
            <a:extLst>
              <a:ext uri="{FF2B5EF4-FFF2-40B4-BE49-F238E27FC236}">
                <a16:creationId xmlns:a16="http://schemas.microsoft.com/office/drawing/2014/main" id="{0B19F685-FE78-B14A-4049-2419EF5371CD}"/>
              </a:ext>
            </a:extLst>
          </p:cNvPr>
          <p:cNvSpPr/>
          <p:nvPr/>
        </p:nvSpPr>
        <p:spPr>
          <a:xfrm flipH="1" flipV="1">
            <a:off x="6170390" y="2445972"/>
            <a:ext cx="22567" cy="3924712"/>
          </a:xfrm>
          <a:prstGeom prst="line">
            <a:avLst/>
          </a:prstGeom>
          <a:ln w="25400">
            <a:solidFill>
              <a:srgbClr val="336600"/>
            </a:solidFill>
            <a:miter lim="400000"/>
          </a:ln>
        </p:spPr>
        <p:txBody>
          <a:bodyPr lIns="45718" tIns="45718" rIns="45718" bIns="45718"/>
          <a:lstStyle/>
          <a:p>
            <a:pPr algn="ctr" defTabSz="821690" hangingPunct="0"/>
            <a:endParaRPr lang="pl-PL" sz="3200" kern="0" dirty="0">
              <a:solidFill>
                <a:srgbClr val="336600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3" name="BEZPIECZNA ŻYWNOŚĆ…">
            <a:extLst>
              <a:ext uri="{FF2B5EF4-FFF2-40B4-BE49-F238E27FC236}">
                <a16:creationId xmlns:a16="http://schemas.microsoft.com/office/drawing/2014/main" id="{2A0142D6-8681-F480-AC25-4E5EC56C5D5A}"/>
              </a:ext>
            </a:extLst>
          </p:cNvPr>
          <p:cNvSpPr txBox="1"/>
          <p:nvPr/>
        </p:nvSpPr>
        <p:spPr>
          <a:xfrm>
            <a:off x="6985103" y="1587421"/>
            <a:ext cx="1583764" cy="498210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 anchor="ctr">
            <a:spAutoFit/>
          </a:bodyPr>
          <a:lstStyle/>
          <a:p>
            <a:pPr defTabSz="821690" hangingPunct="0">
              <a:defRPr sz="2300">
                <a:solidFill>
                  <a:srgbClr val="405C4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150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  <a:t>BEZPIECZNA ŻYWNOŚĆ</a:t>
            </a:r>
          </a:p>
          <a:p>
            <a:pPr defTabSz="821690" hangingPunct="0">
              <a:defRPr sz="2300">
                <a:solidFill>
                  <a:srgbClr val="405C4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150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  <a:t>– ZDROWY KONSUMENT</a:t>
            </a:r>
          </a:p>
        </p:txBody>
      </p:sp>
      <p:sp>
        <p:nvSpPr>
          <p:cNvPr id="14" name="Zrównoważone stosowanie antybiotyków, nawozów i pestycydów  Promocja oraz wsparcie integrowanej ochrony roślin, podwyższonych standardów produkcji w zakresie stosowania środków ochrony roślin, antybiotyków, nawozów i dobrostanu zwierząt  Krajowe pasze  Krajowe zasoby genetyczne roślin.  Technologie produkcji pasz i rozwój rynku…">
            <a:extLst>
              <a:ext uri="{FF2B5EF4-FFF2-40B4-BE49-F238E27FC236}">
                <a16:creationId xmlns:a16="http://schemas.microsoft.com/office/drawing/2014/main" id="{712CB41C-BC79-C4B2-7E57-4C08409605C8}"/>
              </a:ext>
            </a:extLst>
          </p:cNvPr>
          <p:cNvSpPr txBox="1"/>
          <p:nvPr/>
        </p:nvSpPr>
        <p:spPr>
          <a:xfrm>
            <a:off x="6328642" y="2458541"/>
            <a:ext cx="2737253" cy="2951190"/>
          </a:xfrm>
          <a:prstGeom prst="rect">
            <a:avLst/>
          </a:prstGeom>
          <a:ln w="12700">
            <a:miter lim="400000"/>
          </a:ln>
        </p:spPr>
        <p:txBody>
          <a:bodyPr wrap="square" lIns="71436" tIns="71436" rIns="71436" bIns="71436">
            <a:spAutoFit/>
          </a:bodyPr>
          <a:lstStyle/>
          <a:p>
            <a:pPr defTabSz="821690" hangingPunct="0">
              <a:lnSpc>
                <a:spcPct val="80000"/>
              </a:lnSpc>
              <a:defRPr sz="2000">
                <a:solidFill>
                  <a:srgbClr val="405C4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200" b="1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  <a:t>Zrównoważone stosowanie antybiotyków, nawozów i środków ochrony roślin</a:t>
            </a:r>
          </a:p>
          <a:p>
            <a:pPr defTabSz="821690" hangingPunct="0">
              <a:lnSpc>
                <a:spcPct val="80000"/>
              </a:lnSpc>
              <a:defRPr sz="2000">
                <a:solidFill>
                  <a:srgbClr val="405C4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br>
              <a:rPr lang="pl-PL" sz="1200" kern="0" dirty="0">
                <a:solidFill>
                  <a:srgbClr val="405C4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</a:br>
            <a:r>
              <a:rPr lang="pl-PL" sz="1200" kern="0" dirty="0">
                <a:solidFill>
                  <a:srgbClr val="405C4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  <a:t>Promocja oraz wsparcie integrowanej ochrony roślin, podwyższonych standardów produkcji w zakresie stosowania środków ochrony roślin, antybiotyków, nawozów i dobrostanu zwierząt.</a:t>
            </a:r>
            <a:br>
              <a:rPr lang="pl-PL" sz="1200" kern="0" dirty="0">
                <a:solidFill>
                  <a:srgbClr val="33660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</a:br>
            <a:br>
              <a:rPr lang="pl-PL" sz="1200" kern="0" dirty="0">
                <a:solidFill>
                  <a:srgbClr val="33660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</a:br>
            <a:r>
              <a:rPr lang="pl-PL" sz="1200" b="1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  <a:t>Krajowe pasze</a:t>
            </a:r>
            <a:br>
              <a:rPr lang="pl-PL" sz="1200" kern="0" dirty="0">
                <a:solidFill>
                  <a:srgbClr val="405C4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</a:br>
            <a:br>
              <a:rPr lang="pl-PL" sz="1200" kern="0" dirty="0">
                <a:solidFill>
                  <a:srgbClr val="405C4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</a:br>
            <a:r>
              <a:rPr lang="pl-PL" sz="1200" kern="0" dirty="0">
                <a:solidFill>
                  <a:srgbClr val="405C4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  <a:t>Krajowe zasoby genetyczne roślin.  Technologie produkcji pasz i rozwój rynku.  </a:t>
            </a:r>
          </a:p>
          <a:p>
            <a:pPr defTabSz="821690" hangingPunct="0">
              <a:lnSpc>
                <a:spcPct val="80000"/>
              </a:lnSpc>
              <a:defRPr sz="2000">
                <a:solidFill>
                  <a:srgbClr val="405C40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pl-PL" sz="1200" kern="0" dirty="0">
              <a:solidFill>
                <a:srgbClr val="336600"/>
              </a:solidFill>
              <a:latin typeface="Arial Narrow" panose="020B0606020202030204" pitchFamily="34" charset="0"/>
              <a:ea typeface="Lato Regular"/>
              <a:cs typeface="Lato Regular"/>
              <a:sym typeface="Lato Regular"/>
            </a:endParaRPr>
          </a:p>
          <a:p>
            <a:pPr defTabSz="821690" hangingPunct="0">
              <a:lnSpc>
                <a:spcPct val="80000"/>
              </a:lnSpc>
              <a:defRPr sz="2000">
                <a:solidFill>
                  <a:srgbClr val="405C4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200" b="1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  <a:t>Budowanie świadomości konsumentów </a:t>
            </a:r>
          </a:p>
          <a:p>
            <a:pPr defTabSz="821690" hangingPunct="0">
              <a:lnSpc>
                <a:spcPct val="80000"/>
              </a:lnSpc>
              <a:defRPr sz="2000">
                <a:solidFill>
                  <a:srgbClr val="405C40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pl-PL" sz="1200" kern="0" dirty="0">
              <a:solidFill>
                <a:srgbClr val="405C40"/>
              </a:solidFill>
              <a:latin typeface="Arial Narrow" panose="020B0606020202030204" pitchFamily="34" charset="0"/>
              <a:ea typeface="Lato Regular"/>
              <a:cs typeface="Lato Regular"/>
              <a:sym typeface="Lato Regular"/>
            </a:endParaRPr>
          </a:p>
          <a:p>
            <a:pPr defTabSz="821690" hangingPunct="0">
              <a:lnSpc>
                <a:spcPct val="80000"/>
              </a:lnSpc>
              <a:defRPr sz="2000">
                <a:solidFill>
                  <a:srgbClr val="405C40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pl-PL" sz="1200" kern="0" dirty="0">
                <a:solidFill>
                  <a:srgbClr val="405C4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  <a:t>Promocja rolnictwa ekologicznego i innych systemów jakości żywności i informowanie o produktach (etykietowanie</a:t>
            </a:r>
            <a:r>
              <a:rPr lang="pl-PL" sz="1200" b="1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Regular"/>
              </a:rPr>
              <a:t>),</a:t>
            </a:r>
            <a:r>
              <a:rPr lang="pl-PL" sz="1200" kern="0" dirty="0">
                <a:solidFill>
                  <a:srgbClr val="405C4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  <a:t> o marnowaniu żywności oraz skracanie łańcucha dostaw.</a:t>
            </a:r>
          </a:p>
        </p:txBody>
      </p:sp>
      <p:sp>
        <p:nvSpPr>
          <p:cNvPr id="15" name="Linia">
            <a:extLst>
              <a:ext uri="{FF2B5EF4-FFF2-40B4-BE49-F238E27FC236}">
                <a16:creationId xmlns:a16="http://schemas.microsoft.com/office/drawing/2014/main" id="{C07BE6A1-AE02-1E49-84F9-8A53E15DA844}"/>
              </a:ext>
            </a:extLst>
          </p:cNvPr>
          <p:cNvSpPr/>
          <p:nvPr/>
        </p:nvSpPr>
        <p:spPr>
          <a:xfrm>
            <a:off x="6401595" y="2350766"/>
            <a:ext cx="440569" cy="1"/>
          </a:xfrm>
          <a:prstGeom prst="line">
            <a:avLst/>
          </a:prstGeom>
          <a:ln w="25400">
            <a:solidFill>
              <a:srgbClr val="336600"/>
            </a:solidFill>
            <a:miter lim="400000"/>
          </a:ln>
        </p:spPr>
        <p:txBody>
          <a:bodyPr lIns="45718" tIns="45718" rIns="45718" bIns="45718"/>
          <a:lstStyle/>
          <a:p>
            <a:pPr algn="ctr" defTabSz="821690" hangingPunct="0"/>
            <a:endParaRPr lang="pl-PL" sz="3200" kern="0" dirty="0">
              <a:solidFill>
                <a:srgbClr val="336600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6" name="Linia">
            <a:extLst>
              <a:ext uri="{FF2B5EF4-FFF2-40B4-BE49-F238E27FC236}">
                <a16:creationId xmlns:a16="http://schemas.microsoft.com/office/drawing/2014/main" id="{B27AFA16-B40F-EC5F-855F-D7258FCE6DB3}"/>
              </a:ext>
            </a:extLst>
          </p:cNvPr>
          <p:cNvSpPr/>
          <p:nvPr/>
        </p:nvSpPr>
        <p:spPr>
          <a:xfrm flipH="1" flipV="1">
            <a:off x="9087907" y="2468438"/>
            <a:ext cx="0" cy="3911790"/>
          </a:xfrm>
          <a:prstGeom prst="line">
            <a:avLst/>
          </a:prstGeom>
          <a:ln w="25400">
            <a:solidFill>
              <a:srgbClr val="336600"/>
            </a:solidFill>
            <a:miter lim="400000"/>
          </a:ln>
        </p:spPr>
        <p:txBody>
          <a:bodyPr lIns="45718" tIns="45718" rIns="45718" bIns="45718"/>
          <a:lstStyle/>
          <a:p>
            <a:pPr algn="ctr" defTabSz="821690" hangingPunct="0"/>
            <a:endParaRPr lang="pl-PL" sz="3200" kern="0" dirty="0">
              <a:solidFill>
                <a:srgbClr val="336600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7" name="ŻYWOTNE…">
            <a:extLst>
              <a:ext uri="{FF2B5EF4-FFF2-40B4-BE49-F238E27FC236}">
                <a16:creationId xmlns:a16="http://schemas.microsoft.com/office/drawing/2014/main" id="{0E9FD8E9-B75F-A27E-7C7D-B3BCB8709117}"/>
              </a:ext>
            </a:extLst>
          </p:cNvPr>
          <p:cNvSpPr txBox="1"/>
          <p:nvPr/>
        </p:nvSpPr>
        <p:spPr>
          <a:xfrm>
            <a:off x="10019888" y="1587421"/>
            <a:ext cx="1316063" cy="498210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 anchor="ctr">
            <a:spAutoFit/>
          </a:bodyPr>
          <a:lstStyle/>
          <a:p>
            <a:pPr defTabSz="821690" hangingPunct="0">
              <a:defRPr sz="2300">
                <a:solidFill>
                  <a:srgbClr val="405C4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150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  <a:t>ŻYWOTNE</a:t>
            </a:r>
          </a:p>
          <a:p>
            <a:pPr defTabSz="821690" hangingPunct="0">
              <a:defRPr sz="2300">
                <a:solidFill>
                  <a:srgbClr val="405C4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150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  <a:t>OBSZARY WIEJSKIE</a:t>
            </a:r>
          </a:p>
        </p:txBody>
      </p:sp>
      <p:sp>
        <p:nvSpPr>
          <p:cNvPr id="18" name="Aktywizacja społeczna i ekonomiczna mieszkańców  pomoc w aktywizacji osób z grup defaworyzowanych, zmarginalizowanych, wykluczonych społecznie.   Inteligentne wsie   Rozwój przedsiębiorczości  Miejsca pracy  rozwój usług na rzecz rolnictwa   Rolnictwo społeczne (turystyka wiejska, zagrody edukacyjne, gospodarstwa opiekuńcze)">
            <a:extLst>
              <a:ext uri="{FF2B5EF4-FFF2-40B4-BE49-F238E27FC236}">
                <a16:creationId xmlns:a16="http://schemas.microsoft.com/office/drawing/2014/main" id="{F09D82D8-FB34-A92A-66E9-20C84B6D2F0E}"/>
              </a:ext>
            </a:extLst>
          </p:cNvPr>
          <p:cNvSpPr txBox="1"/>
          <p:nvPr/>
        </p:nvSpPr>
        <p:spPr>
          <a:xfrm>
            <a:off x="9234127" y="2467021"/>
            <a:ext cx="2794721" cy="36898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wrap="square" lIns="71436" tIns="71436" rIns="71436" bIns="71436">
            <a:spAutoFit/>
          </a:bodyPr>
          <a:lstStyle/>
          <a:p>
            <a:pPr defTabSz="821690" hangingPunct="0">
              <a:lnSpc>
                <a:spcPct val="80000"/>
              </a:lnSpc>
              <a:defRPr sz="2000">
                <a:solidFill>
                  <a:srgbClr val="405C4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200" b="1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  <a:t>Aktywizacja społeczna i ekonomiczna mieszkańców</a:t>
            </a:r>
            <a:br>
              <a:rPr lang="pl-PL" sz="1200" b="1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</a:br>
            <a:br>
              <a:rPr lang="pl-PL" sz="1200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</a:br>
            <a:r>
              <a:rPr lang="pl-PL" sz="1200" kern="0" dirty="0">
                <a:solidFill>
                  <a:srgbClr val="405C4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  <a:t>Pomoc w aktywizacji osób z grup </a:t>
            </a:r>
            <a:r>
              <a:rPr lang="pl-PL" sz="1200" kern="0" dirty="0" err="1">
                <a:solidFill>
                  <a:srgbClr val="405C4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  <a:t>defaworyzowanych</a:t>
            </a:r>
            <a:r>
              <a:rPr lang="pl-PL" sz="1200" kern="0" dirty="0">
                <a:solidFill>
                  <a:srgbClr val="405C4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  <a:t>, zmarginalizowanych, wykluczonych społecznie. </a:t>
            </a:r>
            <a:br>
              <a:rPr lang="pl-PL" sz="1200" kern="0" dirty="0">
                <a:solidFill>
                  <a:srgbClr val="33660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</a:br>
            <a:br>
              <a:rPr lang="pl-PL" sz="1200" kern="0" dirty="0">
                <a:solidFill>
                  <a:srgbClr val="33660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</a:br>
            <a:r>
              <a:rPr lang="pl-PL" sz="1200" b="1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  <a:t>Inteligentne wsie </a:t>
            </a:r>
            <a:br>
              <a:rPr lang="pl-PL" sz="1200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</a:br>
            <a:br>
              <a:rPr lang="pl-PL" sz="1200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</a:br>
            <a:r>
              <a:rPr lang="pl-PL" sz="1200" b="1" kern="0" dirty="0">
                <a:solidFill>
                  <a:srgbClr val="33660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Bold"/>
              </a:rPr>
              <a:t>Rozwój przedsiębiorczości</a:t>
            </a:r>
            <a:br>
              <a:rPr lang="pl-PL" sz="1200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</a:br>
            <a:br>
              <a:rPr lang="pl-PL" sz="1200" kern="0" dirty="0">
                <a:solidFill>
                  <a:srgbClr val="336600"/>
                </a:solidFill>
                <a:latin typeface="Arial Narrow" panose="020B0606020202030204" pitchFamily="34" charset="0"/>
                <a:ea typeface="Lato Bold"/>
                <a:cs typeface="Lato Bold"/>
                <a:sym typeface="Lato Bold"/>
              </a:rPr>
            </a:br>
            <a:r>
              <a:rPr lang="pl-PL" sz="1200" kern="0" dirty="0">
                <a:solidFill>
                  <a:srgbClr val="405C4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Bold"/>
              </a:rPr>
              <a:t>Miejsca pracy, rozwój usług na rzecz rolnictwa </a:t>
            </a:r>
            <a:br>
              <a:rPr lang="pl-PL" sz="1200" kern="0" dirty="0">
                <a:solidFill>
                  <a:srgbClr val="405C4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Bold"/>
              </a:rPr>
            </a:br>
            <a:endParaRPr lang="pl-PL" sz="1200" kern="0" dirty="0">
              <a:solidFill>
                <a:srgbClr val="405C40"/>
              </a:solidFill>
              <a:latin typeface="Arial Narrow" panose="020B0606020202030204" pitchFamily="34" charset="0"/>
              <a:ea typeface="Lato Regular"/>
              <a:cs typeface="Lato Regular"/>
              <a:sym typeface="Lato Bold"/>
            </a:endParaRPr>
          </a:p>
          <a:p>
            <a:pPr defTabSz="821690" hangingPunct="0">
              <a:lnSpc>
                <a:spcPct val="80000"/>
              </a:lnSpc>
              <a:defRPr sz="2000">
                <a:solidFill>
                  <a:srgbClr val="405C4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200" kern="0" dirty="0">
                <a:solidFill>
                  <a:srgbClr val="405C4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  <a:t>Rolnictwo społeczne (turystyka wiejska, zagrody edukacyjne, gospodarstwa opiekuńcze).</a:t>
            </a:r>
          </a:p>
          <a:p>
            <a:pPr defTabSz="821690" hangingPunct="0">
              <a:lnSpc>
                <a:spcPct val="80000"/>
              </a:lnSpc>
              <a:defRPr sz="2000">
                <a:solidFill>
                  <a:srgbClr val="405C4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 lang="pl-PL" sz="1200" kern="0" dirty="0">
              <a:solidFill>
                <a:srgbClr val="336600"/>
              </a:solidFill>
              <a:latin typeface="Arial Narrow" panose="020B0606020202030204" pitchFamily="34" charset="0"/>
              <a:ea typeface="Lato Regular"/>
              <a:cs typeface="Lato Regular"/>
              <a:sym typeface="Lato Regular"/>
            </a:endParaRPr>
          </a:p>
          <a:p>
            <a:pPr defTabSz="821690" hangingPunct="0">
              <a:lnSpc>
                <a:spcPct val="80000"/>
              </a:lnSpc>
              <a:defRPr sz="2000">
                <a:solidFill>
                  <a:srgbClr val="405C4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200" b="1" kern="0" dirty="0">
                <a:solidFill>
                  <a:srgbClr val="33660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  <a:t>Rozwój infrastruktury na obszarach wiejskich</a:t>
            </a:r>
          </a:p>
          <a:p>
            <a:pPr defTabSz="821690" hangingPunct="0">
              <a:lnSpc>
                <a:spcPct val="80000"/>
              </a:lnSpc>
              <a:defRPr sz="2000">
                <a:solidFill>
                  <a:srgbClr val="405C4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 lang="pl-PL" sz="1200" kern="0" dirty="0">
              <a:solidFill>
                <a:srgbClr val="336600"/>
              </a:solidFill>
              <a:latin typeface="Arial Narrow" panose="020B0606020202030204" pitchFamily="34" charset="0"/>
              <a:ea typeface="Lato Regular"/>
              <a:cs typeface="Lato Regular"/>
              <a:sym typeface="Lato Regular"/>
            </a:endParaRPr>
          </a:p>
          <a:p>
            <a:pPr defTabSz="821690" hangingPunct="0">
              <a:lnSpc>
                <a:spcPct val="80000"/>
              </a:lnSpc>
              <a:defRPr sz="2000">
                <a:solidFill>
                  <a:srgbClr val="405C40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200" kern="0" dirty="0">
                <a:solidFill>
                  <a:srgbClr val="405C4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  <a:t>Indywidualne oczyszczalnie ścieków, system gospodarowania wodami opadowymi, retencja wód opadowych, zachowanie dziedzictwa kulturowego wsi.</a:t>
            </a:r>
            <a:endParaRPr lang="pl-PL" sz="1200" kern="0" dirty="0">
              <a:solidFill>
                <a:srgbClr val="336600"/>
              </a:solidFill>
              <a:latin typeface="Arial Narrow" panose="020B0606020202030204" pitchFamily="34" charset="0"/>
              <a:ea typeface="Lato Regular"/>
              <a:cs typeface="Lato Regular"/>
              <a:sym typeface="Lato Regular"/>
            </a:endParaRPr>
          </a:p>
        </p:txBody>
      </p:sp>
      <p:sp>
        <p:nvSpPr>
          <p:cNvPr id="19" name="Linia">
            <a:extLst>
              <a:ext uri="{FF2B5EF4-FFF2-40B4-BE49-F238E27FC236}">
                <a16:creationId xmlns:a16="http://schemas.microsoft.com/office/drawing/2014/main" id="{7E369A57-B6DC-667A-1A40-5D3AF594C9C5}"/>
              </a:ext>
            </a:extLst>
          </p:cNvPr>
          <p:cNvSpPr/>
          <p:nvPr/>
        </p:nvSpPr>
        <p:spPr>
          <a:xfrm>
            <a:off x="9457546" y="2350766"/>
            <a:ext cx="440569" cy="1"/>
          </a:xfrm>
          <a:prstGeom prst="line">
            <a:avLst/>
          </a:prstGeom>
          <a:ln w="25400">
            <a:solidFill>
              <a:srgbClr val="336600"/>
            </a:solidFill>
            <a:miter lim="400000"/>
          </a:ln>
        </p:spPr>
        <p:txBody>
          <a:bodyPr lIns="45718" tIns="45718" rIns="45718" bIns="45718"/>
          <a:lstStyle/>
          <a:p>
            <a:pPr algn="ctr" defTabSz="821690" hangingPunct="0"/>
            <a:endParaRPr lang="pl-PL" sz="3200" kern="0" dirty="0">
              <a:solidFill>
                <a:srgbClr val="336600"/>
              </a:solidFill>
              <a:latin typeface="Helvetica Neue Medium"/>
              <a:sym typeface="Helvetica Neue Medium"/>
            </a:endParaRPr>
          </a:p>
        </p:txBody>
      </p:sp>
      <p:pic>
        <p:nvPicPr>
          <p:cNvPr id="20" name="Obrazek" descr="Obrazek">
            <a:extLst>
              <a:ext uri="{FF2B5EF4-FFF2-40B4-BE49-F238E27FC236}">
                <a16:creationId xmlns:a16="http://schemas.microsoft.com/office/drawing/2014/main" id="{8000A928-CFA8-679A-AF7C-5824D1C7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96" y="1573330"/>
            <a:ext cx="507370" cy="55055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1" name="Obrazek" descr="Obrazek">
            <a:extLst>
              <a:ext uri="{FF2B5EF4-FFF2-40B4-BE49-F238E27FC236}">
                <a16:creationId xmlns:a16="http://schemas.microsoft.com/office/drawing/2014/main" id="{DE0627C7-D97F-9E24-9586-512F5FC32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679" y="1559852"/>
            <a:ext cx="597173" cy="604572"/>
          </a:xfrm>
          <a:prstGeom prst="rect">
            <a:avLst/>
          </a:prstGeom>
          <a:solidFill>
            <a:schemeClr val="bg1"/>
          </a:solidFill>
          <a:ln w="12700">
            <a:miter lim="400000"/>
            <a:headEnd/>
            <a:tailEnd/>
          </a:ln>
        </p:spPr>
      </p:pic>
      <p:pic>
        <p:nvPicPr>
          <p:cNvPr id="22" name="Obrazek" descr="Obrazek">
            <a:extLst>
              <a:ext uri="{FF2B5EF4-FFF2-40B4-BE49-F238E27FC236}">
                <a16:creationId xmlns:a16="http://schemas.microsoft.com/office/drawing/2014/main" id="{9C5161C0-B765-E06C-D6E9-8F92440C9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595" y="1563530"/>
            <a:ext cx="440569" cy="59721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" name="Obrazek" descr="Obrazek">
            <a:extLst>
              <a:ext uri="{FF2B5EF4-FFF2-40B4-BE49-F238E27FC236}">
                <a16:creationId xmlns:a16="http://schemas.microsoft.com/office/drawing/2014/main" id="{90C9B713-978E-5181-7F25-08AAC6A57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3051" y="1517322"/>
            <a:ext cx="470955" cy="63840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9" name="Prostokąt">
            <a:extLst>
              <a:ext uri="{FF2B5EF4-FFF2-40B4-BE49-F238E27FC236}">
                <a16:creationId xmlns:a16="http://schemas.microsoft.com/office/drawing/2014/main" id="{B9A23350-9C08-93FE-E687-F1A9B833F668}"/>
              </a:ext>
            </a:extLst>
          </p:cNvPr>
          <p:cNvSpPr/>
          <p:nvPr/>
        </p:nvSpPr>
        <p:spPr>
          <a:xfrm>
            <a:off x="-22013" y="6327320"/>
            <a:ext cx="12192000" cy="654692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algn="ctr" defTabSz="821690" hangingPunct="0">
              <a:defRPr sz="3000">
                <a:solidFill>
                  <a:srgbClr val="FFFFFF"/>
                </a:solidFill>
              </a:defRPr>
            </a:pPr>
            <a:endParaRPr lang="pl-PL" sz="3000" kern="0" dirty="0">
              <a:solidFill>
                <a:srgbClr val="336600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0" name="OCHRONA ŚRODOWISKA I KLIMATU">
            <a:extLst>
              <a:ext uri="{FF2B5EF4-FFF2-40B4-BE49-F238E27FC236}">
                <a16:creationId xmlns:a16="http://schemas.microsoft.com/office/drawing/2014/main" id="{88C7A104-D1B5-4942-2FC4-E069D20D17C2}"/>
              </a:ext>
            </a:extLst>
          </p:cNvPr>
          <p:cNvSpPr txBox="1"/>
          <p:nvPr/>
        </p:nvSpPr>
        <p:spPr>
          <a:xfrm>
            <a:off x="4447117" y="6234869"/>
            <a:ext cx="2754630" cy="390525"/>
          </a:xfrm>
          <a:prstGeom prst="rect">
            <a:avLst/>
          </a:prstGeom>
          <a:ln w="12700">
            <a:miter lim="400000"/>
          </a:ln>
        </p:spPr>
        <p:txBody>
          <a:bodyPr wrap="square" lIns="71436" tIns="71436" rIns="71436" bIns="71436" anchor="ctr">
            <a:spAutoFit/>
          </a:bodyPr>
          <a:lstStyle>
            <a:lvl1pPr>
              <a:defRPr sz="1500">
                <a:solidFill>
                  <a:srgbClr val="405C4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1600" dirty="0">
                <a:solidFill>
                  <a:srgbClr val="336600"/>
                </a:solidFill>
                <a:latin typeface="Arial Narrow" panose="020B0606020202030204" pitchFamily="34" charset="0"/>
              </a:rPr>
              <a:t>WYMIANA WIEDZY I INNOWACJI</a:t>
            </a:r>
          </a:p>
        </p:txBody>
      </p:sp>
      <p:sp>
        <p:nvSpPr>
          <p:cNvPr id="31" name="OCHRONA ŚRODOWISKA I KLIMATU">
            <a:extLst>
              <a:ext uri="{FF2B5EF4-FFF2-40B4-BE49-F238E27FC236}">
                <a16:creationId xmlns:a16="http://schemas.microsoft.com/office/drawing/2014/main" id="{375C4C30-92AD-67C0-D85E-7377A3551228}"/>
              </a:ext>
            </a:extLst>
          </p:cNvPr>
          <p:cNvSpPr txBox="1"/>
          <p:nvPr/>
        </p:nvSpPr>
        <p:spPr>
          <a:xfrm>
            <a:off x="0" y="6549063"/>
            <a:ext cx="12192000" cy="313690"/>
          </a:xfrm>
          <a:prstGeom prst="rect">
            <a:avLst/>
          </a:prstGeom>
          <a:ln w="12700">
            <a:miter lim="400000"/>
          </a:ln>
        </p:spPr>
        <p:txBody>
          <a:bodyPr wrap="square" lIns="71436" tIns="71436" rIns="71436" bIns="71436" anchor="ctr">
            <a:spAutoFit/>
          </a:bodyPr>
          <a:lstStyle/>
          <a:p>
            <a:pPr marL="0" lvl="3" algn="ctr">
              <a:defRPr sz="1500">
                <a:solidFill>
                  <a:srgbClr val="535353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dirty="0">
                <a:solidFill>
                  <a:srgbClr val="336600"/>
                </a:solidFill>
                <a:latin typeface="Arial Narrow" panose="020B0606020202030204" pitchFamily="34" charset="0"/>
                <a:ea typeface="Lato Regular"/>
                <a:cs typeface="Lato Regular"/>
                <a:sym typeface="Lato Regular"/>
              </a:rPr>
              <a:t>POPRAWA SYSTEMU WYMIANY WIEDZY I INNOWACJI         PODNIESIENIE POZIOMU WIEDZY I UMIEJĘTNOŚCI ROLNIKÓW I INNYCH MIESZKAŃCÓW         KOMPLEKSOWE WSPARCIE DORADCZE DLA ROLNIKÓW</a:t>
            </a:r>
          </a:p>
        </p:txBody>
      </p:sp>
      <p:sp>
        <p:nvSpPr>
          <p:cNvPr id="32" name="Linia">
            <a:extLst>
              <a:ext uri="{FF2B5EF4-FFF2-40B4-BE49-F238E27FC236}">
                <a16:creationId xmlns:a16="http://schemas.microsoft.com/office/drawing/2014/main" id="{DDD90CE4-5635-450C-0B7C-99631B08003B}"/>
              </a:ext>
            </a:extLst>
          </p:cNvPr>
          <p:cNvSpPr/>
          <p:nvPr/>
        </p:nvSpPr>
        <p:spPr>
          <a:xfrm flipV="1">
            <a:off x="8595003" y="6468215"/>
            <a:ext cx="0" cy="299720"/>
          </a:xfrm>
          <a:prstGeom prst="line">
            <a:avLst/>
          </a:prstGeom>
          <a:ln w="25400">
            <a:solidFill>
              <a:srgbClr val="336600"/>
            </a:solidFill>
            <a:miter lim="400000"/>
          </a:ln>
        </p:spPr>
        <p:txBody>
          <a:bodyPr lIns="45718" tIns="45718" rIns="45718" bIns="45718"/>
          <a:lstStyle/>
          <a:p>
            <a:endParaRPr>
              <a:solidFill>
                <a:srgbClr val="336600"/>
              </a:solidFill>
              <a:latin typeface="Calibri"/>
              <a:sym typeface="Helvetica Neue"/>
            </a:endParaRPr>
          </a:p>
        </p:txBody>
      </p:sp>
      <p:sp>
        <p:nvSpPr>
          <p:cNvPr id="33" name="Linia">
            <a:extLst>
              <a:ext uri="{FF2B5EF4-FFF2-40B4-BE49-F238E27FC236}">
                <a16:creationId xmlns:a16="http://schemas.microsoft.com/office/drawing/2014/main" id="{C72C40B7-A414-9258-1389-7BAECE2B1063}"/>
              </a:ext>
            </a:extLst>
          </p:cNvPr>
          <p:cNvSpPr/>
          <p:nvPr/>
        </p:nvSpPr>
        <p:spPr>
          <a:xfrm flipV="1">
            <a:off x="3411498" y="6452340"/>
            <a:ext cx="0" cy="299720"/>
          </a:xfrm>
          <a:prstGeom prst="line">
            <a:avLst/>
          </a:prstGeom>
          <a:ln w="25400">
            <a:solidFill>
              <a:srgbClr val="336600"/>
            </a:solidFill>
            <a:miter lim="400000"/>
          </a:ln>
        </p:spPr>
        <p:txBody>
          <a:bodyPr lIns="45718" tIns="45718" rIns="45718" bIns="45718"/>
          <a:lstStyle/>
          <a:p>
            <a:endParaRPr>
              <a:solidFill>
                <a:srgbClr val="336600"/>
              </a:solidFill>
              <a:latin typeface="Calibri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3074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A77A2C4-ADE1-A068-9C18-F13226C92BB5}"/>
              </a:ext>
            </a:extLst>
          </p:cNvPr>
          <p:cNvSpPr/>
          <p:nvPr/>
        </p:nvSpPr>
        <p:spPr>
          <a:xfrm>
            <a:off x="8112224" y="3573016"/>
            <a:ext cx="4392488" cy="36724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BB2BCEA-40B5-A87D-184D-489386146A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rgbClr val="186938"/>
                </a:solidFill>
              </a:rPr>
              <a:t>Harmonogram prac nad </a:t>
            </a:r>
            <a:br>
              <a:rPr lang="pl-PL" dirty="0">
                <a:solidFill>
                  <a:srgbClr val="186938"/>
                </a:solidFill>
              </a:rPr>
            </a:br>
            <a:r>
              <a:rPr lang="pl-PL" dirty="0">
                <a:solidFill>
                  <a:srgbClr val="186938"/>
                </a:solidFill>
              </a:rPr>
              <a:t>PS WPR 2023-2027</a:t>
            </a:r>
          </a:p>
          <a:p>
            <a:endParaRPr lang="pl-PL" dirty="0">
              <a:solidFill>
                <a:srgbClr val="186938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263321-6A17-1FD6-C671-DD2018C09F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8648" y="6165304"/>
            <a:ext cx="7200800" cy="50884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pl-PL" sz="1100" dirty="0">
                <a:solidFill>
                  <a:srgbClr val="186938"/>
                </a:solidFill>
                <a:hlinkClick r:id="rId2"/>
              </a:rPr>
              <a:t>https://www.gov.pl/web/wprpo2020/zatwierdzony-przez-komisje-europejska-plan-strategiczny-dla-wspolnej-polityki-rolnej-na-lata-2023-2027</a:t>
            </a:r>
            <a:r>
              <a:rPr lang="pl-PL" sz="1100" dirty="0">
                <a:solidFill>
                  <a:srgbClr val="186938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endParaRPr lang="pl-PL" sz="16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B558120-29DC-6A60-7454-9056B267F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1758254"/>
              </p:ext>
            </p:extLst>
          </p:nvPr>
        </p:nvGraphicFramePr>
        <p:xfrm>
          <a:off x="3791744" y="1619622"/>
          <a:ext cx="6172460" cy="4302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azek" descr="Obrazek">
            <a:extLst>
              <a:ext uri="{FF2B5EF4-FFF2-40B4-BE49-F238E27FC236}">
                <a16:creationId xmlns:a16="http://schemas.microsoft.com/office/drawing/2014/main" id="{CA311667-49A1-1E14-FD25-0B9A44C011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1487" y="4581128"/>
            <a:ext cx="3920055" cy="29850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3112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75519" y="552647"/>
            <a:ext cx="5028393" cy="673100"/>
          </a:xfrm>
        </p:spPr>
        <p:txBody>
          <a:bodyPr>
            <a:normAutofit fontScale="92500"/>
          </a:bodyPr>
          <a:lstStyle/>
          <a:p>
            <a:r>
              <a:rPr lang="pl-PL" dirty="0">
                <a:solidFill>
                  <a:srgbClr val="186938"/>
                </a:solidFill>
              </a:rPr>
              <a:t>Budżet PS WPR na lata 2023-2027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FDAEEB7-50DF-AA19-5A87-4E0DC5696A31}"/>
              </a:ext>
            </a:extLst>
          </p:cNvPr>
          <p:cNvSpPr/>
          <p:nvPr/>
        </p:nvSpPr>
        <p:spPr>
          <a:xfrm>
            <a:off x="0" y="1412776"/>
            <a:ext cx="1024314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>
              <a:spcBef>
                <a:spcPts val="600"/>
              </a:spcBef>
              <a:spcAft>
                <a:spcPts val="600"/>
              </a:spcAft>
              <a:defRPr/>
            </a:pPr>
            <a:endParaRPr lang="pl-PL" kern="0" dirty="0">
              <a:solidFill>
                <a:srgbClr val="186938"/>
              </a:solidFill>
              <a:ea typeface="Lato Light" panose="020F0502020204030203" pitchFamily="34" charset="0"/>
              <a:cs typeface="Lato Light" panose="020F0502020204030203" pitchFamily="34" charset="0"/>
              <a:sym typeface="Helvetica Neue"/>
            </a:endParaRPr>
          </a:p>
          <a:p>
            <a:pPr marL="1343025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I filar WPR – środki EFRG – 17 327 mln EUR</a:t>
            </a:r>
          </a:p>
          <a:p>
            <a:pPr marL="1343025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interwencje z zakresu pszczelarstwa – 50 mln EUR </a:t>
            </a:r>
            <a:br>
              <a:rPr lang="pl-PL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</a:br>
            <a:r>
              <a:rPr lang="pl-PL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(w tym 25 mln EUR środków EFRG)</a:t>
            </a:r>
          </a:p>
          <a:p>
            <a:pPr marL="1343025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b="1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II filar WPR </a:t>
            </a:r>
            <a:r>
              <a:rPr lang="pl-PL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– środki publiczne ogółem - </a:t>
            </a:r>
            <a:r>
              <a:rPr lang="pl-PL" b="1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7 798 mln EUR      </a:t>
            </a:r>
            <a:br>
              <a:rPr lang="pl-PL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</a:br>
            <a:r>
              <a:rPr lang="pl-PL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 (w tym 4 686 mln EUR środków EFRROW)</a:t>
            </a:r>
          </a:p>
          <a:p>
            <a:pPr marL="0" lvl="1" algn="ctr">
              <a:spcBef>
                <a:spcPts val="600"/>
              </a:spcBef>
              <a:spcAft>
                <a:spcPts val="600"/>
              </a:spcAft>
              <a:defRPr/>
            </a:pPr>
            <a:endParaRPr lang="pl-PL" b="1" kern="0" dirty="0">
              <a:solidFill>
                <a:srgbClr val="186938"/>
              </a:solidFill>
              <a:ea typeface="Lato Light" panose="020F0502020204030203" pitchFamily="34" charset="0"/>
              <a:cs typeface="Lato Light" panose="020F0502020204030203" pitchFamily="34" charset="0"/>
              <a:sym typeface="Helvetica Neue"/>
            </a:endParaRPr>
          </a:p>
          <a:p>
            <a:pPr marL="901700" lvl="1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b="1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Łącznie</a:t>
            </a:r>
            <a:r>
              <a:rPr lang="pl-PL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 na wszystkie interwencje Planu Strategicznego WPR </a:t>
            </a:r>
            <a:br>
              <a:rPr lang="pl-PL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</a:br>
            <a:r>
              <a:rPr lang="pl-PL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przeznaczonych zostanie   </a:t>
            </a:r>
          </a:p>
          <a:p>
            <a:pPr marL="901700" lvl="1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                               </a:t>
            </a:r>
            <a:br>
              <a:rPr lang="pl-PL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</a:br>
            <a:r>
              <a:rPr lang="pl-PL" sz="32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25 175 mln EUR </a:t>
            </a:r>
            <a:br>
              <a:rPr lang="pl-PL" sz="32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</a:br>
            <a:r>
              <a:rPr lang="pl-PL" sz="32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środków publicznych</a:t>
            </a:r>
          </a:p>
          <a:p>
            <a:pPr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pl-PL" kern="0" dirty="0">
              <a:solidFill>
                <a:srgbClr val="186938"/>
              </a:solidFill>
              <a:ea typeface="Lato Light" panose="020F0502020204030203" pitchFamily="34" charset="0"/>
              <a:cs typeface="Lato Light" panose="020F0502020204030203" pitchFamily="34" charset="0"/>
              <a:sym typeface="Helvetica Neue"/>
            </a:endParaRPr>
          </a:p>
        </p:txBody>
      </p:sp>
      <p:pic>
        <p:nvPicPr>
          <p:cNvPr id="4" name="Obrazek" descr="Obrazek">
            <a:extLst>
              <a:ext uri="{FF2B5EF4-FFF2-40B4-BE49-F238E27FC236}">
                <a16:creationId xmlns:a16="http://schemas.microsoft.com/office/drawing/2014/main" id="{EDDBEBD1-4462-CEF2-FD80-F7DEA1E9C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487" y="4581128"/>
            <a:ext cx="3920055" cy="29850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7223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 descr="Obraz zawierający tekst&#10;&#10;Opis wygenerowany automatycznie">
            <a:extLst>
              <a:ext uri="{FF2B5EF4-FFF2-40B4-BE49-F238E27FC236}">
                <a16:creationId xmlns:a16="http://schemas.microsoft.com/office/drawing/2014/main" id="{784FC01C-DAFF-49F2-38D9-F87EF2435F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r="2579"/>
          <a:stretch>
            <a:fillRect/>
          </a:stretch>
        </p:blipFill>
        <p:spPr>
          <a:xfrm>
            <a:off x="1296378" y="1916832"/>
            <a:ext cx="9599243" cy="4258618"/>
          </a:xfrm>
        </p:spPr>
      </p:pic>
    </p:spTree>
    <p:extLst>
      <p:ext uri="{BB962C8B-B14F-4D97-AF65-F5344CB8AC3E}">
        <p14:creationId xmlns:p14="http://schemas.microsoft.com/office/powerpoint/2010/main" val="61003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D4BC5A2-8CC9-D35E-0688-D94E18F9DC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519" y="552647"/>
            <a:ext cx="5244417" cy="6731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186938"/>
                </a:solidFill>
              </a:rPr>
              <a:t>Inicjatywa LEADER</a:t>
            </a:r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D66414C-2AD4-176F-5DA0-D2543BABA7DD}"/>
              </a:ext>
            </a:extLst>
          </p:cNvPr>
          <p:cNvSpPr/>
          <p:nvPr/>
        </p:nvSpPr>
        <p:spPr>
          <a:xfrm>
            <a:off x="154132" y="1520785"/>
            <a:ext cx="1170998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LEADER posiada długą historię, a przez </a:t>
            </a: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PONAD 30 LAT ISTNIENIA </a:t>
            </a:r>
            <a:r>
              <a:rPr lang="pl-PL" sz="1600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znacznie się zmienił. </a:t>
            </a:r>
            <a:br>
              <a:rPr lang="pl-PL" sz="1600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</a:br>
            <a:r>
              <a:rPr lang="pl-PL" sz="1600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Początkowo wprowadzono go w 1991 roku jako pilotażową inicjatywę, która od tego czasu rozwinęła </a:t>
            </a:r>
            <a:br>
              <a:rPr lang="pl-PL" sz="1600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</a:br>
            <a:r>
              <a:rPr lang="pl-PL" sz="1600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się i stała głównym podejściem metodologicznym w bieżącym okresie programowania.</a:t>
            </a:r>
          </a:p>
          <a:p>
            <a:pPr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Podejście LEADER powstało </a:t>
            </a: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w odpowiedzi na niezdolność tradycyjnej, odgórnej polityki</a:t>
            </a:r>
            <a:r>
              <a:rPr lang="pl-PL" sz="1600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 </a:t>
            </a:r>
            <a:r>
              <a:rPr lang="pl-PL" sz="1600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do rozwiązywania </a:t>
            </a:r>
            <a:br>
              <a:rPr lang="pl-PL" sz="1600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</a:br>
            <a:r>
              <a:rPr lang="pl-PL" sz="1600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problemów trapiących liczne obszary wiejskie Europy. </a:t>
            </a:r>
          </a:p>
          <a:p>
            <a:pPr marL="1614488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2957513" algn="l"/>
              </a:tabLst>
              <a:defRPr/>
            </a:pPr>
            <a:r>
              <a:rPr lang="pl-PL" sz="1600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Jest to metodologia rozwoju lokalnego, która w Polsce jest stosowana od 2004 r., w celu </a:t>
            </a:r>
          </a:p>
          <a:p>
            <a:pPr marL="1328738" lvl="1" algn="ctr">
              <a:spcBef>
                <a:spcPts val="600"/>
              </a:spcBef>
              <a:spcAft>
                <a:spcPts val="600"/>
              </a:spcAft>
              <a:tabLst>
                <a:tab pos="2957513" algn="l"/>
              </a:tabLst>
              <a:defRPr/>
            </a:pP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ANGAŻOWANIA GRACZY LOKALNYCH W TWORZENIE I DOSTARCZANIE STRATEGII, PODEJMOWANIE DECYZJI </a:t>
            </a:r>
            <a:b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</a:br>
            <a:r>
              <a:rPr lang="pl-PL" sz="1600" b="1" kern="0" dirty="0">
                <a:solidFill>
                  <a:srgbClr val="C00000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ORAZ ALOKACJĘ ZASOBÓW NA RZECZ ROZWOJU POSZCZEGÓLNYCH OBSZARÓW WIEJSKICH</a:t>
            </a:r>
            <a:r>
              <a:rPr lang="pl-PL" sz="1600" b="1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. </a:t>
            </a:r>
            <a:endParaRPr lang="pl-PL" sz="1600" kern="0" dirty="0">
              <a:solidFill>
                <a:srgbClr val="186938"/>
              </a:solidFill>
              <a:ea typeface="Lato Light" panose="020F0502020204030203" pitchFamily="34" charset="0"/>
              <a:cs typeface="Lato Light" panose="020F0502020204030203" pitchFamily="34" charset="0"/>
              <a:sym typeface="Helvetica Neue"/>
            </a:endParaRPr>
          </a:p>
          <a:p>
            <a:pPr marL="3852863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Nazwa, wbrew pozorom, nie pochodzi od słowa „leader” (ang. lider), </a:t>
            </a:r>
            <a:br>
              <a:rPr lang="pl-PL" sz="1600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</a:br>
            <a:r>
              <a:rPr lang="pl-PL" sz="1600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choć w swej ideologii ma dużo wspólnego z tym określeniem. </a:t>
            </a:r>
            <a:br>
              <a:rPr lang="pl-PL" sz="1600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</a:br>
            <a:r>
              <a:rPr lang="pl-PL" sz="1600" kern="0" dirty="0">
                <a:solidFill>
                  <a:srgbClr val="186938"/>
                </a:solidFill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rPr>
              <a:t>Tworzą ją pierwsze litery francuskich słów: </a:t>
            </a:r>
          </a:p>
          <a:p>
            <a:pPr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pl-PL" sz="1600" b="1" kern="0" dirty="0">
              <a:solidFill>
                <a:srgbClr val="186938"/>
              </a:solidFill>
              <a:ea typeface="Lato Light" panose="020F0502020204030203" pitchFamily="34" charset="0"/>
              <a:cs typeface="Lato Light" panose="020F0502020204030203" pitchFamily="34" charset="0"/>
              <a:sym typeface="Helvetica Neue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6CE363B-DDA2-EF0D-269C-4112D7498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960604"/>
              </p:ext>
            </p:extLst>
          </p:nvPr>
        </p:nvGraphicFramePr>
        <p:xfrm>
          <a:off x="4260401" y="4110240"/>
          <a:ext cx="7777467" cy="3044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Obrazek" descr="Obrazek">
            <a:extLst>
              <a:ext uri="{FF2B5EF4-FFF2-40B4-BE49-F238E27FC236}">
                <a16:creationId xmlns:a16="http://schemas.microsoft.com/office/drawing/2014/main" id="{EE946210-4F4A-4729-D0BE-FC49F440BE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51487" y="4581128"/>
            <a:ext cx="3920055" cy="29850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7489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rgbClr val="186938"/>
                </a:solidFill>
              </a:rPr>
              <a:t>Kluczowe cechy podejścia LEADER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D99D329-7D81-4DF7-9512-2C2F15438676}"/>
              </a:ext>
            </a:extLst>
          </p:cNvPr>
          <p:cNvSpPr/>
          <p:nvPr/>
        </p:nvSpPr>
        <p:spPr>
          <a:xfrm>
            <a:off x="8472264" y="3645024"/>
            <a:ext cx="4032448" cy="3528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7AA4A37-FEDD-7C43-4174-8F3E42FEE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522585"/>
              </p:ext>
            </p:extLst>
          </p:nvPr>
        </p:nvGraphicFramePr>
        <p:xfrm>
          <a:off x="243709" y="1340768"/>
          <a:ext cx="11582400" cy="5127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0CFF195D-04EA-2F4C-D8AF-00753D656E40}"/>
              </a:ext>
            </a:extLst>
          </p:cNvPr>
          <p:cNvSpPr txBox="1"/>
          <p:nvPr/>
        </p:nvSpPr>
        <p:spPr>
          <a:xfrm>
            <a:off x="94656" y="6283904"/>
            <a:ext cx="12097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186938"/>
                </a:solidFill>
              </a:rPr>
              <a:t>Tworzenie lokalnego partnerstwa, zwanego </a:t>
            </a:r>
            <a:r>
              <a:rPr lang="pl-PL" sz="1800" b="1" dirty="0">
                <a:solidFill>
                  <a:srgbClr val="186938"/>
                </a:solidFill>
              </a:rPr>
              <a:t>LOKALNĄ GRUPĄ DZIAŁANIA (LGD), </a:t>
            </a:r>
            <a:r>
              <a:rPr lang="pl-PL" sz="1800" dirty="0">
                <a:solidFill>
                  <a:srgbClr val="186938"/>
                </a:solidFill>
              </a:rPr>
              <a:t>jest oryginalną i ważną cechą podejścia LEADER.</a:t>
            </a:r>
          </a:p>
        </p:txBody>
      </p:sp>
    </p:spTree>
    <p:extLst>
      <p:ext uri="{BB962C8B-B14F-4D97-AF65-F5344CB8AC3E}">
        <p14:creationId xmlns:p14="http://schemas.microsoft.com/office/powerpoint/2010/main" val="420602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12CC9758-8B59-E834-9715-5E494AE0A5BF}"/>
              </a:ext>
            </a:extLst>
          </p:cNvPr>
          <p:cNvSpPr/>
          <p:nvPr/>
        </p:nvSpPr>
        <p:spPr>
          <a:xfrm>
            <a:off x="8112224" y="3573016"/>
            <a:ext cx="4392488" cy="36724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ek" descr="Obrazek">
            <a:extLst>
              <a:ext uri="{FF2B5EF4-FFF2-40B4-BE49-F238E27FC236}">
                <a16:creationId xmlns:a16="http://schemas.microsoft.com/office/drawing/2014/main" id="{055B7D4F-6523-CDA1-498D-1C4452040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487" y="4581128"/>
            <a:ext cx="3920055" cy="298503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3D3FC84-0BC7-11B4-FABD-F08CA7174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519" y="552647"/>
            <a:ext cx="4956385" cy="6731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400" dirty="0">
                <a:solidFill>
                  <a:srgbClr val="186938"/>
                </a:solidFill>
              </a:rPr>
              <a:t>Rola i miejsce LGD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F6F1126-B917-D8D2-7379-D2FD68506D33}"/>
              </a:ext>
            </a:extLst>
          </p:cNvPr>
          <p:cNvSpPr/>
          <p:nvPr/>
        </p:nvSpPr>
        <p:spPr>
          <a:xfrm>
            <a:off x="393065" y="1529505"/>
            <a:ext cx="6351007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l-PL" sz="1600" dirty="0">
              <a:solidFill>
                <a:srgbClr val="186938"/>
              </a:solidFill>
              <a:cs typeface="Calibri" panose="020F0502020204030204" pitchFamily="34" charset="0"/>
              <a:sym typeface="Helvetica Neue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1600" dirty="0">
                <a:solidFill>
                  <a:srgbClr val="186938"/>
                </a:solidFill>
                <a:cs typeface="Calibri" panose="020F0502020204030204" pitchFamily="34" charset="0"/>
                <a:sym typeface="Helvetica Neue"/>
              </a:rPr>
              <a:t>Ważnym zagadnieniem odnoszącym się do LGD jest jej </a:t>
            </a:r>
            <a:r>
              <a:rPr lang="pl-PL" sz="1600" b="1" dirty="0">
                <a:solidFill>
                  <a:srgbClr val="C00000"/>
                </a:solidFill>
                <a:cs typeface="Calibri" panose="020F0502020204030204" pitchFamily="34" charset="0"/>
                <a:sym typeface="Helvetica Neue"/>
              </a:rPr>
              <a:t>WIARYGODNOŚĆ</a:t>
            </a:r>
            <a:r>
              <a:rPr lang="pl-PL" sz="1600" dirty="0">
                <a:solidFill>
                  <a:srgbClr val="186938"/>
                </a:solidFill>
                <a:cs typeface="Calibri" panose="020F0502020204030204" pitchFamily="34" charset="0"/>
                <a:sym typeface="Helvetica Neue"/>
              </a:rPr>
              <a:t>, która budowana jest przez stosowanie niedyskryminujących procedur oraz skuteczne unikanie konfliktu interesów.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1600" dirty="0">
                <a:solidFill>
                  <a:srgbClr val="186938"/>
                </a:solidFill>
                <a:cs typeface="Calibri" panose="020F0502020204030204" pitchFamily="34" charset="0"/>
                <a:sym typeface="Helvetica Neue"/>
              </a:rPr>
              <a:t>LGD podejmuje decyzje o finansowaniu różnych projektów.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1600" b="1" dirty="0">
                <a:solidFill>
                  <a:srgbClr val="186938"/>
                </a:solidFill>
                <a:cs typeface="Calibri" panose="020F0502020204030204" pitchFamily="34" charset="0"/>
                <a:sym typeface="Helvetica Neue"/>
              </a:rPr>
              <a:t>Rola LGD </a:t>
            </a:r>
            <a:r>
              <a:rPr lang="pl-PL" sz="1600" dirty="0">
                <a:solidFill>
                  <a:srgbClr val="186938"/>
                </a:solidFill>
                <a:cs typeface="Calibri" panose="020F0502020204030204" pitchFamily="34" charset="0"/>
                <a:sym typeface="Helvetica Neue"/>
              </a:rPr>
              <a:t>powinna być rozumiana jako rola:</a:t>
            </a:r>
          </a:p>
          <a:p>
            <a:pPr marL="3857625" lvl="0" indent="-2667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C00000"/>
                </a:solidFill>
                <a:cs typeface="Calibri" panose="020F0502020204030204" pitchFamily="34" charset="0"/>
                <a:sym typeface="Helvetica Neue"/>
              </a:rPr>
              <a:t>LOKALNEGO LIDERA</a:t>
            </a:r>
            <a:r>
              <a:rPr lang="pl-PL" sz="1600" dirty="0">
                <a:solidFill>
                  <a:srgbClr val="C00000"/>
                </a:solidFill>
                <a:cs typeface="Calibri" panose="020F0502020204030204" pitchFamily="34" charset="0"/>
                <a:sym typeface="Helvetica Neue"/>
              </a:rPr>
              <a:t>, </a:t>
            </a:r>
          </a:p>
          <a:p>
            <a:pPr marL="3857625" lvl="0" indent="-2667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C00000"/>
                </a:solidFill>
                <a:cs typeface="Calibri" panose="020F0502020204030204" pitchFamily="34" charset="0"/>
                <a:sym typeface="Helvetica Neue"/>
              </a:rPr>
              <a:t>ANIMATORA</a:t>
            </a:r>
            <a:r>
              <a:rPr lang="pl-PL" sz="1600" dirty="0">
                <a:solidFill>
                  <a:srgbClr val="C00000"/>
                </a:solidFill>
                <a:cs typeface="Calibri" panose="020F0502020204030204" pitchFamily="34" charset="0"/>
                <a:sym typeface="Helvetica Neue"/>
              </a:rPr>
              <a:t>, </a:t>
            </a:r>
          </a:p>
          <a:p>
            <a:pPr marL="3857625" lvl="0" indent="-2667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C00000"/>
                </a:solidFill>
                <a:cs typeface="Calibri" panose="020F0502020204030204" pitchFamily="34" charset="0"/>
                <a:sym typeface="Helvetica Neue"/>
              </a:rPr>
              <a:t>DORADCY LOKALNEJ SPOŁECZNOŚCI</a:t>
            </a:r>
            <a:r>
              <a:rPr lang="pl-PL" sz="1600" dirty="0">
                <a:solidFill>
                  <a:srgbClr val="186938"/>
                </a:solidFill>
                <a:cs typeface="Calibri" panose="020F0502020204030204" pitchFamily="34" charset="0"/>
                <a:sym typeface="Helvetica Neue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pl-PL" sz="1600" dirty="0">
              <a:solidFill>
                <a:srgbClr val="186938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92DE366-6057-5837-32C7-CDED8F06156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159" y="1772816"/>
            <a:ext cx="4726776" cy="40886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4403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DCA47B71-EEC8-4F2E-ADCD-AB67C5109313}" vid="{DA6B56A5-63C5-44C9-8B56-5F2CB48694E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C7EC52313D73C4C89F2F577653D426F" ma:contentTypeVersion="14" ma:contentTypeDescription="Utwórz nowy dokument." ma:contentTypeScope="" ma:versionID="bfff8ffce77e77f8c44414b92508283e">
  <xsd:schema xmlns:xsd="http://www.w3.org/2001/XMLSchema" xmlns:xs="http://www.w3.org/2001/XMLSchema" xmlns:p="http://schemas.microsoft.com/office/2006/metadata/properties" xmlns:ns3="e0f2f53b-0fcc-47a3-9084-6cf0afe85959" xmlns:ns4="b8f5b921-71c1-423b-9ec9-1f24f3672a49" targetNamespace="http://schemas.microsoft.com/office/2006/metadata/properties" ma:root="true" ma:fieldsID="c5e9d59cdd0a969b5477157ac776cbac" ns3:_="" ns4:_="">
    <xsd:import namespace="e0f2f53b-0fcc-47a3-9084-6cf0afe85959"/>
    <xsd:import namespace="b8f5b921-71c1-423b-9ec9-1f24f3672a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f2f53b-0fcc-47a3-9084-6cf0afe859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f5b921-71c1-423b-9ec9-1f24f3672a4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E2E2A5-FB42-4764-B0F9-36D3D15C6F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f2f53b-0fcc-47a3-9084-6cf0afe85959"/>
    <ds:schemaRef ds:uri="b8f5b921-71c1-423b-9ec9-1f24f3672a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5688AA-83B0-4BDE-A9F9-B56D93D7F4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1EB683-BDBB-481E-9F42-1A6E721233CB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e0f2f53b-0fcc-47a3-9084-6cf0afe85959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b8f5b921-71c1-423b-9ec9-1f24f3672a4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2022-10-22 Prezentacja3 - aktualizacja</Template>
  <TotalTime>1602</TotalTime>
  <Words>2370</Words>
  <Application>Microsoft Office PowerPoint</Application>
  <PresentationFormat>Panoramiczny</PresentationFormat>
  <Paragraphs>235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Calibri Light</vt:lpstr>
      <vt:lpstr>Courier New</vt:lpstr>
      <vt:lpstr>Helvetica Neue Medium</vt:lpstr>
      <vt:lpstr>Lato</vt:lpstr>
      <vt:lpstr>Lato Bold</vt:lpstr>
      <vt:lpstr>Open Sans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Orzechowska Katarzyna</dc:creator>
  <cp:lastModifiedBy>k.cygan</cp:lastModifiedBy>
  <cp:revision>15</cp:revision>
  <dcterms:created xsi:type="dcterms:W3CDTF">2022-11-15T09:12:12Z</dcterms:created>
  <dcterms:modified xsi:type="dcterms:W3CDTF">2023-01-18T09:43:05Z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0x010100EC7EC52313D73C4C89F2F577653D426F</vt:lpwstr>
  </property>
</Properties>
</file>