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51" r:id="rId2"/>
    <p:sldId id="570" r:id="rId3"/>
    <p:sldId id="579" r:id="rId4"/>
    <p:sldId id="580" r:id="rId5"/>
    <p:sldId id="581" r:id="rId6"/>
    <p:sldId id="582" r:id="rId7"/>
    <p:sldId id="583" r:id="rId8"/>
    <p:sldId id="584" r:id="rId9"/>
    <p:sldId id="585" r:id="rId10"/>
    <p:sldId id="586" r:id="rId11"/>
    <p:sldId id="587" r:id="rId12"/>
    <p:sldId id="588" r:id="rId13"/>
    <p:sldId id="578" r:id="rId14"/>
  </p:sldIdLst>
  <p:sldSz cx="9144000" cy="6858000" type="screen4x3"/>
  <p:notesSz cx="6797675" cy="98742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0066"/>
    <a:srgbClr val="FF3300"/>
    <a:srgbClr val="00FF00"/>
    <a:srgbClr val="000066"/>
    <a:srgbClr val="663300"/>
    <a:srgbClr val="99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>
      <p:cViewPr varScale="1">
        <p:scale>
          <a:sx n="116" d="100"/>
          <a:sy n="116" d="100"/>
        </p:scale>
        <p:origin x="121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4813" cy="4942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8" y="0"/>
            <a:ext cx="2944813" cy="4942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78407"/>
            <a:ext cx="2944813" cy="494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8" y="9378407"/>
            <a:ext cx="2944813" cy="494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87FD218C-5888-472B-ACA8-4450680EAB0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2281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4813" cy="4942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8" y="0"/>
            <a:ext cx="2944813" cy="4942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994"/>
            <a:ext cx="5438775" cy="44436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8407"/>
            <a:ext cx="2944813" cy="494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8" y="9378407"/>
            <a:ext cx="2944813" cy="494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4456E7B-E2B0-4A60-98A9-AA82C4EAA3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9446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2BD86E-43D5-48CE-B391-53472DB61DA5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pl-PL" altLang="pl-PL" smtClean="0">
              <a:latin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0463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244"/>
            <a:ext cx="5440363" cy="4442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0102126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2BD86E-43D5-48CE-B391-53472DB61DA5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pl-PL" altLang="pl-PL" smtClean="0">
              <a:latin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0463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244"/>
            <a:ext cx="5440363" cy="4442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957209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2BD86E-43D5-48CE-B391-53472DB61DA5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pl-PL" altLang="pl-PL" smtClean="0">
              <a:latin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0463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244"/>
            <a:ext cx="5440363" cy="4442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367028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49DF38-6844-4D46-A053-36FE67E4EEFD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pl-PL" altLang="pl-PL" smtClean="0">
              <a:latin typeface="Arial" charset="0"/>
            </a:endParaRPr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0463"/>
          </a:xfrm>
          <a:solidFill>
            <a:srgbClr val="FFFFFF"/>
          </a:solidFill>
          <a:ln/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244"/>
            <a:ext cx="5440363" cy="4442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024354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2BD86E-43D5-48CE-B391-53472DB61DA5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pl-PL" altLang="pl-PL" smtClean="0">
              <a:latin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0463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244"/>
            <a:ext cx="5440363" cy="4442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896948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2BD86E-43D5-48CE-B391-53472DB61DA5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pl-PL" altLang="pl-PL" smtClean="0">
              <a:latin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0463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244"/>
            <a:ext cx="5440363" cy="4442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058267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2BD86E-43D5-48CE-B391-53472DB61DA5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pl-PL" altLang="pl-PL" smtClean="0">
              <a:latin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0463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244"/>
            <a:ext cx="5440363" cy="4442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801718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2BD86E-43D5-48CE-B391-53472DB61DA5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pl-PL" altLang="pl-PL" smtClean="0">
              <a:latin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0463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244"/>
            <a:ext cx="5440363" cy="4442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518893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2BD86E-43D5-48CE-B391-53472DB61DA5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pl-PL" altLang="pl-PL" smtClean="0">
              <a:latin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0463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244"/>
            <a:ext cx="5440363" cy="4442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958549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2BD86E-43D5-48CE-B391-53472DB61DA5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pl-PL" altLang="pl-PL" smtClean="0">
              <a:latin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0463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244"/>
            <a:ext cx="5440363" cy="4442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186510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2BD86E-43D5-48CE-B391-53472DB61DA5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pl-PL" altLang="pl-PL" smtClean="0">
              <a:latin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0463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244"/>
            <a:ext cx="5440363" cy="4442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694833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2BD86E-43D5-48CE-B391-53472DB61DA5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pl-PL" altLang="pl-PL" smtClean="0">
              <a:latin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0463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244"/>
            <a:ext cx="5440363" cy="4442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50816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4C3D8-D2C9-4619-AA06-C81CD79BF8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3B19F-7004-4A18-BF17-93117CA31F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31330-D8E4-47B6-8165-4B92CD9F54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094F2-583D-465C-993D-E10E5F9F535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2B40F-D05F-4E97-8AF2-1E8A9E26C02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6F86-2FCE-4FC1-89BB-486403E9FD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81589-782A-4A26-8B70-65FB508769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F7F21-B83A-4D4D-B7AC-08236265B4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14DB1-B911-41D7-A7E6-D19042F29F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6ED09-1E89-4798-B412-773374DA63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E35B9-0241-472D-9DEE-D71CACDE8E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8D229-45C6-41E8-AE78-002EB1A43E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BDA02054-DE5D-4E79-8260-1BE973A6A8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ov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emf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6.png"/><Relationship Id="rId5" Type="http://schemas.openxmlformats.org/officeDocument/2006/relationships/image" Target="../media/image7.jpeg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6.png"/><Relationship Id="rId5" Type="http://schemas.openxmlformats.org/officeDocument/2006/relationships/image" Target="../media/image7.jpeg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6.png"/><Relationship Id="rId5" Type="http://schemas.openxmlformats.org/officeDocument/2006/relationships/image" Target="../media/image7.jpeg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.jpeg"/><Relationship Id="rId11" Type="http://schemas.openxmlformats.org/officeDocument/2006/relationships/image" Target="../media/image6.png"/><Relationship Id="rId5" Type="http://schemas.openxmlformats.org/officeDocument/2006/relationships/image" Target="../media/image7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png"/><Relationship Id="rId5" Type="http://schemas.openxmlformats.org/officeDocument/2006/relationships/image" Target="../media/image7.jpeg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png"/><Relationship Id="rId5" Type="http://schemas.openxmlformats.org/officeDocument/2006/relationships/image" Target="../media/image7.jpeg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png"/><Relationship Id="rId5" Type="http://schemas.openxmlformats.org/officeDocument/2006/relationships/image" Target="../media/image7.jpeg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6.png"/><Relationship Id="rId5" Type="http://schemas.openxmlformats.org/officeDocument/2006/relationships/image" Target="../media/image7.jpeg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6.png"/><Relationship Id="rId5" Type="http://schemas.openxmlformats.org/officeDocument/2006/relationships/image" Target="../media/image7.jpeg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6.png"/><Relationship Id="rId5" Type="http://schemas.openxmlformats.org/officeDocument/2006/relationships/image" Target="../media/image7.jpeg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6.png"/><Relationship Id="rId5" Type="http://schemas.openxmlformats.org/officeDocument/2006/relationships/image" Target="../media/image7.jpeg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6.png"/><Relationship Id="rId5" Type="http://schemas.openxmlformats.org/officeDocument/2006/relationships/image" Target="../media/image7.jpeg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41604256"/>
              </p:ext>
            </p:extLst>
          </p:nvPr>
        </p:nvGraphicFramePr>
        <p:xfrm>
          <a:off x="190500" y="5795486"/>
          <a:ext cx="6858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r:id="rId3" imgW="2882160" imgH="1937160" progId="">
                  <p:embed/>
                </p:oleObj>
              </mc:Choice>
              <mc:Fallback>
                <p:oleObj r:id="rId3" imgW="2882160" imgH="1937160" progId="">
                  <p:embed/>
                  <p:pic>
                    <p:nvPicPr>
                      <p:cNvPr id="0" name="Picture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5795486"/>
                        <a:ext cx="68580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 descr="logo_mrir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581275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l-PL" altLang="pl-PL" sz="140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l-PL" altLang="pl-PL" sz="1800"/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2286000" y="2590800"/>
            <a:ext cx="3886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altLang="pl-PL" sz="1600"/>
              <a:t>	</a:t>
            </a:r>
            <a:r>
              <a:rPr lang="pl-PL" altLang="pl-PL" sz="3200" i="1"/>
              <a:t>Dziękuję za uwagę</a:t>
            </a:r>
          </a:p>
        </p:txBody>
      </p:sp>
      <p:pic>
        <p:nvPicPr>
          <p:cNvPr id="1034" name="Picture 8" descr="Wave_Nature_by_Benjigarner"/>
          <p:cNvPicPr>
            <a:picLocks noChangeAspect="1" noChangeArrowheads="1"/>
          </p:cNvPicPr>
          <p:nvPr/>
        </p:nvPicPr>
        <p:blipFill>
          <a:blip r:embed="rId6" cstate="print">
            <a:lum bright="2000"/>
          </a:blip>
          <a:srcRect/>
          <a:stretch>
            <a:fillRect/>
          </a:stretch>
        </p:blipFill>
        <p:spPr bwMode="auto">
          <a:xfrm>
            <a:off x="38100" y="0"/>
            <a:ext cx="9144000" cy="571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12"/>
          <p:cNvSpPr txBox="1">
            <a:spLocks noChangeArrowheads="1"/>
          </p:cNvSpPr>
          <p:nvPr/>
        </p:nvSpPr>
        <p:spPr bwMode="auto">
          <a:xfrm>
            <a:off x="571500" y="172085"/>
            <a:ext cx="80010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altLang="pl-PL" sz="2400" dirty="0">
              <a:solidFill>
                <a:srgbClr val="FF0000"/>
              </a:solidFill>
            </a:endParaRPr>
          </a:p>
          <a:p>
            <a:pPr algn="ctr"/>
            <a:r>
              <a:rPr lang="pl-PL" altLang="pl-PL" sz="4000" dirty="0">
                <a:solidFill>
                  <a:srgbClr val="FFC000"/>
                </a:solidFill>
              </a:rPr>
              <a:t> </a:t>
            </a:r>
            <a:r>
              <a:rPr lang="pl-PL" altLang="pl-PL" sz="4000" dirty="0" smtClean="0">
                <a:solidFill>
                  <a:srgbClr val="FFFF00"/>
                </a:solidFill>
              </a:rPr>
              <a:t>Grupa Robocza ds. KSOW</a:t>
            </a:r>
          </a:p>
          <a:p>
            <a:pPr algn="ctr"/>
            <a:endParaRPr lang="pl-PL" altLang="pl-PL" sz="4000" dirty="0" smtClean="0">
              <a:solidFill>
                <a:srgbClr val="FFFF00"/>
              </a:solidFill>
            </a:endParaRPr>
          </a:p>
          <a:p>
            <a:pPr algn="ctr"/>
            <a:endParaRPr lang="pl-PL" altLang="pl-PL" sz="4000" dirty="0">
              <a:solidFill>
                <a:srgbClr val="FFFF00"/>
              </a:solidFill>
            </a:endParaRPr>
          </a:p>
          <a:p>
            <a:pPr algn="ctr"/>
            <a:r>
              <a:rPr lang="pl-PL" altLang="pl-PL" sz="3200" dirty="0" smtClean="0"/>
              <a:t>Informacja z XI posiedzenia Grupy Sterującej ds. Europejskich Sieci Obszarów Wiejskich</a:t>
            </a:r>
            <a:endParaRPr lang="pl-PL" altLang="pl-PL" sz="3200" dirty="0"/>
          </a:p>
          <a:p>
            <a:pPr algn="ctr"/>
            <a:endParaRPr lang="pl-PL" altLang="pl-PL" sz="1800" dirty="0" smtClean="0"/>
          </a:p>
          <a:p>
            <a:pPr algn="ctr"/>
            <a:endParaRPr lang="pl-PL" altLang="pl-PL" sz="1800" dirty="0"/>
          </a:p>
          <a:p>
            <a:pPr algn="ctr"/>
            <a:endParaRPr lang="pl-PL" altLang="pl-PL" sz="2800" dirty="0"/>
          </a:p>
          <a:p>
            <a:pPr algn="ctr"/>
            <a:r>
              <a:rPr lang="pl-PL" altLang="pl-PL" sz="2400" dirty="0" smtClean="0">
                <a:solidFill>
                  <a:srgbClr val="FFFF00"/>
                </a:solidFill>
              </a:rPr>
              <a:t>Warszawa dn. 12 czerwca 2019 </a:t>
            </a:r>
            <a:r>
              <a:rPr lang="pl-PL" altLang="pl-PL" sz="2400" dirty="0">
                <a:solidFill>
                  <a:srgbClr val="FFFF00"/>
                </a:solidFill>
              </a:rPr>
              <a:t>r.</a:t>
            </a:r>
          </a:p>
        </p:txBody>
      </p:sp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Obraz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15000"/>
            <a:ext cx="14478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749132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65263" y="6400800"/>
            <a:ext cx="2514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sz="1600" b="0">
                <a:latin typeface="Arial Narrow" pitchFamily="32" charset="0"/>
              </a:rPr>
              <a:t>	</a:t>
            </a:r>
            <a:r>
              <a:rPr lang="pl-PL" altLang="pl-PL" b="0" i="1">
                <a:latin typeface="Arial Narrow" pitchFamily="32" charset="0"/>
              </a:rPr>
              <a:t>Dziękuję za uwagę</a:t>
            </a:r>
          </a:p>
        </p:txBody>
      </p:sp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5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533400" y="609600"/>
            <a:ext cx="8001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00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>
                <a:solidFill>
                  <a:srgbClr val="FFC000"/>
                </a:solidFill>
                <a:latin typeface="Arial Narrow" pitchFamily="32" charset="0"/>
              </a:rPr>
              <a:t> </a:t>
            </a:r>
            <a:r>
              <a:rPr lang="pl-PL" altLang="pl-PL" sz="4000" b="0">
                <a:solidFill>
                  <a:srgbClr val="FFFF00"/>
                </a:solidFill>
                <a:latin typeface="Arial Narrow" pitchFamily="32" charset="0"/>
              </a:rPr>
              <a:t>Pomoc Techniczna PROW 2014 – 2020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40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0">
                <a:latin typeface="Arial Narrow" pitchFamily="32" charset="0"/>
              </a:rPr>
              <a:t>Spotkanie z Urzędami Marszałkowskimi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rgbClr val="FFFF00"/>
                </a:solidFill>
                <a:latin typeface="Arial Narrow" pitchFamily="32" charset="0"/>
              </a:rPr>
              <a:t>Warszawa, dn. 11 kwietnia 2016 r.</a:t>
            </a:r>
          </a:p>
        </p:txBody>
      </p:sp>
      <p:graphicFrame>
        <p:nvGraphicFramePr>
          <p:cNvPr id="2" name="Group 10"/>
          <p:cNvGraphicFramePr>
            <a:graphicFrameLocks noGrp="1"/>
          </p:cNvGraphicFramePr>
          <p:nvPr/>
        </p:nvGraphicFramePr>
        <p:xfrm>
          <a:off x="0" y="6594475"/>
          <a:ext cx="1296988" cy="277813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17640" marR="176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09" name="Object 12"/>
          <p:cNvGraphicFramePr>
            <a:graphicFrameLocks noChangeAspect="1"/>
          </p:cNvGraphicFramePr>
          <p:nvPr/>
        </p:nvGraphicFramePr>
        <p:xfrm>
          <a:off x="228600" y="5749925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3" r:id="rId6" imgW="2882160" imgH="1937160" progId="">
                  <p:embed/>
                </p:oleObj>
              </mc:Choice>
              <mc:Fallback>
                <p:oleObj r:id="rId6" imgW="2882160" imgH="1937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49925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0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11" name="Rectangle 14"/>
          <p:cNvSpPr>
            <a:spLocks noChangeArrowheads="1"/>
          </p:cNvSpPr>
          <p:nvPr/>
        </p:nvSpPr>
        <p:spPr bwMode="auto">
          <a:xfrm>
            <a:off x="36513" y="0"/>
            <a:ext cx="9144000" cy="5638800"/>
          </a:xfrm>
          <a:prstGeom prst="rect">
            <a:avLst/>
          </a:prstGeom>
          <a:blipFill dpi="0" rotWithShape="0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itchFamily="16" charset="0"/>
              <a:buNone/>
            </a:pPr>
            <a:r>
              <a:rPr lang="pl-PL" altLang="pl-PL" sz="2000" b="0">
                <a:latin typeface="Arial Narrow" pitchFamily="32" charset="0"/>
              </a:rPr>
              <a:t> </a:t>
            </a: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425450" y="238126"/>
            <a:ext cx="8382000" cy="575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ts val="400"/>
              </a:spcBef>
              <a:buClrTx/>
              <a:buFontTx/>
              <a:buNone/>
            </a:pPr>
            <a:r>
              <a:rPr lang="pl-PL" altLang="pl-PL" sz="1600" b="0"/>
              <a:t> </a:t>
            </a:r>
          </a:p>
          <a:p>
            <a:pPr algn="just" eaLnBrk="1" hangingPunct="1">
              <a:spcBef>
                <a:spcPts val="400"/>
              </a:spcBef>
              <a:buFont typeface="Arial" charset="0"/>
              <a:buNone/>
            </a:pPr>
            <a:endParaRPr lang="pl-PL" altLang="pl-PL" sz="1600"/>
          </a:p>
        </p:txBody>
      </p:sp>
      <p:sp>
        <p:nvSpPr>
          <p:cNvPr id="4113" name="Tytuł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796925"/>
          </a:xfrm>
        </p:spPr>
        <p:txBody>
          <a:bodyPr/>
          <a:lstStyle/>
          <a:p>
            <a:r>
              <a:rPr lang="pl-PL" altLang="pl-PL" sz="2400" b="1" dirty="0" smtClean="0">
                <a:solidFill>
                  <a:srgbClr val="FF0000"/>
                </a:solidFill>
              </a:rPr>
              <a:t/>
            </a:r>
            <a:br>
              <a:rPr lang="pl-PL" altLang="pl-PL" sz="2400" b="1" dirty="0" smtClean="0">
                <a:solidFill>
                  <a:srgbClr val="FF0000"/>
                </a:solidFill>
              </a:rPr>
            </a:br>
            <a:endParaRPr lang="pl-PL" altLang="pl-PL" sz="2000" b="1" dirty="0" smtClean="0"/>
          </a:p>
        </p:txBody>
      </p:sp>
      <p:sp>
        <p:nvSpPr>
          <p:cNvPr id="4114" name="Symbol zastępczy zawartości 16"/>
          <p:cNvSpPr>
            <a:spLocks noGrp="1"/>
          </p:cNvSpPr>
          <p:nvPr>
            <p:ph idx="1"/>
          </p:nvPr>
        </p:nvSpPr>
        <p:spPr>
          <a:xfrm>
            <a:off x="457200" y="217488"/>
            <a:ext cx="8228013" cy="5421312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altLang="pl-PL" sz="1800" b="1" dirty="0" smtClean="0"/>
              <a:t>Grupa Sterująca ds. ESOW</a:t>
            </a:r>
          </a:p>
          <a:p>
            <a:pPr marL="0" lvl="0" indent="0" algn="just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1600" b="1" dirty="0" smtClean="0"/>
              <a:t>Wnioski z warsztatów „Podejście </a:t>
            </a:r>
            <a:r>
              <a:rPr lang="pl-PL" sz="1600" b="1" dirty="0"/>
              <a:t>do rewitalizacji obszarów wiejskich (włączenie społeczne</a:t>
            </a:r>
            <a:r>
              <a:rPr lang="pl-PL" sz="1600" b="1" dirty="0" smtClean="0"/>
              <a:t>)”:</a:t>
            </a:r>
            <a:endParaRPr lang="pl-PL" sz="1600" dirty="0"/>
          </a:p>
          <a:p>
            <a:pPr lvl="1"/>
            <a:r>
              <a:rPr lang="pl-PL" sz="1600" dirty="0"/>
              <a:t>tematy powinny dotyczyć rozwiązań lokalnych / terytorialnych uwzględniających ich charakterystykę;</a:t>
            </a:r>
          </a:p>
          <a:p>
            <a:pPr lvl="1"/>
            <a:r>
              <a:rPr lang="pl-PL" sz="1600" dirty="0"/>
              <a:t>zagadnienia należy prezentować jako szanse, a nie tylko problem - pozytywne wiadomości;</a:t>
            </a:r>
          </a:p>
          <a:p>
            <a:pPr lvl="1"/>
            <a:r>
              <a:rPr lang="pl-PL" sz="1600" dirty="0"/>
              <a:t>należy uwzględniać zagadnienia międzysektorowe: określenie synergii między funduszami, Dyrekcjami Generalnymi KE i inicjatywami (np. LEADER, Smart </a:t>
            </a:r>
            <a:r>
              <a:rPr lang="pl-PL" sz="1600" dirty="0" err="1"/>
              <a:t>Villages</a:t>
            </a:r>
            <a:r>
              <a:rPr lang="pl-PL" sz="1600" dirty="0"/>
              <a:t>);</a:t>
            </a:r>
          </a:p>
          <a:p>
            <a:pPr lvl="1"/>
            <a:r>
              <a:rPr lang="pl-PL" sz="1600" dirty="0"/>
              <a:t>należy prezentować dobre praktyki w tym obszarze i zadbać o właściwą komunikację (jej formę).</a:t>
            </a:r>
          </a:p>
          <a:p>
            <a:pPr marL="0" indent="0" algn="just">
              <a:buNone/>
            </a:pPr>
            <a:endParaRPr lang="pl-PL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200" dirty="0" smtClean="0"/>
              <a:t> </a:t>
            </a:r>
            <a:endParaRPr lang="pl-PL" sz="1200" dirty="0">
              <a:solidFill>
                <a:prstClr val="black"/>
              </a:solidFill>
            </a:endParaRPr>
          </a:p>
          <a:p>
            <a:pPr>
              <a:buFont typeface="Times New Roman" pitchFamily="16" charset="0"/>
              <a:buNone/>
            </a:pPr>
            <a:endParaRPr lang="pl-PL" altLang="pl-PL" sz="1200" dirty="0" smtClean="0"/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" name="Obraz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15000"/>
            <a:ext cx="14478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943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749132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65263" y="6400800"/>
            <a:ext cx="2514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sz="1600" b="0">
                <a:latin typeface="Arial Narrow" pitchFamily="32" charset="0"/>
              </a:rPr>
              <a:t>	</a:t>
            </a:r>
            <a:r>
              <a:rPr lang="pl-PL" altLang="pl-PL" b="0" i="1">
                <a:latin typeface="Arial Narrow" pitchFamily="32" charset="0"/>
              </a:rPr>
              <a:t>Dziękuję za uwagę</a:t>
            </a:r>
          </a:p>
        </p:txBody>
      </p:sp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5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533400" y="609600"/>
            <a:ext cx="8001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00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>
                <a:solidFill>
                  <a:srgbClr val="FFC000"/>
                </a:solidFill>
                <a:latin typeface="Arial Narrow" pitchFamily="32" charset="0"/>
              </a:rPr>
              <a:t> </a:t>
            </a:r>
            <a:r>
              <a:rPr lang="pl-PL" altLang="pl-PL" sz="4000" b="0">
                <a:solidFill>
                  <a:srgbClr val="FFFF00"/>
                </a:solidFill>
                <a:latin typeface="Arial Narrow" pitchFamily="32" charset="0"/>
              </a:rPr>
              <a:t>Pomoc Techniczna PROW 2014 – 2020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40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0">
                <a:latin typeface="Arial Narrow" pitchFamily="32" charset="0"/>
              </a:rPr>
              <a:t>Spotkanie z Urzędami Marszałkowskimi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rgbClr val="FFFF00"/>
                </a:solidFill>
                <a:latin typeface="Arial Narrow" pitchFamily="32" charset="0"/>
              </a:rPr>
              <a:t>Warszawa, dn. 11 kwietnia 2016 r.</a:t>
            </a:r>
          </a:p>
        </p:txBody>
      </p:sp>
      <p:graphicFrame>
        <p:nvGraphicFramePr>
          <p:cNvPr id="2" name="Group 10"/>
          <p:cNvGraphicFramePr>
            <a:graphicFrameLocks noGrp="1"/>
          </p:cNvGraphicFramePr>
          <p:nvPr/>
        </p:nvGraphicFramePr>
        <p:xfrm>
          <a:off x="0" y="6594475"/>
          <a:ext cx="1296988" cy="277813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17640" marR="176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09" name="Object 12"/>
          <p:cNvGraphicFramePr>
            <a:graphicFrameLocks noChangeAspect="1"/>
          </p:cNvGraphicFramePr>
          <p:nvPr/>
        </p:nvGraphicFramePr>
        <p:xfrm>
          <a:off x="228600" y="5749925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7" r:id="rId6" imgW="2882160" imgH="1937160" progId="">
                  <p:embed/>
                </p:oleObj>
              </mc:Choice>
              <mc:Fallback>
                <p:oleObj r:id="rId6" imgW="2882160" imgH="1937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49925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0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11" name="Rectangle 14"/>
          <p:cNvSpPr>
            <a:spLocks noChangeArrowheads="1"/>
          </p:cNvSpPr>
          <p:nvPr/>
        </p:nvSpPr>
        <p:spPr bwMode="auto">
          <a:xfrm>
            <a:off x="36513" y="0"/>
            <a:ext cx="9144000" cy="5638800"/>
          </a:xfrm>
          <a:prstGeom prst="rect">
            <a:avLst/>
          </a:prstGeom>
          <a:blipFill dpi="0" rotWithShape="0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itchFamily="16" charset="0"/>
              <a:buNone/>
            </a:pPr>
            <a:r>
              <a:rPr lang="pl-PL" altLang="pl-PL" sz="2000" b="0">
                <a:latin typeface="Arial Narrow" pitchFamily="32" charset="0"/>
              </a:rPr>
              <a:t> </a:t>
            </a: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425450" y="238126"/>
            <a:ext cx="8382000" cy="575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ts val="400"/>
              </a:spcBef>
              <a:buClrTx/>
              <a:buFontTx/>
              <a:buNone/>
            </a:pPr>
            <a:r>
              <a:rPr lang="pl-PL" altLang="pl-PL" sz="1600" b="0"/>
              <a:t> </a:t>
            </a:r>
          </a:p>
          <a:p>
            <a:pPr algn="just" eaLnBrk="1" hangingPunct="1">
              <a:spcBef>
                <a:spcPts val="400"/>
              </a:spcBef>
              <a:buFont typeface="Arial" charset="0"/>
              <a:buNone/>
            </a:pPr>
            <a:endParaRPr lang="pl-PL" altLang="pl-PL" sz="1600"/>
          </a:p>
        </p:txBody>
      </p:sp>
      <p:sp>
        <p:nvSpPr>
          <p:cNvPr id="4113" name="Tytuł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796925"/>
          </a:xfrm>
        </p:spPr>
        <p:txBody>
          <a:bodyPr/>
          <a:lstStyle/>
          <a:p>
            <a:r>
              <a:rPr lang="pl-PL" altLang="pl-PL" sz="2400" b="1" dirty="0" smtClean="0">
                <a:solidFill>
                  <a:srgbClr val="FF0000"/>
                </a:solidFill>
              </a:rPr>
              <a:t/>
            </a:r>
            <a:br>
              <a:rPr lang="pl-PL" altLang="pl-PL" sz="2400" b="1" dirty="0" smtClean="0">
                <a:solidFill>
                  <a:srgbClr val="FF0000"/>
                </a:solidFill>
              </a:rPr>
            </a:br>
            <a:endParaRPr lang="pl-PL" altLang="pl-PL" sz="2000" b="1" dirty="0" smtClean="0"/>
          </a:p>
        </p:txBody>
      </p:sp>
      <p:sp>
        <p:nvSpPr>
          <p:cNvPr id="4114" name="Symbol zastępczy zawartości 16"/>
          <p:cNvSpPr>
            <a:spLocks noGrp="1"/>
          </p:cNvSpPr>
          <p:nvPr>
            <p:ph idx="1"/>
          </p:nvPr>
        </p:nvSpPr>
        <p:spPr>
          <a:xfrm>
            <a:off x="457200" y="217488"/>
            <a:ext cx="8228013" cy="5421312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altLang="pl-PL" sz="1800" b="1" dirty="0" smtClean="0"/>
              <a:t>Grupa Sterująca ds. ESOW</a:t>
            </a:r>
          </a:p>
          <a:p>
            <a:pPr marL="0" lvl="0" indent="0" algn="just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dirty="0"/>
              <a:t>W kolejnej części posiedzenia przedstawiono kolejne kroki dot. samooceny Sieci Obszarów Wiejskich. Zgodnie ze stanowiskiem Zgromadzenia ESOW z dnia 11.12.2018 r., kolejna samoocena Sieci Obszarów Wiejskich zostanie przeprowadzona w 2019 r. Do końca maja 2019 r. ma być przygotowany ostateczny arkusz ankiety do samooceny, który ma być uproszczony w stosunku do poprzedniej oceny. Zaplanowano, iż zebranie ankiet z samooceny nastąpi do końca lipca 2019 r. Ankieta zostanie przesłana mailowo do tych samych jednostek / osób co poprzednie badanie</a:t>
            </a:r>
            <a:r>
              <a:rPr lang="pl-PL" sz="1600" dirty="0" smtClean="0"/>
              <a:t>.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dirty="0"/>
              <a:t>Następnie Sieć EIP – AGRI i ENRD Evaluation Helpdesk  przedstawił planowane wydarzenia na następny </a:t>
            </a:r>
            <a:r>
              <a:rPr lang="pl-PL" sz="1600" dirty="0" smtClean="0"/>
              <a:t>okres.</a:t>
            </a:r>
            <a:endParaRPr lang="pl-PL" sz="1600" dirty="0"/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200" dirty="0" smtClean="0"/>
              <a:t> </a:t>
            </a:r>
            <a:endParaRPr lang="pl-PL" sz="1200" dirty="0">
              <a:solidFill>
                <a:prstClr val="black"/>
              </a:solidFill>
            </a:endParaRPr>
          </a:p>
          <a:p>
            <a:pPr>
              <a:buFont typeface="Times New Roman" pitchFamily="16" charset="0"/>
              <a:buNone/>
            </a:pPr>
            <a:endParaRPr lang="pl-PL" altLang="pl-PL" sz="1200" dirty="0" smtClean="0"/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" name="Obraz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15000"/>
            <a:ext cx="14478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781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749132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65263" y="6400800"/>
            <a:ext cx="2514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sz="1600" b="0">
                <a:latin typeface="Arial Narrow" pitchFamily="32" charset="0"/>
              </a:rPr>
              <a:t>	</a:t>
            </a:r>
            <a:r>
              <a:rPr lang="pl-PL" altLang="pl-PL" b="0" i="1">
                <a:latin typeface="Arial Narrow" pitchFamily="32" charset="0"/>
              </a:rPr>
              <a:t>Dziękuję za uwagę</a:t>
            </a:r>
          </a:p>
        </p:txBody>
      </p:sp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5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533400" y="609600"/>
            <a:ext cx="8001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00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>
                <a:solidFill>
                  <a:srgbClr val="FFC000"/>
                </a:solidFill>
                <a:latin typeface="Arial Narrow" pitchFamily="32" charset="0"/>
              </a:rPr>
              <a:t> </a:t>
            </a:r>
            <a:r>
              <a:rPr lang="pl-PL" altLang="pl-PL" sz="4000" b="0">
                <a:solidFill>
                  <a:srgbClr val="FFFF00"/>
                </a:solidFill>
                <a:latin typeface="Arial Narrow" pitchFamily="32" charset="0"/>
              </a:rPr>
              <a:t>Pomoc Techniczna PROW 2014 – 2020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40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0">
                <a:latin typeface="Arial Narrow" pitchFamily="32" charset="0"/>
              </a:rPr>
              <a:t>Spotkanie z Urzędami Marszałkowskimi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rgbClr val="FFFF00"/>
                </a:solidFill>
                <a:latin typeface="Arial Narrow" pitchFamily="32" charset="0"/>
              </a:rPr>
              <a:t>Warszawa, dn. 11 kwietnia 2016 r.</a:t>
            </a:r>
          </a:p>
        </p:txBody>
      </p:sp>
      <p:graphicFrame>
        <p:nvGraphicFramePr>
          <p:cNvPr id="2" name="Group 10"/>
          <p:cNvGraphicFramePr>
            <a:graphicFrameLocks noGrp="1"/>
          </p:cNvGraphicFramePr>
          <p:nvPr/>
        </p:nvGraphicFramePr>
        <p:xfrm>
          <a:off x="0" y="6594475"/>
          <a:ext cx="1296988" cy="277813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17640" marR="176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09" name="Object 12"/>
          <p:cNvGraphicFramePr>
            <a:graphicFrameLocks noChangeAspect="1"/>
          </p:cNvGraphicFramePr>
          <p:nvPr/>
        </p:nvGraphicFramePr>
        <p:xfrm>
          <a:off x="228600" y="5749925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0" r:id="rId6" imgW="2882160" imgH="1937160" progId="">
                  <p:embed/>
                </p:oleObj>
              </mc:Choice>
              <mc:Fallback>
                <p:oleObj r:id="rId6" imgW="2882160" imgH="1937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49925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0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11" name="Rectangle 14"/>
          <p:cNvSpPr>
            <a:spLocks noChangeArrowheads="1"/>
          </p:cNvSpPr>
          <p:nvPr/>
        </p:nvSpPr>
        <p:spPr bwMode="auto">
          <a:xfrm>
            <a:off x="36513" y="0"/>
            <a:ext cx="9144000" cy="5638800"/>
          </a:xfrm>
          <a:prstGeom prst="rect">
            <a:avLst/>
          </a:prstGeom>
          <a:blipFill dpi="0" rotWithShape="0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itchFamily="16" charset="0"/>
              <a:buNone/>
            </a:pPr>
            <a:r>
              <a:rPr lang="pl-PL" altLang="pl-PL" sz="2000" b="0">
                <a:latin typeface="Arial Narrow" pitchFamily="32" charset="0"/>
              </a:rPr>
              <a:t> </a:t>
            </a: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425450" y="238126"/>
            <a:ext cx="8382000" cy="575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ts val="400"/>
              </a:spcBef>
              <a:buClrTx/>
              <a:buFontTx/>
              <a:buNone/>
            </a:pPr>
            <a:r>
              <a:rPr lang="pl-PL" altLang="pl-PL" sz="1600" b="0"/>
              <a:t> </a:t>
            </a:r>
          </a:p>
          <a:p>
            <a:pPr algn="just" eaLnBrk="1" hangingPunct="1">
              <a:spcBef>
                <a:spcPts val="400"/>
              </a:spcBef>
              <a:buFont typeface="Arial" charset="0"/>
              <a:buNone/>
            </a:pPr>
            <a:endParaRPr lang="pl-PL" altLang="pl-PL" sz="1600"/>
          </a:p>
        </p:txBody>
      </p:sp>
      <p:sp>
        <p:nvSpPr>
          <p:cNvPr id="4113" name="Tytuł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796925"/>
          </a:xfrm>
        </p:spPr>
        <p:txBody>
          <a:bodyPr/>
          <a:lstStyle/>
          <a:p>
            <a:r>
              <a:rPr lang="pl-PL" altLang="pl-PL" sz="2400" b="1" dirty="0" smtClean="0">
                <a:solidFill>
                  <a:srgbClr val="FF0000"/>
                </a:solidFill>
              </a:rPr>
              <a:t/>
            </a:r>
            <a:br>
              <a:rPr lang="pl-PL" altLang="pl-PL" sz="2400" b="1" dirty="0" smtClean="0">
                <a:solidFill>
                  <a:srgbClr val="FF0000"/>
                </a:solidFill>
              </a:rPr>
            </a:br>
            <a:endParaRPr lang="pl-PL" altLang="pl-PL" sz="2000" b="1" dirty="0" smtClean="0"/>
          </a:p>
        </p:txBody>
      </p:sp>
      <p:sp>
        <p:nvSpPr>
          <p:cNvPr id="4114" name="Symbol zastępczy zawartości 16"/>
          <p:cNvSpPr>
            <a:spLocks noGrp="1"/>
          </p:cNvSpPr>
          <p:nvPr>
            <p:ph idx="1"/>
          </p:nvPr>
        </p:nvSpPr>
        <p:spPr>
          <a:xfrm>
            <a:off x="457200" y="217488"/>
            <a:ext cx="8228013" cy="5421312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altLang="pl-PL" sz="1800" b="1" dirty="0" smtClean="0"/>
              <a:t>Grupa Sterująca ds. ESOW</a:t>
            </a:r>
          </a:p>
          <a:p>
            <a:pPr marL="0" lvl="0" indent="0" algn="just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1" dirty="0"/>
              <a:t>Wnioski dla polskiej KSOW:</a:t>
            </a:r>
            <a:endParaRPr lang="pl-PL" sz="1600" dirty="0"/>
          </a:p>
          <a:p>
            <a:pPr lvl="0"/>
            <a:r>
              <a:rPr lang="pl-PL" sz="1600" dirty="0"/>
              <a:t>Grupa Robocza ds. KSOW powinna zastanowić się i zaproponować rozwiązanie dot. prezentowania przez uczestników biorących udział w wydarzeniach na poziomie unijnym (konferencjach, seminariach, warsztatach, itp.) sposób prezentowania najistotniejszych informacji na poziomie krajowym / regionalnym (konferencje, seminaria, warsztaty kaskadowe).</a:t>
            </a:r>
          </a:p>
          <a:p>
            <a:pPr lvl="0"/>
            <a:r>
              <a:rPr lang="pl-PL" sz="1600" dirty="0"/>
              <a:t>Grupa Robocza ds. KSOW powinna podjąć dyskusję w zakresie tematów (biorąc również pod uwagę tematy poruszane na poziomie unijnym) jakie powinien przede wszystkim realizować KSOW w latach kolejnych oraz formę realizowanych projektów (w tym sposób komunikacji) by dotrzeć w najwłaściwszy sposób do odbiorców.</a:t>
            </a:r>
          </a:p>
          <a:p>
            <a:pPr lvl="0"/>
            <a:r>
              <a:rPr lang="pl-PL" sz="1600" dirty="0"/>
              <a:t>Przeprowadzić w 2019 r. samoocenę KSOW w oparciu o opracowaną ankietę.</a:t>
            </a:r>
          </a:p>
          <a:p>
            <a:pPr marL="0" indent="0" algn="just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200" dirty="0" smtClean="0"/>
              <a:t> </a:t>
            </a:r>
            <a:endParaRPr lang="pl-PL" sz="1200" dirty="0">
              <a:solidFill>
                <a:prstClr val="black"/>
              </a:solidFill>
            </a:endParaRPr>
          </a:p>
          <a:p>
            <a:pPr>
              <a:buFont typeface="Times New Roman" pitchFamily="16" charset="0"/>
              <a:buNone/>
            </a:pPr>
            <a:endParaRPr lang="pl-PL" altLang="pl-PL" sz="1200" dirty="0" smtClean="0"/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" name="Obraz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15000"/>
            <a:ext cx="14478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095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00" y="572295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465263" y="6400800"/>
            <a:ext cx="2514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sz="1600" b="0">
                <a:latin typeface="Arial Narrow" pitchFamily="32" charset="0"/>
              </a:rPr>
              <a:t>	</a:t>
            </a:r>
            <a:r>
              <a:rPr lang="pl-PL" altLang="pl-PL" b="0" i="1">
                <a:latin typeface="Arial Narrow" pitchFamily="32" charset="0"/>
              </a:rPr>
              <a:t>Dziękuję za uwagę</a:t>
            </a:r>
          </a:p>
        </p:txBody>
      </p:sp>
      <p:pic>
        <p:nvPicPr>
          <p:cNvPr id="15368" name="Picture 7"/>
          <p:cNvPicPr>
            <a:picLocks noChangeAspect="1" noChangeArrowheads="1"/>
          </p:cNvPicPr>
          <p:nvPr/>
        </p:nvPicPr>
        <p:blipFill>
          <a:blip r:embed="rId5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533400" y="609600"/>
            <a:ext cx="8001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00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>
                <a:solidFill>
                  <a:srgbClr val="FFC000"/>
                </a:solidFill>
                <a:latin typeface="Arial Narrow" pitchFamily="32" charset="0"/>
              </a:rPr>
              <a:t> </a:t>
            </a:r>
            <a:r>
              <a:rPr lang="pl-PL" altLang="pl-PL" sz="4000" b="0">
                <a:solidFill>
                  <a:srgbClr val="FFFF00"/>
                </a:solidFill>
                <a:latin typeface="Arial Narrow" pitchFamily="32" charset="0"/>
              </a:rPr>
              <a:t>Pomoc Techniczna PROW 2014 – 2020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40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0">
                <a:latin typeface="Arial Narrow" pitchFamily="32" charset="0"/>
              </a:rPr>
              <a:t>Spotkanie z Urzędami Marszałkowskimi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rgbClr val="FFFF00"/>
                </a:solidFill>
                <a:latin typeface="Arial Narrow" pitchFamily="32" charset="0"/>
              </a:rPr>
              <a:t>Warszawa, dn. 11 kwietnia 2016 r.</a:t>
            </a:r>
          </a:p>
        </p:txBody>
      </p:sp>
      <p:pic>
        <p:nvPicPr>
          <p:cNvPr id="15370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13322" name="Group 10"/>
          <p:cNvGraphicFramePr>
            <a:graphicFrameLocks noGrp="1"/>
          </p:cNvGraphicFramePr>
          <p:nvPr/>
        </p:nvGraphicFramePr>
        <p:xfrm>
          <a:off x="0" y="6594475"/>
          <a:ext cx="1296988" cy="277813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17640" marR="176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373" name="Object 12"/>
          <p:cNvGraphicFramePr>
            <a:graphicFrameLocks noChangeAspect="1"/>
          </p:cNvGraphicFramePr>
          <p:nvPr/>
        </p:nvGraphicFramePr>
        <p:xfrm>
          <a:off x="228600" y="5749925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6" r:id="rId7" imgW="2882160" imgH="1937160" progId="">
                  <p:embed/>
                </p:oleObj>
              </mc:Choice>
              <mc:Fallback>
                <p:oleObj r:id="rId7" imgW="2882160" imgH="1937160" progId="">
                  <p:embed/>
                  <p:pic>
                    <p:nvPicPr>
                      <p:cNvPr id="1537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49925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74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375" name="Picture 14"/>
          <p:cNvPicPr>
            <a:picLocks noChangeAspect="1" noChangeArrowheads="1"/>
          </p:cNvPicPr>
          <p:nvPr/>
        </p:nvPicPr>
        <p:blipFill>
          <a:blip r:embed="rId10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376" name="Text Box 15"/>
          <p:cNvSpPr txBox="1">
            <a:spLocks noChangeArrowheads="1"/>
          </p:cNvSpPr>
          <p:nvPr/>
        </p:nvSpPr>
        <p:spPr bwMode="auto">
          <a:xfrm>
            <a:off x="114300" y="-217487"/>
            <a:ext cx="8229600" cy="57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5377" name="Text Box 16"/>
          <p:cNvSpPr txBox="1">
            <a:spLocks noChangeArrowheads="1"/>
          </p:cNvSpPr>
          <p:nvPr/>
        </p:nvSpPr>
        <p:spPr bwMode="auto">
          <a:xfrm>
            <a:off x="381000" y="152400"/>
            <a:ext cx="8382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ts val="1000"/>
              </a:spcBef>
              <a:buClrTx/>
              <a:buFontTx/>
              <a:buNone/>
            </a:pPr>
            <a:endParaRPr lang="pl-PL" altLang="pl-PL" sz="4000" dirty="0">
              <a:latin typeface="Arial Narrow" pitchFamily="32" charset="0"/>
            </a:endParaRPr>
          </a:p>
          <a:p>
            <a:pPr algn="just" eaLnBrk="1" hangingPunct="1">
              <a:spcBef>
                <a:spcPts val="1000"/>
              </a:spcBef>
              <a:buClrTx/>
              <a:buFontTx/>
              <a:buNone/>
            </a:pPr>
            <a:endParaRPr lang="pl-PL" altLang="pl-PL" sz="4000" dirty="0">
              <a:latin typeface="Arial Narrow" pitchFamily="32" charset="0"/>
            </a:endParaRPr>
          </a:p>
          <a:p>
            <a:pPr algn="just" eaLnBrk="1" hangingPunct="1">
              <a:spcBef>
                <a:spcPts val="1000"/>
              </a:spcBef>
              <a:buClrTx/>
              <a:buFontTx/>
              <a:buNone/>
            </a:pPr>
            <a:endParaRPr lang="pl-PL" altLang="pl-PL" sz="4000" dirty="0">
              <a:latin typeface="Arial Narrow" pitchFamily="32" charset="0"/>
            </a:endParaRPr>
          </a:p>
          <a:p>
            <a:pPr algn="ctr" eaLnBrk="1" hangingPunct="1">
              <a:spcBef>
                <a:spcPts val="1000"/>
              </a:spcBef>
              <a:buClrTx/>
              <a:buFontTx/>
              <a:buNone/>
            </a:pPr>
            <a:r>
              <a:rPr lang="pl-PL" altLang="pl-PL" sz="4000" b="0">
                <a:latin typeface="Arial Narrow" pitchFamily="32" charset="0"/>
              </a:rPr>
              <a:t>Dziękuję za uwagę</a:t>
            </a:r>
          </a:p>
        </p:txBody>
      </p:sp>
      <p:pic>
        <p:nvPicPr>
          <p:cNvPr id="17" name="Obraz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15000"/>
            <a:ext cx="14478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01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749132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65263" y="6400800"/>
            <a:ext cx="2514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sz="1600" b="0">
                <a:latin typeface="Arial Narrow" pitchFamily="32" charset="0"/>
              </a:rPr>
              <a:t>	</a:t>
            </a:r>
            <a:r>
              <a:rPr lang="pl-PL" altLang="pl-PL" b="0" i="1">
                <a:latin typeface="Arial Narrow" pitchFamily="32" charset="0"/>
              </a:rPr>
              <a:t>Dziękuję za uwagę</a:t>
            </a:r>
          </a:p>
        </p:txBody>
      </p:sp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5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533400" y="609600"/>
            <a:ext cx="8001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00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>
                <a:solidFill>
                  <a:srgbClr val="FFC000"/>
                </a:solidFill>
                <a:latin typeface="Arial Narrow" pitchFamily="32" charset="0"/>
              </a:rPr>
              <a:t> </a:t>
            </a:r>
            <a:r>
              <a:rPr lang="pl-PL" altLang="pl-PL" sz="4000" b="0">
                <a:solidFill>
                  <a:srgbClr val="FFFF00"/>
                </a:solidFill>
                <a:latin typeface="Arial Narrow" pitchFamily="32" charset="0"/>
              </a:rPr>
              <a:t>Pomoc Techniczna PROW 2014 – 2020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40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0">
                <a:latin typeface="Arial Narrow" pitchFamily="32" charset="0"/>
              </a:rPr>
              <a:t>Spotkanie z Urzędami Marszałkowskimi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rgbClr val="FFFF00"/>
                </a:solidFill>
                <a:latin typeface="Arial Narrow" pitchFamily="32" charset="0"/>
              </a:rPr>
              <a:t>Warszawa, dn. 11 kwietnia 2016 r.</a:t>
            </a:r>
          </a:p>
        </p:txBody>
      </p:sp>
      <p:graphicFrame>
        <p:nvGraphicFramePr>
          <p:cNvPr id="2" name="Group 10"/>
          <p:cNvGraphicFramePr>
            <a:graphicFrameLocks noGrp="1"/>
          </p:cNvGraphicFramePr>
          <p:nvPr/>
        </p:nvGraphicFramePr>
        <p:xfrm>
          <a:off x="0" y="6594475"/>
          <a:ext cx="1296988" cy="277813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17640" marR="176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09" name="Object 12"/>
          <p:cNvGraphicFramePr>
            <a:graphicFrameLocks noChangeAspect="1"/>
          </p:cNvGraphicFramePr>
          <p:nvPr/>
        </p:nvGraphicFramePr>
        <p:xfrm>
          <a:off x="228600" y="5749925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94" r:id="rId6" imgW="2882160" imgH="1937160" progId="">
                  <p:embed/>
                </p:oleObj>
              </mc:Choice>
              <mc:Fallback>
                <p:oleObj r:id="rId6" imgW="2882160" imgH="1937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49925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0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11" name="Rectangle 14"/>
          <p:cNvSpPr>
            <a:spLocks noChangeArrowheads="1"/>
          </p:cNvSpPr>
          <p:nvPr/>
        </p:nvSpPr>
        <p:spPr bwMode="auto">
          <a:xfrm>
            <a:off x="36513" y="0"/>
            <a:ext cx="9144000" cy="5638800"/>
          </a:xfrm>
          <a:prstGeom prst="rect">
            <a:avLst/>
          </a:prstGeom>
          <a:blipFill dpi="0" rotWithShape="0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itchFamily="16" charset="0"/>
              <a:buNone/>
            </a:pPr>
            <a:r>
              <a:rPr lang="pl-PL" altLang="pl-PL" sz="2000" b="0">
                <a:latin typeface="Arial Narrow" pitchFamily="32" charset="0"/>
              </a:rPr>
              <a:t> </a:t>
            </a: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425450" y="238126"/>
            <a:ext cx="8382000" cy="575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ts val="400"/>
              </a:spcBef>
              <a:buClrTx/>
              <a:buFontTx/>
              <a:buNone/>
            </a:pPr>
            <a:r>
              <a:rPr lang="pl-PL" altLang="pl-PL" sz="1600" b="0"/>
              <a:t> </a:t>
            </a:r>
          </a:p>
          <a:p>
            <a:pPr algn="just" eaLnBrk="1" hangingPunct="1">
              <a:spcBef>
                <a:spcPts val="400"/>
              </a:spcBef>
              <a:buFont typeface="Arial" charset="0"/>
              <a:buNone/>
            </a:pPr>
            <a:endParaRPr lang="pl-PL" altLang="pl-PL" sz="1600"/>
          </a:p>
        </p:txBody>
      </p:sp>
      <p:sp>
        <p:nvSpPr>
          <p:cNvPr id="4113" name="Tytuł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796925"/>
          </a:xfrm>
        </p:spPr>
        <p:txBody>
          <a:bodyPr/>
          <a:lstStyle/>
          <a:p>
            <a:r>
              <a:rPr lang="pl-PL" altLang="pl-PL" sz="2400" b="1" dirty="0" smtClean="0">
                <a:solidFill>
                  <a:srgbClr val="FF0000"/>
                </a:solidFill>
              </a:rPr>
              <a:t/>
            </a:r>
            <a:br>
              <a:rPr lang="pl-PL" altLang="pl-PL" sz="2400" b="1" dirty="0" smtClean="0">
                <a:solidFill>
                  <a:srgbClr val="FF0000"/>
                </a:solidFill>
              </a:rPr>
            </a:br>
            <a:endParaRPr lang="pl-PL" altLang="pl-PL" sz="2000" b="1" dirty="0" smtClean="0"/>
          </a:p>
        </p:txBody>
      </p:sp>
      <p:sp>
        <p:nvSpPr>
          <p:cNvPr id="4114" name="Symbol zastępczy zawartości 16"/>
          <p:cNvSpPr>
            <a:spLocks noGrp="1"/>
          </p:cNvSpPr>
          <p:nvPr>
            <p:ph idx="1"/>
          </p:nvPr>
        </p:nvSpPr>
        <p:spPr>
          <a:xfrm>
            <a:off x="457200" y="217488"/>
            <a:ext cx="8228013" cy="5421312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altLang="pl-PL" sz="1800" b="1" dirty="0" smtClean="0"/>
              <a:t>Grupa Sterująca ds. ESOW</a:t>
            </a:r>
          </a:p>
          <a:p>
            <a:pPr marL="0" lvl="0" indent="0" algn="just">
              <a:buNone/>
            </a:pPr>
            <a:endParaRPr lang="pl-PL" altLang="pl-PL" sz="1800" dirty="0" smtClean="0"/>
          </a:p>
          <a:p>
            <a:pPr marL="0" lvl="0" indent="0" algn="just">
              <a:buNone/>
            </a:pPr>
            <a:r>
              <a:rPr lang="pl-PL" altLang="pl-PL" sz="1800" dirty="0" smtClean="0"/>
              <a:t>W </a:t>
            </a:r>
            <a:r>
              <a:rPr lang="pl-PL" altLang="pl-PL" sz="1800" dirty="0"/>
              <a:t>dniu 13 maja 2019 r. w Brukseli odbyło się XI posiedzenie Grupy Sterującej ds. Europejskich Sieci Obszarów </a:t>
            </a:r>
            <a:r>
              <a:rPr lang="pl-PL" altLang="pl-PL" sz="1800" dirty="0" smtClean="0"/>
              <a:t>Wiejskich.</a:t>
            </a:r>
          </a:p>
          <a:p>
            <a:pPr marL="0" lvl="0" indent="0" algn="just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dirty="0"/>
              <a:t>Celem ww. spotkania było:</a:t>
            </a:r>
          </a:p>
          <a:p>
            <a:pPr lvl="0"/>
            <a:r>
              <a:rPr lang="pl-PL" sz="1800" dirty="0"/>
              <a:t>omówienie planowanych i ostatnich działań europejskich sieci obszarów wiejskich;</a:t>
            </a:r>
          </a:p>
          <a:p>
            <a:pPr lvl="0"/>
            <a:r>
              <a:rPr lang="pl-PL" sz="1800" dirty="0"/>
              <a:t>wymiana wyników spotkania - X rocznica Sieci (</a:t>
            </a:r>
            <a:r>
              <a:rPr lang="pl-PL" sz="1800" dirty="0" err="1"/>
              <a:t>networX</a:t>
            </a:r>
            <a:r>
              <a:rPr lang="pl-PL" sz="1800" dirty="0"/>
              <a:t>) i ich wpływ na Sieć Obszarów Wiejskich w podejmowaniu kolejnych działań;</a:t>
            </a:r>
          </a:p>
          <a:p>
            <a:pPr lvl="0"/>
            <a:r>
              <a:rPr lang="pl-PL" sz="1800" dirty="0"/>
              <a:t>omówienie kolejnych kroków do samooceny Sieci Obszarów Wiejskich;</a:t>
            </a:r>
          </a:p>
          <a:p>
            <a:pPr lvl="0"/>
            <a:r>
              <a:rPr lang="pl-PL" sz="1800" dirty="0"/>
              <a:t>wymiana pomysłów na działania Europejskiej Sieci Obszarów Wiejskich (ESOW) w następnym </a:t>
            </a:r>
            <a:r>
              <a:rPr lang="pl-PL" sz="1800" dirty="0" smtClean="0"/>
              <a:t>roku.</a:t>
            </a:r>
            <a:endParaRPr lang="pl-PL" sz="1800" dirty="0"/>
          </a:p>
          <a:p>
            <a:pPr marL="0" lvl="0" indent="0" algn="just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200" dirty="0" smtClean="0"/>
              <a:t> </a:t>
            </a:r>
            <a:endParaRPr lang="pl-PL" sz="1200" dirty="0">
              <a:solidFill>
                <a:prstClr val="black"/>
              </a:solidFill>
            </a:endParaRPr>
          </a:p>
          <a:p>
            <a:pPr>
              <a:buFont typeface="Times New Roman" pitchFamily="16" charset="0"/>
              <a:buNone/>
            </a:pPr>
            <a:endParaRPr lang="pl-PL" altLang="pl-PL" sz="1200" dirty="0" smtClean="0"/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" name="Obraz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15000"/>
            <a:ext cx="14478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839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749132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65263" y="6400800"/>
            <a:ext cx="2514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sz="1600" b="0">
                <a:latin typeface="Arial Narrow" pitchFamily="32" charset="0"/>
              </a:rPr>
              <a:t>	</a:t>
            </a:r>
            <a:r>
              <a:rPr lang="pl-PL" altLang="pl-PL" b="0" i="1">
                <a:latin typeface="Arial Narrow" pitchFamily="32" charset="0"/>
              </a:rPr>
              <a:t>Dziękuję za uwagę</a:t>
            </a:r>
          </a:p>
        </p:txBody>
      </p:sp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5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533400" y="609600"/>
            <a:ext cx="8001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00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>
                <a:solidFill>
                  <a:srgbClr val="FFC000"/>
                </a:solidFill>
                <a:latin typeface="Arial Narrow" pitchFamily="32" charset="0"/>
              </a:rPr>
              <a:t> </a:t>
            </a:r>
            <a:r>
              <a:rPr lang="pl-PL" altLang="pl-PL" sz="4000" b="0">
                <a:solidFill>
                  <a:srgbClr val="FFFF00"/>
                </a:solidFill>
                <a:latin typeface="Arial Narrow" pitchFamily="32" charset="0"/>
              </a:rPr>
              <a:t>Pomoc Techniczna PROW 2014 – 2020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40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0">
                <a:latin typeface="Arial Narrow" pitchFamily="32" charset="0"/>
              </a:rPr>
              <a:t>Spotkanie z Urzędami Marszałkowskimi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rgbClr val="FFFF00"/>
                </a:solidFill>
                <a:latin typeface="Arial Narrow" pitchFamily="32" charset="0"/>
              </a:rPr>
              <a:t>Warszawa, dn. 11 kwietnia 2016 r.</a:t>
            </a:r>
          </a:p>
        </p:txBody>
      </p:sp>
      <p:graphicFrame>
        <p:nvGraphicFramePr>
          <p:cNvPr id="2" name="Group 10"/>
          <p:cNvGraphicFramePr>
            <a:graphicFrameLocks noGrp="1"/>
          </p:cNvGraphicFramePr>
          <p:nvPr/>
        </p:nvGraphicFramePr>
        <p:xfrm>
          <a:off x="0" y="6594475"/>
          <a:ext cx="1296988" cy="277813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17640" marR="176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09" name="Object 12"/>
          <p:cNvGraphicFramePr>
            <a:graphicFrameLocks noChangeAspect="1"/>
          </p:cNvGraphicFramePr>
          <p:nvPr/>
        </p:nvGraphicFramePr>
        <p:xfrm>
          <a:off x="228600" y="5749925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9" r:id="rId6" imgW="2882160" imgH="1937160" progId="">
                  <p:embed/>
                </p:oleObj>
              </mc:Choice>
              <mc:Fallback>
                <p:oleObj r:id="rId6" imgW="2882160" imgH="1937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49925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0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11" name="Rectangle 14"/>
          <p:cNvSpPr>
            <a:spLocks noChangeArrowheads="1"/>
          </p:cNvSpPr>
          <p:nvPr/>
        </p:nvSpPr>
        <p:spPr bwMode="auto">
          <a:xfrm>
            <a:off x="36513" y="0"/>
            <a:ext cx="9144000" cy="5638800"/>
          </a:xfrm>
          <a:prstGeom prst="rect">
            <a:avLst/>
          </a:prstGeom>
          <a:blipFill dpi="0" rotWithShape="0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itchFamily="16" charset="0"/>
              <a:buNone/>
            </a:pPr>
            <a:r>
              <a:rPr lang="pl-PL" altLang="pl-PL" sz="2000" b="0">
                <a:latin typeface="Arial Narrow" pitchFamily="32" charset="0"/>
              </a:rPr>
              <a:t> </a:t>
            </a: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425450" y="238126"/>
            <a:ext cx="8382000" cy="575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ts val="400"/>
              </a:spcBef>
              <a:buClrTx/>
              <a:buFontTx/>
              <a:buNone/>
            </a:pPr>
            <a:r>
              <a:rPr lang="pl-PL" altLang="pl-PL" sz="1600" b="0"/>
              <a:t> </a:t>
            </a:r>
          </a:p>
          <a:p>
            <a:pPr algn="just" eaLnBrk="1" hangingPunct="1">
              <a:spcBef>
                <a:spcPts val="400"/>
              </a:spcBef>
              <a:buFont typeface="Arial" charset="0"/>
              <a:buNone/>
            </a:pPr>
            <a:endParaRPr lang="pl-PL" altLang="pl-PL" sz="1600"/>
          </a:p>
        </p:txBody>
      </p:sp>
      <p:sp>
        <p:nvSpPr>
          <p:cNvPr id="4113" name="Tytuł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796925"/>
          </a:xfrm>
        </p:spPr>
        <p:txBody>
          <a:bodyPr/>
          <a:lstStyle/>
          <a:p>
            <a:r>
              <a:rPr lang="pl-PL" altLang="pl-PL" sz="2400" b="1" dirty="0" smtClean="0">
                <a:solidFill>
                  <a:srgbClr val="FF0000"/>
                </a:solidFill>
              </a:rPr>
              <a:t/>
            </a:r>
            <a:br>
              <a:rPr lang="pl-PL" altLang="pl-PL" sz="2400" b="1" dirty="0" smtClean="0">
                <a:solidFill>
                  <a:srgbClr val="FF0000"/>
                </a:solidFill>
              </a:rPr>
            </a:br>
            <a:endParaRPr lang="pl-PL" altLang="pl-PL" sz="2000" b="1" dirty="0" smtClean="0"/>
          </a:p>
        </p:txBody>
      </p:sp>
      <p:sp>
        <p:nvSpPr>
          <p:cNvPr id="4114" name="Symbol zastępczy zawartości 16"/>
          <p:cNvSpPr>
            <a:spLocks noGrp="1"/>
          </p:cNvSpPr>
          <p:nvPr>
            <p:ph idx="1"/>
          </p:nvPr>
        </p:nvSpPr>
        <p:spPr>
          <a:xfrm>
            <a:off x="457200" y="217488"/>
            <a:ext cx="8228013" cy="5421312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altLang="pl-PL" sz="1800" b="1" dirty="0" smtClean="0"/>
              <a:t>Grupa Sterująca ds. ESOW</a:t>
            </a:r>
          </a:p>
          <a:p>
            <a:pPr marL="0" lvl="0" indent="0" algn="just">
              <a:buNone/>
            </a:pPr>
            <a:endParaRPr lang="pl-PL" altLang="pl-PL" sz="1800" dirty="0" smtClean="0"/>
          </a:p>
          <a:p>
            <a:pPr marL="0" lvl="0" indent="0" algn="just">
              <a:buNone/>
            </a:pPr>
            <a:r>
              <a:rPr lang="pl-PL" sz="1600" dirty="0" smtClean="0">
                <a:latin typeface="+mj-lt"/>
                <a:cs typeface="Times New Roman" panose="02020603050405020304" pitchFamily="18" charset="0"/>
              </a:rPr>
              <a:t>Wnioski z wydarzenia </a:t>
            </a:r>
            <a:r>
              <a:rPr lang="pl-PL" sz="1600" dirty="0" smtClean="0">
                <a:latin typeface="+mj-lt"/>
                <a:cs typeface="Times New Roman" panose="02020603050405020304" pitchFamily="18" charset="0"/>
              </a:rPr>
              <a:t>- X </a:t>
            </a:r>
            <a:r>
              <a:rPr lang="pl-PL" sz="1600" dirty="0">
                <a:latin typeface="+mj-lt"/>
                <a:cs typeface="Times New Roman" panose="02020603050405020304" pitchFamily="18" charset="0"/>
              </a:rPr>
              <a:t>rocznica Sieci (</a:t>
            </a:r>
            <a:r>
              <a:rPr lang="pl-PL" sz="1600" dirty="0" err="1" smtClean="0">
                <a:latin typeface="+mj-lt"/>
                <a:cs typeface="Times New Roman" panose="02020603050405020304" pitchFamily="18" charset="0"/>
              </a:rPr>
              <a:t>networX</a:t>
            </a:r>
            <a:r>
              <a:rPr lang="pl-PL" sz="1600" dirty="0" smtClean="0">
                <a:latin typeface="+mj-lt"/>
                <a:cs typeface="Times New Roman" panose="02020603050405020304" pitchFamily="18" charset="0"/>
              </a:rPr>
              <a:t> 11-12.04.2019):</a:t>
            </a:r>
          </a:p>
          <a:p>
            <a:pPr lvl="0"/>
            <a:r>
              <a:rPr lang="pl-PL" sz="1600" dirty="0">
                <a:latin typeface="+mj-lt"/>
              </a:rPr>
              <a:t>spotkanie było dobrą okazją do wymiany doświadczeń i pomysłów pomiędzy różnymi osobami / grupami osób;</a:t>
            </a:r>
          </a:p>
          <a:p>
            <a:pPr lvl="0"/>
            <a:r>
              <a:rPr lang="pl-PL" sz="1600" dirty="0">
                <a:latin typeface="+mj-lt"/>
              </a:rPr>
              <a:t>sieciowanie to proces, który gromadzi ludzi (różnych interesariuszy) w celu realizacji zadań służących rozwojowi obszarów wiejskich i szukaniu nowych rozwiązań;</a:t>
            </a:r>
          </a:p>
          <a:p>
            <a:pPr lvl="0"/>
            <a:r>
              <a:rPr lang="pl-PL" sz="1600" dirty="0">
                <a:latin typeface="+mj-lt"/>
              </a:rPr>
              <a:t>istotnym jest by zrozumieć potrzeby innych osób i temu ma służyć sieciowanie, w tym sieciowanie po 2020 roku;</a:t>
            </a:r>
          </a:p>
          <a:p>
            <a:pPr lvl="0"/>
            <a:r>
              <a:rPr lang="pl-PL" sz="1600" dirty="0">
                <a:latin typeface="+mj-lt"/>
              </a:rPr>
              <a:t>sieć to działanie razem w celu wypracowania wspólnych rozwiązań;</a:t>
            </a:r>
          </a:p>
          <a:p>
            <a:pPr lvl="0"/>
            <a:r>
              <a:rPr lang="pl-PL" sz="1600" dirty="0">
                <a:latin typeface="+mj-lt"/>
              </a:rPr>
              <a:t>ważnym elementem jest sama ewaluacja sieci, w celu jej usprawniania oraz ewaluacja za pośrednictwem sieci działań rozwoju obszarów wiejskich;</a:t>
            </a:r>
          </a:p>
          <a:p>
            <a:pPr lvl="0"/>
            <a:r>
              <a:rPr lang="pl-PL" sz="1600" dirty="0">
                <a:latin typeface="+mj-lt"/>
              </a:rPr>
              <a:t>w sieć należy włączać młodych ludzi i wsłuchiwać się w ich pomysły dot. rozwoju obszarów wiejskich;</a:t>
            </a:r>
          </a:p>
          <a:p>
            <a:pPr lvl="0"/>
            <a:r>
              <a:rPr lang="pl-PL" sz="1600" dirty="0">
                <a:latin typeface="+mj-lt"/>
              </a:rPr>
              <a:t>ciekawym rozwiązaniem były stoiska przygotowane przez poszczególne Państwa Członkowskie, które umożliwiły zapoznanie się z działaniami sieci w innych państwach i były okazją do bezpośredniej rozmowy w celu wymiany doświadczeń i poglądów.</a:t>
            </a:r>
          </a:p>
          <a:p>
            <a:pPr marL="0" lvl="0" indent="0" algn="just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200" dirty="0" smtClean="0"/>
              <a:t> </a:t>
            </a:r>
            <a:endParaRPr lang="pl-PL" sz="1200" dirty="0">
              <a:solidFill>
                <a:prstClr val="black"/>
              </a:solidFill>
            </a:endParaRPr>
          </a:p>
          <a:p>
            <a:pPr>
              <a:buFont typeface="Times New Roman" pitchFamily="16" charset="0"/>
              <a:buNone/>
            </a:pPr>
            <a:endParaRPr lang="pl-PL" altLang="pl-PL" sz="1200" dirty="0" smtClean="0"/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" name="Obraz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15000"/>
            <a:ext cx="14478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67878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749132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65263" y="6400800"/>
            <a:ext cx="2514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sz="1600" b="0">
                <a:latin typeface="Arial Narrow" pitchFamily="32" charset="0"/>
              </a:rPr>
              <a:t>	</a:t>
            </a:r>
            <a:r>
              <a:rPr lang="pl-PL" altLang="pl-PL" b="0" i="1">
                <a:latin typeface="Arial Narrow" pitchFamily="32" charset="0"/>
              </a:rPr>
              <a:t>Dziękuję za uwagę</a:t>
            </a:r>
          </a:p>
        </p:txBody>
      </p:sp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5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533400" y="609600"/>
            <a:ext cx="8001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00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>
                <a:solidFill>
                  <a:srgbClr val="FFC000"/>
                </a:solidFill>
                <a:latin typeface="Arial Narrow" pitchFamily="32" charset="0"/>
              </a:rPr>
              <a:t> </a:t>
            </a:r>
            <a:r>
              <a:rPr lang="pl-PL" altLang="pl-PL" sz="4000" b="0">
                <a:solidFill>
                  <a:srgbClr val="FFFF00"/>
                </a:solidFill>
                <a:latin typeface="Arial Narrow" pitchFamily="32" charset="0"/>
              </a:rPr>
              <a:t>Pomoc Techniczna PROW 2014 – 2020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40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0">
                <a:latin typeface="Arial Narrow" pitchFamily="32" charset="0"/>
              </a:rPr>
              <a:t>Spotkanie z Urzędami Marszałkowskimi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rgbClr val="FFFF00"/>
                </a:solidFill>
                <a:latin typeface="Arial Narrow" pitchFamily="32" charset="0"/>
              </a:rPr>
              <a:t>Warszawa, dn. 11 kwietnia 2016 r.</a:t>
            </a:r>
          </a:p>
        </p:txBody>
      </p:sp>
      <p:graphicFrame>
        <p:nvGraphicFramePr>
          <p:cNvPr id="2" name="Group 10"/>
          <p:cNvGraphicFramePr>
            <a:graphicFrameLocks noGrp="1"/>
          </p:cNvGraphicFramePr>
          <p:nvPr/>
        </p:nvGraphicFramePr>
        <p:xfrm>
          <a:off x="0" y="6594475"/>
          <a:ext cx="1296988" cy="277813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17640" marR="176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09" name="Object 12"/>
          <p:cNvGraphicFramePr>
            <a:graphicFrameLocks noChangeAspect="1"/>
          </p:cNvGraphicFramePr>
          <p:nvPr/>
        </p:nvGraphicFramePr>
        <p:xfrm>
          <a:off x="228600" y="5749925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1" r:id="rId6" imgW="2882160" imgH="1937160" progId="">
                  <p:embed/>
                </p:oleObj>
              </mc:Choice>
              <mc:Fallback>
                <p:oleObj r:id="rId6" imgW="2882160" imgH="1937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49925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0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11" name="Rectangle 14"/>
          <p:cNvSpPr>
            <a:spLocks noChangeArrowheads="1"/>
          </p:cNvSpPr>
          <p:nvPr/>
        </p:nvSpPr>
        <p:spPr bwMode="auto">
          <a:xfrm>
            <a:off x="36513" y="0"/>
            <a:ext cx="9144000" cy="5638800"/>
          </a:xfrm>
          <a:prstGeom prst="rect">
            <a:avLst/>
          </a:prstGeom>
          <a:blipFill dpi="0" rotWithShape="0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itchFamily="16" charset="0"/>
              <a:buNone/>
            </a:pPr>
            <a:r>
              <a:rPr lang="pl-PL" altLang="pl-PL" sz="2000" b="0">
                <a:latin typeface="Arial Narrow" pitchFamily="32" charset="0"/>
              </a:rPr>
              <a:t> </a:t>
            </a: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425450" y="238126"/>
            <a:ext cx="8382000" cy="575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ts val="400"/>
              </a:spcBef>
              <a:buClrTx/>
              <a:buFontTx/>
              <a:buNone/>
            </a:pPr>
            <a:r>
              <a:rPr lang="pl-PL" altLang="pl-PL" sz="1600" b="0"/>
              <a:t> </a:t>
            </a:r>
          </a:p>
          <a:p>
            <a:pPr algn="just" eaLnBrk="1" hangingPunct="1">
              <a:spcBef>
                <a:spcPts val="400"/>
              </a:spcBef>
              <a:buFont typeface="Arial" charset="0"/>
              <a:buNone/>
            </a:pPr>
            <a:endParaRPr lang="pl-PL" altLang="pl-PL" sz="1600"/>
          </a:p>
        </p:txBody>
      </p:sp>
      <p:sp>
        <p:nvSpPr>
          <p:cNvPr id="4113" name="Tytuł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796925"/>
          </a:xfrm>
        </p:spPr>
        <p:txBody>
          <a:bodyPr/>
          <a:lstStyle/>
          <a:p>
            <a:r>
              <a:rPr lang="pl-PL" altLang="pl-PL" sz="2400" b="1" dirty="0" smtClean="0">
                <a:solidFill>
                  <a:srgbClr val="FF0000"/>
                </a:solidFill>
              </a:rPr>
              <a:t/>
            </a:r>
            <a:br>
              <a:rPr lang="pl-PL" altLang="pl-PL" sz="2400" b="1" dirty="0" smtClean="0">
                <a:solidFill>
                  <a:srgbClr val="FF0000"/>
                </a:solidFill>
              </a:rPr>
            </a:br>
            <a:endParaRPr lang="pl-PL" altLang="pl-PL" sz="2000" b="1" dirty="0" smtClean="0"/>
          </a:p>
        </p:txBody>
      </p:sp>
      <p:sp>
        <p:nvSpPr>
          <p:cNvPr id="4114" name="Symbol zastępczy zawartości 16"/>
          <p:cNvSpPr>
            <a:spLocks noGrp="1"/>
          </p:cNvSpPr>
          <p:nvPr>
            <p:ph idx="1"/>
          </p:nvPr>
        </p:nvSpPr>
        <p:spPr>
          <a:xfrm>
            <a:off x="457200" y="217488"/>
            <a:ext cx="8228013" cy="5421312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altLang="pl-PL" sz="1800" b="1" dirty="0" smtClean="0"/>
              <a:t>Grupa Sterująca ds. ESOW</a:t>
            </a:r>
          </a:p>
          <a:p>
            <a:pPr marL="0" lvl="0" indent="0" algn="just">
              <a:buNone/>
            </a:pPr>
            <a:endParaRPr lang="pl-PL" altLang="pl-PL" sz="1800" dirty="0" smtClean="0"/>
          </a:p>
          <a:p>
            <a:pPr marL="0" indent="0">
              <a:buNone/>
            </a:pPr>
            <a:r>
              <a:rPr lang="pl-PL" sz="1800" dirty="0"/>
              <a:t>W kolejnej części posiedzenia odbyły się dwie tury interaktywnych warsztatów w podziale na 3 grupy w kontekście zadań Sieci od połowy 2019 r. do połowy 2020 r.:</a:t>
            </a:r>
          </a:p>
          <a:p>
            <a:pPr lvl="0"/>
            <a:r>
              <a:rPr lang="pl-PL" sz="1800" dirty="0"/>
              <a:t>Wsparcie w celu efektywnego i uproszczonego wdrażania </a:t>
            </a:r>
            <a:r>
              <a:rPr lang="pl-PL" sz="1800" dirty="0" smtClean="0"/>
              <a:t>Programu</a:t>
            </a:r>
            <a:endParaRPr lang="pl-PL" sz="1800" dirty="0"/>
          </a:p>
          <a:p>
            <a:pPr lvl="0"/>
            <a:r>
              <a:rPr lang="pl-PL" sz="1800" dirty="0"/>
              <a:t>Wsparcie krajowych sieci obszarów </a:t>
            </a:r>
            <a:r>
              <a:rPr lang="pl-PL" sz="1800" dirty="0" smtClean="0"/>
              <a:t>wiejskich</a:t>
            </a:r>
            <a:endParaRPr lang="pl-PL" sz="1800" dirty="0"/>
          </a:p>
          <a:p>
            <a:pPr lvl="0"/>
            <a:r>
              <a:rPr lang="pl-PL" sz="1800" dirty="0" smtClean="0"/>
              <a:t>LEADER</a:t>
            </a:r>
            <a:endParaRPr lang="pl-PL" sz="1800" dirty="0"/>
          </a:p>
          <a:p>
            <a:pPr lvl="0"/>
            <a:r>
              <a:rPr lang="pl-PL" sz="1800" dirty="0"/>
              <a:t>Inteligentne </a:t>
            </a:r>
            <a:r>
              <a:rPr lang="pl-PL" sz="1800" dirty="0" smtClean="0"/>
              <a:t>wioski</a:t>
            </a:r>
            <a:endParaRPr lang="pl-PL" sz="1800" dirty="0"/>
          </a:p>
          <a:p>
            <a:pPr lvl="0"/>
            <a:r>
              <a:rPr lang="pl-PL" sz="1800" dirty="0" err="1"/>
              <a:t>Biogospodarka</a:t>
            </a:r>
            <a:r>
              <a:rPr lang="pl-PL" sz="1800" dirty="0"/>
              <a:t> i działania </a:t>
            </a:r>
            <a:r>
              <a:rPr lang="pl-PL" sz="1800" dirty="0" smtClean="0"/>
              <a:t>klimatyczne</a:t>
            </a:r>
            <a:endParaRPr lang="pl-PL" sz="1800" dirty="0"/>
          </a:p>
          <a:p>
            <a:pPr lvl="0"/>
            <a:r>
              <a:rPr lang="pl-PL" sz="1800" dirty="0"/>
              <a:t>Podejście do rewitalizacji obszarów wiejskich (włączenie społeczne</a:t>
            </a:r>
            <a:r>
              <a:rPr lang="pl-PL" sz="1800" dirty="0" smtClean="0"/>
              <a:t>)</a:t>
            </a:r>
            <a:endParaRPr lang="pl-PL" sz="1800" dirty="0"/>
          </a:p>
          <a:p>
            <a:pPr marL="0" lvl="0" indent="0" algn="just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200" dirty="0" smtClean="0"/>
              <a:t> </a:t>
            </a:r>
            <a:endParaRPr lang="pl-PL" sz="1200" dirty="0">
              <a:solidFill>
                <a:prstClr val="black"/>
              </a:solidFill>
            </a:endParaRPr>
          </a:p>
          <a:p>
            <a:pPr>
              <a:buFont typeface="Times New Roman" pitchFamily="16" charset="0"/>
              <a:buNone/>
            </a:pPr>
            <a:endParaRPr lang="pl-PL" altLang="pl-PL" sz="1200" dirty="0" smtClean="0"/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" name="Obraz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15000"/>
            <a:ext cx="14478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8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749132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65263" y="6400800"/>
            <a:ext cx="2514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sz="1600" b="0">
                <a:latin typeface="Arial Narrow" pitchFamily="32" charset="0"/>
              </a:rPr>
              <a:t>	</a:t>
            </a:r>
            <a:r>
              <a:rPr lang="pl-PL" altLang="pl-PL" b="0" i="1">
                <a:latin typeface="Arial Narrow" pitchFamily="32" charset="0"/>
              </a:rPr>
              <a:t>Dziękuję za uwagę</a:t>
            </a:r>
          </a:p>
        </p:txBody>
      </p:sp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5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533400" y="609600"/>
            <a:ext cx="8001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00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>
                <a:solidFill>
                  <a:srgbClr val="FFC000"/>
                </a:solidFill>
                <a:latin typeface="Arial Narrow" pitchFamily="32" charset="0"/>
              </a:rPr>
              <a:t> </a:t>
            </a:r>
            <a:r>
              <a:rPr lang="pl-PL" altLang="pl-PL" sz="4000" b="0">
                <a:solidFill>
                  <a:srgbClr val="FFFF00"/>
                </a:solidFill>
                <a:latin typeface="Arial Narrow" pitchFamily="32" charset="0"/>
              </a:rPr>
              <a:t>Pomoc Techniczna PROW 2014 – 2020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40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0">
                <a:latin typeface="Arial Narrow" pitchFamily="32" charset="0"/>
              </a:rPr>
              <a:t>Spotkanie z Urzędami Marszałkowskimi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rgbClr val="FFFF00"/>
                </a:solidFill>
                <a:latin typeface="Arial Narrow" pitchFamily="32" charset="0"/>
              </a:rPr>
              <a:t>Warszawa, dn. 11 kwietnia 2016 r.</a:t>
            </a:r>
          </a:p>
        </p:txBody>
      </p:sp>
      <p:graphicFrame>
        <p:nvGraphicFramePr>
          <p:cNvPr id="2" name="Group 10"/>
          <p:cNvGraphicFramePr>
            <a:graphicFrameLocks noGrp="1"/>
          </p:cNvGraphicFramePr>
          <p:nvPr/>
        </p:nvGraphicFramePr>
        <p:xfrm>
          <a:off x="0" y="6594475"/>
          <a:ext cx="1296988" cy="277813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17640" marR="176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09" name="Object 12"/>
          <p:cNvGraphicFramePr>
            <a:graphicFrameLocks noChangeAspect="1"/>
          </p:cNvGraphicFramePr>
          <p:nvPr/>
        </p:nvGraphicFramePr>
        <p:xfrm>
          <a:off x="228600" y="5749925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4" r:id="rId6" imgW="2882160" imgH="1937160" progId="">
                  <p:embed/>
                </p:oleObj>
              </mc:Choice>
              <mc:Fallback>
                <p:oleObj r:id="rId6" imgW="2882160" imgH="1937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49925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0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11" name="Rectangle 14"/>
          <p:cNvSpPr>
            <a:spLocks noChangeArrowheads="1"/>
          </p:cNvSpPr>
          <p:nvPr/>
        </p:nvSpPr>
        <p:spPr bwMode="auto">
          <a:xfrm>
            <a:off x="36513" y="0"/>
            <a:ext cx="9144000" cy="5638800"/>
          </a:xfrm>
          <a:prstGeom prst="rect">
            <a:avLst/>
          </a:prstGeom>
          <a:blipFill dpi="0" rotWithShape="0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itchFamily="16" charset="0"/>
              <a:buNone/>
            </a:pPr>
            <a:r>
              <a:rPr lang="pl-PL" altLang="pl-PL" sz="2000" b="0">
                <a:latin typeface="Arial Narrow" pitchFamily="32" charset="0"/>
              </a:rPr>
              <a:t> </a:t>
            </a: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425450" y="238126"/>
            <a:ext cx="8382000" cy="575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ts val="400"/>
              </a:spcBef>
              <a:buClrTx/>
              <a:buFontTx/>
              <a:buNone/>
            </a:pPr>
            <a:r>
              <a:rPr lang="pl-PL" altLang="pl-PL" sz="1600" b="0"/>
              <a:t> </a:t>
            </a:r>
          </a:p>
          <a:p>
            <a:pPr algn="just" eaLnBrk="1" hangingPunct="1">
              <a:spcBef>
                <a:spcPts val="400"/>
              </a:spcBef>
              <a:buFont typeface="Arial" charset="0"/>
              <a:buNone/>
            </a:pPr>
            <a:endParaRPr lang="pl-PL" altLang="pl-PL" sz="1600"/>
          </a:p>
        </p:txBody>
      </p:sp>
      <p:sp>
        <p:nvSpPr>
          <p:cNvPr id="4113" name="Tytuł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796925"/>
          </a:xfrm>
        </p:spPr>
        <p:txBody>
          <a:bodyPr/>
          <a:lstStyle/>
          <a:p>
            <a:r>
              <a:rPr lang="pl-PL" altLang="pl-PL" sz="2400" b="1" dirty="0" smtClean="0">
                <a:solidFill>
                  <a:srgbClr val="FF0000"/>
                </a:solidFill>
              </a:rPr>
              <a:t/>
            </a:r>
            <a:br>
              <a:rPr lang="pl-PL" altLang="pl-PL" sz="2400" b="1" dirty="0" smtClean="0">
                <a:solidFill>
                  <a:srgbClr val="FF0000"/>
                </a:solidFill>
              </a:rPr>
            </a:br>
            <a:endParaRPr lang="pl-PL" altLang="pl-PL" sz="2000" b="1" dirty="0" smtClean="0"/>
          </a:p>
        </p:txBody>
      </p:sp>
      <p:sp>
        <p:nvSpPr>
          <p:cNvPr id="4114" name="Symbol zastępczy zawartości 16"/>
          <p:cNvSpPr>
            <a:spLocks noGrp="1"/>
          </p:cNvSpPr>
          <p:nvPr>
            <p:ph idx="1"/>
          </p:nvPr>
        </p:nvSpPr>
        <p:spPr>
          <a:xfrm>
            <a:off x="457200" y="217488"/>
            <a:ext cx="8228013" cy="5421312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altLang="pl-PL" sz="1800" b="1" dirty="0" smtClean="0"/>
              <a:t>Grupa Sterująca ds. ESOW</a:t>
            </a:r>
          </a:p>
          <a:p>
            <a:pPr marL="0" lvl="0" indent="0" algn="just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1800" b="1" dirty="0" smtClean="0"/>
              <a:t>Wnioski z warsztatów „Wsparcie </a:t>
            </a:r>
            <a:r>
              <a:rPr lang="pl-PL" sz="1800" b="1" dirty="0"/>
              <a:t>w celu efektywnego i uproszczonego wdrażania </a:t>
            </a:r>
            <a:r>
              <a:rPr lang="pl-PL" sz="1800" b="1" dirty="0" smtClean="0"/>
              <a:t>Programu”:</a:t>
            </a:r>
            <a:endParaRPr lang="pl-PL" sz="1800" dirty="0"/>
          </a:p>
          <a:p>
            <a:pPr lvl="1"/>
            <a:r>
              <a:rPr lang="pl-PL" sz="1800" dirty="0"/>
              <a:t>uzyskano ogólny konsensus co do rozważanych tematów (dobra „mieszanka” propozycji odpowiadających IZ i potrzebom zainteresowanych stron);</a:t>
            </a:r>
          </a:p>
          <a:p>
            <a:pPr lvl="1"/>
            <a:r>
              <a:rPr lang="pl-PL" sz="1800" dirty="0"/>
              <a:t>sugestia, aby rozszerzyć grupy interesariuszy, w stosownych przypadkach, biorąc pod uwagę tematy seminariów / warsztatów;</a:t>
            </a:r>
          </a:p>
          <a:p>
            <a:pPr lvl="1"/>
            <a:r>
              <a:rPr lang="pl-PL" sz="1800" dirty="0"/>
              <a:t>warsztaty powinny być wzmocnione / poprzedzone działaniami / badaniami analitycznymi w danym temacie;</a:t>
            </a:r>
          </a:p>
          <a:p>
            <a:pPr lvl="1"/>
            <a:r>
              <a:rPr lang="pl-PL" sz="1800" dirty="0"/>
              <a:t>spotkania (seminaria / warsztaty, itp.) powinny przedstawiać praktyczne przypadki (dobre praktyki) dot. danego tematu;</a:t>
            </a:r>
          </a:p>
          <a:p>
            <a:pPr lvl="1"/>
            <a:r>
              <a:rPr lang="pl-PL" sz="1800" dirty="0"/>
              <a:t>spotkania (seminaria / warsztaty, itp.) powinny dot. tematyki dot. przygotowania strategicznego planu WPR.</a:t>
            </a:r>
          </a:p>
          <a:p>
            <a:pPr marL="0" indent="0" algn="just">
              <a:buNone/>
            </a:pPr>
            <a:endParaRPr lang="pl-PL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200" dirty="0" smtClean="0"/>
              <a:t> </a:t>
            </a:r>
            <a:endParaRPr lang="pl-PL" sz="1200" dirty="0">
              <a:solidFill>
                <a:prstClr val="black"/>
              </a:solidFill>
            </a:endParaRPr>
          </a:p>
          <a:p>
            <a:pPr>
              <a:buFont typeface="Times New Roman" pitchFamily="16" charset="0"/>
              <a:buNone/>
            </a:pPr>
            <a:endParaRPr lang="pl-PL" altLang="pl-PL" sz="1200" dirty="0" smtClean="0"/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" name="Obraz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15000"/>
            <a:ext cx="14478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59222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749132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65263" y="6400800"/>
            <a:ext cx="2514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sz="1600" b="0">
                <a:latin typeface="Arial Narrow" pitchFamily="32" charset="0"/>
              </a:rPr>
              <a:t>	</a:t>
            </a:r>
            <a:r>
              <a:rPr lang="pl-PL" altLang="pl-PL" b="0" i="1">
                <a:latin typeface="Arial Narrow" pitchFamily="32" charset="0"/>
              </a:rPr>
              <a:t>Dziękuję za uwagę</a:t>
            </a:r>
          </a:p>
        </p:txBody>
      </p:sp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5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533400" y="609600"/>
            <a:ext cx="8001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00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>
                <a:solidFill>
                  <a:srgbClr val="FFC000"/>
                </a:solidFill>
                <a:latin typeface="Arial Narrow" pitchFamily="32" charset="0"/>
              </a:rPr>
              <a:t> </a:t>
            </a:r>
            <a:r>
              <a:rPr lang="pl-PL" altLang="pl-PL" sz="4000" b="0">
                <a:solidFill>
                  <a:srgbClr val="FFFF00"/>
                </a:solidFill>
                <a:latin typeface="Arial Narrow" pitchFamily="32" charset="0"/>
              </a:rPr>
              <a:t>Pomoc Techniczna PROW 2014 – 2020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40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0">
                <a:latin typeface="Arial Narrow" pitchFamily="32" charset="0"/>
              </a:rPr>
              <a:t>Spotkanie z Urzędami Marszałkowskimi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rgbClr val="FFFF00"/>
                </a:solidFill>
                <a:latin typeface="Arial Narrow" pitchFamily="32" charset="0"/>
              </a:rPr>
              <a:t>Warszawa, dn. 11 kwietnia 2016 r.</a:t>
            </a:r>
          </a:p>
        </p:txBody>
      </p:sp>
      <p:graphicFrame>
        <p:nvGraphicFramePr>
          <p:cNvPr id="2" name="Group 10"/>
          <p:cNvGraphicFramePr>
            <a:graphicFrameLocks noGrp="1"/>
          </p:cNvGraphicFramePr>
          <p:nvPr/>
        </p:nvGraphicFramePr>
        <p:xfrm>
          <a:off x="0" y="6594475"/>
          <a:ext cx="1296988" cy="277813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17640" marR="176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09" name="Object 12"/>
          <p:cNvGraphicFramePr>
            <a:graphicFrameLocks noChangeAspect="1"/>
          </p:cNvGraphicFramePr>
          <p:nvPr/>
        </p:nvGraphicFramePr>
        <p:xfrm>
          <a:off x="228600" y="5749925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8" r:id="rId6" imgW="2882160" imgH="1937160" progId="">
                  <p:embed/>
                </p:oleObj>
              </mc:Choice>
              <mc:Fallback>
                <p:oleObj r:id="rId6" imgW="2882160" imgH="1937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49925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0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11" name="Rectangle 14"/>
          <p:cNvSpPr>
            <a:spLocks noChangeArrowheads="1"/>
          </p:cNvSpPr>
          <p:nvPr/>
        </p:nvSpPr>
        <p:spPr bwMode="auto">
          <a:xfrm>
            <a:off x="36513" y="0"/>
            <a:ext cx="9144000" cy="5638800"/>
          </a:xfrm>
          <a:prstGeom prst="rect">
            <a:avLst/>
          </a:prstGeom>
          <a:blipFill dpi="0" rotWithShape="0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itchFamily="16" charset="0"/>
              <a:buNone/>
            </a:pPr>
            <a:r>
              <a:rPr lang="pl-PL" altLang="pl-PL" sz="2000" b="0">
                <a:latin typeface="Arial Narrow" pitchFamily="32" charset="0"/>
              </a:rPr>
              <a:t> </a:t>
            </a: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425450" y="238126"/>
            <a:ext cx="8382000" cy="575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ts val="400"/>
              </a:spcBef>
              <a:buClrTx/>
              <a:buFontTx/>
              <a:buNone/>
            </a:pPr>
            <a:r>
              <a:rPr lang="pl-PL" altLang="pl-PL" sz="1600" b="0"/>
              <a:t> </a:t>
            </a:r>
          </a:p>
          <a:p>
            <a:pPr algn="just" eaLnBrk="1" hangingPunct="1">
              <a:spcBef>
                <a:spcPts val="400"/>
              </a:spcBef>
              <a:buFont typeface="Arial" charset="0"/>
              <a:buNone/>
            </a:pPr>
            <a:endParaRPr lang="pl-PL" altLang="pl-PL" sz="1600"/>
          </a:p>
        </p:txBody>
      </p:sp>
      <p:sp>
        <p:nvSpPr>
          <p:cNvPr id="4113" name="Tytuł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796925"/>
          </a:xfrm>
        </p:spPr>
        <p:txBody>
          <a:bodyPr/>
          <a:lstStyle/>
          <a:p>
            <a:r>
              <a:rPr lang="pl-PL" altLang="pl-PL" sz="2400" b="1" dirty="0" smtClean="0">
                <a:solidFill>
                  <a:srgbClr val="FF0000"/>
                </a:solidFill>
              </a:rPr>
              <a:t/>
            </a:r>
            <a:br>
              <a:rPr lang="pl-PL" altLang="pl-PL" sz="2400" b="1" dirty="0" smtClean="0">
                <a:solidFill>
                  <a:srgbClr val="FF0000"/>
                </a:solidFill>
              </a:rPr>
            </a:br>
            <a:endParaRPr lang="pl-PL" altLang="pl-PL" sz="2000" b="1" dirty="0" smtClean="0"/>
          </a:p>
        </p:txBody>
      </p:sp>
      <p:sp>
        <p:nvSpPr>
          <p:cNvPr id="4114" name="Symbol zastępczy zawartości 16"/>
          <p:cNvSpPr>
            <a:spLocks noGrp="1"/>
          </p:cNvSpPr>
          <p:nvPr>
            <p:ph idx="1"/>
          </p:nvPr>
        </p:nvSpPr>
        <p:spPr>
          <a:xfrm>
            <a:off x="457200" y="217488"/>
            <a:ext cx="8228013" cy="5421312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altLang="pl-PL" sz="1800" b="1" dirty="0" smtClean="0"/>
              <a:t>Grupa Sterująca ds. ESOW</a:t>
            </a:r>
          </a:p>
          <a:p>
            <a:pPr marL="0" lvl="0" indent="0" algn="just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1600" b="1" dirty="0" smtClean="0"/>
              <a:t>Wnioski z warsztatów „Wsparcie </a:t>
            </a:r>
            <a:r>
              <a:rPr lang="pl-PL" sz="1600" b="1" dirty="0"/>
              <a:t>krajowych sieci obszarów </a:t>
            </a:r>
            <a:r>
              <a:rPr lang="pl-PL" sz="1600" b="1" dirty="0" smtClean="0"/>
              <a:t>wiejskich”:</a:t>
            </a:r>
            <a:endParaRPr lang="pl-PL" sz="1600" dirty="0"/>
          </a:p>
          <a:p>
            <a:pPr lvl="1"/>
            <a:r>
              <a:rPr lang="pl-PL" sz="1600" dirty="0"/>
              <a:t>opracowanie bardziej przejrzystych komunikatów dot. określonych tematów dla określonych interesariuszy na poziomie lokalnym (bardziej wizualne i prostszy język komunikacji) oraz częstsze korzystanie z seminariów internetowych i filmików;</a:t>
            </a:r>
          </a:p>
          <a:p>
            <a:pPr lvl="1"/>
            <a:r>
              <a:rPr lang="pl-PL" sz="1600" dirty="0"/>
              <a:t>w większym stopniu angażować interesariuszy obszarów wiejskich (działających na poziomie UE jak i lokalnym) w działania KSOW, poprzez ich udział w spotkania organizowane w ramach KSOW;</a:t>
            </a:r>
          </a:p>
          <a:p>
            <a:pPr lvl="1"/>
            <a:r>
              <a:rPr lang="pl-PL" sz="1600" dirty="0"/>
              <a:t>„konkurs dobrych praktyk” – konkursu dobrych praktyk operacji zrealizowanych w ramach KSOW. W przypadku nowego konkursu przykłady powinny dotyczyć zaangażowania różnych interesariuszy. Należy korzystać z filmów obrazujących operację i umożliwić do nich dostęp za pomocą linka;</a:t>
            </a:r>
          </a:p>
          <a:p>
            <a:pPr lvl="1"/>
            <a:r>
              <a:rPr lang="pl-PL" sz="1600" dirty="0"/>
              <a:t>dobre praktyki powinny być prezentowane w atrakcyjny i różny sposób (publikacje, wizyty studyjne, filmy, itp.).</a:t>
            </a:r>
          </a:p>
          <a:p>
            <a:pPr marL="0" indent="0" algn="just">
              <a:buNone/>
            </a:pPr>
            <a:endParaRPr lang="pl-PL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200" dirty="0" smtClean="0"/>
              <a:t> </a:t>
            </a:r>
            <a:endParaRPr lang="pl-PL" sz="1200" dirty="0">
              <a:solidFill>
                <a:prstClr val="black"/>
              </a:solidFill>
            </a:endParaRPr>
          </a:p>
          <a:p>
            <a:pPr>
              <a:buFont typeface="Times New Roman" pitchFamily="16" charset="0"/>
              <a:buNone/>
            </a:pPr>
            <a:endParaRPr lang="pl-PL" altLang="pl-PL" sz="1200" dirty="0" smtClean="0"/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" name="Obraz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15000"/>
            <a:ext cx="14478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3479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749132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65263" y="6400800"/>
            <a:ext cx="2514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sz="1600" b="0">
                <a:latin typeface="Arial Narrow" pitchFamily="32" charset="0"/>
              </a:rPr>
              <a:t>	</a:t>
            </a:r>
            <a:r>
              <a:rPr lang="pl-PL" altLang="pl-PL" b="0" i="1">
                <a:latin typeface="Arial Narrow" pitchFamily="32" charset="0"/>
              </a:rPr>
              <a:t>Dziękuję za uwagę</a:t>
            </a:r>
          </a:p>
        </p:txBody>
      </p:sp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5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533400" y="609600"/>
            <a:ext cx="8001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00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>
                <a:solidFill>
                  <a:srgbClr val="FFC000"/>
                </a:solidFill>
                <a:latin typeface="Arial Narrow" pitchFamily="32" charset="0"/>
              </a:rPr>
              <a:t> </a:t>
            </a:r>
            <a:r>
              <a:rPr lang="pl-PL" altLang="pl-PL" sz="4000" b="0">
                <a:solidFill>
                  <a:srgbClr val="FFFF00"/>
                </a:solidFill>
                <a:latin typeface="Arial Narrow" pitchFamily="32" charset="0"/>
              </a:rPr>
              <a:t>Pomoc Techniczna PROW 2014 – 2020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40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0">
                <a:latin typeface="Arial Narrow" pitchFamily="32" charset="0"/>
              </a:rPr>
              <a:t>Spotkanie z Urzędami Marszałkowskimi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rgbClr val="FFFF00"/>
                </a:solidFill>
                <a:latin typeface="Arial Narrow" pitchFamily="32" charset="0"/>
              </a:rPr>
              <a:t>Warszawa, dn. 11 kwietnia 2016 r.</a:t>
            </a:r>
          </a:p>
        </p:txBody>
      </p:sp>
      <p:graphicFrame>
        <p:nvGraphicFramePr>
          <p:cNvPr id="2" name="Group 10"/>
          <p:cNvGraphicFramePr>
            <a:graphicFrameLocks noGrp="1"/>
          </p:cNvGraphicFramePr>
          <p:nvPr/>
        </p:nvGraphicFramePr>
        <p:xfrm>
          <a:off x="0" y="6594475"/>
          <a:ext cx="1296988" cy="277813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17640" marR="176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09" name="Object 12"/>
          <p:cNvGraphicFramePr>
            <a:graphicFrameLocks noChangeAspect="1"/>
          </p:cNvGraphicFramePr>
          <p:nvPr/>
        </p:nvGraphicFramePr>
        <p:xfrm>
          <a:off x="228600" y="5749925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2" r:id="rId6" imgW="2882160" imgH="1937160" progId="">
                  <p:embed/>
                </p:oleObj>
              </mc:Choice>
              <mc:Fallback>
                <p:oleObj r:id="rId6" imgW="2882160" imgH="1937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49925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0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11" name="Rectangle 14"/>
          <p:cNvSpPr>
            <a:spLocks noChangeArrowheads="1"/>
          </p:cNvSpPr>
          <p:nvPr/>
        </p:nvSpPr>
        <p:spPr bwMode="auto">
          <a:xfrm>
            <a:off x="36513" y="0"/>
            <a:ext cx="9144000" cy="5638800"/>
          </a:xfrm>
          <a:prstGeom prst="rect">
            <a:avLst/>
          </a:prstGeom>
          <a:blipFill dpi="0" rotWithShape="0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itchFamily="16" charset="0"/>
              <a:buNone/>
            </a:pPr>
            <a:r>
              <a:rPr lang="pl-PL" altLang="pl-PL" sz="2000" b="0">
                <a:latin typeface="Arial Narrow" pitchFamily="32" charset="0"/>
              </a:rPr>
              <a:t> </a:t>
            </a: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425450" y="238126"/>
            <a:ext cx="8382000" cy="575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ts val="400"/>
              </a:spcBef>
              <a:buClrTx/>
              <a:buFontTx/>
              <a:buNone/>
            </a:pPr>
            <a:r>
              <a:rPr lang="pl-PL" altLang="pl-PL" sz="1600" b="0"/>
              <a:t> </a:t>
            </a:r>
          </a:p>
          <a:p>
            <a:pPr algn="just" eaLnBrk="1" hangingPunct="1">
              <a:spcBef>
                <a:spcPts val="400"/>
              </a:spcBef>
              <a:buFont typeface="Arial" charset="0"/>
              <a:buNone/>
            </a:pPr>
            <a:endParaRPr lang="pl-PL" altLang="pl-PL" sz="1600"/>
          </a:p>
        </p:txBody>
      </p:sp>
      <p:sp>
        <p:nvSpPr>
          <p:cNvPr id="4113" name="Tytuł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796925"/>
          </a:xfrm>
        </p:spPr>
        <p:txBody>
          <a:bodyPr/>
          <a:lstStyle/>
          <a:p>
            <a:r>
              <a:rPr lang="pl-PL" altLang="pl-PL" sz="2400" b="1" dirty="0" smtClean="0">
                <a:solidFill>
                  <a:srgbClr val="FF0000"/>
                </a:solidFill>
              </a:rPr>
              <a:t/>
            </a:r>
            <a:br>
              <a:rPr lang="pl-PL" altLang="pl-PL" sz="2400" b="1" dirty="0" smtClean="0">
                <a:solidFill>
                  <a:srgbClr val="FF0000"/>
                </a:solidFill>
              </a:rPr>
            </a:br>
            <a:endParaRPr lang="pl-PL" altLang="pl-PL" sz="2000" b="1" dirty="0" smtClean="0"/>
          </a:p>
        </p:txBody>
      </p:sp>
      <p:sp>
        <p:nvSpPr>
          <p:cNvPr id="4114" name="Symbol zastępczy zawartości 16"/>
          <p:cNvSpPr>
            <a:spLocks noGrp="1"/>
          </p:cNvSpPr>
          <p:nvPr>
            <p:ph idx="1"/>
          </p:nvPr>
        </p:nvSpPr>
        <p:spPr>
          <a:xfrm>
            <a:off x="457200" y="217488"/>
            <a:ext cx="8228013" cy="5421312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altLang="pl-PL" sz="1800" b="1" dirty="0" smtClean="0"/>
              <a:t>Grupa Sterująca ds. ESOW</a:t>
            </a:r>
          </a:p>
          <a:p>
            <a:pPr marL="0" lvl="0" indent="0" algn="just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1600" b="1" dirty="0" smtClean="0"/>
              <a:t>Wnioski z warsztatów „LEADER”:</a:t>
            </a:r>
            <a:endParaRPr lang="pl-PL" sz="1600" dirty="0"/>
          </a:p>
          <a:p>
            <a:pPr lvl="1"/>
            <a:r>
              <a:rPr lang="pl-PL" sz="1600" dirty="0"/>
              <a:t>komunikacja ma kluczowe znaczenie, przykłady dobrych praktyk i ich komunikowanie mają  wartość dodaną dla rozwoju obszarów wiejskich;</a:t>
            </a:r>
          </a:p>
          <a:p>
            <a:pPr lvl="1"/>
            <a:r>
              <a:rPr lang="pl-PL" sz="1600" dirty="0"/>
              <a:t>określona informacja powinna być skierowana do określonych odbiorców;</a:t>
            </a:r>
          </a:p>
          <a:p>
            <a:pPr lvl="1"/>
            <a:r>
              <a:rPr lang="pl-PL" sz="1600" dirty="0"/>
              <a:t>należy tworzyć narzędzia i materiały wykazujące wartość dodaną, którą inni mogą wykorzystać i wdrożyć najbardziej efektywnie;</a:t>
            </a:r>
          </a:p>
          <a:p>
            <a:pPr lvl="1"/>
            <a:r>
              <a:rPr lang="pl-PL" sz="1600" dirty="0"/>
              <a:t>wartość dodaną mają laboratoria tematyczne, należy unikać ogólników, należy angażować wpływowe osoby, należy skupiać się na celach i wynikach.</a:t>
            </a:r>
          </a:p>
          <a:p>
            <a:pPr marL="0" indent="0" algn="just">
              <a:buNone/>
            </a:pPr>
            <a:endParaRPr lang="pl-PL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200" dirty="0" smtClean="0"/>
              <a:t> </a:t>
            </a:r>
            <a:endParaRPr lang="pl-PL" sz="1200" dirty="0">
              <a:solidFill>
                <a:prstClr val="black"/>
              </a:solidFill>
            </a:endParaRPr>
          </a:p>
          <a:p>
            <a:pPr>
              <a:buFont typeface="Times New Roman" pitchFamily="16" charset="0"/>
              <a:buNone/>
            </a:pPr>
            <a:endParaRPr lang="pl-PL" altLang="pl-PL" sz="1200" dirty="0" smtClean="0"/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" name="Obraz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15000"/>
            <a:ext cx="14478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9277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749132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65263" y="6400800"/>
            <a:ext cx="2514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sz="1600" b="0">
                <a:latin typeface="Arial Narrow" pitchFamily="32" charset="0"/>
              </a:rPr>
              <a:t>	</a:t>
            </a:r>
            <a:r>
              <a:rPr lang="pl-PL" altLang="pl-PL" b="0" i="1">
                <a:latin typeface="Arial Narrow" pitchFamily="32" charset="0"/>
              </a:rPr>
              <a:t>Dziękuję za uwagę</a:t>
            </a:r>
          </a:p>
        </p:txBody>
      </p:sp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5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533400" y="609600"/>
            <a:ext cx="8001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00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>
                <a:solidFill>
                  <a:srgbClr val="FFC000"/>
                </a:solidFill>
                <a:latin typeface="Arial Narrow" pitchFamily="32" charset="0"/>
              </a:rPr>
              <a:t> </a:t>
            </a:r>
            <a:r>
              <a:rPr lang="pl-PL" altLang="pl-PL" sz="4000" b="0">
                <a:solidFill>
                  <a:srgbClr val="FFFF00"/>
                </a:solidFill>
                <a:latin typeface="Arial Narrow" pitchFamily="32" charset="0"/>
              </a:rPr>
              <a:t>Pomoc Techniczna PROW 2014 – 2020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40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0">
                <a:latin typeface="Arial Narrow" pitchFamily="32" charset="0"/>
              </a:rPr>
              <a:t>Spotkanie z Urzędami Marszałkowskimi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rgbClr val="FFFF00"/>
                </a:solidFill>
                <a:latin typeface="Arial Narrow" pitchFamily="32" charset="0"/>
              </a:rPr>
              <a:t>Warszawa, dn. 11 kwietnia 2016 r.</a:t>
            </a:r>
          </a:p>
        </p:txBody>
      </p:sp>
      <p:graphicFrame>
        <p:nvGraphicFramePr>
          <p:cNvPr id="2" name="Group 10"/>
          <p:cNvGraphicFramePr>
            <a:graphicFrameLocks noGrp="1"/>
          </p:cNvGraphicFramePr>
          <p:nvPr/>
        </p:nvGraphicFramePr>
        <p:xfrm>
          <a:off x="0" y="6594475"/>
          <a:ext cx="1296988" cy="277813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17640" marR="176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09" name="Object 12"/>
          <p:cNvGraphicFramePr>
            <a:graphicFrameLocks noChangeAspect="1"/>
          </p:cNvGraphicFramePr>
          <p:nvPr/>
        </p:nvGraphicFramePr>
        <p:xfrm>
          <a:off x="228600" y="5749925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6" r:id="rId6" imgW="2882160" imgH="1937160" progId="">
                  <p:embed/>
                </p:oleObj>
              </mc:Choice>
              <mc:Fallback>
                <p:oleObj r:id="rId6" imgW="2882160" imgH="1937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49925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0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11" name="Rectangle 14"/>
          <p:cNvSpPr>
            <a:spLocks noChangeArrowheads="1"/>
          </p:cNvSpPr>
          <p:nvPr/>
        </p:nvSpPr>
        <p:spPr bwMode="auto">
          <a:xfrm>
            <a:off x="36513" y="0"/>
            <a:ext cx="9144000" cy="5638800"/>
          </a:xfrm>
          <a:prstGeom prst="rect">
            <a:avLst/>
          </a:prstGeom>
          <a:blipFill dpi="0" rotWithShape="0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itchFamily="16" charset="0"/>
              <a:buNone/>
            </a:pPr>
            <a:r>
              <a:rPr lang="pl-PL" altLang="pl-PL" sz="2000" b="0">
                <a:latin typeface="Arial Narrow" pitchFamily="32" charset="0"/>
              </a:rPr>
              <a:t> </a:t>
            </a: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425450" y="238126"/>
            <a:ext cx="8382000" cy="575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ts val="400"/>
              </a:spcBef>
              <a:buClrTx/>
              <a:buFontTx/>
              <a:buNone/>
            </a:pPr>
            <a:r>
              <a:rPr lang="pl-PL" altLang="pl-PL" sz="1600" b="0"/>
              <a:t> </a:t>
            </a:r>
          </a:p>
          <a:p>
            <a:pPr algn="just" eaLnBrk="1" hangingPunct="1">
              <a:spcBef>
                <a:spcPts val="400"/>
              </a:spcBef>
              <a:buFont typeface="Arial" charset="0"/>
              <a:buNone/>
            </a:pPr>
            <a:endParaRPr lang="pl-PL" altLang="pl-PL" sz="1600"/>
          </a:p>
        </p:txBody>
      </p:sp>
      <p:sp>
        <p:nvSpPr>
          <p:cNvPr id="4113" name="Tytuł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796925"/>
          </a:xfrm>
        </p:spPr>
        <p:txBody>
          <a:bodyPr/>
          <a:lstStyle/>
          <a:p>
            <a:r>
              <a:rPr lang="pl-PL" altLang="pl-PL" sz="2400" b="1" dirty="0" smtClean="0">
                <a:solidFill>
                  <a:srgbClr val="FF0000"/>
                </a:solidFill>
              </a:rPr>
              <a:t/>
            </a:r>
            <a:br>
              <a:rPr lang="pl-PL" altLang="pl-PL" sz="2400" b="1" dirty="0" smtClean="0">
                <a:solidFill>
                  <a:srgbClr val="FF0000"/>
                </a:solidFill>
              </a:rPr>
            </a:br>
            <a:endParaRPr lang="pl-PL" altLang="pl-PL" sz="2000" b="1" dirty="0" smtClean="0"/>
          </a:p>
        </p:txBody>
      </p:sp>
      <p:sp>
        <p:nvSpPr>
          <p:cNvPr id="4114" name="Symbol zastępczy zawartości 16"/>
          <p:cNvSpPr>
            <a:spLocks noGrp="1"/>
          </p:cNvSpPr>
          <p:nvPr>
            <p:ph idx="1"/>
          </p:nvPr>
        </p:nvSpPr>
        <p:spPr>
          <a:xfrm>
            <a:off x="457200" y="217488"/>
            <a:ext cx="8228013" cy="5421312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altLang="pl-PL" sz="1800" b="1" dirty="0" smtClean="0"/>
              <a:t>Grupa Sterująca ds. ESOW</a:t>
            </a:r>
          </a:p>
          <a:p>
            <a:pPr marL="0" lvl="0" indent="0" algn="just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1600" b="1" dirty="0" smtClean="0"/>
              <a:t>Wnioski z warsztatów „Inteligentne wioski”:</a:t>
            </a:r>
            <a:endParaRPr lang="pl-PL" sz="1600" dirty="0"/>
          </a:p>
          <a:p>
            <a:pPr lvl="1"/>
            <a:r>
              <a:rPr lang="pl-PL" sz="1600" dirty="0"/>
              <a:t>należy dostosowywać zagadnienia i tematy do problemów krajowych / regionalnych, cyfryzacja jest podstawą, należy mieć na względnie zmieniające się czynniki (mobilność, dywersyfikacja zaopatrzenia w energię, zmieniające się usługi i rolnictwo, wyludnienie na obszarach wiejskich);</a:t>
            </a:r>
          </a:p>
          <a:p>
            <a:pPr lvl="1"/>
            <a:r>
              <a:rPr lang="pl-PL" sz="1600" dirty="0"/>
              <a:t>priorytetem jest jak programować wsparcie biorąc pod uwagę lokalne potrzeby, uwzględniając specyficzne i praktyczne wyzwania oraz możliwości – celowe jest podejście typu Grupa operacyjna i angażowanie innych funduszy;</a:t>
            </a:r>
          </a:p>
          <a:p>
            <a:pPr lvl="1"/>
            <a:r>
              <a:rPr lang="pl-PL" sz="1600" dirty="0"/>
              <a:t>przy organizacji spotkań / szkoleń istotne jest uwzględnianie określonych potrzeb grup krajów i / lub tematów / zagadnień;</a:t>
            </a:r>
          </a:p>
          <a:p>
            <a:pPr lvl="1"/>
            <a:r>
              <a:rPr lang="pl-PL" sz="1600" dirty="0"/>
              <a:t>przekaz / komunikacja powinna zawierać konkretne przykłady, zaleca się ulepszanie istniejące narzędzia komunikacji, aby zaangażować interesariuszy (seminaria internetowe, moderowanie grup na Facebooku itp.).</a:t>
            </a:r>
          </a:p>
          <a:p>
            <a:pPr marL="0" indent="0" algn="just">
              <a:buNone/>
            </a:pPr>
            <a:endParaRPr lang="pl-PL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200" dirty="0" smtClean="0"/>
              <a:t> </a:t>
            </a:r>
            <a:endParaRPr lang="pl-PL" sz="1200" dirty="0">
              <a:solidFill>
                <a:prstClr val="black"/>
              </a:solidFill>
            </a:endParaRPr>
          </a:p>
          <a:p>
            <a:pPr>
              <a:buFont typeface="Times New Roman" pitchFamily="16" charset="0"/>
              <a:buNone/>
            </a:pPr>
            <a:endParaRPr lang="pl-PL" altLang="pl-PL" sz="1200" dirty="0" smtClean="0"/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" name="Obraz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15000"/>
            <a:ext cx="14478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1907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749132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65263" y="6400800"/>
            <a:ext cx="2514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sz="1600" b="0">
                <a:latin typeface="Arial Narrow" pitchFamily="32" charset="0"/>
              </a:rPr>
              <a:t>	</a:t>
            </a:r>
            <a:r>
              <a:rPr lang="pl-PL" altLang="pl-PL" b="0" i="1">
                <a:latin typeface="Arial Narrow" pitchFamily="32" charset="0"/>
              </a:rPr>
              <a:t>Dziękuję za uwagę</a:t>
            </a:r>
          </a:p>
        </p:txBody>
      </p:sp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5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533400" y="609600"/>
            <a:ext cx="8001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00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>
                <a:solidFill>
                  <a:srgbClr val="FFC000"/>
                </a:solidFill>
                <a:latin typeface="Arial Narrow" pitchFamily="32" charset="0"/>
              </a:rPr>
              <a:t> </a:t>
            </a:r>
            <a:r>
              <a:rPr lang="pl-PL" altLang="pl-PL" sz="4000" b="0">
                <a:solidFill>
                  <a:srgbClr val="FFFF00"/>
                </a:solidFill>
                <a:latin typeface="Arial Narrow" pitchFamily="32" charset="0"/>
              </a:rPr>
              <a:t>Pomoc Techniczna PROW 2014 – 2020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40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0">
                <a:latin typeface="Arial Narrow" pitchFamily="32" charset="0"/>
              </a:rPr>
              <a:t>Spotkanie z Urzędami Marszałkowskimi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rgbClr val="FFFF00"/>
                </a:solidFill>
                <a:latin typeface="Arial Narrow" pitchFamily="32" charset="0"/>
              </a:rPr>
              <a:t>Warszawa, dn. 11 kwietnia 2016 r.</a:t>
            </a:r>
          </a:p>
        </p:txBody>
      </p:sp>
      <p:graphicFrame>
        <p:nvGraphicFramePr>
          <p:cNvPr id="2" name="Group 10"/>
          <p:cNvGraphicFramePr>
            <a:graphicFrameLocks noGrp="1"/>
          </p:cNvGraphicFramePr>
          <p:nvPr/>
        </p:nvGraphicFramePr>
        <p:xfrm>
          <a:off x="0" y="6594475"/>
          <a:ext cx="1296988" cy="277813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17640" marR="176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09" name="Object 12"/>
          <p:cNvGraphicFramePr>
            <a:graphicFrameLocks noChangeAspect="1"/>
          </p:cNvGraphicFramePr>
          <p:nvPr/>
        </p:nvGraphicFramePr>
        <p:xfrm>
          <a:off x="228600" y="5749925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0" r:id="rId6" imgW="2882160" imgH="1937160" progId="">
                  <p:embed/>
                </p:oleObj>
              </mc:Choice>
              <mc:Fallback>
                <p:oleObj r:id="rId6" imgW="2882160" imgH="1937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49925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0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11" name="Rectangle 14"/>
          <p:cNvSpPr>
            <a:spLocks noChangeArrowheads="1"/>
          </p:cNvSpPr>
          <p:nvPr/>
        </p:nvSpPr>
        <p:spPr bwMode="auto">
          <a:xfrm>
            <a:off x="36513" y="0"/>
            <a:ext cx="9144000" cy="5638800"/>
          </a:xfrm>
          <a:prstGeom prst="rect">
            <a:avLst/>
          </a:prstGeom>
          <a:blipFill dpi="0" rotWithShape="0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itchFamily="16" charset="0"/>
              <a:buNone/>
            </a:pPr>
            <a:r>
              <a:rPr lang="pl-PL" altLang="pl-PL" sz="2000" b="0">
                <a:latin typeface="Arial Narrow" pitchFamily="32" charset="0"/>
              </a:rPr>
              <a:t> </a:t>
            </a: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425450" y="238126"/>
            <a:ext cx="8382000" cy="575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ts val="400"/>
              </a:spcBef>
              <a:buClrTx/>
              <a:buFontTx/>
              <a:buNone/>
            </a:pPr>
            <a:r>
              <a:rPr lang="pl-PL" altLang="pl-PL" sz="1600" b="0"/>
              <a:t> </a:t>
            </a:r>
          </a:p>
          <a:p>
            <a:pPr algn="just" eaLnBrk="1" hangingPunct="1">
              <a:spcBef>
                <a:spcPts val="400"/>
              </a:spcBef>
              <a:buFont typeface="Arial" charset="0"/>
              <a:buNone/>
            </a:pPr>
            <a:endParaRPr lang="pl-PL" altLang="pl-PL" sz="1600"/>
          </a:p>
        </p:txBody>
      </p:sp>
      <p:sp>
        <p:nvSpPr>
          <p:cNvPr id="4113" name="Tytuł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796925"/>
          </a:xfrm>
        </p:spPr>
        <p:txBody>
          <a:bodyPr/>
          <a:lstStyle/>
          <a:p>
            <a:r>
              <a:rPr lang="pl-PL" altLang="pl-PL" sz="2400" b="1" dirty="0" smtClean="0">
                <a:solidFill>
                  <a:srgbClr val="FF0000"/>
                </a:solidFill>
              </a:rPr>
              <a:t/>
            </a:r>
            <a:br>
              <a:rPr lang="pl-PL" altLang="pl-PL" sz="2400" b="1" dirty="0" smtClean="0">
                <a:solidFill>
                  <a:srgbClr val="FF0000"/>
                </a:solidFill>
              </a:rPr>
            </a:br>
            <a:endParaRPr lang="pl-PL" altLang="pl-PL" sz="2000" b="1" dirty="0" smtClean="0"/>
          </a:p>
        </p:txBody>
      </p:sp>
      <p:sp>
        <p:nvSpPr>
          <p:cNvPr id="4114" name="Symbol zastępczy zawartości 16"/>
          <p:cNvSpPr>
            <a:spLocks noGrp="1"/>
          </p:cNvSpPr>
          <p:nvPr>
            <p:ph idx="1"/>
          </p:nvPr>
        </p:nvSpPr>
        <p:spPr>
          <a:xfrm>
            <a:off x="457200" y="217488"/>
            <a:ext cx="8228013" cy="5421312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altLang="pl-PL" sz="1800" b="1" dirty="0" smtClean="0"/>
              <a:t>Grupa Sterująca ds. ESOW</a:t>
            </a:r>
          </a:p>
          <a:p>
            <a:pPr marL="0" lvl="0" indent="0" algn="just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1600" b="1" dirty="0" smtClean="0"/>
              <a:t>Wnioski z warsztatów „</a:t>
            </a:r>
            <a:r>
              <a:rPr lang="pl-PL" sz="1600" b="1" dirty="0" err="1" smtClean="0"/>
              <a:t>Biogospodarka</a:t>
            </a:r>
            <a:r>
              <a:rPr lang="pl-PL" sz="1600" b="1" dirty="0" smtClean="0"/>
              <a:t> </a:t>
            </a:r>
            <a:r>
              <a:rPr lang="pl-PL" sz="1600" b="1" dirty="0"/>
              <a:t>i działania </a:t>
            </a:r>
            <a:r>
              <a:rPr lang="pl-PL" sz="1600" b="1" dirty="0" smtClean="0"/>
              <a:t>klimatyczne”:</a:t>
            </a:r>
            <a:endParaRPr lang="pl-PL" sz="1600" dirty="0"/>
          </a:p>
          <a:p>
            <a:pPr lvl="1"/>
            <a:r>
              <a:rPr lang="pl-PL" sz="1600" dirty="0"/>
              <a:t>ważne jest wspieranie idei dalszego upowszechniania wyników </a:t>
            </a:r>
            <a:r>
              <a:rPr lang="pl-PL" sz="1600" dirty="0" err="1"/>
              <a:t>biogospodarki</a:t>
            </a:r>
            <a:r>
              <a:rPr lang="pl-PL" sz="1600" dirty="0"/>
              <a:t> obszarów wiejskich zwłaszcza w świetle planu strategicznego WPR;</a:t>
            </a:r>
          </a:p>
          <a:p>
            <a:pPr lvl="1"/>
            <a:r>
              <a:rPr lang="pl-PL" sz="1600" dirty="0"/>
              <a:t>wartość dodana grup tematycznych może wynikać z silniejszego skupienia się na aspektach zrównoważonego rozwoju środowiska;</a:t>
            </a:r>
          </a:p>
          <a:p>
            <a:pPr lvl="1"/>
            <a:r>
              <a:rPr lang="pl-PL" sz="1600" dirty="0"/>
              <a:t>zagadnienie klimatu umożliwia synergię z KSOW, grupami operacyjnymi oraz badaniami, należy rozwijać skalę działalność w tym zakresie;</a:t>
            </a:r>
          </a:p>
          <a:p>
            <a:pPr lvl="1"/>
            <a:r>
              <a:rPr lang="pl-PL" sz="1600" dirty="0"/>
              <a:t>należy położyć większy nacisk na różnorodność biologiczną;</a:t>
            </a:r>
          </a:p>
          <a:p>
            <a:pPr lvl="1"/>
            <a:r>
              <a:rPr lang="pl-PL" sz="1600" dirty="0"/>
              <a:t>oczekiwany jest większy kontakt z interesariuszami szczebla lokalnego (np. usługi doradcze) w połączeniu z działaniami w zakresie Smart </a:t>
            </a:r>
            <a:r>
              <a:rPr lang="pl-PL" sz="1600" dirty="0" err="1"/>
              <a:t>Villages</a:t>
            </a:r>
            <a:r>
              <a:rPr lang="pl-PL" sz="1600" dirty="0"/>
              <a:t> (Inteligentne Wioski).</a:t>
            </a:r>
          </a:p>
          <a:p>
            <a:pPr marL="0" indent="0" algn="just">
              <a:buNone/>
            </a:pPr>
            <a:endParaRPr lang="pl-PL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200" dirty="0" smtClean="0"/>
              <a:t> </a:t>
            </a:r>
            <a:endParaRPr lang="pl-PL" sz="1200" dirty="0">
              <a:solidFill>
                <a:prstClr val="black"/>
              </a:solidFill>
            </a:endParaRPr>
          </a:p>
          <a:p>
            <a:pPr>
              <a:buFont typeface="Times New Roman" pitchFamily="16" charset="0"/>
              <a:buNone/>
            </a:pPr>
            <a:endParaRPr lang="pl-PL" altLang="pl-PL" sz="1200" dirty="0" smtClean="0"/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" name="Obraz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15000"/>
            <a:ext cx="14478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2183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14769</TotalTime>
  <Words>1483</Words>
  <Application>Microsoft Office PowerPoint</Application>
  <PresentationFormat>Pokaz na ekranie (4:3)</PresentationFormat>
  <Paragraphs>344</Paragraphs>
  <Slides>13</Slides>
  <Notes>12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0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Microsoft YaHei</vt:lpstr>
      <vt:lpstr>Arial</vt:lpstr>
      <vt:lpstr>Arial Narrow</vt:lpstr>
      <vt:lpstr>Times New Roman</vt:lpstr>
      <vt:lpstr>Wingdings</vt:lpstr>
      <vt:lpstr>default</vt:lpstr>
      <vt:lpstr>Prezentacja programu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Prezentacja programu PowerPoint</vt:lpstr>
    </vt:vector>
  </TitlesOfParts>
  <Company>MRiRW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MKlos</dc:creator>
  <cp:lastModifiedBy>Kogut Ryszard</cp:lastModifiedBy>
  <cp:revision>732</cp:revision>
  <cp:lastPrinted>2019-05-28T10:41:41Z</cp:lastPrinted>
  <dcterms:created xsi:type="dcterms:W3CDTF">2010-04-22T13:46:14Z</dcterms:created>
  <dcterms:modified xsi:type="dcterms:W3CDTF">2019-06-11T08:25:44Z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