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6"/>
  </p:notesMasterIdLst>
  <p:handoutMasterIdLst>
    <p:handoutMasterId r:id="rId17"/>
  </p:handoutMasterIdLst>
  <p:sldIdLst>
    <p:sldId id="261" r:id="rId2"/>
    <p:sldId id="281" r:id="rId3"/>
    <p:sldId id="295" r:id="rId4"/>
    <p:sldId id="296" r:id="rId5"/>
    <p:sldId id="298" r:id="rId6"/>
    <p:sldId id="301" r:id="rId7"/>
    <p:sldId id="297" r:id="rId8"/>
    <p:sldId id="302" r:id="rId9"/>
    <p:sldId id="303" r:id="rId10"/>
    <p:sldId id="304" r:id="rId11"/>
    <p:sldId id="305" r:id="rId12"/>
    <p:sldId id="299" r:id="rId13"/>
    <p:sldId id="293" r:id="rId14"/>
    <p:sldId id="278" r:id="rId15"/>
  </p:sldIdLst>
  <p:sldSz cx="9144000" cy="6858000" type="screen4x3"/>
  <p:notesSz cx="9774238" cy="67246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18">
          <p15:clr>
            <a:srgbClr val="A4A3A4"/>
          </p15:clr>
        </p15:guide>
        <p15:guide id="2" pos="307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gut Ryszard" initials="KR" lastIdx="4" clrIdx="0">
    <p:extLst/>
  </p:cmAuthor>
  <p:cmAuthor id="2" name="Szcześniak Iwona" initials="SI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2118"/>
        <p:guide pos="307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536473" y="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1F297-0D4F-49BC-A438-12E39B48BB74}" type="datetimeFigureOut">
              <a:rPr lang="pl-PL" smtClean="0"/>
              <a:t>18-05-22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38725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536473" y="638725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41568-AE97-4DF9-9C71-EC00524BAB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74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36473" y="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57A12-D5E9-456F-B1D9-434C73C85F23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206750" y="504825"/>
            <a:ext cx="3360738" cy="25209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77424" y="3194209"/>
            <a:ext cx="7819390" cy="3026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38725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36473" y="6387250"/>
            <a:ext cx="4235503" cy="336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C6922-8DFA-43A7-B268-E3C56D82C2A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48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5362460"/>
            <a:ext cx="9144000" cy="149554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5" y="6165304"/>
            <a:ext cx="8262915" cy="44106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800" kern="100" spc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„Europejski Fundusz Rolny na rzecz Rozwoju Obszarów Wiejskich: Europa inwestująca w obszary wiejskie”.</a:t>
            </a:r>
          </a:p>
          <a:p>
            <a:r>
              <a:rPr lang="pl-PL" dirty="0" smtClean="0"/>
              <a:t>Operacja współfinansowana ze środków Unii Europejskiej w ramach Pomocy Technicznej Programu Rozwoju Obszarów Wiejskich na lata 2014-2020.</a:t>
            </a:r>
          </a:p>
          <a:p>
            <a:r>
              <a:rPr lang="pl-PL" dirty="0" smtClean="0"/>
              <a:t>Instytucja Zarządzająca PROW 2014-2020 – Minister Rolnictwa i Rozwoju Wsi. Materiał opracowany przez Biuro Pomocy Technicznej </a:t>
            </a:r>
            <a:r>
              <a:rPr lang="pl-PL" dirty="0" err="1" smtClean="0"/>
              <a:t>MRiRW</a:t>
            </a:r>
            <a:r>
              <a:rPr lang="pl-PL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175351" cy="4664809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pic>
        <p:nvPicPr>
          <p:cNvPr id="16" name="Picture 4" descr="logo_mrir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741" y="5445222"/>
            <a:ext cx="673311" cy="67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45224"/>
            <a:ext cx="15430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685" y="5468665"/>
            <a:ext cx="1062117" cy="69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82" y="5445224"/>
            <a:ext cx="1080120" cy="73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5301208"/>
            <a:ext cx="9144000" cy="155679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530120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67545" y="6165304"/>
            <a:ext cx="8262915" cy="44106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800" kern="100" spc="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„Europejski Fundusz Rolny na rzecz Rozwoju Obszarów Wiejskich: Europa inwestująca w obszary wiejskie”.</a:t>
            </a:r>
          </a:p>
          <a:p>
            <a:r>
              <a:rPr lang="pl-PL" dirty="0" smtClean="0"/>
              <a:t>Operacja współfinansowana ze środków Unii Europejskiej w ramach Pomocy Technicznej Programu Rozwoju Obszarów Wiejskich na lata 2014-2020.</a:t>
            </a:r>
          </a:p>
          <a:p>
            <a:r>
              <a:rPr lang="pl-PL" dirty="0" smtClean="0"/>
              <a:t>Instytucja Zarządzająca PROW 2014-2020 – Minister Rolnictwa i Rozwoju Wsi. Materiał opracowany przez Biuro Pomocy Technicznej </a:t>
            </a:r>
            <a:r>
              <a:rPr lang="pl-PL" dirty="0" err="1" smtClean="0"/>
              <a:t>MRiRW</a:t>
            </a:r>
            <a:r>
              <a:rPr lang="pl-PL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32656"/>
            <a:ext cx="7175351" cy="4592801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pic>
        <p:nvPicPr>
          <p:cNvPr id="16" name="Picture 4" descr="logo_mrirw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741" y="5445222"/>
            <a:ext cx="673311" cy="673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45224"/>
            <a:ext cx="154305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685" y="5468665"/>
            <a:ext cx="1062117" cy="69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82" y="5445224"/>
            <a:ext cx="1080120" cy="737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97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32656"/>
            <a:ext cx="7175351" cy="4592801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2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437112"/>
            <a:ext cx="6512511" cy="792088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18-05-22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7030"/>
            <a:ext cx="9163050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44403"/>
            <a:ext cx="10604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5444403"/>
            <a:ext cx="154305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722" y="5435385"/>
            <a:ext cx="6762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22" y="5373473"/>
            <a:ext cx="108585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36" y="6139728"/>
            <a:ext cx="82613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8" r:id="rId2"/>
    <p:sldLayoutId id="2147483669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6" r:id="rId11"/>
    <p:sldLayoutId id="2147483667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8352928" cy="475252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Działania informacyjno – promocyjne </a:t>
            </a:r>
            <a:b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 – 2020</a:t>
            </a:r>
          </a:p>
          <a:p>
            <a:pPr marL="45720" indent="0" algn="ctr">
              <a:buNone/>
            </a:pP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ClrTx/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Planowane zmiany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Strategii komunikacji PROW 2014-2020</a:t>
            </a:r>
          </a:p>
          <a:p>
            <a:pPr marL="45720" indent="0" algn="ctr">
              <a:buNone/>
            </a:pPr>
            <a:endParaRPr lang="pl-P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pl-PL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endParaRPr lang="pl-PL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Warszawa, 24 maja 2018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92888" cy="4824536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1) Działanie: Upowszechnianie wiedzy ogólnej i szczegółowej na temat Programu, rezultatów jego realizacji oraz o wkładzie Wspólnoty w realizację Programu.</a:t>
            </a:r>
            <a:endParaRPr lang="pl-PL" sz="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Celem działania jest upowszechnienie wiedzy ogólnej  i szczegółowej dotyczącej Programu - zasad wdrażania, praktycznej wiedzy i umiejętności o sposobie przygotowywania wniosków o przyznanie pomocy, biznesplanów, zobowiązań wynikających z umów i sankcji związanych z ich niezrealizowaniem, informacji w zakresie przygotowania wniosków o płatność oraz osiągniętych rezultatów, udzielanej pomocy przez Unię Europejską.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Działanie skierowane jest do ogółu społeczeństwa, potencjalnych beneficjentów, beneficjentów, instytucji zaangażowanych pośrednio i bezpośrednio we wdrażanie Programu oraz przedstawicieli mediów. 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</a:t>
            </a:r>
            <a:r>
              <a:rPr lang="pl-PL" sz="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Działanie: Zapewnienie informacji podmiotom zaangażowanym </a:t>
            </a:r>
            <a:r>
              <a:rPr lang="pl-PL" sz="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 </a:t>
            </a:r>
            <a:r>
              <a:rPr lang="pl-PL" sz="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realizację Strategii. </a:t>
            </a:r>
            <a:endParaRPr lang="pl-PL" sz="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Celem działania jest zwiększenie efektywności procesu informowania o Programie poprzez przekazywanie aktualnych i pewnych informacji do podmiotów zaangażowanych w realizację Strategii. 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IZ  w ramach działania realizuje na bieżąco i zgodnie z aktualnymi potrzebami ww. podmiotów przedsięwzięcia, dzięki którym zwiększa się i pogłębia wiedza na temat Programu. </a:t>
            </a:r>
            <a:endParaRPr lang="pl-PL" sz="9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</a:t>
            </a:r>
            <a:r>
              <a:rPr lang="pl-PL" sz="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Działanie: zapewnienie informacji pracownikom punktów informacyjnych PROW 2014-2020, PIFE oraz podmiotom doradczym i LGD.</a:t>
            </a:r>
            <a:endParaRPr lang="pl-PL" sz="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Celem działania jest dostarczenie pewnych, aktualnych i sprawdzonych informacji oraz podnoszenie wiedzy i praktycznych umiejętności w zakresie przygotowywania projektów 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 </a:t>
            </a: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wniosków w ramach poszczególnych działań PROW 2014-2020, w szczególności 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 </a:t>
            </a: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zakresie praktycznej wiedzy i umiejętności w przygotowywaniu wniosków i biznesplanów. 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Działanie skierowane jest do doradców, pracowników punktów informacyjnych 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PROW </a:t>
            </a: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2014-2020, PIFE oraz LGD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pl-PL" sz="9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</a:t>
            </a:r>
            <a:r>
              <a:rPr lang="pl-PL" sz="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Zapewnienie odpowiedniej wizualizacji Programu.</a:t>
            </a:r>
            <a:endParaRPr lang="pl-PL" sz="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Celem działania jest zwiększenie świadomości społeczeństwa na temat realizacji Programu 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 </a:t>
            </a: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wkładu Wspólnoty oraz rozpowszechnienie wizualnej marki Programu. Działanie skierowane jest do ogółu społeczeństwa, beneficjentów i potencjalnych beneficjentów, instytucji zaangażowanych pośrednio i bezpośrednio we wdrażanie Programu oraz przedstawicieli mediów. </a:t>
            </a: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Informacje przekazywane są m. in. poprzez następujące formy komunikacji: strony internetowe, spotkania, konferencje, drukowane materiały informacyjne i promocyjne (np. broszury, ulotki), kampanie informacyjne w mediach (telewizja, radio, prasa), materiały promocyjne, targi, wystawy, imprezy o charakterze rolniczym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pl-PL" sz="900" b="1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b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</a:t>
            </a:r>
            <a:r>
              <a:rPr lang="pl-PL" sz="9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Działanie: Zapewnienie  informacji o nowym okresie programowania 2021-2027.</a:t>
            </a:r>
            <a:endParaRPr lang="pl-PL" sz="9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4572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Celem działania jest zapewnienie odpowiedniej informacji o nowym okresie programowania. Działanie skierowane jest do ogółu społeczeństwa, potencjalnych beneficjentów, beneficjentów, instytucji zaangażowanych pośrednio i bezpośrednio we wdrażanie Programu oraz przedstawicieli mediów</a:t>
            </a:r>
            <a:r>
              <a:rPr lang="pl-PL" sz="9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r>
              <a:rPr lang="pl-PL" sz="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76723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4281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dirty="0" smtClean="0">
                <a:latin typeface="Times New Roman"/>
                <a:ea typeface="Calibri"/>
              </a:rPr>
              <a:t>6) Dodano </a:t>
            </a:r>
            <a:r>
              <a:rPr lang="pl-PL" sz="2400" dirty="0">
                <a:latin typeface="Times New Roman"/>
                <a:ea typeface="Calibri"/>
              </a:rPr>
              <a:t>do opisu części </a:t>
            </a:r>
            <a:r>
              <a:rPr lang="pl-PL" sz="2400" i="1" dirty="0">
                <a:latin typeface="Times New Roman"/>
                <a:ea typeface="Calibri"/>
              </a:rPr>
              <a:t>4</a:t>
            </a:r>
            <a:r>
              <a:rPr lang="pl-PL" sz="2400" dirty="0">
                <a:latin typeface="Times New Roman"/>
                <a:ea typeface="Calibri"/>
              </a:rPr>
              <a:t>.</a:t>
            </a:r>
            <a:r>
              <a:rPr lang="pl-PL" sz="2400" i="1" dirty="0">
                <a:latin typeface="Times New Roman"/>
                <a:ea typeface="Calibri"/>
              </a:rPr>
              <a:t>3 Opis roli Krajowej Sieci Obszarów Wiejskich</a:t>
            </a:r>
            <a:r>
              <a:rPr lang="pl-PL" sz="2400" dirty="0">
                <a:latin typeface="Times New Roman"/>
                <a:ea typeface="Calibri"/>
              </a:rPr>
              <a:t> (s. 39-40 </a:t>
            </a:r>
            <a:r>
              <a:rPr lang="pl-PL" sz="2400" i="1" dirty="0">
                <a:latin typeface="Times New Roman"/>
                <a:ea typeface="Calibri"/>
              </a:rPr>
              <a:t>Strategii</a:t>
            </a:r>
            <a:r>
              <a:rPr lang="pl-PL" sz="2400" dirty="0">
                <a:latin typeface="Times New Roman"/>
                <a:ea typeface="Calibri"/>
              </a:rPr>
              <a:t>) </a:t>
            </a:r>
            <a:r>
              <a:rPr lang="pl-PL" sz="2400" dirty="0" smtClean="0">
                <a:latin typeface="Times New Roman"/>
                <a:ea typeface="Calibri"/>
              </a:rPr>
              <a:t>zdanie: </a:t>
            </a:r>
          </a:p>
          <a:p>
            <a:pPr marL="45720" indent="0">
              <a:buNone/>
            </a:pPr>
            <a:endParaRPr lang="pl-PL" sz="2400" dirty="0" smtClean="0">
              <a:latin typeface="Times New Roman"/>
              <a:ea typeface="Calibri"/>
            </a:endParaRPr>
          </a:p>
          <a:p>
            <a:pPr marL="45720" indent="0">
              <a:buNone/>
            </a:pPr>
            <a:r>
              <a:rPr lang="pl-PL" sz="2400" dirty="0" smtClean="0">
                <a:latin typeface="Times New Roman"/>
                <a:ea typeface="Calibri"/>
              </a:rPr>
              <a:t>„Z </a:t>
            </a:r>
            <a:r>
              <a:rPr lang="pl-PL" sz="2400" dirty="0">
                <a:latin typeface="Times New Roman"/>
                <a:ea typeface="Calibri"/>
              </a:rPr>
              <a:t>uwagi na rolę KSOW dla działań informacyjno-promocyjnych PROW 2014-2020 należy dalej zapewniać sieci odpowiednie finansowanie, a także przeprowadzić badania ewaluacyjne dotyczące działalności KSOW, realizacji jej celów, planu działania i planów </a:t>
            </a:r>
            <a:r>
              <a:rPr lang="pl-PL" sz="2400" dirty="0" smtClean="0">
                <a:latin typeface="Times New Roman"/>
                <a:ea typeface="Calibri"/>
              </a:rPr>
              <a:t>operacyjnych.”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398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488832" cy="4353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związku z redukcją liczby działań</a:t>
            </a: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modyfikacja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podmiotu realizującego działanie, grupy docelowej, narzędzi komunikacji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Tabeli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Narzędzia komunikacji z poszczególnymi grupami docelowymi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Tabeli 3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Harmonogram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1012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04856" cy="4353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Aktualizacja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zakresie podmiotów zaangażowanych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realizację Strategii (np. zmiana z ARR na KOWR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Aktualizacja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sprawozdawczości, ewaluacji i oceny pod kątem zgodności z przyjętymi systemami i Planem działania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KSOW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Dodanie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krótkiej informacji o pracach nad zmianą Strategii komunikacji PROW 2014-2020</a:t>
            </a:r>
          </a:p>
        </p:txBody>
      </p:sp>
    </p:spTree>
    <p:extLst>
      <p:ext uri="{BB962C8B-B14F-4D97-AF65-F5344CB8AC3E}">
        <p14:creationId xmlns:p14="http://schemas.microsoft.com/office/powerpoint/2010/main" val="3182810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/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/>
          </a:p>
          <a:p>
            <a:pPr marL="45720" indent="0" algn="ctr">
              <a:buNone/>
            </a:pP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uwagę.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9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136904" cy="4824536"/>
          </a:xfrm>
        </p:spPr>
        <p:txBody>
          <a:bodyPr>
            <a:normAutofit/>
          </a:bodyPr>
          <a:lstStyle/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pl-PL" altLang="pl-PL" sz="15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pl-PL" altLang="pl-PL" sz="15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altLang="pl-PL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Planowane zmiany </a:t>
            </a: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pl-PL" altLang="pl-PL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Strategii komunikacji PROW 2014-2020</a:t>
            </a: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pl-PL" altLang="pl-PL" sz="15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pl-PL" altLang="pl-PL" sz="15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pl-PL" altLang="pl-PL" sz="15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pl-PL" altLang="pl-PL" sz="15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 wprowadzone zostaną na podstawie </a:t>
            </a:r>
          </a:p>
          <a:p>
            <a:pPr marL="174625" lvl="0" indent="12700" algn="ctr" eaLnBrk="0" fontAlgn="base" hangingPunc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wniosków </a:t>
            </a:r>
            <a:r>
              <a:rPr lang="pl-PL" altLang="pl-PL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rekomendacji z badania </a:t>
            </a:r>
            <a:endParaRPr lang="pl-PL" altLang="pl-PL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„Ocena wskaźników rezultatu i oddziaływania </a:t>
            </a:r>
            <a:endParaRPr lang="pl-PL" altLang="pl-PL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Strategii </a:t>
            </a:r>
            <a:r>
              <a:rPr lang="pl-PL" altLang="pl-PL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komunikacji </a:t>
            </a:r>
            <a:r>
              <a:rPr lang="pl-PL" altLang="pl-PL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PROW </a:t>
            </a:r>
            <a:r>
              <a:rPr lang="pl-PL" altLang="pl-PL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2014-2020” </a:t>
            </a:r>
            <a:endParaRPr lang="pl-PL" altLang="pl-PL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4625" lvl="0" indent="12700" algn="ctr" eaLnBrk="0" fontAlgn="base" hangingPunct="0">
              <a:spcBef>
                <a:spcPts val="600"/>
              </a:spcBef>
              <a:spcAft>
                <a:spcPts val="600"/>
              </a:spcAft>
              <a:buClrTx/>
              <a:buSzTx/>
              <a:buNone/>
              <a:defRPr/>
            </a:pPr>
            <a:r>
              <a:rPr lang="pl-PL" altLang="pl-PL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przeprowadzonego </a:t>
            </a:r>
            <a:r>
              <a:rPr lang="pl-PL" altLang="pl-PL" sz="18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grudniu 2017 roku</a:t>
            </a:r>
          </a:p>
        </p:txBody>
      </p:sp>
    </p:spTree>
    <p:extLst>
      <p:ext uri="{BB962C8B-B14F-4D97-AF65-F5344CB8AC3E}">
        <p14:creationId xmlns:p14="http://schemas.microsoft.com/office/powerpoint/2010/main" val="422829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76864" cy="4353664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endParaRPr lang="pl-PL" sz="2400" dirty="0" smtClean="0">
              <a:latin typeface="Times New Roman"/>
              <a:ea typeface="Calibri"/>
              <a:cs typeface="Wingdings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r>
              <a:rPr lang="pl-PL" sz="2400" dirty="0" smtClean="0">
                <a:latin typeface="Times New Roman"/>
                <a:ea typeface="Calibri"/>
                <a:cs typeface="Wingdings"/>
              </a:rPr>
              <a:t>1</a:t>
            </a:r>
            <a:r>
              <a:rPr lang="pl-PL" sz="2400" dirty="0">
                <a:latin typeface="Times New Roman"/>
                <a:ea typeface="Calibri"/>
                <a:cs typeface="Wingdings"/>
              </a:rPr>
              <a:t>) </a:t>
            </a:r>
            <a:r>
              <a:rPr lang="pl-PL" sz="2400" dirty="0" smtClean="0">
                <a:latin typeface="Times New Roman"/>
                <a:ea typeface="Calibri"/>
                <a:cs typeface="Wingdings"/>
              </a:rPr>
              <a:t>Ze </a:t>
            </a:r>
            <a:r>
              <a:rPr lang="pl-PL" sz="2400" dirty="0">
                <a:latin typeface="Times New Roman"/>
                <a:ea typeface="Calibri"/>
                <a:cs typeface="Wingdings"/>
              </a:rPr>
              <a:t>względu na fakt, iż częściowo adresuje te same problemy, co pozostałe cele, a częściowo uległ </a:t>
            </a:r>
            <a:r>
              <a:rPr lang="pl-PL" sz="2400" dirty="0" smtClean="0">
                <a:latin typeface="Times New Roman"/>
                <a:ea typeface="Calibri"/>
                <a:cs typeface="Wingdings"/>
              </a:rPr>
              <a:t>dezaktualizacji usunięto cel </a:t>
            </a:r>
            <a:r>
              <a:rPr lang="pl-PL" sz="2400" dirty="0">
                <a:latin typeface="Times New Roman"/>
                <a:ea typeface="Calibri"/>
                <a:cs typeface="Wingdings"/>
              </a:rPr>
              <a:t>5 </a:t>
            </a:r>
            <a:r>
              <a:rPr lang="pl-PL" sz="2400" i="1" dirty="0" smtClean="0">
                <a:latin typeface="Times New Roman"/>
                <a:ea typeface="Calibri"/>
                <a:cs typeface="Wingdings"/>
              </a:rPr>
              <a:t>poszerzenie </a:t>
            </a:r>
            <a:r>
              <a:rPr lang="pl-PL" sz="2400" i="1" dirty="0">
                <a:latin typeface="Times New Roman"/>
                <a:ea typeface="Calibri"/>
                <a:cs typeface="Wingdings"/>
              </a:rPr>
              <a:t>grupy zainteresowanych PROW, dotarcie z przekazem do grup nastawionych niechętnie lub krytycznie do FE (w tym PROW), przełamanie negatywnych stereotypów dotyczących życia na obszarach </a:t>
            </a:r>
            <a:r>
              <a:rPr lang="pl-PL" sz="2400" i="1" dirty="0" smtClean="0">
                <a:latin typeface="Times New Roman"/>
                <a:ea typeface="Calibri"/>
                <a:cs typeface="Wingdings"/>
              </a:rPr>
              <a:t>wiejskich</a:t>
            </a:r>
            <a:endParaRPr lang="pl-PL" sz="2000" i="1" dirty="0">
              <a:latin typeface="Wingdings"/>
              <a:ea typeface="Calibri"/>
              <a:cs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1594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632848" cy="4281656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endParaRPr lang="pl-PL" sz="13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Wingdings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endParaRPr lang="pl-PL" sz="13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Wingdings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r>
              <a:rPr lang="pl-PL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2) Dokonano aktualizacji </a:t>
            </a:r>
            <a:r>
              <a:rPr lang="pl-PL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w zakresie wskaźników produktu </a:t>
            </a:r>
            <a:endParaRPr lang="pl-PL" sz="2400" dirty="0" smtClean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Wingdings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endParaRPr lang="pl-PL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Calibri"/>
              <a:cs typeface="Wingdings"/>
            </a:endParaRPr>
          </a:p>
          <a:p>
            <a:pPr marL="0" lvl="0" indent="0" algn="just">
              <a:lnSpc>
                <a:spcPct val="120000"/>
              </a:lnSpc>
              <a:spcAft>
                <a:spcPts val="0"/>
              </a:spcAft>
              <a:buClrTx/>
              <a:buSzPts val="1200"/>
              <a:buNone/>
            </a:pP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zestaw </a:t>
            </a: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wskaźników został dostosowany do zaktualizowanych 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wskaźników ujętych </a:t>
            </a:r>
            <a:r>
              <a:rPr lang="pl-PL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w Sprawozdaniu z realizacji operacji stanowiącym zał. nr 3 do wniosku o </a:t>
            </a:r>
            <a:r>
              <a:rPr lang="pl-PL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Calibri"/>
                <a:cs typeface="Wingdings"/>
              </a:rPr>
              <a:t>płatność</a:t>
            </a:r>
            <a:endParaRPr lang="pl-PL" sz="2000" dirty="0">
              <a:solidFill>
                <a:prstClr val="black">
                  <a:lumMod val="75000"/>
                  <a:lumOff val="25000"/>
                </a:prstClr>
              </a:solidFill>
              <a:latin typeface="Wingdings"/>
              <a:ea typeface="Calibri"/>
              <a:cs typeface="Wingdings"/>
            </a:endParaRP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956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7632848" cy="4464496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Zmiana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wskaźników rezultatu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wraz ze wskazaniem ich wartości docelowych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pl-PL" sz="1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Przyjęte </a:t>
            </a: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wskaźniki </a:t>
            </a:r>
            <a:r>
              <a:rPr lang="pl-PL" sz="1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wymagały </a:t>
            </a: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rozszerzenia i modyfikacji tak, aby system lepiej odpowiadał na cele Strategii. </a:t>
            </a:r>
            <a:r>
              <a:rPr lang="pl-PL" sz="1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Usunięto występujące wskaźniki </a:t>
            </a: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i </a:t>
            </a:r>
            <a:r>
              <a:rPr lang="pl-PL" sz="16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wprowadzono następujące:</a:t>
            </a:r>
            <a:endParaRPr lang="pl-PL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1. Ocena jakości szkoleń, seminariów, innych form szkoleniowych dla potencjalnych beneficjentów i beneficjentów (z badania kontrolnego z realizacji projektu – badanie na próbie 10% beneficjentów); </a:t>
            </a:r>
            <a:endParaRPr lang="pl-PL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2. Ocena jakości szkoleń, innych form szkoleniowych dla pracowników punktów informacyjnych i doradców (z ankiety oceniającej przeprowadzonej na zakończenie szkolenia);</a:t>
            </a:r>
            <a:endParaRPr lang="pl-PL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Ocena jakości udzielonej konsultacji w punkcie informacyjnym PROW 2014-2020 (z ankiety dla korzystających z punktów informacyjnych);</a:t>
            </a:r>
            <a:endParaRPr lang="pl-PL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None/>
            </a:pPr>
            <a:r>
              <a:rPr lang="pl-PL" sz="16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4. Ocena w jakim stopniu strony poświęcone PROW były pomocne dla odwiedzających (dane z ankiet na tych stronach). </a:t>
            </a:r>
            <a:endParaRPr lang="pl-PL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2922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5145752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pl-PL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Zmiana wskaźników </a:t>
            </a:r>
            <a:r>
              <a:rPr lang="pl-PL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oddziaływania wraz </a:t>
            </a:r>
            <a:r>
              <a:rPr lang="pl-PL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wskazaniem ich wartości </a:t>
            </a:r>
            <a:r>
              <a:rPr lang="pl-PL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docelowych</a:t>
            </a:r>
          </a:p>
          <a:p>
            <a:pPr marL="4572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Przyjęte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wskaźniki </a:t>
            </a: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wymagały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rozszerzenia i modyfikacji tak, aby system lepiej odpowiadał na cele Strategii. Usunięto występujące wskaźniki i wprowadzono następujące:</a:t>
            </a:r>
          </a:p>
          <a:p>
            <a:pPr marL="45720" indent="0">
              <a:buNone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Wzrost wiedzy na temat PROW (świadomość istnienia, znajomość projektów i efektów/korzyści) – indeks złożony, obejmujący wiedzę z czterech </a:t>
            </a:r>
            <a:r>
              <a:rPr lang="pl-PL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subindeksów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(liczonych równoważnie):</a:t>
            </a: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Znajomość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pojęcia PROW 2014-2020,</a:t>
            </a: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Znajomość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pojęcia Europejski Fundusz Rolny na rzecz Rozwoju Obszarów Wiejskich (EFRROW),</a:t>
            </a: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Znajomość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celów, obszarów lub działań, na które przeznaczane jest wsparcie w ramach PROW 2014-2020 (minimum 1),</a:t>
            </a: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Znajomość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potencjalnych beneficjentów, którzy mogą realizować przedsięwzięcia w ramach PROW 2014-2020 (minimum 2).</a:t>
            </a:r>
          </a:p>
          <a:p>
            <a:pPr marL="45720" indent="0">
              <a:buNone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Odsetek społeczeństwa dostrzegający wpływ UE na rozwój obszarów wiejskich w Polsce.</a:t>
            </a:r>
          </a:p>
          <a:p>
            <a:pPr marL="45720" indent="0">
              <a:buNone/>
            </a:pP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Rozpoznawalność (znajomość spontaniczna i wspomagana) </a:t>
            </a: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PROW </a:t>
            </a:r>
            <a:r>
              <a:rPr lang="pl-PL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2014-2020;</a:t>
            </a:r>
          </a:p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EFRROW.</a:t>
            </a:r>
            <a:endParaRPr lang="pl-PL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7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632848" cy="4497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Zmniejszenie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liczby działań (z 9 do 5, w związku z usunięciem działania 9 i skumulowaniu działań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17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488832" cy="4608512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pl-PL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Lista działań które były w Strategii:</a:t>
            </a:r>
          </a:p>
          <a:p>
            <a:pPr marL="45720" indent="0">
              <a:buNone/>
            </a:pP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Działanie: Upowszechnianie wiedzy ogólnej na temat Programu. 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Działanie: Zapewnienie informacji o Programie podmiotom zaangażowanym w realizację Strategii. 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Działanie: Informowanie o Programie i jego rezultatach oraz wkładzie Wspólnoty podmiotów zaangażowanych w realizację Strategii.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Działanie: Przekazywanie potencjalnym beneficjentom/ beneficjentom </a:t>
            </a:r>
            <a:r>
              <a:rPr lang="pl-PL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Programu szczegółowych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informacji dotyczących warunków i zasad udzielania pomocy.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 Działanie: Informowanie o Programie, rezultatach jego realizacji oraz o wkładzie Wspólnoty w realizację Programu (z wyłączeniem podmiotów zaangażowanych w realizacje Strategii).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Działanie: zapewnienie informacji pracownikom punktów informacyjnych PROW 2014-2020, PIFE oraz podmiotom doradczym i LGD.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Zapewnienie odpowiedniej wizualizacji Programu.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Działanie: Zapewnienie  informacji o nowym okresie programowania 2021-2027.</a:t>
            </a:r>
          </a:p>
          <a:p>
            <a:pPr marL="45720" indent="0">
              <a:buNone/>
            </a:pP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Działanie: Kompleksowy projekt promocji PROW 2014-2020 </a:t>
            </a:r>
          </a:p>
        </p:txBody>
      </p:sp>
    </p:spTree>
    <p:extLst>
      <p:ext uri="{BB962C8B-B14F-4D97-AF65-F5344CB8AC3E}">
        <p14:creationId xmlns:p14="http://schemas.microsoft.com/office/powerpoint/2010/main" val="375598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281656"/>
          </a:xfrm>
        </p:spPr>
        <p:txBody>
          <a:bodyPr/>
          <a:lstStyle/>
          <a:p>
            <a:pPr marL="4572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1 to połączenie działania 1, 4 i 5</a:t>
            </a: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2 to połączenie działania 2 i 3</a:t>
            </a: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3 to dawne działanie 6</a:t>
            </a:r>
          </a:p>
          <a:p>
            <a:pPr marL="4572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4 to dawne działanie 7</a:t>
            </a:r>
          </a:p>
          <a:p>
            <a:pPr marL="4572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dawne działanie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  <a:p>
            <a:pPr marL="45720" indent="0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8061084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1341</TotalTime>
  <Words>1102</Words>
  <Application>Microsoft Office PowerPoint</Application>
  <PresentationFormat>Pokaz na ekranie (4:3)</PresentationFormat>
  <Paragraphs>98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Calibri</vt:lpstr>
      <vt:lpstr>Georgia</vt:lpstr>
      <vt:lpstr>Times New Roman</vt:lpstr>
      <vt:lpstr>Trebuchet MS</vt:lpstr>
      <vt:lpstr>Wingdings</vt:lpstr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Szcześniak Iwona</dc:creator>
  <cp:lastModifiedBy>Kogut Ryszard</cp:lastModifiedBy>
  <cp:revision>106</cp:revision>
  <cp:lastPrinted>2016-07-08T12:18:45Z</cp:lastPrinted>
  <dcterms:modified xsi:type="dcterms:W3CDTF">2018-05-22T11:30:15Z</dcterms:modified>
</cp:coreProperties>
</file>