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3065"/>
    <a:srgbClr val="0CB152"/>
    <a:srgbClr val="8BAA00"/>
    <a:srgbClr val="04B051"/>
    <a:srgbClr val="DCEA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87237" y="0"/>
            <a:ext cx="5029200" cy="6858000"/>
          </a:xfrm>
          <a:prstGeom prst="rect">
            <a:avLst/>
          </a:prstGeom>
          <a:solidFill>
            <a:srgbClr val="721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8677" y="1923732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8677" y="4662746"/>
            <a:ext cx="4846320" cy="36828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1878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586" y="276087"/>
            <a:ext cx="11279140" cy="801151"/>
          </a:xfrm>
        </p:spPr>
        <p:txBody>
          <a:bodyPr/>
          <a:lstStyle>
            <a:lvl1pPr algn="ctr">
              <a:defRPr b="1">
                <a:solidFill>
                  <a:srgbClr val="883267"/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586" y="1215025"/>
            <a:ext cx="11279140" cy="520384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7" name="Prostokąt 6"/>
          <p:cNvSpPr/>
          <p:nvPr/>
        </p:nvSpPr>
        <p:spPr>
          <a:xfrm>
            <a:off x="-536" y="6525344"/>
            <a:ext cx="11649741" cy="226185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" y="0"/>
            <a:ext cx="7128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184025" y="835200"/>
            <a:ext cx="252000" cy="6022800"/>
          </a:xfrm>
          <a:prstGeom prst="rect">
            <a:avLst/>
          </a:prstGeom>
          <a:gradFill flip="none" rotWithShape="1">
            <a:gsLst>
              <a:gs pos="20000">
                <a:srgbClr val="873065">
                  <a:alpha val="87000"/>
                </a:srgbClr>
              </a:gs>
              <a:gs pos="0">
                <a:srgbClr val="873065"/>
              </a:gs>
              <a:gs pos="44000">
                <a:srgbClr val="873065">
                  <a:alpha val="79000"/>
                </a:srgbClr>
              </a:gs>
              <a:gs pos="65000">
                <a:srgbClr val="873065">
                  <a:alpha val="66000"/>
                </a:srgbClr>
              </a:gs>
              <a:gs pos="85000">
                <a:srgbClr val="873065">
                  <a:alpha val="49000"/>
                </a:srgbClr>
              </a:gs>
              <a:gs pos="100000">
                <a:srgbClr val="873065">
                  <a:alpha val="3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44F45B14-208B-4A3E-9619-BE09CFE89A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046" y="6450187"/>
            <a:ext cx="411360" cy="37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rgbClr val="721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1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83267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626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83267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136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83267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559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35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>
                <a:solidFill>
                  <a:srgbClr val="721D5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1157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24481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807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emf"/><Relationship Id="rId9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607" y="1594612"/>
            <a:ext cx="3401393" cy="395485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Propozycja zmiany Planu Operacyjnego KSOW </a:t>
            </a:r>
            <a:br>
              <a:rPr lang="pl-PL" dirty="0"/>
            </a:br>
            <a:r>
              <a:rPr lang="pl-PL" dirty="0"/>
              <a:t>na lata 2018-2019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/>
              <a:t>Warszawa 4.12.2018 r.</a:t>
            </a:r>
            <a:endParaRPr lang="en-US" dirty="0"/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561" y="1594943"/>
            <a:ext cx="1885550" cy="3954519"/>
          </a:xfrm>
          <a:prstGeom prst="rect">
            <a:avLst/>
          </a:prstGeom>
          <a:ln w="6350" cmpd="sng">
            <a:solidFill>
              <a:schemeClr val="tx1"/>
            </a:solidFill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94943"/>
            <a:ext cx="1760706" cy="3954519"/>
          </a:xfrm>
          <a:prstGeom prst="rect">
            <a:avLst/>
          </a:prstGeom>
        </p:spPr>
      </p:pic>
      <p:grpSp>
        <p:nvGrpSpPr>
          <p:cNvPr id="26" name="Grupa 25"/>
          <p:cNvGrpSpPr/>
          <p:nvPr/>
        </p:nvGrpSpPr>
        <p:grpSpPr>
          <a:xfrm>
            <a:off x="0" y="5058000"/>
            <a:ext cx="12192000" cy="1800000"/>
            <a:chOff x="0" y="5058000"/>
            <a:chExt cx="12192000" cy="1800000"/>
          </a:xfrm>
        </p:grpSpPr>
        <p:sp>
          <p:nvSpPr>
            <p:cNvPr id="7" name="pole tekstowe 6"/>
            <p:cNvSpPr txBox="1"/>
            <p:nvPr/>
          </p:nvSpPr>
          <p:spPr>
            <a:xfrm>
              <a:off x="0" y="5058000"/>
              <a:ext cx="12192000" cy="180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pl-PL" dirty="0"/>
            </a:p>
          </p:txBody>
        </p:sp>
        <p:pic>
          <p:nvPicPr>
            <p:cNvPr id="20" name="Obraz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6484" y="5181054"/>
              <a:ext cx="1779588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0" descr="PROW-2014-2020-logo-kolo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8902" y="5109958"/>
              <a:ext cx="1323975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Prostokąt 1"/>
            <p:cNvSpPr>
              <a:spLocks noChangeArrowheads="1"/>
            </p:cNvSpPr>
            <p:nvPr/>
          </p:nvSpPr>
          <p:spPr bwMode="auto">
            <a:xfrm>
              <a:off x="188538" y="5897810"/>
              <a:ext cx="11861222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400" dirty="0">
                  <a:ea typeface="Times New Roman" pitchFamily="18" charset="0"/>
                  <a:cs typeface="Arial" pitchFamily="34" charset="0"/>
                </a:rPr>
                <a:t>Materiał opracowany przez Jednostkę Centralną KSOW</a:t>
              </a:r>
              <a:br>
                <a:rPr lang="pl-PL" altLang="pl-PL" sz="1400" dirty="0">
                  <a:ea typeface="Times New Roman" pitchFamily="18" charset="0"/>
                  <a:cs typeface="Arial" pitchFamily="34" charset="0"/>
                </a:rPr>
              </a:br>
              <a:r>
                <a:rPr lang="pl-PL" altLang="pl-PL" sz="1400" dirty="0">
                  <a:ea typeface="Times New Roman" pitchFamily="18" charset="0"/>
                  <a:cs typeface="Arial" pitchFamily="34" charset="0"/>
                </a:rPr>
                <a:t>Instytucja Zarządzająca PROW 2014-2020 – Minister Rolnictwa i Rozwoju Wsi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400" dirty="0">
                  <a:ea typeface="Times New Roman" pitchFamily="18" charset="0"/>
                  <a:cs typeface="Arial" pitchFamily="34" charset="0"/>
                </a:rPr>
                <a:t>„Europejski Fundusz Rolny na rzecz Rozwoju Obszarów Wiejskich: Europa inwestująca w obszary wiejskie”.</a:t>
              </a:r>
              <a:br>
                <a:rPr lang="pl-PL" altLang="pl-PL" sz="1400" dirty="0">
                  <a:ea typeface="Times New Roman" pitchFamily="18" charset="0"/>
                  <a:cs typeface="Arial" pitchFamily="34" charset="0"/>
                </a:rPr>
              </a:br>
              <a:r>
                <a:rPr lang="pl-PL" altLang="pl-PL" sz="1000" dirty="0">
                  <a:ea typeface="Times New Roman" pitchFamily="18" charset="0"/>
                  <a:cs typeface="Arial" pitchFamily="34" charset="0"/>
                </a:rPr>
                <a:t>Materiał współfinansowany ze środków Unii Europejskiej w ramach Pomocy technicznej Programu Rozwoju Obszarów Wiejskich na lata 2014-2020.</a:t>
              </a:r>
            </a:p>
          </p:txBody>
        </p:sp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223" y="5200879"/>
              <a:ext cx="974725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Obraz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4946" y="5211500"/>
              <a:ext cx="663575" cy="66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Obraz 24">
              <a:extLst>
                <a:ext uri="{FF2B5EF4-FFF2-40B4-BE49-F238E27FC236}">
                  <a16:creationId xmlns:a16="http://schemas.microsoft.com/office/drawing/2014/main" id="{C3004469-A163-4DB2-8FA8-945E8698F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3307" y="5263490"/>
              <a:ext cx="637304" cy="5832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918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Aktualnie obowiązujący Plan operacyjny KSOW na lata 2018-2019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24 maja 2018 roku Grupa Robocza ds. KSOW uchwałą nr 31 przyjęła Plan Operacyjny KSOW na lata 2018-2019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695921"/>
              </p:ext>
            </p:extLst>
          </p:nvPr>
        </p:nvGraphicFramePr>
        <p:xfrm>
          <a:off x="686074" y="2460783"/>
          <a:ext cx="1114816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9341">
                  <a:extLst>
                    <a:ext uri="{9D8B030D-6E8A-4147-A177-3AD203B41FA5}">
                      <a16:colId xmlns:a16="http://schemas.microsoft.com/office/drawing/2014/main" val="905237684"/>
                    </a:ext>
                  </a:extLst>
                </a:gridCol>
                <a:gridCol w="2680570">
                  <a:extLst>
                    <a:ext uri="{9D8B030D-6E8A-4147-A177-3AD203B41FA5}">
                      <a16:colId xmlns:a16="http://schemas.microsoft.com/office/drawing/2014/main" val="2104611881"/>
                    </a:ext>
                  </a:extLst>
                </a:gridCol>
                <a:gridCol w="2768253">
                  <a:extLst>
                    <a:ext uri="{9D8B030D-6E8A-4147-A177-3AD203B41FA5}">
                      <a16:colId xmlns:a16="http://schemas.microsoft.com/office/drawing/2014/main" val="6323037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latin typeface="Calibri" panose="020F0502020204030204" pitchFamily="34" charset="0"/>
                        </a:rPr>
                        <a:t>Liczba operacji</a:t>
                      </a:r>
                      <a:endParaRPr lang="pl-PL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latin typeface="Calibri" panose="020F0502020204030204" pitchFamily="34" charset="0"/>
                        </a:rPr>
                        <a:t>Kwota operacji</a:t>
                      </a:r>
                      <a:endParaRPr lang="pl-PL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8730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847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 smtClean="0">
                          <a:latin typeface="Calibri" panose="020F0502020204030204" pitchFamily="34" charset="0"/>
                        </a:rPr>
                        <a:t>Działanie</a:t>
                      </a:r>
                      <a:r>
                        <a:rPr lang="pl-PL" sz="2400" baseline="0" dirty="0" smtClean="0">
                          <a:latin typeface="Calibri" panose="020F0502020204030204" pitchFamily="34" charset="0"/>
                        </a:rPr>
                        <a:t> 8 – Plan komunikacyjny</a:t>
                      </a:r>
                      <a:endParaRPr lang="pl-PL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5 387 781,30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29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 smtClean="0">
                          <a:latin typeface="Calibri" panose="020F0502020204030204" pitchFamily="34" charset="0"/>
                        </a:rPr>
                        <a:t>Pozostałe</a:t>
                      </a:r>
                      <a:r>
                        <a:rPr lang="pl-PL" sz="2400" baseline="0" dirty="0" smtClean="0">
                          <a:latin typeface="Calibri" panose="020F0502020204030204" pitchFamily="34" charset="0"/>
                        </a:rPr>
                        <a:t> działania PO - </a:t>
                      </a:r>
                      <a:r>
                        <a:rPr lang="pl-PL" sz="2400" dirty="0" smtClean="0">
                          <a:latin typeface="Calibri" panose="020F0502020204030204" pitchFamily="34" charset="0"/>
                        </a:rPr>
                        <a:t>Operacje</a:t>
                      </a:r>
                      <a:r>
                        <a:rPr lang="pl-PL" sz="2400" baseline="0" dirty="0" smtClean="0">
                          <a:latin typeface="Calibri" panose="020F0502020204030204" pitchFamily="34" charset="0"/>
                        </a:rPr>
                        <a:t> własne</a:t>
                      </a:r>
                      <a:endParaRPr lang="pl-PL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19 365 529,33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39135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 smtClean="0">
                          <a:latin typeface="Calibri" panose="020F0502020204030204" pitchFamily="34" charset="0"/>
                        </a:rPr>
                        <a:t>Operacje Partnerów KSOW</a:t>
                      </a:r>
                      <a:endParaRPr lang="pl-PL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17 224 078,35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31890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 smtClean="0">
                          <a:latin typeface="Calibri" panose="020F0502020204030204" pitchFamily="34" charset="0"/>
                        </a:rPr>
                        <a:t>RAZEM</a:t>
                      </a:r>
                      <a:endParaRPr lang="pl-PL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41 977 388,98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54766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77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0586" y="276087"/>
            <a:ext cx="11279140" cy="625787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Propozycja zmiany Planu operacyjnego KSOW na lata 2018-2019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0586" y="1068642"/>
            <a:ext cx="11279140" cy="18624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6 września 2018 r. Jednostka Centralna KSOW poinformowała jednostki wsparcia sieci o możliwości zgłaszania zmian do operacji własnych i partnerskich w  ramach dwuletniego Planu operacyjnego KSOW na lata </a:t>
            </a:r>
            <a:r>
              <a:rPr lang="pl-PL" dirty="0" smtClean="0"/>
              <a:t>2018-2019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Jednostki wsparcia sieci, które nie zgłosiły zmian do Planu operacyjnego KSOW 2018-2019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160103"/>
              </p:ext>
            </p:extLst>
          </p:nvPr>
        </p:nvGraphicFramePr>
        <p:xfrm>
          <a:off x="1004866" y="2797236"/>
          <a:ext cx="4844789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4789">
                  <a:extLst>
                    <a:ext uri="{9D8B030D-6E8A-4147-A177-3AD203B41FA5}">
                      <a16:colId xmlns:a16="http://schemas.microsoft.com/office/drawing/2014/main" val="41677820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/>
                        <a:t>Działanie 8 Plan komunikacyjny</a:t>
                      </a:r>
                    </a:p>
                  </a:txBody>
                  <a:tcPr>
                    <a:solidFill>
                      <a:srgbClr val="8730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086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Kujawsko-pomorska JR</a:t>
                      </a:r>
                    </a:p>
                    <a:p>
                      <a:r>
                        <a:rPr lang="pl-PL" sz="2400" dirty="0" smtClean="0"/>
                        <a:t>Lubelska JR</a:t>
                      </a:r>
                    </a:p>
                    <a:p>
                      <a:r>
                        <a:rPr lang="pl-PL" sz="2400" dirty="0" smtClean="0"/>
                        <a:t>Łódzka JR</a:t>
                      </a:r>
                    </a:p>
                    <a:p>
                      <a:r>
                        <a:rPr lang="pl-PL" sz="2400" dirty="0" smtClean="0"/>
                        <a:t>Małopolska JR</a:t>
                      </a:r>
                    </a:p>
                    <a:p>
                      <a:r>
                        <a:rPr lang="pl-PL" sz="2400" dirty="0" smtClean="0"/>
                        <a:t>Śląska JR</a:t>
                      </a:r>
                    </a:p>
                    <a:p>
                      <a:r>
                        <a:rPr lang="pl-PL" sz="2400" dirty="0" smtClean="0"/>
                        <a:t>Świętokrzyska JR</a:t>
                      </a:r>
                    </a:p>
                    <a:p>
                      <a:r>
                        <a:rPr lang="pl-PL" sz="2400" dirty="0" smtClean="0"/>
                        <a:t>Zachodniopomorska JR</a:t>
                      </a:r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76866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856638"/>
              </p:ext>
            </p:extLst>
          </p:nvPr>
        </p:nvGraphicFramePr>
        <p:xfrm>
          <a:off x="5974915" y="4040820"/>
          <a:ext cx="5649239" cy="1865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9239">
                  <a:extLst>
                    <a:ext uri="{9D8B030D-6E8A-4147-A177-3AD203B41FA5}">
                      <a16:colId xmlns:a16="http://schemas.microsoft.com/office/drawing/2014/main" val="31475343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400" dirty="0" smtClean="0">
                          <a:latin typeface="Calibri" panose="020F0502020204030204" pitchFamily="34" charset="0"/>
                        </a:rPr>
                        <a:t>Pozostałe</a:t>
                      </a:r>
                      <a:r>
                        <a:rPr lang="pl-PL" sz="2400" baseline="0" dirty="0" smtClean="0">
                          <a:latin typeface="Calibri" panose="020F0502020204030204" pitchFamily="34" charset="0"/>
                        </a:rPr>
                        <a:t> działania Planu operacyjnego</a:t>
                      </a:r>
                      <a:endParaRPr lang="pl-PL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8730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106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10312" marR="0" lvl="0" indent="-210312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D3E2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Łódzka JR</a:t>
                      </a:r>
                    </a:p>
                    <a:p>
                      <a:pPr marL="210312" marR="0" lvl="0" indent="-210312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D3E2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Warmińsko-mazurska JR</a:t>
                      </a:r>
                    </a:p>
                    <a:p>
                      <a:pPr marL="210312" marR="0" lvl="0" indent="-210312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D3E2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Kujawsko-pomorski ODR</a:t>
                      </a:r>
                    </a:p>
                    <a:p>
                      <a:pPr marL="210312" marR="0" lvl="0" indent="-210312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D3E2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Podkarpacki ODR</a:t>
                      </a:r>
                      <a:endParaRPr kumimoji="0" lang="pl-P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D3E2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853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57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Propozycja zmiany Planu operacyjnego KSOW na lata </a:t>
            </a:r>
            <a:r>
              <a:rPr lang="pl-PL" dirty="0" smtClean="0"/>
              <a:t>2018-2019</a:t>
            </a:r>
            <a:br>
              <a:rPr lang="pl-PL" dirty="0" smtClean="0"/>
            </a:br>
            <a:r>
              <a:rPr lang="pl-PL" dirty="0" smtClean="0"/>
              <a:t>Rezygnacje z realizacji operacji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W ramach operacji własnych zrezygnowano z 8 operacji (3 w Planie komunikacyjnym i 5 </a:t>
            </a:r>
            <a:br>
              <a:rPr lang="pl-PL" dirty="0" smtClean="0"/>
            </a:br>
            <a:r>
              <a:rPr lang="pl-PL" dirty="0" smtClean="0"/>
              <a:t>w pozostałych działaniach) na kwotę 308 239,23 zł.</a:t>
            </a:r>
          </a:p>
          <a:p>
            <a:pPr marL="0" indent="0">
              <a:buNone/>
            </a:pPr>
            <a:r>
              <a:rPr lang="pl-PL" dirty="0" smtClean="0"/>
              <a:t>Powody: Powielanie tematu operacji z innymi już realizowanymi </a:t>
            </a:r>
            <a:endParaRPr lang="pl-PL" dirty="0"/>
          </a:p>
          <a:p>
            <a:pPr marL="0" indent="0">
              <a:spcBef>
                <a:spcPts val="0"/>
              </a:spcBef>
              <a:buNone/>
            </a:pPr>
            <a:r>
              <a:rPr lang="pl-PL" dirty="0" smtClean="0"/>
              <a:t>	  Brak zainteresowania operacją przez potencjalnych uczestników </a:t>
            </a: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6 Partnerów KSOW odstąpiło od podpisania umów – 755 078,17 zł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dirty="0" smtClean="0"/>
              <a:t>Powody: Nieuwzględnienie wszystkich kosztów w wniosku o przyznanie pomocy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 smtClean="0"/>
              <a:t>	  Termin realizacji i związany z tym problem z naborem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 smtClean="0"/>
              <a:t>                 Brak środków na realizację i/lub wystarczających zasobów kadrowych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W trakcie realizacji zrezygnowano z 11 operacji na kwotę 508 364,60 zł</a:t>
            </a:r>
          </a:p>
          <a:p>
            <a:pPr marL="0" indent="0">
              <a:buNone/>
            </a:pPr>
            <a:r>
              <a:rPr lang="pl-PL" dirty="0" smtClean="0"/>
              <a:t>Powody: Przyczyny losowe niezależne od Partnera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 smtClean="0"/>
              <a:t>                Brak wystarczających zasobów kadrowych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994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Propozycja zmiany Planu operacyjnego KSOW na lata 2018-2019</a:t>
            </a:r>
            <a:br>
              <a:rPr lang="pl-PL" dirty="0"/>
            </a:br>
            <a:r>
              <a:rPr lang="pl-PL" dirty="0" smtClean="0"/>
              <a:t>Zmiany w realizowanych operacjach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Zmiany obejmują 155 operacji co stanowi 23.3% wszystkich operacji.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Zmiany dotyczą:</a:t>
            </a:r>
          </a:p>
          <a:p>
            <a:pPr marL="0" indent="0">
              <a:buNone/>
            </a:pPr>
            <a:r>
              <a:rPr lang="pl-PL" dirty="0" smtClean="0"/>
              <a:t>Zwiększenie kwoty na realizację operacji (33)</a:t>
            </a:r>
          </a:p>
          <a:p>
            <a:pPr marL="0" indent="0">
              <a:buNone/>
            </a:pPr>
            <a:r>
              <a:rPr lang="pl-PL" dirty="0" smtClean="0"/>
              <a:t>Zmniejszenie kwoty przeznaczonej na realizację (78)</a:t>
            </a:r>
          </a:p>
          <a:p>
            <a:pPr marL="0" indent="0">
              <a:buNone/>
            </a:pPr>
            <a:r>
              <a:rPr lang="pl-PL" dirty="0" smtClean="0"/>
              <a:t>Zmiana wskaźników (57)</a:t>
            </a:r>
          </a:p>
          <a:p>
            <a:pPr marL="0" indent="0">
              <a:buNone/>
            </a:pPr>
            <a:r>
              <a:rPr lang="pl-PL" dirty="0" smtClean="0"/>
              <a:t>Zmiana terminu realizacji (42)</a:t>
            </a:r>
          </a:p>
          <a:p>
            <a:pPr marL="0" indent="0">
              <a:buNone/>
            </a:pPr>
            <a:r>
              <a:rPr lang="pl-PL" dirty="0" smtClean="0"/>
              <a:t>Doprecyzowanie tytułu / opisu operacji (17)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826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dirty="0"/>
              <a:t>Propozycja zmiany Planu operacyjnego KSOW na lata 2018-2019</a:t>
            </a:r>
            <a:br>
              <a:rPr lang="pl-PL" sz="3100" dirty="0"/>
            </a:br>
            <a:r>
              <a:rPr lang="pl-PL" sz="3100" dirty="0" smtClean="0"/>
              <a:t>Nowe operacje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799210"/>
              </p:ext>
            </p:extLst>
          </p:nvPr>
        </p:nvGraphicFramePr>
        <p:xfrm>
          <a:off x="808604" y="1214438"/>
          <a:ext cx="4803055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111">
                  <a:extLst>
                    <a:ext uri="{9D8B030D-6E8A-4147-A177-3AD203B41FA5}">
                      <a16:colId xmlns:a16="http://schemas.microsoft.com/office/drawing/2014/main" val="2831653294"/>
                    </a:ext>
                  </a:extLst>
                </a:gridCol>
                <a:gridCol w="1039660">
                  <a:extLst>
                    <a:ext uri="{9D8B030D-6E8A-4147-A177-3AD203B41FA5}">
                      <a16:colId xmlns:a16="http://schemas.microsoft.com/office/drawing/2014/main" val="1087358519"/>
                    </a:ext>
                  </a:extLst>
                </a:gridCol>
                <a:gridCol w="1340284">
                  <a:extLst>
                    <a:ext uri="{9D8B030D-6E8A-4147-A177-3AD203B41FA5}">
                      <a16:colId xmlns:a16="http://schemas.microsoft.com/office/drawing/2014/main" val="1724621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Liczba operacji</a:t>
                      </a:r>
                      <a:endParaRPr lang="pl-PL" dirty="0"/>
                    </a:p>
                  </a:txBody>
                  <a:tcPr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Kwota operacji</a:t>
                      </a:r>
                      <a:endParaRPr lang="pl-PL" dirty="0"/>
                    </a:p>
                  </a:txBody>
                  <a:tcPr>
                    <a:solidFill>
                      <a:srgbClr val="8730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679235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pl-PL" dirty="0" smtClean="0">
                          <a:latin typeface="Calibri" panose="020F0502020204030204" pitchFamily="34" charset="0"/>
                        </a:rPr>
                        <a:t>Działanie</a:t>
                      </a:r>
                      <a:r>
                        <a:rPr lang="pl-PL" baseline="0" dirty="0" smtClean="0">
                          <a:latin typeface="Calibri" panose="020F0502020204030204" pitchFamily="34" charset="0"/>
                        </a:rPr>
                        <a:t> 8 Plan komunikacyjny</a:t>
                      </a:r>
                      <a:endParaRPr lang="pl-PL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694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Calibri" panose="020F0502020204030204" pitchFamily="34" charset="0"/>
                        </a:rPr>
                        <a:t>Lubuska JR</a:t>
                      </a:r>
                      <a:endParaRPr lang="pl-PL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pl-PL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latin typeface="Calibri" panose="020F0502020204030204" pitchFamily="34" charset="0"/>
                        </a:rPr>
                        <a:t>2 360,00</a:t>
                      </a:r>
                      <a:endParaRPr lang="pl-PL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741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Calibri" panose="020F0502020204030204" pitchFamily="34" charset="0"/>
                        </a:rPr>
                        <a:t>Podkarpacka JR</a:t>
                      </a:r>
                      <a:endParaRPr lang="pl-PL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pl-PL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latin typeface="Calibri" panose="020F0502020204030204" pitchFamily="34" charset="0"/>
                        </a:rPr>
                        <a:t>5 098,89</a:t>
                      </a:r>
                      <a:endParaRPr lang="pl-PL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63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Calibri" panose="020F0502020204030204" pitchFamily="34" charset="0"/>
                        </a:rPr>
                        <a:t>Warmińsko-</a:t>
                      </a:r>
                      <a:r>
                        <a:rPr lang="pl-PL" baseline="0" dirty="0" smtClean="0">
                          <a:latin typeface="Calibri" panose="020F0502020204030204" pitchFamily="34" charset="0"/>
                        </a:rPr>
                        <a:t> mazurska JR</a:t>
                      </a:r>
                      <a:endParaRPr lang="pl-PL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pl-PL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latin typeface="Calibri" panose="020F0502020204030204" pitchFamily="34" charset="0"/>
                        </a:rPr>
                        <a:t>11 500,00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461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Calibri" panose="020F0502020204030204" pitchFamily="34" charset="0"/>
                        </a:rPr>
                        <a:t>Agencja Restrukturyzacji i Modernizacji Rolnictwa</a:t>
                      </a:r>
                      <a:endParaRPr lang="pl-PL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pl-PL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latin typeface="Calibri" panose="020F0502020204030204" pitchFamily="34" charset="0"/>
                        </a:rPr>
                        <a:t>642 700,00</a:t>
                      </a:r>
                    </a:p>
                    <a:p>
                      <a:pPr algn="r"/>
                      <a:endParaRPr lang="pl-PL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826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Calibri" panose="020F0502020204030204" pitchFamily="34" charset="0"/>
                        </a:rPr>
                        <a:t>Krajowy</a:t>
                      </a:r>
                      <a:r>
                        <a:rPr lang="pl-PL" baseline="0" dirty="0" smtClean="0">
                          <a:latin typeface="Calibri" panose="020F0502020204030204" pitchFamily="34" charset="0"/>
                        </a:rPr>
                        <a:t> Ośrodek Wsparcia Rolnictwa</a:t>
                      </a:r>
                      <a:endParaRPr lang="pl-PL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pl-PL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latin typeface="Calibri" panose="020F0502020204030204" pitchFamily="34" charset="0"/>
                        </a:rPr>
                        <a:t>141 000,00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960155"/>
                  </a:ext>
                </a:extLst>
              </a:tr>
            </a:tbl>
          </a:graphicData>
        </a:graphic>
      </p:graphicFrame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6098765"/>
              </p:ext>
            </p:extLst>
          </p:nvPr>
        </p:nvGraphicFramePr>
        <p:xfrm>
          <a:off x="5908785" y="1214438"/>
          <a:ext cx="5740420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6006">
                  <a:extLst>
                    <a:ext uri="{9D8B030D-6E8A-4147-A177-3AD203B41FA5}">
                      <a16:colId xmlns:a16="http://schemas.microsoft.com/office/drawing/2014/main" val="2831653294"/>
                    </a:ext>
                  </a:extLst>
                </a:gridCol>
                <a:gridCol w="1242560">
                  <a:extLst>
                    <a:ext uri="{9D8B030D-6E8A-4147-A177-3AD203B41FA5}">
                      <a16:colId xmlns:a16="http://schemas.microsoft.com/office/drawing/2014/main" val="1087358519"/>
                    </a:ext>
                  </a:extLst>
                </a:gridCol>
                <a:gridCol w="1601854">
                  <a:extLst>
                    <a:ext uri="{9D8B030D-6E8A-4147-A177-3AD203B41FA5}">
                      <a16:colId xmlns:a16="http://schemas.microsoft.com/office/drawing/2014/main" val="1724621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Liczba operacji</a:t>
                      </a:r>
                      <a:endParaRPr lang="pl-PL" dirty="0"/>
                    </a:p>
                  </a:txBody>
                  <a:tcPr>
                    <a:solidFill>
                      <a:srgbClr val="8730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Kwota operacji</a:t>
                      </a:r>
                      <a:endParaRPr lang="pl-PL" dirty="0"/>
                    </a:p>
                  </a:txBody>
                  <a:tcPr>
                    <a:solidFill>
                      <a:srgbClr val="8730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679235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pl-PL" dirty="0" smtClean="0"/>
                        <a:t>Pozostałe działania Planu operacyjnego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694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Podlaska</a:t>
                      </a:r>
                      <a:r>
                        <a:rPr lang="pl-PL" baseline="0" dirty="0" smtClean="0"/>
                        <a:t> JR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pl-PL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latin typeface="Calibri" panose="020F0502020204030204" pitchFamily="34" charset="0"/>
                        </a:rPr>
                        <a:t>14 200,00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741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Zachodniopomorska JR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pl-PL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latin typeface="Calibri" panose="020F0502020204030204" pitchFamily="34" charset="0"/>
                        </a:rPr>
                        <a:t>18 627,30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63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Ministerstwo</a:t>
                      </a:r>
                      <a:r>
                        <a:rPr lang="pl-PL" baseline="0" dirty="0" smtClean="0"/>
                        <a:t> Rolnictwa i Rozwoju Wsi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pl-PL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latin typeface="Calibri" panose="020F0502020204030204" pitchFamily="34" charset="0"/>
                        </a:rPr>
                        <a:t>249 999,00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461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Centrum Doradztwa Rolniczego w Brwinowie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pl-PL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latin typeface="Calibri" panose="020F0502020204030204" pitchFamily="34" charset="0"/>
                        </a:rPr>
                        <a:t>45 000,00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826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Lubelski ODR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pl-PL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latin typeface="Calibri" panose="020F0502020204030204" pitchFamily="34" charset="0"/>
                        </a:rPr>
                        <a:t>21 466,06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960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Łódzki ODR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pl-PL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latin typeface="Calibri" panose="020F0502020204030204" pitchFamily="34" charset="0"/>
                        </a:rPr>
                        <a:t>19 846,50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552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Opolski ODR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pl-PL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latin typeface="Calibri" panose="020F0502020204030204" pitchFamily="34" charset="0"/>
                        </a:rPr>
                        <a:t>108 500,00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116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Śląski ODR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pl-PL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latin typeface="Calibri" panose="020F0502020204030204" pitchFamily="34" charset="0"/>
                        </a:rPr>
                        <a:t>46 286,18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489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Wielkopolski ODR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pl-PL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latin typeface="Calibri" panose="020F0502020204030204" pitchFamily="34" charset="0"/>
                        </a:rPr>
                        <a:t>89 539,40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982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Zachodniopomorski ODR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pl-PL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>
                          <a:latin typeface="Calibri" panose="020F0502020204030204" pitchFamily="34" charset="0"/>
                        </a:rPr>
                        <a:t>70 000,00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240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48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dirty="0"/>
              <a:t>Propozycja zmiany Planu operacyjnego KSOW na lata 2018-2019</a:t>
            </a:r>
            <a:br>
              <a:rPr lang="pl-PL" sz="3100" dirty="0"/>
            </a:br>
            <a:r>
              <a:rPr lang="pl-PL" sz="3100" dirty="0" smtClean="0"/>
              <a:t>Podsumowanie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867874"/>
              </p:ext>
            </p:extLst>
          </p:nvPr>
        </p:nvGraphicFramePr>
        <p:xfrm>
          <a:off x="620713" y="1214438"/>
          <a:ext cx="11279190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9725">
                  <a:extLst>
                    <a:ext uri="{9D8B030D-6E8A-4147-A177-3AD203B41FA5}">
                      <a16:colId xmlns:a16="http://schemas.microsoft.com/office/drawing/2014/main" val="2384508037"/>
                    </a:ext>
                  </a:extLst>
                </a:gridCol>
                <a:gridCol w="1189973">
                  <a:extLst>
                    <a:ext uri="{9D8B030D-6E8A-4147-A177-3AD203B41FA5}">
                      <a16:colId xmlns:a16="http://schemas.microsoft.com/office/drawing/2014/main" val="174471421"/>
                    </a:ext>
                  </a:extLst>
                </a:gridCol>
                <a:gridCol w="2054268">
                  <a:extLst>
                    <a:ext uri="{9D8B030D-6E8A-4147-A177-3AD203B41FA5}">
                      <a16:colId xmlns:a16="http://schemas.microsoft.com/office/drawing/2014/main" val="3106270053"/>
                    </a:ext>
                  </a:extLst>
                </a:gridCol>
                <a:gridCol w="1027135">
                  <a:extLst>
                    <a:ext uri="{9D8B030D-6E8A-4147-A177-3AD203B41FA5}">
                      <a16:colId xmlns:a16="http://schemas.microsoft.com/office/drawing/2014/main" val="2663875418"/>
                    </a:ext>
                  </a:extLst>
                </a:gridCol>
                <a:gridCol w="2167002">
                  <a:extLst>
                    <a:ext uri="{9D8B030D-6E8A-4147-A177-3AD203B41FA5}">
                      <a16:colId xmlns:a16="http://schemas.microsoft.com/office/drawing/2014/main" val="1404772851"/>
                    </a:ext>
                  </a:extLst>
                </a:gridCol>
                <a:gridCol w="1641087">
                  <a:extLst>
                    <a:ext uri="{9D8B030D-6E8A-4147-A177-3AD203B41FA5}">
                      <a16:colId xmlns:a16="http://schemas.microsoft.com/office/drawing/2014/main" val="2359550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CB15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Przed zmianą</a:t>
                      </a:r>
                      <a:endParaRPr lang="pl-PL" dirty="0"/>
                    </a:p>
                  </a:txBody>
                  <a:tcPr anchor="ctr">
                    <a:solidFill>
                      <a:srgbClr val="0CB1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Po zmianie</a:t>
                      </a:r>
                      <a:endParaRPr lang="pl-PL" dirty="0"/>
                    </a:p>
                  </a:txBody>
                  <a:tcPr anchor="ctr">
                    <a:solidFill>
                      <a:srgbClr val="0CB1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Procentowa zmiana kwoty</a:t>
                      </a:r>
                      <a:endParaRPr lang="pl-PL" dirty="0"/>
                    </a:p>
                  </a:txBody>
                  <a:tcPr anchor="ctr">
                    <a:solidFill>
                      <a:srgbClr val="0CB1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793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CB1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bg1"/>
                          </a:solidFill>
                        </a:rPr>
                        <a:t>Liczba operacji</a:t>
                      </a:r>
                      <a:endParaRPr lang="pl-P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CB1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bg1"/>
                          </a:solidFill>
                        </a:rPr>
                        <a:t>Kwota</a:t>
                      </a:r>
                      <a:endParaRPr lang="pl-P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CB1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bg1"/>
                          </a:solidFill>
                        </a:rPr>
                        <a:t>Liczba operacji</a:t>
                      </a:r>
                      <a:endParaRPr lang="pl-P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CB1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bg1"/>
                          </a:solidFill>
                        </a:rPr>
                        <a:t>Kwota</a:t>
                      </a:r>
                      <a:endParaRPr lang="pl-P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CB15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CB1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026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Działanie 8 – Plan</a:t>
                      </a:r>
                      <a:r>
                        <a:rPr lang="pl-PL" baseline="0" dirty="0" smtClean="0"/>
                        <a:t> komunikacyjny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5 387 781,30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5 928 283,98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latin typeface="Calibri" panose="020F0502020204030204" pitchFamily="34" charset="0"/>
                        </a:rPr>
                        <a:t>10,03%</a:t>
                      </a:r>
                      <a:endParaRPr lang="pl-PL" sz="2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5616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Pozostałe działania – operacje własne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19 365 529,33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latin typeface="Calibri" panose="020F0502020204030204" pitchFamily="34" charset="0"/>
                        </a:rPr>
                        <a:t>258</a:t>
                      </a:r>
                      <a:endParaRPr lang="pl-PL" sz="2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 smtClean="0">
                          <a:latin typeface="Calibri" panose="020F0502020204030204" pitchFamily="34" charset="0"/>
                        </a:rPr>
                        <a:t>18 </a:t>
                      </a:r>
                      <a:r>
                        <a:rPr lang="pl-PL" sz="2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544</a:t>
                      </a:r>
                      <a:r>
                        <a:rPr lang="pl-PL" sz="2400" dirty="0" smtClean="0">
                          <a:latin typeface="Calibri" panose="020F0502020204030204" pitchFamily="34" charset="0"/>
                        </a:rPr>
                        <a:t> 766,52</a:t>
                      </a:r>
                      <a:endParaRPr lang="pl-PL" sz="2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latin typeface="Calibri" panose="020F0502020204030204" pitchFamily="34" charset="0"/>
                        </a:rPr>
                        <a:t>-4,24%</a:t>
                      </a:r>
                      <a:endParaRPr lang="pl-PL" sz="2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459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Pozostałe działania –</a:t>
                      </a:r>
                      <a:r>
                        <a:rPr lang="pl-PL" baseline="0" dirty="0" smtClean="0"/>
                        <a:t> operacje Partnerów KSOW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17 224 078,35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latin typeface="Calibri" panose="020F0502020204030204" pitchFamily="34" charset="0"/>
                        </a:rPr>
                        <a:t>323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 smtClean="0">
                          <a:latin typeface="Calibri" panose="020F0502020204030204" pitchFamily="34" charset="0"/>
                        </a:rPr>
                        <a:t>15 908 316,90</a:t>
                      </a:r>
                      <a:endParaRPr lang="pl-PL" sz="2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latin typeface="Calibri" panose="020F0502020204030204" pitchFamily="34" charset="0"/>
                        </a:rPr>
                        <a:t>-7,64%</a:t>
                      </a:r>
                      <a:endParaRPr lang="pl-PL" sz="2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3981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Razem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41 977 388,98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latin typeface="Calibri" panose="020F0502020204030204" pitchFamily="34" charset="0"/>
                        </a:rPr>
                        <a:t>690</a:t>
                      </a:r>
                      <a:endParaRPr lang="pl-PL" sz="2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 smtClean="0">
                          <a:latin typeface="Calibri" panose="020F0502020204030204" pitchFamily="34" charset="0"/>
                        </a:rPr>
                        <a:t>40 381 367,40</a:t>
                      </a:r>
                      <a:endParaRPr lang="pl-PL" sz="2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latin typeface="Calibri" panose="020F0502020204030204" pitchFamily="34" charset="0"/>
                        </a:rPr>
                        <a:t>-3,80%</a:t>
                      </a:r>
                      <a:endParaRPr lang="pl-PL" sz="24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6813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12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AE5495EB-264A-417C-A1C5-693661AC4B3B}" vid="{F07949B9-0FB1-411E-A006-3284BA85704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ksow1</Template>
  <TotalTime>1022</TotalTime>
  <Words>430</Words>
  <Application>Microsoft Office PowerPoint</Application>
  <PresentationFormat>Panoramiczny</PresentationFormat>
  <Paragraphs>143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Calibri</vt:lpstr>
      <vt:lpstr>Corbel</vt:lpstr>
      <vt:lpstr>Times New Roman</vt:lpstr>
      <vt:lpstr>Ecology 16x9</vt:lpstr>
      <vt:lpstr>Propozycja zmiany Planu Operacyjnego KSOW  na lata 2018-2019</vt:lpstr>
      <vt:lpstr>Aktualnie obowiązujący Plan operacyjny KSOW na lata 2018-2019</vt:lpstr>
      <vt:lpstr>Propozycja zmiany Planu operacyjnego KSOW na lata 2018-2019</vt:lpstr>
      <vt:lpstr>Propozycja zmiany Planu operacyjnego KSOW na lata 2018-2019 Rezygnacje z realizacji operacji</vt:lpstr>
      <vt:lpstr>Propozycja zmiany Planu operacyjnego KSOW na lata 2018-2019 Zmiany w realizowanych operacjach</vt:lpstr>
      <vt:lpstr>Propozycja zmiany Planu operacyjnego KSOW na lata 2018-2019 Nowe operacje</vt:lpstr>
      <vt:lpstr>Propozycja zmiany Planu operacyjnego KSOW na lata 2018-2019 Podsumowanie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Propozycja zmiany Planu Operacyjnego KSOW  na lata 2018-2019</dc:title>
  <dc:creator>kk</dc:creator>
  <cp:lastModifiedBy>krzysztof</cp:lastModifiedBy>
  <cp:revision>32</cp:revision>
  <dcterms:created xsi:type="dcterms:W3CDTF">2018-12-02T13:41:31Z</dcterms:created>
  <dcterms:modified xsi:type="dcterms:W3CDTF">2018-12-04T07:00:33Z</dcterms:modified>
</cp:coreProperties>
</file>