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60000"/>
                <a:lumOff val="40000"/>
                <a:alpha val="62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Arkusz1!$F$3:$F$15</c:f>
              <c:strCache>
                <c:ptCount val="13"/>
                <c:pt idx="0">
                  <c:v>Działanie 1</c:v>
                </c:pt>
                <c:pt idx="1">
                  <c:v>Działanie 2</c:v>
                </c:pt>
                <c:pt idx="2">
                  <c:v>Działanie 3</c:v>
                </c:pt>
                <c:pt idx="3">
                  <c:v>Działanie 4</c:v>
                </c:pt>
                <c:pt idx="4">
                  <c:v>Działanie 5</c:v>
                </c:pt>
                <c:pt idx="5">
                  <c:v>Działanie 6</c:v>
                </c:pt>
                <c:pt idx="6">
                  <c:v>Działanie 7</c:v>
                </c:pt>
                <c:pt idx="7">
                  <c:v>Działanie 8</c:v>
                </c:pt>
                <c:pt idx="8">
                  <c:v>Działanie 9</c:v>
                </c:pt>
                <c:pt idx="9">
                  <c:v>Działanie 10</c:v>
                </c:pt>
                <c:pt idx="10">
                  <c:v>Działanie 11</c:v>
                </c:pt>
                <c:pt idx="11">
                  <c:v>Działanie 12</c:v>
                </c:pt>
                <c:pt idx="12">
                  <c:v>Działanie 13</c:v>
                </c:pt>
              </c:strCache>
            </c:strRef>
          </c:cat>
          <c:val>
            <c:numRef>
              <c:f>Arkusz1!$G$3:$G$15</c:f>
              <c:numCache>
                <c:formatCode>0.00%</c:formatCode>
                <c:ptCount val="13"/>
                <c:pt idx="0">
                  <c:v>0</c:v>
                </c:pt>
                <c:pt idx="1">
                  <c:v>0.13666723924801999</c:v>
                </c:pt>
                <c:pt idx="2">
                  <c:v>2.8566950027366797E-2</c:v>
                </c:pt>
                <c:pt idx="3">
                  <c:v>4.7395153380135287E-2</c:v>
                </c:pt>
                <c:pt idx="4">
                  <c:v>5.7025689602741611E-2</c:v>
                </c:pt>
                <c:pt idx="5">
                  <c:v>0.22853654060196749</c:v>
                </c:pt>
                <c:pt idx="6">
                  <c:v>1.5229415012528629E-3</c:v>
                </c:pt>
                <c:pt idx="7">
                  <c:v>0.1382112154916128</c:v>
                </c:pt>
                <c:pt idx="8">
                  <c:v>5.2621217524771981E-2</c:v>
                </c:pt>
                <c:pt idx="9">
                  <c:v>9.0721528468908796E-2</c:v>
                </c:pt>
                <c:pt idx="10">
                  <c:v>5.2177685133040351E-2</c:v>
                </c:pt>
                <c:pt idx="11">
                  <c:v>3.9386962251633982E-2</c:v>
                </c:pt>
                <c:pt idx="12">
                  <c:v>0.12716687676854804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5B-46C5-A4FE-E3F56FC9D6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overlap val="100"/>
        <c:axId val="549985576"/>
        <c:axId val="549984592"/>
      </c:barChart>
      <c:catAx>
        <c:axId val="549985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348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49984592"/>
        <c:crosses val="autoZero"/>
        <c:auto val="1"/>
        <c:lblAlgn val="ctr"/>
        <c:lblOffset val="100"/>
        <c:noMultiLvlLbl val="0"/>
      </c:catAx>
      <c:valAx>
        <c:axId val="54998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49985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299F52-BCAD-D52D-297B-F1ECF26F8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A2893C5-468B-E8A7-7204-62A47C3C09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817AEFA-F285-104E-C5A0-66B58F182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E1A5-95E2-44D8-B398-D9FABE8CE2DC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329A7FA-CAFA-F08C-8911-70E3FE77D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1DED2BC-D58B-2A82-F04B-0078E1129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090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E31BA1-80E3-2E65-81E2-C618383F8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B1A0B35-821E-F720-0A65-1704D105E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B6FB028-6775-8B07-8634-D8DC64F7F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E1A5-95E2-44D8-B398-D9FABE8CE2DC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9649AC5-E727-362E-F5B4-F575DAC3A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D750AC-88AB-753F-F793-5263DB949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65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8A4B44A-64CD-CE19-43B5-6E062894C6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59B2AB3-B34C-ABEF-22E6-F38CA7501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C74117-1E29-6907-C691-F7EA77E6D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E1A5-95E2-44D8-B398-D9FABE8CE2DC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18F1890-CB6F-1E0F-0D94-93B8612A9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591D486-5DE9-1180-5C30-7678ABCF0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210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4F26F7-E555-6B58-F910-C0C1702B4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92D6F6-1C8E-9AC5-9D44-641B5DCA9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7826862-3C69-99C0-9B11-636A9CCDA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E1A5-95E2-44D8-B398-D9FABE8CE2DC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3B45A5-5164-7271-3C37-BE4E4105A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6845F40-A935-519D-213C-896D84C47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943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1FEA6A-18E7-5E36-762C-2CB5817B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4874CCF-0315-2D13-647F-8227816E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EBCD8B-DD24-4226-F575-7FE1891B7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E1A5-95E2-44D8-B398-D9FABE8CE2DC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C0656C7-24A5-3760-3C6C-1EF53AB4A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032B4BA-78AA-890B-F546-01CD1BD99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644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EA2EC5-FF0A-7BF3-9C53-521FB0688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D0DAB7-6F17-917A-8AD4-07E88A235E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5C3F9CA-1D1E-52CD-A39A-269C889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651FC6B-69E3-9041-AF7C-AA5241342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E1A5-95E2-44D8-B398-D9FABE8CE2DC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9132765-6386-0382-904D-652EA2C9D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F5A404F-0631-690F-01B1-948C9BF5D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033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AD223D-D39E-A5C9-D25C-5E2176C13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C76498B-73BA-936D-186F-8CD709249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02C32F1-768D-1CB6-0469-9197EB7C9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58CCF20-59EA-BD8E-2652-845A9E0A39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454C492-5895-364F-1F97-5FB0BF91E2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C3B1ADF-114E-D2FE-B0DF-FF5B4FB4A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E1A5-95E2-44D8-B398-D9FABE8CE2DC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65FC9B9-C879-5F73-73A8-07A89A4D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3A9B6BA-48B2-7BE8-2DF8-106B691D2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324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30380D-EF89-6A10-137F-1E0C8CF9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9E3AB3B-A9C5-5F1E-7687-6C661CFFC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E1A5-95E2-44D8-B398-D9FABE8CE2DC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6E78991-29E9-C8B2-9A54-5D0EC2AA9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9C8DF22-E8D6-5F81-67BC-A86C4343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75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EB9628D-298E-74C2-34C0-58069DF09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E1A5-95E2-44D8-B398-D9FABE8CE2DC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234A60E-EEC7-4B94-2184-9333E531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D90E31F-EF88-B146-C94E-5BAA3B88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69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A7E335-3EC2-8573-E4D6-4ACCF1C6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24EF8C-ECF3-2DB2-2081-8CC5CC423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C85614E-FFFB-0BB9-A750-CE596D73A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8F5A7C2-949C-D31F-6C2C-8BDDBCDF3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E1A5-95E2-44D8-B398-D9FABE8CE2DC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9C121FF-09D3-889A-0992-4CD313847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65DF8B8-EBC6-2401-27D8-3E0927332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764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0C570D-26BC-0559-2BDD-F2337E1B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7B1EF40-89A0-DC7A-A3DD-8D2A506D8A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4B5FEF3-1BBA-1115-DD72-DCDDFECC5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CFA5EC8-CBB6-853D-EBD6-0F2056368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E1A5-95E2-44D8-B398-D9FABE8CE2DC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F3F5004-5AA1-AF2D-0006-0160FC241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19CB60-295A-D2F0-D761-65F9274A6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545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3E34761-E6F1-E7E1-8E9C-1BAA6F852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B5EFEF2-6825-6145-04E4-CB177F94B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79BA50-AA44-E21D-FD57-55E582FE4D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9E1A5-95E2-44D8-B398-D9FABE8CE2DC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49FEF0C-0EA3-51D3-9CF3-CEA4E0946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A84D04B-2CF7-40A3-6AF0-8DBCEC9FE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096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az 16">
            <a:extLst>
              <a:ext uri="{FF2B5EF4-FFF2-40B4-BE49-F238E27FC236}">
                <a16:creationId xmlns:a16="http://schemas.microsoft.com/office/drawing/2014/main" id="{10B5CCFD-A3C1-F36D-AEBE-2107101EB5B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6583" y="4895213"/>
            <a:ext cx="1625416" cy="1063657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45FE08EE-84E8-7B05-9DBD-B12E757DC3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84987"/>
            <a:ext cx="4149214" cy="3360443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22C65A5-C923-4744-D2AF-02245FC95E33}"/>
              </a:ext>
            </a:extLst>
          </p:cNvPr>
          <p:cNvSpPr/>
          <p:nvPr/>
        </p:nvSpPr>
        <p:spPr>
          <a:xfrm>
            <a:off x="1" y="0"/>
            <a:ext cx="4149214" cy="6858000"/>
          </a:xfrm>
          <a:prstGeom prst="rect">
            <a:avLst/>
          </a:prstGeom>
          <a:solidFill>
            <a:schemeClr val="accent6">
              <a:alpha val="18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CA7992E7-D1A8-F2EE-EF09-8AA68160C895}"/>
              </a:ext>
            </a:extLst>
          </p:cNvPr>
          <p:cNvSpPr/>
          <p:nvPr/>
        </p:nvSpPr>
        <p:spPr>
          <a:xfrm>
            <a:off x="4149214" y="1284987"/>
            <a:ext cx="8042785" cy="3360443"/>
          </a:xfrm>
          <a:prstGeom prst="rect">
            <a:avLst/>
          </a:prstGeom>
          <a:solidFill>
            <a:srgbClr val="760000">
              <a:alpha val="3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C5FD52E-BFBB-A5C4-C8AB-6645733F7821}"/>
              </a:ext>
            </a:extLst>
          </p:cNvPr>
          <p:cNvSpPr txBox="1"/>
          <p:nvPr/>
        </p:nvSpPr>
        <p:spPr>
          <a:xfrm>
            <a:off x="4109885" y="5842337"/>
            <a:ext cx="8082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effectLst/>
                <a:latin typeface="Arial" panose="020B0604020202020204" pitchFamily="34" charset="0"/>
              </a:rPr>
              <a:t>„Europejski Fundusz Rolny na rzecz Rozwoju Obszarów Wiejskich: Europa inwestująca w obszary wiejskie”.</a:t>
            </a:r>
            <a:br>
              <a:rPr lang="pl-PL" sz="1200" dirty="0"/>
            </a:br>
            <a:r>
              <a:rPr lang="pl-PL" sz="1200" dirty="0">
                <a:effectLst/>
                <a:latin typeface="Arial" panose="020B0604020202020204" pitchFamily="34" charset="0"/>
              </a:rPr>
              <a:t>Materiał opracowany przez Jednostkę Centralną KSOW.</a:t>
            </a:r>
            <a:br>
              <a:rPr lang="pl-PL" sz="1200" dirty="0"/>
            </a:br>
            <a:r>
              <a:rPr lang="pl-PL" sz="1200" dirty="0">
                <a:effectLst/>
                <a:latin typeface="Arial" panose="020B0604020202020204" pitchFamily="34" charset="0"/>
              </a:rPr>
              <a:t>Instytucja Zarządzająca PROW 2014-2020 – Minister Rolnictwa i Rozwoju Wsi.</a:t>
            </a:r>
            <a:br>
              <a:rPr lang="pl-PL" sz="1200" dirty="0"/>
            </a:br>
            <a:r>
              <a:rPr lang="pl-PL" sz="1200" dirty="0">
                <a:effectLst/>
                <a:latin typeface="Arial" panose="020B0604020202020204" pitchFamily="34" charset="0"/>
              </a:rPr>
              <a:t>Materiał współfinansowany ze środków Unii Europejskiej w ramach Pomocy technicznej Programu Rozwoju Obszarów Wiejskich na lata 2014-2020.</a:t>
            </a:r>
            <a:endParaRPr lang="pl-PL" sz="1200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7F9642B5-C162-717D-D574-6069B674D5A1}"/>
              </a:ext>
            </a:extLst>
          </p:cNvPr>
          <p:cNvSpPr txBox="1"/>
          <p:nvPr/>
        </p:nvSpPr>
        <p:spPr>
          <a:xfrm>
            <a:off x="152007" y="4897722"/>
            <a:ext cx="3957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>
                <a:latin typeface="Arial Black" panose="020B0A04020102020204" pitchFamily="34" charset="0"/>
              </a:rPr>
              <a:t>Warszawa, 20 maja 2022 roku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EB99453-6B3C-F524-F09E-66529EBFA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0607" y="1769243"/>
            <a:ext cx="7620000" cy="2391930"/>
          </a:xfrm>
        </p:spPr>
        <p:txBody>
          <a:bodyPr>
            <a:normAutofit fontScale="90000"/>
          </a:bodyPr>
          <a:lstStyle/>
          <a:p>
            <a:r>
              <a:rPr lang="pl-PL" sz="3600" dirty="0">
                <a:latin typeface="Arial Black" panose="020B0A04020102020204" pitchFamily="34" charset="0"/>
              </a:rPr>
              <a:t>Sprawozdanie roczne </a:t>
            </a:r>
            <a:br>
              <a:rPr lang="pl-PL" sz="3600" dirty="0">
                <a:latin typeface="Arial Black" panose="020B0A04020102020204" pitchFamily="34" charset="0"/>
              </a:rPr>
            </a:br>
            <a:r>
              <a:rPr lang="pl-PL" sz="3600" dirty="0">
                <a:latin typeface="Arial Black" panose="020B0A04020102020204" pitchFamily="34" charset="0"/>
              </a:rPr>
              <a:t>z realizacji Planu działania KSOW na lata 2014-2020 </a:t>
            </a:r>
            <a:br>
              <a:rPr lang="pl-PL" sz="3600" dirty="0">
                <a:latin typeface="Arial Black" panose="020B0A04020102020204" pitchFamily="34" charset="0"/>
              </a:rPr>
            </a:br>
            <a:br>
              <a:rPr lang="pl-PL" sz="3600" dirty="0">
                <a:latin typeface="Arial Black" panose="020B0A04020102020204" pitchFamily="34" charset="0"/>
              </a:rPr>
            </a:br>
            <a:r>
              <a:rPr lang="pl-PL" sz="3600" dirty="0">
                <a:latin typeface="Arial Black" panose="020B0A04020102020204" pitchFamily="34" charset="0"/>
              </a:rPr>
              <a:t>za rok 2021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9035EED-3014-3858-3B18-A16D63F566D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304" y="5017355"/>
            <a:ext cx="2035278" cy="838701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93DEAC5D-FB97-5AED-2935-726CE4120760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807" y="5073888"/>
            <a:ext cx="1151922" cy="76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99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052294-90AE-9F27-437A-C5D688666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51" y="326088"/>
            <a:ext cx="11916695" cy="748068"/>
          </a:xfrm>
        </p:spPr>
        <p:txBody>
          <a:bodyPr>
            <a:noAutofit/>
          </a:bodyPr>
          <a:lstStyle/>
          <a:p>
            <a:pPr algn="ctr"/>
            <a:r>
              <a:rPr lang="pl-PL" sz="2400" dirty="0">
                <a:latin typeface="Arial Black" panose="020B0A04020102020204" pitchFamily="34" charset="0"/>
              </a:rPr>
              <a:t>Wykorzystanie środków w ramach schematu II PT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7A0C0C45-99E4-E968-5F5F-A8FCDF0DB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9342"/>
              </p:ext>
            </p:extLst>
          </p:nvPr>
        </p:nvGraphicFramePr>
        <p:xfrm>
          <a:off x="367501" y="1363223"/>
          <a:ext cx="6515977" cy="49733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364155">
                  <a:extLst>
                    <a:ext uri="{9D8B030D-6E8A-4147-A177-3AD203B41FA5}">
                      <a16:colId xmlns:a16="http://schemas.microsoft.com/office/drawing/2014/main" val="901793485"/>
                    </a:ext>
                  </a:extLst>
                </a:gridCol>
                <a:gridCol w="1895692">
                  <a:extLst>
                    <a:ext uri="{9D8B030D-6E8A-4147-A177-3AD203B41FA5}">
                      <a16:colId xmlns:a16="http://schemas.microsoft.com/office/drawing/2014/main" val="2337214582"/>
                    </a:ext>
                  </a:extLst>
                </a:gridCol>
                <a:gridCol w="1676068">
                  <a:extLst>
                    <a:ext uri="{9D8B030D-6E8A-4147-A177-3AD203B41FA5}">
                      <a16:colId xmlns:a16="http://schemas.microsoft.com/office/drawing/2014/main" val="3135195319"/>
                    </a:ext>
                  </a:extLst>
                </a:gridCol>
                <a:gridCol w="1580062">
                  <a:extLst>
                    <a:ext uri="{9D8B030D-6E8A-4147-A177-3AD203B41FA5}">
                      <a16:colId xmlns:a16="http://schemas.microsoft.com/office/drawing/2014/main" val="2547531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2">
                        <a:lumMod val="7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Środki wydatkowane</a:t>
                      </a:r>
                    </a:p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w danym roku </a:t>
                      </a:r>
                      <a:br>
                        <a:rPr lang="pl-PL" dirty="0">
                          <a:solidFill>
                            <a:schemeClr val="tx1"/>
                          </a:solidFill>
                        </a:rPr>
                      </a:b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(w mln zł)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Narastająco </a:t>
                      </a:r>
                      <a:br>
                        <a:rPr lang="pl-PL" dirty="0">
                          <a:solidFill>
                            <a:schemeClr val="tx1"/>
                          </a:solidFill>
                        </a:rPr>
                      </a:b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od początku</a:t>
                      </a:r>
                    </a:p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Programu </a:t>
                      </a:r>
                      <a:br>
                        <a:rPr lang="pl-PL" dirty="0">
                          <a:solidFill>
                            <a:schemeClr val="tx1"/>
                          </a:solidFill>
                        </a:rPr>
                      </a:b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(w mln zł)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% wykorzystania</a:t>
                      </a:r>
                    </a:p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limitu na</a:t>
                      </a:r>
                    </a:p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Schemat II PT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883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</a:rPr>
                        <a:t>9,5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1,84%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299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34,5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44,0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8,68%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8027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39,9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83,9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16,37%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3336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45,4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129,3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25,11%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7619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45,2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174,5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33,83%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0133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218,0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41,90%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4307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66,1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284,1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54,78%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3443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2022</a:t>
                      </a:r>
                      <a:br>
                        <a:rPr lang="pl-PL" dirty="0">
                          <a:solidFill>
                            <a:srgbClr val="FF0000"/>
                          </a:solidFill>
                        </a:rPr>
                      </a:b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2023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2024</a:t>
                      </a:r>
                      <a:br>
                        <a:rPr lang="pl-PL" dirty="0">
                          <a:solidFill>
                            <a:srgbClr val="FF0000"/>
                          </a:solidFill>
                        </a:rPr>
                      </a:b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234,5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518,6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100,00%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3807109"/>
                  </a:ext>
                </a:extLst>
              </a:tr>
            </a:tbl>
          </a:graphicData>
        </a:graphic>
      </p:graphicFrame>
      <p:sp>
        <p:nvSpPr>
          <p:cNvPr id="6" name="Prostokąt 5">
            <a:extLst>
              <a:ext uri="{FF2B5EF4-FFF2-40B4-BE49-F238E27FC236}">
                <a16:creationId xmlns:a16="http://schemas.microsoft.com/office/drawing/2014/main" id="{9AE3AD80-91E1-CCDD-76AE-59A9B56121BC}"/>
              </a:ext>
            </a:extLst>
          </p:cNvPr>
          <p:cNvSpPr/>
          <p:nvPr/>
        </p:nvSpPr>
        <p:spPr>
          <a:xfrm>
            <a:off x="7139153" y="1363222"/>
            <a:ext cx="4816873" cy="4973321"/>
          </a:xfrm>
          <a:prstGeom prst="rect">
            <a:avLst/>
          </a:prstGeom>
          <a:solidFill>
            <a:schemeClr val="accent6">
              <a:alpha val="18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AE159FD-C812-1486-5182-EACAA76FC1A8}"/>
              </a:ext>
            </a:extLst>
          </p:cNvPr>
          <p:cNvSpPr txBox="1"/>
          <p:nvPr/>
        </p:nvSpPr>
        <p:spPr>
          <a:xfrm flipH="1">
            <a:off x="7139153" y="1806052"/>
            <a:ext cx="464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Operacje własne</a:t>
            </a:r>
            <a:br>
              <a:rPr lang="pl-PL" sz="2000" dirty="0"/>
            </a:br>
            <a:r>
              <a:rPr lang="pl-PL" sz="2000" dirty="0"/>
              <a:t>2506 operacji na kwotę 109 735 345,78 zł (38,63%)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1ABB45C6-9634-B8E0-21B4-59CFF23EA4B9}"/>
              </a:ext>
            </a:extLst>
          </p:cNvPr>
          <p:cNvSpPr txBox="1"/>
          <p:nvPr/>
        </p:nvSpPr>
        <p:spPr>
          <a:xfrm flipH="1">
            <a:off x="7139150" y="3439594"/>
            <a:ext cx="4646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Operacje partnerów KSOW</a:t>
            </a:r>
            <a:br>
              <a:rPr lang="pl-PL" sz="2000" dirty="0"/>
            </a:br>
            <a:r>
              <a:rPr lang="pl-PL" sz="2000" dirty="0"/>
              <a:t>1806 operacji na kwotę 72 786 024,72 zł (25,62%)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419ADF56-3A2A-2C3C-8BEB-ED08FBBE32C0}"/>
              </a:ext>
            </a:extLst>
          </p:cNvPr>
          <p:cNvSpPr txBox="1"/>
          <p:nvPr/>
        </p:nvSpPr>
        <p:spPr>
          <a:xfrm flipH="1">
            <a:off x="7139150" y="5144134"/>
            <a:ext cx="4646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Funkcjonowanie</a:t>
            </a:r>
            <a:br>
              <a:rPr lang="pl-PL" sz="2000" dirty="0"/>
            </a:br>
            <a:r>
              <a:rPr lang="pl-PL" sz="2000" dirty="0"/>
              <a:t>101 579 141,60 zł (35,75%)</a:t>
            </a: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8374E5DD-F6FB-8D51-D95E-CED13DC3BB6A}"/>
              </a:ext>
            </a:extLst>
          </p:cNvPr>
          <p:cNvCxnSpPr/>
          <p:nvPr/>
        </p:nvCxnSpPr>
        <p:spPr>
          <a:xfrm>
            <a:off x="7205171" y="3120961"/>
            <a:ext cx="4580758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>
            <a:extLst>
              <a:ext uri="{FF2B5EF4-FFF2-40B4-BE49-F238E27FC236}">
                <a16:creationId xmlns:a16="http://schemas.microsoft.com/office/drawing/2014/main" id="{14F7AD79-129E-96CA-0D13-2B1EC56A636E}"/>
              </a:ext>
            </a:extLst>
          </p:cNvPr>
          <p:cNvCxnSpPr/>
          <p:nvPr/>
        </p:nvCxnSpPr>
        <p:spPr>
          <a:xfrm>
            <a:off x="7205171" y="4799695"/>
            <a:ext cx="4580758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70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052294-90AE-9F27-437A-C5D688666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51" y="326088"/>
            <a:ext cx="11916695" cy="748068"/>
          </a:xfrm>
        </p:spPr>
        <p:txBody>
          <a:bodyPr>
            <a:noAutofit/>
          </a:bodyPr>
          <a:lstStyle/>
          <a:p>
            <a:pPr algn="ctr"/>
            <a:r>
              <a:rPr lang="pl-PL" sz="2400" dirty="0">
                <a:latin typeface="Arial Black" panose="020B0A04020102020204" pitchFamily="34" charset="0"/>
              </a:rPr>
              <a:t>Dotychczas wykorzystane środki  </a:t>
            </a:r>
            <a:br>
              <a:rPr lang="pl-PL" sz="2400" dirty="0">
                <a:latin typeface="Arial Black" panose="020B0A04020102020204" pitchFamily="34" charset="0"/>
              </a:rPr>
            </a:br>
            <a:r>
              <a:rPr lang="pl-PL" sz="2400" dirty="0">
                <a:latin typeface="Arial Black" panose="020B0A04020102020204" pitchFamily="34" charset="0"/>
              </a:rPr>
              <a:t>w podziale na działania KSOW</a:t>
            </a:r>
          </a:p>
        </p:txBody>
      </p:sp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1519256"/>
              </p:ext>
            </p:extLst>
          </p:nvPr>
        </p:nvGraphicFramePr>
        <p:xfrm>
          <a:off x="508664" y="1588063"/>
          <a:ext cx="11132729" cy="4212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9753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77FC33-29EC-459B-10BD-F2947C651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21" y="365125"/>
            <a:ext cx="11802585" cy="627933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latin typeface="Arial Black" panose="020B0A04020102020204" pitchFamily="34" charset="0"/>
              </a:rPr>
              <a:t>Operacje zrealizowane w 2021 roku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A44AAC84-91E0-6980-F0C5-542108F0E60F}"/>
              </a:ext>
            </a:extLst>
          </p:cNvPr>
          <p:cNvSpPr/>
          <p:nvPr/>
        </p:nvSpPr>
        <p:spPr>
          <a:xfrm>
            <a:off x="3133821" y="1099929"/>
            <a:ext cx="2843346" cy="2731981"/>
          </a:xfrm>
          <a:prstGeom prst="rect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Grafika 5">
            <a:extLst>
              <a:ext uri="{FF2B5EF4-FFF2-40B4-BE49-F238E27FC236}">
                <a16:creationId xmlns:a16="http://schemas.microsoft.com/office/drawing/2014/main" id="{67A5DD0B-B098-2869-5A6A-9F01CD413C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21030" y="1366646"/>
            <a:ext cx="868927" cy="868927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E189AE1B-6656-0730-0FB0-BA51F5D80A7B}"/>
              </a:ext>
            </a:extLst>
          </p:cNvPr>
          <p:cNvSpPr txBox="1"/>
          <p:nvPr/>
        </p:nvSpPr>
        <p:spPr>
          <a:xfrm>
            <a:off x="3334647" y="2492246"/>
            <a:ext cx="24416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effectLst/>
                <a:latin typeface="Arial" panose="020B0604020202020204" pitchFamily="34" charset="0"/>
              </a:rPr>
              <a:t>1241 szkoleń/ </a:t>
            </a:r>
            <a:br>
              <a:rPr lang="pl-PL" dirty="0">
                <a:effectLst/>
                <a:latin typeface="Arial" panose="020B0604020202020204" pitchFamily="34" charset="0"/>
              </a:rPr>
            </a:br>
            <a:r>
              <a:rPr lang="pl-PL" dirty="0">
                <a:effectLst/>
                <a:latin typeface="Arial" panose="020B0604020202020204" pitchFamily="34" charset="0"/>
              </a:rPr>
              <a:t>warsztatów w których </a:t>
            </a:r>
          </a:p>
          <a:p>
            <a:r>
              <a:rPr lang="pl-PL" dirty="0">
                <a:effectLst/>
                <a:latin typeface="Arial" panose="020B0604020202020204" pitchFamily="34" charset="0"/>
              </a:rPr>
              <a:t>uczestniczyło</a:t>
            </a:r>
            <a:br>
              <a:rPr lang="pl-PL" dirty="0">
                <a:effectLst/>
                <a:latin typeface="Arial" panose="020B0604020202020204" pitchFamily="34" charset="0"/>
              </a:rPr>
            </a:br>
            <a:r>
              <a:rPr lang="pl-PL" dirty="0">
                <a:effectLst/>
                <a:latin typeface="Arial" panose="020B0604020202020204" pitchFamily="34" charset="0"/>
              </a:rPr>
              <a:t>41 tys. osób</a:t>
            </a:r>
            <a:endParaRPr lang="pl-PL" dirty="0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DA56AE4D-DE29-BEF6-D67D-6A87B26359FC}"/>
              </a:ext>
            </a:extLst>
          </p:cNvPr>
          <p:cNvSpPr/>
          <p:nvPr/>
        </p:nvSpPr>
        <p:spPr>
          <a:xfrm>
            <a:off x="6127038" y="1099931"/>
            <a:ext cx="2845650" cy="2731980"/>
          </a:xfrm>
          <a:prstGeom prst="rect">
            <a:avLst/>
          </a:prstGeom>
          <a:solidFill>
            <a:schemeClr val="accent6">
              <a:lumMod val="40000"/>
              <a:lumOff val="6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8CECB7EE-AD88-0184-95F7-E48A899F22E2}"/>
              </a:ext>
            </a:extLst>
          </p:cNvPr>
          <p:cNvSpPr txBox="1"/>
          <p:nvPr/>
        </p:nvSpPr>
        <p:spPr>
          <a:xfrm>
            <a:off x="6183583" y="1262180"/>
            <a:ext cx="2775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effectLst/>
                <a:latin typeface="Arial" panose="020B0604020202020204" pitchFamily="34" charset="0"/>
              </a:rPr>
              <a:t>144 konferencje z ponad </a:t>
            </a:r>
            <a:br>
              <a:rPr lang="pl-PL" dirty="0">
                <a:effectLst/>
                <a:latin typeface="Arial" panose="020B0604020202020204" pitchFamily="34" charset="0"/>
              </a:rPr>
            </a:br>
            <a:r>
              <a:rPr lang="pl-PL" dirty="0">
                <a:effectLst/>
                <a:latin typeface="Arial" panose="020B0604020202020204" pitchFamily="34" charset="0"/>
              </a:rPr>
              <a:t>15 tys. uczestników</a:t>
            </a:r>
            <a:endParaRPr lang="pl-PL" dirty="0"/>
          </a:p>
        </p:txBody>
      </p:sp>
      <p:pic>
        <p:nvPicPr>
          <p:cNvPr id="13" name="Grafika 12">
            <a:extLst>
              <a:ext uri="{FF2B5EF4-FFF2-40B4-BE49-F238E27FC236}">
                <a16:creationId xmlns:a16="http://schemas.microsoft.com/office/drawing/2014/main" id="{A6878E27-A93D-3753-428D-C9CD1E24CE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32213" y="2696059"/>
            <a:ext cx="1077861" cy="1077861"/>
          </a:xfrm>
          <a:prstGeom prst="rect">
            <a:avLst/>
          </a:prstGeom>
        </p:spPr>
      </p:pic>
      <p:sp>
        <p:nvSpPr>
          <p:cNvPr id="14" name="Prostokąt 13">
            <a:extLst>
              <a:ext uri="{FF2B5EF4-FFF2-40B4-BE49-F238E27FC236}">
                <a16:creationId xmlns:a16="http://schemas.microsoft.com/office/drawing/2014/main" id="{CC8F08E0-79BA-5FC9-C5ED-CEF1FBA81199}"/>
              </a:ext>
            </a:extLst>
          </p:cNvPr>
          <p:cNvSpPr/>
          <p:nvPr/>
        </p:nvSpPr>
        <p:spPr>
          <a:xfrm>
            <a:off x="9122559" y="1099931"/>
            <a:ext cx="2843347" cy="2731979"/>
          </a:xfrm>
          <a:prstGeom prst="rect">
            <a:avLst/>
          </a:prstGeom>
          <a:solidFill>
            <a:schemeClr val="accent4">
              <a:lumMod val="40000"/>
              <a:lumOff val="60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6" name="Grafika 15">
            <a:extLst>
              <a:ext uri="{FF2B5EF4-FFF2-40B4-BE49-F238E27FC236}">
                <a16:creationId xmlns:a16="http://schemas.microsoft.com/office/drawing/2014/main" id="{2C7AE639-1F1C-4B85-1AF7-B851B4BF09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39355" y="1177652"/>
            <a:ext cx="959874" cy="959874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24AB535E-7E6C-BF82-6DBA-37B4879B984C}"/>
              </a:ext>
            </a:extLst>
          </p:cNvPr>
          <p:cNvSpPr txBox="1"/>
          <p:nvPr/>
        </p:nvSpPr>
        <p:spPr>
          <a:xfrm>
            <a:off x="9122559" y="2215247"/>
            <a:ext cx="25934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153 krajowe </a:t>
            </a:r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 37 zagranicznych</a:t>
            </a:r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wyjazdów studyjnych </a:t>
            </a:r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 odpowiednio </a:t>
            </a:r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4677 i 1029 uczestnikami </a:t>
            </a:r>
            <a:endParaRPr lang="pl-PL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A44AAC84-91E0-6980-F0C5-542108F0E60F}"/>
              </a:ext>
            </a:extLst>
          </p:cNvPr>
          <p:cNvSpPr/>
          <p:nvPr/>
        </p:nvSpPr>
        <p:spPr>
          <a:xfrm>
            <a:off x="161122" y="1099929"/>
            <a:ext cx="2843347" cy="2731981"/>
          </a:xfrm>
          <a:prstGeom prst="rect">
            <a:avLst/>
          </a:prstGeom>
          <a:solidFill>
            <a:srgbClr val="FF00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94513" y="1262180"/>
            <a:ext cx="2751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772 operacje (343 partnerskie i 429 własne) na kwotę 46,8 mln zł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71" y="2800173"/>
            <a:ext cx="490961" cy="584477"/>
          </a:xfrm>
          <a:prstGeom prst="rect">
            <a:avLst/>
          </a:prstGeom>
        </p:spPr>
      </p:pic>
      <p:sp>
        <p:nvSpPr>
          <p:cNvPr id="17" name="Prostokąt 16">
            <a:extLst>
              <a:ext uri="{FF2B5EF4-FFF2-40B4-BE49-F238E27FC236}">
                <a16:creationId xmlns:a16="http://schemas.microsoft.com/office/drawing/2014/main" id="{CC8F08E0-79BA-5FC9-C5ED-CEF1FBA81199}"/>
              </a:ext>
            </a:extLst>
          </p:cNvPr>
          <p:cNvSpPr/>
          <p:nvPr/>
        </p:nvSpPr>
        <p:spPr>
          <a:xfrm>
            <a:off x="161121" y="3994161"/>
            <a:ext cx="2843347" cy="2731979"/>
          </a:xfrm>
          <a:prstGeom prst="rect">
            <a:avLst/>
          </a:prstGeom>
          <a:solidFill>
            <a:schemeClr val="accent4">
              <a:lumMod val="40000"/>
              <a:lumOff val="60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384853" y="4101032"/>
            <a:ext cx="248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244 konkursy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208 imprez masowych</a:t>
            </a:r>
          </a:p>
        </p:txBody>
      </p:sp>
      <p:pic>
        <p:nvPicPr>
          <p:cNvPr id="18" name="Obraz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70" y="5643716"/>
            <a:ext cx="823024" cy="757183"/>
          </a:xfrm>
          <a:prstGeom prst="rect">
            <a:avLst/>
          </a:prstGeom>
        </p:spPr>
      </p:pic>
      <p:sp>
        <p:nvSpPr>
          <p:cNvPr id="19" name="Prostokąt 18">
            <a:extLst>
              <a:ext uri="{FF2B5EF4-FFF2-40B4-BE49-F238E27FC236}">
                <a16:creationId xmlns:a16="http://schemas.microsoft.com/office/drawing/2014/main" id="{DA56AE4D-DE29-BEF6-D67D-6A87B26359FC}"/>
              </a:ext>
            </a:extLst>
          </p:cNvPr>
          <p:cNvSpPr/>
          <p:nvPr/>
        </p:nvSpPr>
        <p:spPr>
          <a:xfrm>
            <a:off x="3131517" y="3994160"/>
            <a:ext cx="2845650" cy="2731980"/>
          </a:xfrm>
          <a:prstGeom prst="rect">
            <a:avLst/>
          </a:prstGeom>
          <a:solidFill>
            <a:schemeClr val="accent6">
              <a:lumMod val="40000"/>
              <a:lumOff val="6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ole tekstowe 19"/>
          <p:cNvSpPr txBox="1"/>
          <p:nvPr/>
        </p:nvSpPr>
        <p:spPr>
          <a:xfrm>
            <a:off x="3229214" y="5084892"/>
            <a:ext cx="27479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207 publikacji w formie papierowej i 154 w formie elektronicznej, 1095 artykułów/ wkładek </a:t>
            </a:r>
            <a:br>
              <a:rPr lang="pl-PL" dirty="0"/>
            </a:br>
            <a:r>
              <a:rPr lang="pl-PL" dirty="0"/>
              <a:t>w prasie i w </a:t>
            </a:r>
            <a:r>
              <a:rPr lang="pl-PL" dirty="0" err="1"/>
              <a:t>internecie</a:t>
            </a:r>
            <a:endParaRPr lang="pl-PL" dirty="0"/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030" y="4232116"/>
            <a:ext cx="938742" cy="713441"/>
          </a:xfrm>
          <a:prstGeom prst="rect">
            <a:avLst/>
          </a:prstGeom>
        </p:spPr>
      </p:pic>
      <p:sp>
        <p:nvSpPr>
          <p:cNvPr id="22" name="Prostokąt 21">
            <a:extLst>
              <a:ext uri="{FF2B5EF4-FFF2-40B4-BE49-F238E27FC236}">
                <a16:creationId xmlns:a16="http://schemas.microsoft.com/office/drawing/2014/main" id="{A44AAC84-91E0-6980-F0C5-542108F0E60F}"/>
              </a:ext>
            </a:extLst>
          </p:cNvPr>
          <p:cNvSpPr/>
          <p:nvPr/>
        </p:nvSpPr>
        <p:spPr>
          <a:xfrm>
            <a:off x="6128190" y="3994160"/>
            <a:ext cx="2843346" cy="2731981"/>
          </a:xfrm>
          <a:prstGeom prst="rect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ole tekstowe 22"/>
          <p:cNvSpPr txBox="1"/>
          <p:nvPr/>
        </p:nvSpPr>
        <p:spPr>
          <a:xfrm>
            <a:off x="6224402" y="4101032"/>
            <a:ext cx="2650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Ponad 2,4 tys. audycji, filmów, programów, spotów w radio, telewizji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internecie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Obraz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947" y="5631214"/>
            <a:ext cx="769685" cy="769685"/>
          </a:xfrm>
          <a:prstGeom prst="rect">
            <a:avLst/>
          </a:prstGeom>
        </p:spPr>
      </p:pic>
      <p:sp>
        <p:nvSpPr>
          <p:cNvPr id="25" name="Prostokąt 24">
            <a:extLst>
              <a:ext uri="{FF2B5EF4-FFF2-40B4-BE49-F238E27FC236}">
                <a16:creationId xmlns:a16="http://schemas.microsoft.com/office/drawing/2014/main" id="{A44AAC84-91E0-6980-F0C5-542108F0E60F}"/>
              </a:ext>
            </a:extLst>
          </p:cNvPr>
          <p:cNvSpPr/>
          <p:nvPr/>
        </p:nvSpPr>
        <p:spPr>
          <a:xfrm>
            <a:off x="9122558" y="3973361"/>
            <a:ext cx="2843347" cy="2731981"/>
          </a:xfrm>
          <a:prstGeom prst="rect">
            <a:avLst/>
          </a:prstGeom>
          <a:solidFill>
            <a:srgbClr val="FF00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Obraz 2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818" y="4172724"/>
            <a:ext cx="772833" cy="772833"/>
          </a:xfrm>
          <a:prstGeom prst="rect">
            <a:avLst/>
          </a:prstGeom>
        </p:spPr>
      </p:pic>
      <p:sp>
        <p:nvSpPr>
          <p:cNvPr id="28" name="pole tekstowe 27"/>
          <p:cNvSpPr txBox="1"/>
          <p:nvPr/>
        </p:nvSpPr>
        <p:spPr>
          <a:xfrm>
            <a:off x="9169714" y="5084892"/>
            <a:ext cx="2793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Prawie 3 mln odwiedzin stron prowadzonych przez JWS, 24 fora internetowe i media społecznościowe</a:t>
            </a:r>
          </a:p>
        </p:txBody>
      </p:sp>
    </p:spTree>
    <p:extLst>
      <p:ext uri="{BB962C8B-B14F-4D97-AF65-F5344CB8AC3E}">
        <p14:creationId xmlns:p14="http://schemas.microsoft.com/office/powerpoint/2010/main" val="478439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45FE08EE-84E8-7B05-9DBD-B12E757DC3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84987"/>
            <a:ext cx="4149214" cy="3360443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22C65A5-C923-4744-D2AF-02245FC95E33}"/>
              </a:ext>
            </a:extLst>
          </p:cNvPr>
          <p:cNvSpPr/>
          <p:nvPr/>
        </p:nvSpPr>
        <p:spPr>
          <a:xfrm>
            <a:off x="1" y="0"/>
            <a:ext cx="4149214" cy="6858000"/>
          </a:xfrm>
          <a:prstGeom prst="rect">
            <a:avLst/>
          </a:prstGeom>
          <a:solidFill>
            <a:schemeClr val="accent6">
              <a:alpha val="18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CA7992E7-D1A8-F2EE-EF09-8AA68160C895}"/>
              </a:ext>
            </a:extLst>
          </p:cNvPr>
          <p:cNvSpPr/>
          <p:nvPr/>
        </p:nvSpPr>
        <p:spPr>
          <a:xfrm>
            <a:off x="4149214" y="1284987"/>
            <a:ext cx="8042785" cy="3360443"/>
          </a:xfrm>
          <a:prstGeom prst="rect">
            <a:avLst/>
          </a:prstGeom>
          <a:solidFill>
            <a:srgbClr val="760000">
              <a:alpha val="3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7F9642B5-C162-717D-D574-6069B674D5A1}"/>
              </a:ext>
            </a:extLst>
          </p:cNvPr>
          <p:cNvSpPr txBox="1"/>
          <p:nvPr/>
        </p:nvSpPr>
        <p:spPr>
          <a:xfrm>
            <a:off x="152007" y="4897722"/>
            <a:ext cx="3957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>
                <a:latin typeface="Arial Black" panose="020B0A04020102020204" pitchFamily="34" charset="0"/>
              </a:rPr>
              <a:t>Warszawa, 20 maja 2022 roku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EB99453-6B3C-F524-F09E-66529EBFA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0607" y="1769243"/>
            <a:ext cx="7620000" cy="1465570"/>
          </a:xfrm>
        </p:spPr>
        <p:txBody>
          <a:bodyPr>
            <a:normAutofit/>
          </a:bodyPr>
          <a:lstStyle/>
          <a:p>
            <a:r>
              <a:rPr lang="pl-PL" sz="3600" dirty="0">
                <a:latin typeface="Arial Black" panose="020B0A04020102020204" pitchFamily="34" charset="0"/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96539027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331</Words>
  <Application>Microsoft Office PowerPoint</Application>
  <PresentationFormat>Panoramiczny</PresentationFormat>
  <Paragraphs>61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Motyw pakietu Office</vt:lpstr>
      <vt:lpstr>Sprawozdanie roczne  z realizacji Planu działania KSOW na lata 2014-2020   za rok 2021</vt:lpstr>
      <vt:lpstr>Wykorzystanie środków w ramach schematu II PT</vt:lpstr>
      <vt:lpstr>Dotychczas wykorzystane środki   w podziale na działania KSOW</vt:lpstr>
      <vt:lpstr>Operacje zrealizowane w 2021 roku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roczne  z realizacji Planu działania KSOW na lata 2014-2020   za rok 2021</dc:title>
  <dc:creator>Krzysztof Kwiatkowski</dc:creator>
  <cp:lastModifiedBy>Krzysztof Kwiatkowski</cp:lastModifiedBy>
  <cp:revision>14</cp:revision>
  <dcterms:created xsi:type="dcterms:W3CDTF">2022-05-16T20:23:18Z</dcterms:created>
  <dcterms:modified xsi:type="dcterms:W3CDTF">2022-05-17T21:04:27Z</dcterms:modified>
</cp:coreProperties>
</file>