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7" r:id="rId5"/>
    <p:sldId id="360" r:id="rId6"/>
    <p:sldId id="361" r:id="rId7"/>
    <p:sldId id="366" r:id="rId8"/>
    <p:sldId id="362" r:id="rId9"/>
    <p:sldId id="363" r:id="rId10"/>
    <p:sldId id="364" r:id="rId11"/>
    <p:sldId id="365" r:id="rId12"/>
    <p:sldId id="367" r:id="rId13"/>
    <p:sldId id="359" r:id="rId14"/>
    <p:sldId id="357" r:id="rId15"/>
    <p:sldId id="369" r:id="rId16"/>
    <p:sldId id="347" r:id="rId17"/>
    <p:sldId id="348" r:id="rId18"/>
    <p:sldId id="349" r:id="rId19"/>
    <p:sldId id="350" r:id="rId20"/>
    <p:sldId id="352" r:id="rId21"/>
    <p:sldId id="351" r:id="rId22"/>
    <p:sldId id="353" r:id="rId23"/>
    <p:sldId id="354" r:id="rId24"/>
    <p:sldId id="358" r:id="rId25"/>
    <p:sldId id="305" r:id="rId26"/>
  </p:sldIdLst>
  <p:sldSz cx="12192000" cy="6858000"/>
  <p:notesSz cx="6797675" cy="98742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ręziak Sylwia" initials="OS" lastIdx="1" clrIdx="0">
    <p:extLst>
      <p:ext uri="{19B8F6BF-5375-455C-9EA6-DF929625EA0E}">
        <p15:presenceInfo xmlns:p15="http://schemas.microsoft.com/office/powerpoint/2012/main" userId="Oręziak Sylw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BF7"/>
    <a:srgbClr val="CCECFF"/>
    <a:srgbClr val="003300"/>
    <a:srgbClr val="15210D"/>
    <a:srgbClr val="33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FF6E8"/>
          </a:solidFill>
        </a:fill>
      </a:tcStyle>
    </a:wholeTbl>
    <a:band1H>
      <a:tcStyle>
        <a:tcBdr/>
        <a:fill>
          <a:solidFill>
            <a:srgbClr val="DEECCE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EECCE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99CB38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99CB38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99CB38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99CB38"/>
          </a:solidFill>
        </a:fill>
      </a:tcStyle>
    </a:firstRow>
  </a:tblStyle>
  <a:tblStyle styleId="{21E4AEA4-8DFA-4A89-87EB-49C32662AFE0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F0E8"/>
          </a:solidFill>
        </a:fill>
      </a:tcStyle>
    </a:wholeTbl>
    <a:band1H>
      <a:tcStyle>
        <a:tcBdr/>
        <a:fill>
          <a:solidFill>
            <a:srgbClr val="D3E1CE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3E1CE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63A537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63A537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63A537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63A537"/>
          </a:solidFill>
        </a:fill>
      </a:tcStyle>
    </a:firstRow>
  </a:tblStyle>
  <a:tblStyle styleId="{E8B1032C-EA38-4F05-BA0D-38AFFFC7BED3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/>
        <a:fill>
          <a:solidFill>
            <a:srgbClr val="70AD47"/>
          </a:solidFill>
        </a:fill>
      </a:tcStyle>
    </a:band1H>
    <a:band1V>
      <a:tcStyle>
        <a:tcBdr/>
        <a:fill>
          <a:solidFill>
            <a:srgbClr val="70AD47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25402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firstRow>
  </a:tblStyle>
  <a:tblStyle styleId="{3B4B98B0-60AC-42C2-AFA5-B58CD77FA1E5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top>
            <a:ln w="12701" cap="flat" cmpd="sng" algn="ctr">
              <a:solidFill>
                <a:srgbClr val="99CB38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99CB38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/>
        <a:fill>
          <a:solidFill>
            <a:srgbClr val="99CB38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99CB38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12701" cap="flat" cmpd="sng" algn="ctr">
              <a:solidFill>
                <a:srgbClr val="99CB38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12701" cap="flat" cmpd="sng" algn="ctr">
              <a:solidFill>
                <a:srgbClr val="99CB38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firstRow>
  </a:tblStyle>
  <a:tblStyle styleId="{912C8C85-51F0-491E-9774-3900AFEF0FD7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3172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>
          <a:top>
            <a:ln w="3172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band1H>
    <a:band1V>
      <a:tcStyle>
        <a:tcBdr>
          <a:left>
            <a:ln w="3172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right>
        </a:tcBdr>
      </a:tcStyle>
    </a:band1V>
    <a:band2V>
      <a:tcStyle>
        <a:tcBdr>
          <a:left>
            <a:ln w="3172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right>
        </a:tcBdr>
      </a:tcStyle>
    </a:band2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70AD47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3979" autoAdjust="0"/>
  </p:normalViewPr>
  <p:slideViewPr>
    <p:cSldViewPr snapToGrid="0">
      <p:cViewPr varScale="1">
        <p:scale>
          <a:sx n="122" d="100"/>
          <a:sy n="122" d="100"/>
        </p:scale>
        <p:origin x="10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 txBox="1">
            <a:spLocks noGrp="1"/>
          </p:cNvSpPr>
          <p:nvPr>
            <p:ph type="hdr" sz="quarter"/>
          </p:nvPr>
        </p:nvSpPr>
        <p:spPr>
          <a:xfrm>
            <a:off x="0" y="1"/>
            <a:ext cx="2945654" cy="495431"/>
          </a:xfrm>
          <a:prstGeom prst="rect">
            <a:avLst/>
          </a:prstGeom>
          <a:noFill/>
          <a:ln>
            <a:noFill/>
          </a:ln>
        </p:spPr>
        <p:txBody>
          <a:bodyPr vert="horz" wrap="square" lIns="92702" tIns="46351" rIns="92702" bIns="46351" anchor="t" anchorCtr="0" compatLnSpc="1">
            <a:noAutofit/>
          </a:bodyPr>
          <a:lstStyle/>
          <a:p>
            <a:pPr defTabSz="92701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Data — symbol zastępczy 2"/>
          <p:cNvSpPr txBox="1">
            <a:spLocks noGrp="1"/>
          </p:cNvSpPr>
          <p:nvPr>
            <p:ph type="dt" sz="quarter" idx="1"/>
          </p:nvPr>
        </p:nvSpPr>
        <p:spPr>
          <a:xfrm>
            <a:off x="3850442" y="1"/>
            <a:ext cx="2945654" cy="495431"/>
          </a:xfrm>
          <a:prstGeom prst="rect">
            <a:avLst/>
          </a:prstGeom>
          <a:noFill/>
          <a:ln>
            <a:noFill/>
          </a:ln>
        </p:spPr>
        <p:txBody>
          <a:bodyPr vert="horz" wrap="square" lIns="92702" tIns="46351" rIns="92702" bIns="46351" anchor="t" anchorCtr="0" compatLnSpc="1">
            <a:noAutofit/>
          </a:bodyPr>
          <a:lstStyle/>
          <a:p>
            <a:pPr algn="r" defTabSz="92701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439A075-80B5-4C32-A639-5D265E8F6585}" type="datetime1">
              <a:rPr lang="pl-PL" sz="1200">
                <a:solidFill>
                  <a:srgbClr val="000000"/>
                </a:solidFill>
                <a:latin typeface="Calibri"/>
              </a:rPr>
              <a:pPr algn="r" defTabSz="927019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18.05.2022</a:t>
            </a:fld>
            <a:endParaRPr lang="pl-PL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Stopka — symbol zastępczy 3"/>
          <p:cNvSpPr txBox="1">
            <a:spLocks noGrp="1"/>
          </p:cNvSpPr>
          <p:nvPr>
            <p:ph type="ftr" sz="quarter" idx="2"/>
          </p:nvPr>
        </p:nvSpPr>
        <p:spPr>
          <a:xfrm>
            <a:off x="0" y="9378816"/>
            <a:ext cx="2945654" cy="495431"/>
          </a:xfrm>
          <a:prstGeom prst="rect">
            <a:avLst/>
          </a:prstGeom>
          <a:noFill/>
          <a:ln>
            <a:noFill/>
          </a:ln>
        </p:spPr>
        <p:txBody>
          <a:bodyPr vert="horz" wrap="square" lIns="92702" tIns="46351" rIns="92702" bIns="46351" anchor="b" anchorCtr="0" compatLnSpc="1">
            <a:noAutofit/>
          </a:bodyPr>
          <a:lstStyle/>
          <a:p>
            <a:pPr defTabSz="92701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Numer slajdu — symbol zastępczy 4"/>
          <p:cNvSpPr txBox="1">
            <a:spLocks noGrp="1"/>
          </p:cNvSpPr>
          <p:nvPr>
            <p:ph type="sldNum" sz="quarter" idx="3"/>
          </p:nvPr>
        </p:nvSpPr>
        <p:spPr>
          <a:xfrm>
            <a:off x="3850442" y="9378816"/>
            <a:ext cx="2945654" cy="495431"/>
          </a:xfrm>
          <a:prstGeom prst="rect">
            <a:avLst/>
          </a:prstGeom>
          <a:noFill/>
          <a:ln>
            <a:noFill/>
          </a:ln>
        </p:spPr>
        <p:txBody>
          <a:bodyPr vert="horz" wrap="square" lIns="92702" tIns="46351" rIns="92702" bIns="46351" anchor="b" anchorCtr="0" compatLnSpc="1">
            <a:noAutofit/>
          </a:bodyPr>
          <a:lstStyle/>
          <a:p>
            <a:pPr algn="r" defTabSz="92701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8AC6889-1556-47F4-9077-74DCBE93F422}" type="slidenum">
              <a:pPr algn="r" defTabSz="927019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pl-PL" sz="120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5508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 txBox="1">
            <a:spLocks noGrp="1"/>
          </p:cNvSpPr>
          <p:nvPr>
            <p:ph type="hdr" sz="quarter"/>
          </p:nvPr>
        </p:nvSpPr>
        <p:spPr>
          <a:xfrm>
            <a:off x="0" y="1"/>
            <a:ext cx="2945654" cy="495431"/>
          </a:xfrm>
          <a:prstGeom prst="rect">
            <a:avLst/>
          </a:prstGeom>
          <a:noFill/>
          <a:ln>
            <a:noFill/>
          </a:ln>
        </p:spPr>
        <p:txBody>
          <a:bodyPr vert="horz" wrap="square" lIns="92702" tIns="46351" rIns="92702" bIns="46351" anchor="t" anchorCtr="0" compatLnSpc="1">
            <a:noAutofit/>
          </a:bodyPr>
          <a:lstStyle>
            <a:lvl1pPr marL="0" marR="0" lvl="0" indent="0" algn="l" defTabSz="92701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3" name="Data — symbol zastępczy 2"/>
          <p:cNvSpPr txBox="1">
            <a:spLocks noGrp="1"/>
          </p:cNvSpPr>
          <p:nvPr>
            <p:ph type="dt" idx="1"/>
          </p:nvPr>
        </p:nvSpPr>
        <p:spPr>
          <a:xfrm>
            <a:off x="3850442" y="1"/>
            <a:ext cx="2945654" cy="495431"/>
          </a:xfrm>
          <a:prstGeom prst="rect">
            <a:avLst/>
          </a:prstGeom>
          <a:noFill/>
          <a:ln>
            <a:noFill/>
          </a:ln>
        </p:spPr>
        <p:txBody>
          <a:bodyPr vert="horz" wrap="square" lIns="92702" tIns="46351" rIns="92702" bIns="46351" anchor="t" anchorCtr="0" compatLnSpc="1">
            <a:noAutofit/>
          </a:bodyPr>
          <a:lstStyle>
            <a:lvl1pPr marL="0" marR="0" lvl="0" indent="0" algn="r" defTabSz="92701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CEFBDB2-ACB1-485B-AFA4-7A8ED2557B9B}" type="datetime1">
              <a:rPr lang="pl-PL"/>
              <a:pPr lvl="0"/>
              <a:t>18.05.2022</a:t>
            </a:fld>
            <a:endParaRPr lang="pl-PL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atki — symbol zastępczy 4"/>
          <p:cNvSpPr txBox="1">
            <a:spLocks noGrp="1"/>
          </p:cNvSpPr>
          <p:nvPr>
            <p:ph type="body" sz="quarter" idx="3"/>
          </p:nvPr>
        </p:nvSpPr>
        <p:spPr>
          <a:xfrm>
            <a:off x="679767" y="4751982"/>
            <a:ext cx="5438137" cy="3887985"/>
          </a:xfrm>
          <a:prstGeom prst="rect">
            <a:avLst/>
          </a:prstGeom>
          <a:noFill/>
          <a:ln>
            <a:noFill/>
          </a:ln>
        </p:spPr>
        <p:txBody>
          <a:bodyPr vert="horz" wrap="square" lIns="92702" tIns="46351" rIns="92702" bIns="46351" anchor="t" anchorCtr="0" compatLnSpc="1">
            <a:noAutofit/>
          </a:bodyPr>
          <a:lstStyle/>
          <a:p>
            <a:pPr lvl="0"/>
            <a:r>
              <a:rPr lang="pl-PL"/>
              <a:t>Kliknij, aby edytować style wzorców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topka — symbol zastępczy 5"/>
          <p:cNvSpPr txBox="1">
            <a:spLocks noGrp="1"/>
          </p:cNvSpPr>
          <p:nvPr>
            <p:ph type="ftr" sz="quarter" idx="4"/>
          </p:nvPr>
        </p:nvSpPr>
        <p:spPr>
          <a:xfrm>
            <a:off x="0" y="9378816"/>
            <a:ext cx="2945654" cy="495431"/>
          </a:xfrm>
          <a:prstGeom prst="rect">
            <a:avLst/>
          </a:prstGeom>
          <a:noFill/>
          <a:ln>
            <a:noFill/>
          </a:ln>
        </p:spPr>
        <p:txBody>
          <a:bodyPr vert="horz" wrap="square" lIns="92702" tIns="46351" rIns="92702" bIns="46351" anchor="b" anchorCtr="0" compatLnSpc="1">
            <a:noAutofit/>
          </a:bodyPr>
          <a:lstStyle>
            <a:lvl1pPr marL="0" marR="0" lvl="0" indent="0" algn="l" defTabSz="92701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Numer slajdu — symbol zastępczy 6"/>
          <p:cNvSpPr txBox="1">
            <a:spLocks noGrp="1"/>
          </p:cNvSpPr>
          <p:nvPr>
            <p:ph type="sldNum" sz="quarter" idx="5"/>
          </p:nvPr>
        </p:nvSpPr>
        <p:spPr>
          <a:xfrm>
            <a:off x="3850442" y="9378816"/>
            <a:ext cx="2945654" cy="495431"/>
          </a:xfrm>
          <a:prstGeom prst="rect">
            <a:avLst/>
          </a:prstGeom>
          <a:noFill/>
          <a:ln>
            <a:noFill/>
          </a:ln>
        </p:spPr>
        <p:txBody>
          <a:bodyPr vert="horz" wrap="square" lIns="92702" tIns="46351" rIns="92702" bIns="46351" anchor="b" anchorCtr="0" compatLnSpc="1">
            <a:noAutofit/>
          </a:bodyPr>
          <a:lstStyle>
            <a:lvl1pPr marL="0" marR="0" lvl="0" indent="0" algn="r" defTabSz="92701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3AF53897-2D25-4C5E-BC2B-91A6B67729C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2335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>
          <a:xfrm>
            <a:off x="436563" y="1235075"/>
            <a:ext cx="5924550" cy="3332163"/>
          </a:xfrm>
        </p:spPr>
      </p:sp>
      <p:sp>
        <p:nvSpPr>
          <p:cNvPr id="3" name="Notatki — symbol zastępcz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 txBox="1"/>
          <p:nvPr/>
        </p:nvSpPr>
        <p:spPr>
          <a:xfrm>
            <a:off x="3850442" y="9378816"/>
            <a:ext cx="2945654" cy="4954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2702" tIns="46351" rIns="92702" bIns="46351" anchor="b" anchorCtr="0" compatLnSpc="1">
            <a:noAutofit/>
          </a:bodyPr>
          <a:lstStyle/>
          <a:p>
            <a:pPr algn="r" defTabSz="92701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7716046-A0B9-4C0C-9837-CD36A8AFD87B}" type="slidenum">
              <a:pPr algn="r" defTabSz="927019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pl-PL" sz="120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pl-PL" dirty="0"/>
          </a:p>
        </p:txBody>
      </p:sp>
      <p:sp>
        <p:nvSpPr>
          <p:cNvPr id="4" name="Numer slajdu — symbol zastępczy 3"/>
          <p:cNvSpPr txBox="1"/>
          <p:nvPr/>
        </p:nvSpPr>
        <p:spPr>
          <a:xfrm>
            <a:off x="3850442" y="9378816"/>
            <a:ext cx="2945654" cy="4954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2702" tIns="46351" rIns="92702" bIns="46351" anchor="b" anchorCtr="0" compatLnSpc="1">
            <a:noAutofit/>
          </a:bodyPr>
          <a:lstStyle/>
          <a:p>
            <a:pPr algn="r" defTabSz="92701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A21875C-644C-426F-954C-1382FB0E087C}" type="slidenum">
              <a:pPr algn="r" defTabSz="927019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22</a:t>
            </a:fld>
            <a:endParaRPr lang="pl-PL" sz="120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8"/>
          <p:cNvSpPr/>
          <p:nvPr/>
        </p:nvSpPr>
        <p:spPr>
          <a:xfrm>
            <a:off x="0" y="0"/>
            <a:ext cx="12191996" cy="3701701"/>
          </a:xfrm>
          <a:prstGeom prst="rect">
            <a:avLst/>
          </a:prstGeom>
          <a:solidFill>
            <a:srgbClr val="455F5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Prostokąt 22"/>
          <p:cNvSpPr/>
          <p:nvPr/>
        </p:nvSpPr>
        <p:spPr>
          <a:xfrm flipV="1">
            <a:off x="7213573" y="3810003"/>
            <a:ext cx="4978423" cy="91083"/>
          </a:xfrm>
          <a:prstGeom prst="rect">
            <a:avLst/>
          </a:prstGeom>
          <a:solidFill>
            <a:srgbClr val="63A53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Prostokąt 23"/>
          <p:cNvSpPr/>
          <p:nvPr/>
        </p:nvSpPr>
        <p:spPr>
          <a:xfrm flipV="1">
            <a:off x="7213601" y="3897008"/>
            <a:ext cx="4978405" cy="192024"/>
          </a:xfrm>
          <a:prstGeom prst="rect">
            <a:avLst/>
          </a:prstGeom>
          <a:solidFill>
            <a:srgbClr val="63A537">
              <a:alpha val="5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Prostokąt 24"/>
          <p:cNvSpPr/>
          <p:nvPr/>
        </p:nvSpPr>
        <p:spPr>
          <a:xfrm flipV="1">
            <a:off x="7213601" y="4115165"/>
            <a:ext cx="4978405" cy="9144"/>
          </a:xfrm>
          <a:prstGeom prst="rect">
            <a:avLst/>
          </a:prstGeom>
          <a:solidFill>
            <a:srgbClr val="63A537">
              <a:alpha val="65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Prostokąt 25"/>
          <p:cNvSpPr/>
          <p:nvPr/>
        </p:nvSpPr>
        <p:spPr>
          <a:xfrm flipV="1">
            <a:off x="7213601" y="4164406"/>
            <a:ext cx="2621283" cy="18288"/>
          </a:xfrm>
          <a:prstGeom prst="rect">
            <a:avLst/>
          </a:prstGeom>
          <a:solidFill>
            <a:srgbClr val="63A537">
              <a:alpha val="6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Prostokąt 26"/>
          <p:cNvSpPr/>
          <p:nvPr/>
        </p:nvSpPr>
        <p:spPr>
          <a:xfrm flipV="1">
            <a:off x="7213601" y="4199574"/>
            <a:ext cx="2621283" cy="9144"/>
          </a:xfrm>
          <a:prstGeom prst="rect">
            <a:avLst/>
          </a:prstGeom>
          <a:solidFill>
            <a:srgbClr val="63A537">
              <a:alpha val="65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Prostokąt zaokrąglony 29"/>
          <p:cNvSpPr/>
          <p:nvPr/>
        </p:nvSpPr>
        <p:spPr>
          <a:xfrm>
            <a:off x="7213601" y="3962396"/>
            <a:ext cx="4084323" cy="2743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Prostokąt zaokrąglony 30"/>
          <p:cNvSpPr/>
          <p:nvPr/>
        </p:nvSpPr>
        <p:spPr>
          <a:xfrm>
            <a:off x="9835341" y="4060987"/>
            <a:ext cx="2133596" cy="36576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0" name="Prostokąt 6"/>
          <p:cNvSpPr/>
          <p:nvPr/>
        </p:nvSpPr>
        <p:spPr>
          <a:xfrm>
            <a:off x="0" y="3649663"/>
            <a:ext cx="12191996" cy="244172"/>
          </a:xfrm>
          <a:prstGeom prst="rect">
            <a:avLst/>
          </a:prstGeom>
          <a:solidFill>
            <a:srgbClr val="63A537">
              <a:alpha val="5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1" name="Prostokąt 9"/>
          <p:cNvSpPr/>
          <p:nvPr/>
        </p:nvSpPr>
        <p:spPr>
          <a:xfrm>
            <a:off x="0" y="3675531"/>
            <a:ext cx="12191996" cy="140680"/>
          </a:xfrm>
          <a:prstGeom prst="rect">
            <a:avLst/>
          </a:prstGeom>
          <a:solidFill>
            <a:srgbClr val="63A53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2" name="Prostokąt 10"/>
          <p:cNvSpPr/>
          <p:nvPr/>
        </p:nvSpPr>
        <p:spPr>
          <a:xfrm flipV="1">
            <a:off x="8552072" y="3643088"/>
            <a:ext cx="3639933" cy="248433"/>
          </a:xfrm>
          <a:prstGeom prst="rect">
            <a:avLst/>
          </a:prstGeom>
          <a:solidFill>
            <a:srgbClr val="63A53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3" name="Tytuł 7"/>
          <p:cNvSpPr txBox="1">
            <a:spLocks noGrp="1"/>
          </p:cNvSpPr>
          <p:nvPr>
            <p:ph type="ctrTitle"/>
          </p:nvPr>
        </p:nvSpPr>
        <p:spPr>
          <a:xfrm>
            <a:off x="609603" y="2389007"/>
            <a:ext cx="11277596" cy="1470026"/>
          </a:xfrm>
        </p:spPr>
        <p:txBody>
          <a:bodyPr anchor="b"/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4" name="Podtytuł 8"/>
          <p:cNvSpPr txBox="1">
            <a:spLocks noGrp="1"/>
          </p:cNvSpPr>
          <p:nvPr>
            <p:ph type="subTitle" idx="1"/>
          </p:nvPr>
        </p:nvSpPr>
        <p:spPr>
          <a:xfrm>
            <a:off x="609603" y="3899934"/>
            <a:ext cx="6603997" cy="1752603"/>
          </a:xfrm>
        </p:spPr>
        <p:txBody>
          <a:bodyPr/>
          <a:lstStyle>
            <a:lvl1pPr marL="64008" indent="0">
              <a:buNone/>
              <a:defRPr sz="2400"/>
            </a:lvl1pPr>
          </a:lstStyle>
          <a:p>
            <a:pPr lvl="0"/>
            <a:r>
              <a:rPr lang="pl-PL"/>
              <a:t>Kliknij, aby edytować styl wzorca podtytułu</a:t>
            </a:r>
          </a:p>
        </p:txBody>
      </p:sp>
      <p:sp>
        <p:nvSpPr>
          <p:cNvPr id="15" name="Stopka — symbol zastępczy 16"/>
          <p:cNvSpPr txBox="1">
            <a:spLocks noGrp="1"/>
          </p:cNvSpPr>
          <p:nvPr>
            <p:ph type="ftr" sz="quarter" idx="9"/>
          </p:nvPr>
        </p:nvSpPr>
        <p:spPr>
          <a:xfrm>
            <a:off x="7265118" y="4205289"/>
            <a:ext cx="1727201" cy="45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16" name="Data — symbol zastępczy 27"/>
          <p:cNvSpPr txBox="1">
            <a:spLocks noGrp="1"/>
          </p:cNvSpPr>
          <p:nvPr>
            <p:ph type="dt" sz="half" idx="7"/>
          </p:nvPr>
        </p:nvSpPr>
        <p:spPr>
          <a:xfrm>
            <a:off x="9043827" y="4206240"/>
            <a:ext cx="1280160" cy="457200"/>
          </a:xfrm>
        </p:spPr>
        <p:txBody>
          <a:bodyPr/>
          <a:lstStyle>
            <a:lvl1pPr>
              <a:defRPr/>
            </a:lvl1pPr>
          </a:lstStyle>
          <a:p>
            <a:pPr lvl="0"/>
            <a:fld id="{EC15D1FC-FAD1-42F1-9085-F185BE21F653}" type="datetime1">
              <a:rPr lang="pl-PL"/>
              <a:pPr lvl="0"/>
              <a:t>18.05.2022</a:t>
            </a:fld>
            <a:endParaRPr lang="pl-PL"/>
          </a:p>
        </p:txBody>
      </p:sp>
      <p:sp>
        <p:nvSpPr>
          <p:cNvPr id="17" name="Numer slajdu — symbol zastępczy 28"/>
          <p:cNvSpPr txBox="1">
            <a:spLocks noGrp="1"/>
          </p:cNvSpPr>
          <p:nvPr>
            <p:ph type="sldNum" sz="quarter" idx="8"/>
          </p:nvPr>
        </p:nvSpPr>
        <p:spPr>
          <a:xfrm>
            <a:off x="11093455" y="1133"/>
            <a:ext cx="996952" cy="365760"/>
          </a:xfrm>
        </p:spPr>
        <p:txBody>
          <a:bodyPr/>
          <a:lstStyle>
            <a:lvl1pPr>
              <a:defRPr/>
            </a:lvl1pPr>
          </a:lstStyle>
          <a:p>
            <a:pPr lvl="0"/>
            <a:fld id="{BA3C45E5-DD96-4CED-B51F-BC8C30E69B2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4841101"/>
      </p:ext>
    </p:extLst>
  </p:cSld>
  <p:clrMapOvr>
    <a:masterClrMapping/>
  </p:clrMapOvr>
  <p:transition spd="med">
    <p:fad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Tekst pionowy — symbol zastępczy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topka — symbol zastępczy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5" name="Data — symbol zastępcz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FEBD85-FD68-45A9-88FE-A5963E1FB4EE}" type="datetime1">
              <a:rPr lang="pl-PL"/>
              <a:pPr lvl="0"/>
              <a:t>18.05.2022</a:t>
            </a:fld>
            <a:endParaRPr lang="pl-PL"/>
          </a:p>
        </p:txBody>
      </p:sp>
      <p:sp>
        <p:nvSpPr>
          <p:cNvPr id="6" name="Numer slajdu — symbol zastępczy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A158CA-718A-4A26-AC61-817E5B9EC619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985427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 txBox="1">
            <a:spLocks noGrp="1"/>
          </p:cNvSpPr>
          <p:nvPr>
            <p:ph type="title" orient="vert"/>
          </p:nvPr>
        </p:nvSpPr>
        <p:spPr>
          <a:xfrm>
            <a:off x="9042401" y="1143000"/>
            <a:ext cx="2540002" cy="5448296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Edytuj styl wzorca tytułu</a:t>
            </a:r>
          </a:p>
        </p:txBody>
      </p:sp>
      <p:sp>
        <p:nvSpPr>
          <p:cNvPr id="3" name="Tekst pionowy — symbol zastępczy 2"/>
          <p:cNvSpPr txBox="1">
            <a:spLocks noGrp="1"/>
          </p:cNvSpPr>
          <p:nvPr>
            <p:ph type="body" orient="vert" idx="1"/>
          </p:nvPr>
        </p:nvSpPr>
        <p:spPr>
          <a:xfrm>
            <a:off x="609603" y="1143000"/>
            <a:ext cx="8331198" cy="5448296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wzorców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topka — symbol zastępczy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5" name="Data — symbol zastępcz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1A1A48-2371-4FD0-8B80-E405A0D52B2B}" type="datetime1">
              <a:rPr lang="pl-PL"/>
              <a:pPr lvl="0"/>
              <a:t>18.05.2022</a:t>
            </a:fld>
            <a:endParaRPr lang="pl-PL"/>
          </a:p>
        </p:txBody>
      </p:sp>
      <p:sp>
        <p:nvSpPr>
          <p:cNvPr id="6" name="Numer slajdu — symbol zastępczy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A5D497-1D4B-41CD-BA79-75923134F43F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5377429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Zawartość — symbol zastępczy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topka — symbol zastępczy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5" name="Data — symbol zastępcz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6DC582-8BEE-4D95-B117-644DF7A85BF6}" type="datetime1">
              <a:rPr lang="pl-PL"/>
              <a:pPr lvl="0"/>
              <a:t>18.05.2022</a:t>
            </a:fld>
            <a:endParaRPr lang="pl-PL"/>
          </a:p>
        </p:txBody>
      </p:sp>
      <p:sp>
        <p:nvSpPr>
          <p:cNvPr id="6" name="Numer slajdu — symbol zastępczy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C157EC-CD94-4CFA-82EB-06990A9832DD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8413208"/>
      </p:ext>
    </p:extLst>
  </p:cSld>
  <p:clrMapOvr>
    <a:masterClrMapping/>
  </p:clrMapOvr>
  <p:transition spd="med">
    <p:fade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963082" y="1968319"/>
            <a:ext cx="10363196" cy="1362071"/>
          </a:xfrm>
        </p:spPr>
        <p:txBody>
          <a:bodyPr anchor="b">
            <a:noAutofit/>
          </a:bodyPr>
          <a:lstStyle>
            <a:lvl1pPr>
              <a:defRPr sz="4300" b="1">
                <a:solidFill>
                  <a:srgbClr val="63A537"/>
                </a:solidFill>
              </a:defRPr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Tekst — symbol zastępczy 2"/>
          <p:cNvSpPr txBox="1">
            <a:spLocks noGrp="1"/>
          </p:cNvSpPr>
          <p:nvPr>
            <p:ph type="body" idx="1"/>
          </p:nvPr>
        </p:nvSpPr>
        <p:spPr>
          <a:xfrm>
            <a:off x="963082" y="3367085"/>
            <a:ext cx="10363196" cy="1509710"/>
          </a:xfrm>
        </p:spPr>
        <p:txBody>
          <a:bodyPr/>
          <a:lstStyle>
            <a:lvl1pPr marL="45720" indent="0">
              <a:buNone/>
              <a:defRPr sz="21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topka — symbol zastępczy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5" name="Data — symbol zastępcz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0FC29D-C555-4A01-B183-EC8208691579}" type="datetime1">
              <a:rPr lang="pl-PL"/>
              <a:pPr lvl="0"/>
              <a:t>18.05.2022</a:t>
            </a:fld>
            <a:endParaRPr lang="pl-PL"/>
          </a:p>
        </p:txBody>
      </p:sp>
      <p:sp>
        <p:nvSpPr>
          <p:cNvPr id="6" name="Numer slajdu — symbol zastępczy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B7566E-2CFB-4E5A-901F-9CC86E3529FC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2303566"/>
      </p:ext>
    </p:extLst>
  </p:cSld>
  <p:clrMapOvr>
    <a:masterClrMapping/>
  </p:clrMapOvr>
  <p:transition spd="med">
    <p:fade/>
  </p:transition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Zawartość — symbol zastępczy 2"/>
          <p:cNvSpPr txBox="1">
            <a:spLocks noGrp="1"/>
          </p:cNvSpPr>
          <p:nvPr>
            <p:ph idx="1"/>
          </p:nvPr>
        </p:nvSpPr>
        <p:spPr>
          <a:xfrm>
            <a:off x="609603" y="2249424"/>
            <a:ext cx="5384801" cy="43418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Zawartość — symbol zastępczy 3"/>
          <p:cNvSpPr txBox="1">
            <a:spLocks noGrp="1"/>
          </p:cNvSpPr>
          <p:nvPr>
            <p:ph idx="2"/>
          </p:nvPr>
        </p:nvSpPr>
        <p:spPr>
          <a:xfrm>
            <a:off x="6197602" y="2249424"/>
            <a:ext cx="5384801" cy="43418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topka — symbol zastępczy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6" name="Data — symbol zastępcz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AF9241-C58E-423B-AB88-029F3539D366}" type="datetime1">
              <a:rPr lang="pl-PL"/>
              <a:pPr lvl="0"/>
              <a:t>18.05.2022</a:t>
            </a:fld>
            <a:endParaRPr lang="pl-PL"/>
          </a:p>
        </p:txBody>
      </p:sp>
      <p:sp>
        <p:nvSpPr>
          <p:cNvPr id="7" name="Numer slajdu — symbol zastępczy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E7AF3D-5953-42F0-B03B-3466CD1E5296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2959765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508004" y="1143000"/>
            <a:ext cx="11175997" cy="106984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Tekst — symbol zastępczy 2"/>
          <p:cNvSpPr txBox="1">
            <a:spLocks noGrp="1"/>
          </p:cNvSpPr>
          <p:nvPr>
            <p:ph type="body" idx="1"/>
          </p:nvPr>
        </p:nvSpPr>
        <p:spPr>
          <a:xfrm>
            <a:off x="508004" y="2244970"/>
            <a:ext cx="5388860" cy="457200"/>
          </a:xfrm>
          <a:solidFill>
            <a:srgbClr val="9FD47C">
              <a:alpha val="25000"/>
            </a:srgbClr>
          </a:solidFill>
          <a:ln w="12701">
            <a:solidFill>
              <a:srgbClr val="63A537"/>
            </a:solidFill>
            <a:prstDash val="solid"/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rgbClr val="3F3F3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Zawartość — symbol zastępczy 4"/>
          <p:cNvSpPr txBox="1">
            <a:spLocks noGrp="1"/>
          </p:cNvSpPr>
          <p:nvPr>
            <p:ph idx="2"/>
          </p:nvPr>
        </p:nvSpPr>
        <p:spPr>
          <a:xfrm>
            <a:off x="508004" y="2708516"/>
            <a:ext cx="5388860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Tekst — symbol zastępczy 3"/>
          <p:cNvSpPr txBox="1">
            <a:spLocks noGrp="1"/>
          </p:cNvSpPr>
          <p:nvPr>
            <p:ph type="body" idx="3"/>
          </p:nvPr>
        </p:nvSpPr>
        <p:spPr>
          <a:xfrm>
            <a:off x="6294967" y="2244970"/>
            <a:ext cx="5389034" cy="457200"/>
          </a:xfrm>
          <a:solidFill>
            <a:srgbClr val="9FD47C">
              <a:alpha val="25000"/>
            </a:srgbClr>
          </a:solidFill>
          <a:ln w="12701">
            <a:solidFill>
              <a:srgbClr val="63A537"/>
            </a:solidFill>
            <a:prstDash val="solid"/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rgbClr val="3F3F3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Zawartość — symbol zastępczy 5"/>
          <p:cNvSpPr txBox="1">
            <a:spLocks noGrp="1"/>
          </p:cNvSpPr>
          <p:nvPr>
            <p:ph idx="4"/>
          </p:nvPr>
        </p:nvSpPr>
        <p:spPr>
          <a:xfrm>
            <a:off x="6291072" y="2708516"/>
            <a:ext cx="538903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topka — symbol zastępczy 2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8" name="Data — symbol zastępczy 25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AAB2ED-AA07-4371-9680-7FEEFFA6DAFA}" type="datetime1">
              <a:rPr lang="pl-PL"/>
              <a:pPr lvl="0"/>
              <a:t>18.05.2022</a:t>
            </a:fld>
            <a:endParaRPr lang="pl-PL"/>
          </a:p>
        </p:txBody>
      </p:sp>
      <p:sp>
        <p:nvSpPr>
          <p:cNvPr id="9" name="Numer slajdu — symbol zastępczy 2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861C22-FF55-4152-A043-FB48ED06917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362955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609603" y="1143000"/>
            <a:ext cx="10972800" cy="106984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topka — symbol zastępczy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4" name="Data — symbol zastępczy 2"/>
          <p:cNvSpPr txBox="1">
            <a:spLocks noGrp="1"/>
          </p:cNvSpPr>
          <p:nvPr>
            <p:ph type="dt" sz="half" idx="7"/>
          </p:nvPr>
        </p:nvSpPr>
        <p:spPr>
          <a:xfrm>
            <a:off x="8778240" y="612648"/>
            <a:ext cx="1276356" cy="457200"/>
          </a:xfrm>
        </p:spPr>
        <p:txBody>
          <a:bodyPr/>
          <a:lstStyle>
            <a:lvl1pPr>
              <a:defRPr/>
            </a:lvl1pPr>
          </a:lstStyle>
          <a:p>
            <a:pPr lvl="0"/>
            <a:fld id="{AF5A963A-1D89-48BA-BF8D-369E22E041A4}" type="datetime1">
              <a:rPr lang="pl-PL"/>
              <a:pPr lvl="0"/>
              <a:t>18.05.2022</a:t>
            </a:fld>
            <a:endParaRPr lang="pl-PL"/>
          </a:p>
        </p:txBody>
      </p:sp>
      <p:sp>
        <p:nvSpPr>
          <p:cNvPr id="5" name="Numer slajdu — symbol zastępczy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9670AD-D39C-4B7C-B732-B36C265678F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274281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opka — symbol zastępczy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3" name="Data — symbol zastępczy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75CB59-1A43-4CFD-A290-9E715C86FA66}" type="datetime1">
              <a:rPr lang="pl-PL"/>
              <a:pPr lvl="0"/>
              <a:t>18.05.2022</a:t>
            </a:fld>
            <a:endParaRPr lang="pl-PL"/>
          </a:p>
        </p:txBody>
      </p:sp>
      <p:sp>
        <p:nvSpPr>
          <p:cNvPr id="4" name="Numer slajdu — symbol zastępczy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87E7F3-2AE6-4E9A-BB43-04F8BB2E039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6778504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7137998" y="1101970"/>
            <a:ext cx="4511036" cy="877824"/>
          </a:xfrm>
        </p:spPr>
        <p:txBody>
          <a:bodyPr anchor="b"/>
          <a:lstStyle>
            <a:lvl1pPr>
              <a:defRPr sz="1800" b="1"/>
            </a:lvl1pPr>
          </a:lstStyle>
          <a:p>
            <a:pPr lvl="0"/>
            <a:r>
              <a:rPr lang="pl-PL"/>
              <a:t>Edytuj styl wzorca tytułu</a:t>
            </a:r>
          </a:p>
        </p:txBody>
      </p:sp>
      <p:sp>
        <p:nvSpPr>
          <p:cNvPr id="3" name="Zawartość — symbol zastępczy 3"/>
          <p:cNvSpPr txBox="1">
            <a:spLocks noGrp="1"/>
          </p:cNvSpPr>
          <p:nvPr>
            <p:ph idx="1"/>
          </p:nvPr>
        </p:nvSpPr>
        <p:spPr>
          <a:xfrm>
            <a:off x="203197" y="776289"/>
            <a:ext cx="6803136" cy="580508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/>
            </a:lvl3pPr>
            <a:lvl4pPr>
              <a:defRPr sz="2000"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Tekst — symbol zastępczy 2"/>
          <p:cNvSpPr txBox="1">
            <a:spLocks noGrp="1"/>
          </p:cNvSpPr>
          <p:nvPr>
            <p:ph type="body" idx="2"/>
          </p:nvPr>
        </p:nvSpPr>
        <p:spPr>
          <a:xfrm>
            <a:off x="7137998" y="2010729"/>
            <a:ext cx="4511036" cy="4580577"/>
          </a:xfrm>
        </p:spPr>
        <p:txBody>
          <a:bodyPr/>
          <a:lstStyle>
            <a:lvl1pPr marL="9144" indent="0">
              <a:buNone/>
              <a:defRPr sz="14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topka — symbol zastępczy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6" name="Data — symbol zastępcz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61B84E-7DB2-4FCA-BD37-E10D2839F66B}" type="datetime1">
              <a:rPr lang="pl-PL"/>
              <a:pPr lvl="0"/>
              <a:t>18.05.2022</a:t>
            </a:fld>
            <a:endParaRPr lang="pl-PL"/>
          </a:p>
        </p:txBody>
      </p:sp>
      <p:sp>
        <p:nvSpPr>
          <p:cNvPr id="7" name="Numer slajdu — symbol zastępczy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B31839-5929-4777-AF90-3D705918F6E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676631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7253916" y="1109158"/>
            <a:ext cx="782406" cy="4681636"/>
          </a:xfrm>
        </p:spPr>
        <p:txBody>
          <a:bodyPr lIns="45720" tIns="0" rIns="45720" anchor="t" anchorCtr="1"/>
          <a:lstStyle>
            <a:lvl1pPr algn="ctr">
              <a:defRPr sz="2000" b="1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Obraz — symbol zastępczy 2" descr="Pusty symbol zastępczy pozwalający dodać obraz. Kliknij symbol zastępczy i wybierz obraz, który chcesz dodać"/>
          <p:cNvSpPr txBox="1">
            <a:spLocks noGrp="1"/>
          </p:cNvSpPr>
          <p:nvPr>
            <p:ph type="pic" idx="1"/>
          </p:nvPr>
        </p:nvSpPr>
        <p:spPr>
          <a:xfrm>
            <a:off x="538224" y="1143000"/>
            <a:ext cx="6096003" cy="4572000"/>
          </a:xfrm>
          <a:solidFill>
            <a:srgbClr val="EAEAEA"/>
          </a:solidFill>
          <a:ln w="50804">
            <a:solidFill>
              <a:srgbClr val="FFFFFF"/>
            </a:solidFill>
            <a:prstDash val="solid"/>
            <a:miter/>
          </a:ln>
          <a:effectLst>
            <a:outerShdw dist="31754" dir="4800117" algn="tl">
              <a:srgbClr val="000000">
                <a:alpha val="25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pl-PL"/>
              <a:t>Kliknij ikonę, aby dodać obraz</a:t>
            </a:r>
          </a:p>
        </p:txBody>
      </p:sp>
      <p:sp>
        <p:nvSpPr>
          <p:cNvPr id="4" name="Tekst — symbol zastępczy 3"/>
          <p:cNvSpPr txBox="1">
            <a:spLocks noGrp="1"/>
          </p:cNvSpPr>
          <p:nvPr>
            <p:ph type="body" idx="2"/>
          </p:nvPr>
        </p:nvSpPr>
        <p:spPr>
          <a:xfrm>
            <a:off x="8117924" y="3274310"/>
            <a:ext cx="3454402" cy="2516492"/>
          </a:xfrm>
        </p:spPr>
        <p:txBody>
          <a:bodyPr lIns="0" tIns="0" rIns="45720"/>
          <a:lstStyle>
            <a:lvl1pPr marL="0" indent="0">
              <a:spcBef>
                <a:spcPts val="0"/>
              </a:spcBef>
              <a:buNone/>
              <a:defRPr sz="13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topka — symbol zastępczy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6" name="Data — symbol zastępcz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CF6589-CE8B-4152-AB75-6CFD7F6B83A2}" type="datetime1">
              <a:rPr lang="pl-PL"/>
              <a:pPr lvl="0"/>
              <a:t>18.05.2022</a:t>
            </a:fld>
            <a:endParaRPr lang="pl-PL"/>
          </a:p>
        </p:txBody>
      </p:sp>
      <p:sp>
        <p:nvSpPr>
          <p:cNvPr id="7" name="Numer slajdu — symbol zastępczy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A0CBDD-0DD8-486A-BA89-919F44C136E9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2532451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27"/>
          <p:cNvSpPr/>
          <p:nvPr/>
        </p:nvSpPr>
        <p:spPr>
          <a:xfrm>
            <a:off x="0" y="366820"/>
            <a:ext cx="12191996" cy="84408"/>
          </a:xfrm>
          <a:prstGeom prst="rect">
            <a:avLst/>
          </a:prstGeom>
          <a:solidFill>
            <a:srgbClr val="63A537">
              <a:alpha val="5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Prostokąt 28"/>
          <p:cNvSpPr/>
          <p:nvPr/>
        </p:nvSpPr>
        <p:spPr>
          <a:xfrm>
            <a:off x="0" y="0"/>
            <a:ext cx="12191996" cy="310667"/>
          </a:xfrm>
          <a:prstGeom prst="rect">
            <a:avLst/>
          </a:prstGeom>
          <a:solidFill>
            <a:srgbClr val="455F5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Prostokąt 29"/>
          <p:cNvSpPr/>
          <p:nvPr/>
        </p:nvSpPr>
        <p:spPr>
          <a:xfrm>
            <a:off x="0" y="308280"/>
            <a:ext cx="12191996" cy="91440"/>
          </a:xfrm>
          <a:prstGeom prst="rect">
            <a:avLst/>
          </a:prstGeom>
          <a:solidFill>
            <a:srgbClr val="63A53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Prostokąt 30"/>
          <p:cNvSpPr/>
          <p:nvPr/>
        </p:nvSpPr>
        <p:spPr>
          <a:xfrm flipV="1">
            <a:off x="7213573" y="360246"/>
            <a:ext cx="4978423" cy="91083"/>
          </a:xfrm>
          <a:prstGeom prst="rect">
            <a:avLst/>
          </a:prstGeom>
          <a:solidFill>
            <a:srgbClr val="63A53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Prostokąt 31"/>
          <p:cNvSpPr/>
          <p:nvPr/>
        </p:nvSpPr>
        <p:spPr>
          <a:xfrm flipV="1">
            <a:off x="7213601" y="440109"/>
            <a:ext cx="4978405" cy="180036"/>
          </a:xfrm>
          <a:prstGeom prst="rect">
            <a:avLst/>
          </a:prstGeom>
          <a:solidFill>
            <a:srgbClr val="63A537">
              <a:alpha val="5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Prostokąt zaokrąglony 32"/>
          <p:cNvSpPr/>
          <p:nvPr/>
        </p:nvSpPr>
        <p:spPr>
          <a:xfrm>
            <a:off x="7209787" y="497506"/>
            <a:ext cx="4084323" cy="2743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Prostokąt zaokrąglony 33"/>
          <p:cNvSpPr/>
          <p:nvPr/>
        </p:nvSpPr>
        <p:spPr>
          <a:xfrm>
            <a:off x="9831528" y="588946"/>
            <a:ext cx="2133596" cy="36576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Prostokąt 34"/>
          <p:cNvSpPr/>
          <p:nvPr/>
        </p:nvSpPr>
        <p:spPr>
          <a:xfrm>
            <a:off x="12113285" y="-2002"/>
            <a:ext cx="76837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0" name="Prostokąt 35"/>
          <p:cNvSpPr/>
          <p:nvPr/>
        </p:nvSpPr>
        <p:spPr>
          <a:xfrm>
            <a:off x="12059308" y="-2002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1" name="Prostokąt 36"/>
          <p:cNvSpPr/>
          <p:nvPr/>
        </p:nvSpPr>
        <p:spPr>
          <a:xfrm>
            <a:off x="12033906" y="-2002"/>
            <a:ext cx="12188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2" name="Prostokąt 37"/>
          <p:cNvSpPr/>
          <p:nvPr/>
        </p:nvSpPr>
        <p:spPr>
          <a:xfrm>
            <a:off x="11967228" y="-2002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3" name="Prostokąt 38"/>
          <p:cNvSpPr/>
          <p:nvPr/>
        </p:nvSpPr>
        <p:spPr>
          <a:xfrm>
            <a:off x="11887565" y="384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4" name="Prostokąt 39"/>
          <p:cNvSpPr/>
          <p:nvPr/>
        </p:nvSpPr>
        <p:spPr>
          <a:xfrm>
            <a:off x="11831302" y="384"/>
            <a:ext cx="12188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5" name="Tytuł — symbol zastępczy 21"/>
          <p:cNvSpPr txBox="1">
            <a:spLocks noGrp="1"/>
          </p:cNvSpPr>
          <p:nvPr>
            <p:ph type="title"/>
          </p:nvPr>
        </p:nvSpPr>
        <p:spPr>
          <a:xfrm>
            <a:off x="609603" y="1143000"/>
            <a:ext cx="10972800" cy="10668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16" name="Tekst — symbol zastępczy 12"/>
          <p:cNvSpPr txBox="1">
            <a:spLocks noGrp="1"/>
          </p:cNvSpPr>
          <p:nvPr>
            <p:ph type="body" idx="1"/>
          </p:nvPr>
        </p:nvSpPr>
        <p:spPr>
          <a:xfrm>
            <a:off x="609603" y="2249424"/>
            <a:ext cx="10972800" cy="432511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7" name="Stopka — symbol zastępczy 2"/>
          <p:cNvSpPr txBox="1">
            <a:spLocks noGrp="1"/>
          </p:cNvSpPr>
          <p:nvPr>
            <p:ph type="ftr" sz="quarter" idx="3"/>
          </p:nvPr>
        </p:nvSpPr>
        <p:spPr>
          <a:xfrm>
            <a:off x="7010403" y="612648"/>
            <a:ext cx="1767836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100" b="0" i="0" u="none" strike="noStrike" kern="1200" cap="none" spc="0" baseline="0">
                <a:solidFill>
                  <a:srgbClr val="4A7C29"/>
                </a:solidFill>
                <a:uFillTx/>
                <a:latin typeface="Calibri"/>
              </a:defRPr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18" name="Data — symbol zastępczy 13"/>
          <p:cNvSpPr txBox="1">
            <a:spLocks noGrp="1"/>
          </p:cNvSpPr>
          <p:nvPr>
            <p:ph type="dt" sz="half" idx="2"/>
          </p:nvPr>
        </p:nvSpPr>
        <p:spPr>
          <a:xfrm>
            <a:off x="8782043" y="612648"/>
            <a:ext cx="1276356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100" b="0" i="0" u="none" strike="noStrike" kern="1200" cap="none" spc="0" baseline="0">
                <a:solidFill>
                  <a:srgbClr val="4A7C29"/>
                </a:solidFill>
                <a:uFillTx/>
                <a:latin typeface="Calibri"/>
              </a:defRPr>
            </a:lvl1pPr>
          </a:lstStyle>
          <a:p>
            <a:pPr lvl="0"/>
            <a:fld id="{1D23DF89-F9E6-445D-B763-F10DF2402BEE}" type="datetime1">
              <a:rPr lang="pl-PL"/>
              <a:pPr lvl="0"/>
              <a:t>18.05.2022</a:t>
            </a:fld>
            <a:endParaRPr lang="pl-PL"/>
          </a:p>
        </p:txBody>
      </p:sp>
      <p:sp>
        <p:nvSpPr>
          <p:cNvPr id="19" name="Numer slajdu — symbol zastępczy 22"/>
          <p:cNvSpPr txBox="1">
            <a:spLocks noGrp="1"/>
          </p:cNvSpPr>
          <p:nvPr>
            <p:ph type="sldNum" sz="quarter" idx="4"/>
          </p:nvPr>
        </p:nvSpPr>
        <p:spPr>
          <a:xfrm>
            <a:off x="10899648" y="2267"/>
            <a:ext cx="1015998" cy="36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fld id="{84A2476B-8B6D-40EA-A8E7-9B19EDD81B45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marL="0" marR="0" lvl="0" indent="0" algn="l" defTabSz="914372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pl-PL" sz="4000" b="0" i="0" u="none" strike="noStrike" kern="1200" cap="none" spc="0" baseline="0">
          <a:solidFill>
            <a:srgbClr val="455F51"/>
          </a:solidFill>
          <a:uFillTx/>
          <a:latin typeface="Calibri"/>
        </a:defRPr>
      </a:lvl1pPr>
    </p:titleStyle>
    <p:bodyStyle>
      <a:lvl1pPr marL="365750" marR="0" lvl="0" indent="-256022" algn="l" defTabSz="914372" rtl="0" fontAlgn="auto" hangingPunct="1">
        <a:lnSpc>
          <a:spcPct val="100000"/>
        </a:lnSpc>
        <a:spcBef>
          <a:spcPts val="300"/>
        </a:spcBef>
        <a:spcAft>
          <a:spcPts val="0"/>
        </a:spcAft>
        <a:buClr>
          <a:srgbClr val="297D53"/>
        </a:buClr>
        <a:buSzPct val="100000"/>
        <a:buFont typeface="Georgia"/>
        <a:buChar char="•"/>
        <a:tabLst/>
        <a:defRPr lang="pl-PL" sz="2800" b="0" i="0" u="none" strike="noStrike" kern="1200" cap="none" spc="0" baseline="0">
          <a:solidFill>
            <a:srgbClr val="455F51"/>
          </a:solidFill>
          <a:uFillTx/>
          <a:latin typeface="Calibri"/>
        </a:defRPr>
      </a:lvl1pPr>
      <a:lvl2pPr marL="658349" marR="0" lvl="1" indent="-246878" algn="l" defTabSz="914372" rtl="0" fontAlgn="auto" hangingPunct="1">
        <a:lnSpc>
          <a:spcPct val="100000"/>
        </a:lnSpc>
        <a:spcBef>
          <a:spcPts val="300"/>
        </a:spcBef>
        <a:spcAft>
          <a:spcPts val="0"/>
        </a:spcAft>
        <a:buClr>
          <a:srgbClr val="4A7C29"/>
        </a:buClr>
        <a:buSzPct val="100000"/>
        <a:buFont typeface="Georgia"/>
        <a:buChar char="▫"/>
        <a:tabLst/>
        <a:defRPr lang="pl-PL" sz="2600" b="0" i="0" u="none" strike="noStrike" kern="1200" cap="none" spc="0" baseline="0">
          <a:solidFill>
            <a:srgbClr val="455F51"/>
          </a:solidFill>
          <a:uFillTx/>
          <a:latin typeface="Calibri"/>
        </a:defRPr>
      </a:lvl2pPr>
      <a:lvl3pPr marL="923516" marR="0" lvl="2" indent="-219446" algn="l" defTabSz="914372" rtl="0" fontAlgn="auto" hangingPunct="1">
        <a:lnSpc>
          <a:spcPct val="100000"/>
        </a:lnSpc>
        <a:spcBef>
          <a:spcPts val="300"/>
        </a:spcBef>
        <a:spcAft>
          <a:spcPts val="0"/>
        </a:spcAft>
        <a:buClr>
          <a:srgbClr val="4D671B"/>
        </a:buClr>
        <a:buSzPct val="100000"/>
        <a:buFont typeface="Wingdings 2" pitchFamily="18"/>
        <a:buChar char=""/>
        <a:tabLst/>
        <a:defRPr lang="pl-PL" sz="2400" b="0" i="0" u="none" strike="noStrike" kern="1200" cap="none" spc="0" baseline="0">
          <a:solidFill>
            <a:srgbClr val="455F51"/>
          </a:solidFill>
          <a:uFillTx/>
          <a:latin typeface="Calibri"/>
        </a:defRPr>
      </a:lvl3pPr>
      <a:lvl4pPr marL="1179548" marR="0" lvl="3" indent="-201158" algn="l" defTabSz="914372" rtl="0" fontAlgn="auto" hangingPunct="1">
        <a:lnSpc>
          <a:spcPct val="100000"/>
        </a:lnSpc>
        <a:spcBef>
          <a:spcPts val="300"/>
        </a:spcBef>
        <a:spcAft>
          <a:spcPts val="0"/>
        </a:spcAft>
        <a:buClr>
          <a:srgbClr val="4D671B"/>
        </a:buClr>
        <a:buSzPct val="100000"/>
        <a:buFont typeface="Wingdings 2" pitchFamily="18"/>
        <a:buChar char=""/>
        <a:tabLst/>
        <a:defRPr lang="pl-PL" sz="2200" b="0" i="0" u="none" strike="noStrike" kern="1200" cap="none" spc="0" baseline="0">
          <a:solidFill>
            <a:srgbClr val="455F51"/>
          </a:solidFill>
          <a:uFillTx/>
          <a:latin typeface="Calibri"/>
        </a:defRPr>
      </a:lvl4pPr>
      <a:lvl5pPr marL="1389851" marR="0" lvl="4" indent="-182870" algn="l" defTabSz="914372" rtl="0" fontAlgn="auto" hangingPunct="1">
        <a:lnSpc>
          <a:spcPct val="100000"/>
        </a:lnSpc>
        <a:spcBef>
          <a:spcPts val="300"/>
        </a:spcBef>
        <a:spcAft>
          <a:spcPts val="0"/>
        </a:spcAft>
        <a:buClr>
          <a:srgbClr val="4D671B"/>
        </a:buClr>
        <a:buSzPct val="100000"/>
        <a:buFont typeface="Wingdings 2" pitchFamily="18"/>
        <a:buChar char=""/>
        <a:tabLst/>
        <a:defRPr lang="pl-PL" sz="2000" b="0" i="0" u="none" strike="noStrike" kern="1200" cap="none" spc="0" baseline="0">
          <a:solidFill>
            <a:srgbClr val="455F51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>
          <a:xfrm>
            <a:off x="285137" y="664605"/>
            <a:ext cx="11631092" cy="2847385"/>
          </a:xfrm>
        </p:spPr>
        <p:txBody>
          <a:bodyPr>
            <a:normAutofit fontScale="90000"/>
          </a:bodyPr>
          <a:lstStyle/>
          <a:p>
            <a:pPr lvl="0"/>
            <a:r>
              <a:rPr lang="pl-PL" sz="4900" dirty="0" smtClean="0"/>
              <a:t/>
            </a:r>
            <a:br>
              <a:rPr lang="pl-PL" sz="4900" dirty="0" smtClean="0"/>
            </a:br>
            <a:r>
              <a:rPr lang="pl-PL" sz="4900" dirty="0" smtClean="0"/>
              <a:t>Posiedzenie Grupy Roboczej ds. KSOW – 20 maja 2022 r.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endParaRPr lang="en-US" sz="3600" dirty="0"/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1"/>
          </p:nvPr>
        </p:nvSpPr>
        <p:spPr>
          <a:xfrm>
            <a:off x="285137" y="4033157"/>
            <a:ext cx="6603997" cy="951231"/>
          </a:xfrm>
        </p:spPr>
        <p:txBody>
          <a:bodyPr>
            <a:normAutofit/>
          </a:bodyPr>
          <a:lstStyle/>
          <a:p>
            <a:pPr lvl="0">
              <a:lnSpc>
                <a:spcPct val="60000"/>
              </a:lnSpc>
            </a:pPr>
            <a:endParaRPr lang="pl-PL" sz="2800" dirty="0" smtClean="0"/>
          </a:p>
          <a:p>
            <a:pPr lvl="0">
              <a:lnSpc>
                <a:spcPct val="60000"/>
              </a:lnSpc>
            </a:pPr>
            <a:endParaRPr lang="pl-PL" sz="1800" dirty="0" smtClean="0"/>
          </a:p>
          <a:p>
            <a:pPr lvl="0">
              <a:lnSpc>
                <a:spcPct val="60000"/>
              </a:lnSpc>
            </a:pPr>
            <a:endParaRPr lang="pl-PL" sz="1800" dirty="0"/>
          </a:p>
          <a:p>
            <a:pPr lvl="0">
              <a:lnSpc>
                <a:spcPct val="60000"/>
              </a:lnSpc>
            </a:pPr>
            <a:endParaRPr lang="pl-PL" sz="1800" dirty="0"/>
          </a:p>
          <a:p>
            <a:pPr lvl="0">
              <a:lnSpc>
                <a:spcPct val="60000"/>
              </a:lnSpc>
            </a:pPr>
            <a:endParaRPr lang="pl-PL" sz="1800" dirty="0"/>
          </a:p>
          <a:p>
            <a:pPr lvl="0">
              <a:lnSpc>
                <a:spcPct val="60000"/>
              </a:lnSpc>
            </a:pPr>
            <a:endParaRPr lang="pl-PL" sz="1800" dirty="0"/>
          </a:p>
        </p:txBody>
      </p:sp>
      <p:pic>
        <p:nvPicPr>
          <p:cNvPr id="4098" name="Obraz 8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032" y="5194343"/>
            <a:ext cx="9187249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5481" y="653143"/>
            <a:ext cx="11284068" cy="6055769"/>
          </a:xfrm>
        </p:spPr>
        <p:txBody>
          <a:bodyPr>
            <a:noAutofit/>
          </a:bodyPr>
          <a:lstStyle/>
          <a:p>
            <a:pPr marL="624078" indent="-514350">
              <a:spcAft>
                <a:spcPts val="200"/>
              </a:spcAft>
              <a:buClrTx/>
              <a:buFont typeface="+mj-lt"/>
              <a:buAutoNum type="arabicPeriod"/>
            </a:pPr>
            <a:r>
              <a:rPr lang="pl-PL" sz="2400" dirty="0" smtClean="0">
                <a:solidFill>
                  <a:sysClr val="windowText" lastClr="000000"/>
                </a:solidFill>
              </a:rPr>
              <a:t>Klimat</a:t>
            </a:r>
            <a:r>
              <a:rPr lang="pl-PL" sz="2400" dirty="0">
                <a:solidFill>
                  <a:sysClr val="windowText" lastClr="000000"/>
                </a:solidFill>
              </a:rPr>
              <a:t>, środowisko i </a:t>
            </a:r>
            <a:r>
              <a:rPr lang="pl-PL" sz="2400" dirty="0" err="1">
                <a:solidFill>
                  <a:sysClr val="windowText" lastClr="000000"/>
                </a:solidFill>
              </a:rPr>
              <a:t>biogospodarka</a:t>
            </a:r>
            <a:r>
              <a:rPr lang="pl-PL" sz="2400" dirty="0">
                <a:solidFill>
                  <a:sysClr val="windowText" lastClr="000000"/>
                </a:solidFill>
              </a:rPr>
              <a:t> – wymiana i upowszechnianie wiedzy i </a:t>
            </a:r>
            <a:r>
              <a:rPr lang="pl-PL" sz="2400" dirty="0" smtClean="0">
                <a:solidFill>
                  <a:sysClr val="windowText" lastClr="000000"/>
                </a:solidFill>
              </a:rPr>
              <a:t>doświadczeń</a:t>
            </a:r>
            <a:r>
              <a:rPr lang="pl-PL" sz="2400" dirty="0" smtClean="0">
                <a:solidFill>
                  <a:sysClr val="windowText" lastClr="000000"/>
                </a:solidFill>
              </a:rPr>
              <a:t>. </a:t>
            </a:r>
            <a:endParaRPr lang="pl-PL" sz="2400" dirty="0" smtClean="0">
              <a:solidFill>
                <a:srgbClr val="92D050"/>
              </a:solidFill>
            </a:endParaRPr>
          </a:p>
          <a:p>
            <a:pPr marL="624078" indent="-514350">
              <a:spcAft>
                <a:spcPts val="200"/>
              </a:spcAft>
              <a:buClrTx/>
              <a:buFont typeface="+mj-lt"/>
              <a:buAutoNum type="arabicPeriod"/>
            </a:pPr>
            <a:r>
              <a:rPr lang="pl-PL" sz="2400" dirty="0">
                <a:solidFill>
                  <a:sysClr val="windowText" lastClr="000000"/>
                </a:solidFill>
              </a:rPr>
              <a:t>Przedsiębiorczość na obszarach wiejskich oraz poprawa sytuacji rolnika w łańcuchu dostaw – wymiana i upowszechnianie wiedzy i </a:t>
            </a:r>
            <a:r>
              <a:rPr lang="pl-PL" sz="2400" dirty="0" smtClean="0">
                <a:solidFill>
                  <a:sysClr val="windowText" lastClr="000000"/>
                </a:solidFill>
              </a:rPr>
              <a:t>doświadczeń.</a:t>
            </a:r>
          </a:p>
          <a:p>
            <a:pPr marL="624078" indent="-514350">
              <a:spcAft>
                <a:spcPts val="200"/>
              </a:spcAft>
              <a:buClrTx/>
              <a:buFont typeface="+mj-lt"/>
              <a:buAutoNum type="arabicPeriod"/>
            </a:pPr>
            <a:r>
              <a:rPr lang="pl-PL" sz="2400" dirty="0">
                <a:solidFill>
                  <a:sysClr val="windowText" lastClr="000000"/>
                </a:solidFill>
              </a:rPr>
              <a:t>Tradycja i dziedzictwo kulturowe wsi – wymiana i upowszechnianie wiedzy i doświadczeń dotyczących ginących zawodów, lokalnego rękodzieła i produktów </a:t>
            </a:r>
            <a:r>
              <a:rPr lang="pl-PL" sz="2400" dirty="0" smtClean="0">
                <a:solidFill>
                  <a:sysClr val="windowText" lastClr="000000"/>
                </a:solidFill>
              </a:rPr>
              <a:t>lokalnych.</a:t>
            </a:r>
          </a:p>
          <a:p>
            <a:pPr marL="624078" indent="-514350">
              <a:spcAft>
                <a:spcPts val="200"/>
              </a:spcAft>
              <a:buClrTx/>
              <a:buFont typeface="+mj-lt"/>
              <a:buAutoNum type="arabicPeriod"/>
            </a:pPr>
            <a:r>
              <a:rPr lang="pl-PL" sz="2400" dirty="0">
                <a:solidFill>
                  <a:sysClr val="windowText" lastClr="000000"/>
                </a:solidFill>
              </a:rPr>
              <a:t>Rozwój lokalny – wymiana i upowszechnianie wiedzy i </a:t>
            </a:r>
            <a:r>
              <a:rPr lang="pl-PL" sz="2400" dirty="0" smtClean="0">
                <a:solidFill>
                  <a:sysClr val="windowText" lastClr="000000"/>
                </a:solidFill>
              </a:rPr>
              <a:t>doświadczeń.</a:t>
            </a:r>
          </a:p>
          <a:p>
            <a:pPr marL="624078" indent="-514350">
              <a:spcAft>
                <a:spcPts val="200"/>
              </a:spcAft>
              <a:buClrTx/>
              <a:buFont typeface="+mj-lt"/>
              <a:buAutoNum type="arabicPeriod"/>
            </a:pPr>
            <a:r>
              <a:rPr lang="pl-PL" sz="2400" dirty="0">
                <a:solidFill>
                  <a:sysClr val="windowText" lastClr="000000"/>
                </a:solidFill>
              </a:rPr>
              <a:t>Nowoczesne i innowacyjne rozwiązania oraz dobre praktyki w rolnictwie i na obszarach wiejskich – wymiana i upowszechnianie wiedzy i </a:t>
            </a:r>
            <a:r>
              <a:rPr lang="pl-PL" sz="2400" dirty="0" smtClean="0">
                <a:solidFill>
                  <a:sysClr val="windowText" lastClr="000000"/>
                </a:solidFill>
              </a:rPr>
              <a:t>doświadczeń.</a:t>
            </a:r>
          </a:p>
          <a:p>
            <a:pPr marL="624078" indent="-514350">
              <a:spcAft>
                <a:spcPts val="200"/>
              </a:spcAft>
              <a:buClrTx/>
              <a:buFont typeface="+mj-lt"/>
              <a:buAutoNum type="arabicPeriod"/>
            </a:pPr>
            <a:r>
              <a:rPr lang="pl-PL" sz="2400" dirty="0">
                <a:solidFill>
                  <a:sysClr val="windowText" lastClr="000000"/>
                </a:solidFill>
              </a:rPr>
              <a:t>Wymiana i upowszechnianie wiedzy i doświadczeń dotyczących ograniczania strat i marnotrawstwa w łańcuchu dostaw żywności</a:t>
            </a:r>
            <a:r>
              <a:rPr lang="pl-PL" sz="24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24078" indent="-514350">
              <a:spcAft>
                <a:spcPts val="200"/>
              </a:spcAft>
              <a:buClrTx/>
              <a:buFont typeface="+mj-lt"/>
              <a:buAutoNum type="arabicPeriod"/>
            </a:pPr>
            <a:r>
              <a:rPr lang="pl-PL" sz="2400" dirty="0">
                <a:solidFill>
                  <a:sysClr val="windowText" lastClr="000000"/>
                </a:solidFill>
              </a:rPr>
              <a:t>Wymiana i upowszechnianie wiedzy i doświadczeń dotyczących zarządzania wodami opadowymi, w tym małej retencji i oszczędnego gospodarowania wodą w rolnictwie i na obszarach </a:t>
            </a:r>
            <a:r>
              <a:rPr lang="pl-PL" sz="2400" dirty="0" smtClean="0">
                <a:solidFill>
                  <a:sysClr val="windowText" lastClr="000000"/>
                </a:solidFill>
              </a:rPr>
              <a:t>wiejskich.</a:t>
            </a:r>
          </a:p>
        </p:txBody>
      </p:sp>
    </p:spTree>
    <p:extLst>
      <p:ext uri="{BB962C8B-B14F-4D97-AF65-F5344CB8AC3E}">
        <p14:creationId xmlns:p14="http://schemas.microsoft.com/office/powerpoint/2010/main" val="40515166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0563" y="655984"/>
            <a:ext cx="11688416" cy="713033"/>
          </a:xfrm>
        </p:spPr>
        <p:txBody>
          <a:bodyPr>
            <a:normAutofit fontScale="90000"/>
          </a:bodyPr>
          <a:lstStyle/>
          <a:p>
            <a:r>
              <a:rPr lang="pl-PL" sz="3100" b="1" i="1" dirty="0" smtClean="0">
                <a:solidFill>
                  <a:srgbClr val="002060"/>
                </a:solidFill>
              </a:rPr>
              <a:t>Plan Operacyjny -kiedy nie trzeba zgłaszać zmian Planu </a:t>
            </a:r>
            <a:r>
              <a:rPr lang="pl-PL" sz="3100" b="1" i="1" dirty="0" smtClean="0">
                <a:solidFill>
                  <a:srgbClr val="002060"/>
                </a:solidFill>
              </a:rPr>
              <a:t>Komunikacyjnego</a:t>
            </a:r>
            <a:br>
              <a:rPr lang="pl-PL" sz="3100" b="1" i="1" dirty="0" smtClean="0">
                <a:solidFill>
                  <a:srgbClr val="002060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2434" y="1273324"/>
            <a:ext cx="5961681" cy="4627291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l-PL" b="1" dirty="0" smtClean="0"/>
              <a:t>Aktualizacja </a:t>
            </a:r>
            <a:r>
              <a:rPr lang="pl-PL" b="1" dirty="0"/>
              <a:t>budżetów </a:t>
            </a:r>
            <a:r>
              <a:rPr lang="pl-PL" dirty="0"/>
              <a:t>zakończonych operacji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</a:rPr>
              <a:t>(chyba, że oszczędności </a:t>
            </a:r>
            <a:r>
              <a:rPr lang="pl-PL" sz="2000" b="1" dirty="0">
                <a:solidFill>
                  <a:schemeClr val="bg1">
                    <a:lumMod val="50000"/>
                  </a:schemeClr>
                </a:solidFill>
              </a:rPr>
              <a:t>zasilą inną operację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</a:rPr>
              <a:t>lub </a:t>
            </a:r>
            <a:r>
              <a:rPr lang="pl-PL" sz="2000" b="1" dirty="0">
                <a:solidFill>
                  <a:schemeClr val="bg1">
                    <a:lumMod val="50000"/>
                  </a:schemeClr>
                </a:solidFill>
              </a:rPr>
              <a:t>wydano więcej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</a:rPr>
              <a:t>niż zaplanowano)</a:t>
            </a:r>
            <a:endParaRPr lang="pl-PL" sz="2000" dirty="0"/>
          </a:p>
          <a:p>
            <a:r>
              <a:rPr lang="pl-PL" dirty="0" smtClean="0"/>
              <a:t>Drobne zmiany </a:t>
            </a:r>
            <a:r>
              <a:rPr lang="pl-PL" b="1" dirty="0" smtClean="0"/>
              <a:t>form realizacji </a:t>
            </a:r>
            <a:r>
              <a:rPr lang="pl-PL" dirty="0" smtClean="0"/>
              <a:t>operacji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(np.: 2 spoty w radio i 3 w tv, </a:t>
            </a:r>
            <a:r>
              <a:rPr lang="pl-PL" sz="2000" b="1" dirty="0" smtClean="0">
                <a:solidFill>
                  <a:schemeClr val="bg1">
                    <a:lumMod val="50000"/>
                  </a:schemeClr>
                </a:solidFill>
              </a:rPr>
              <a:t>na: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1 w radio, 4 w tv; rezygnacja z jednego elementu kampanii – np.: prasa, tv i SM </a:t>
            </a:r>
            <a:r>
              <a:rPr lang="pl-PL" sz="2000" b="1" dirty="0" smtClean="0">
                <a:solidFill>
                  <a:schemeClr val="bg1">
                    <a:lumMod val="50000"/>
                  </a:schemeClr>
                </a:solidFill>
              </a:rPr>
              <a:t>na: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 tv i SM)</a:t>
            </a:r>
          </a:p>
          <a:p>
            <a:r>
              <a:rPr lang="pl-PL" dirty="0" smtClean="0"/>
              <a:t>Zmiany </a:t>
            </a:r>
            <a:r>
              <a:rPr lang="pl-PL" b="1" dirty="0" smtClean="0"/>
              <a:t>harmonogramu</a:t>
            </a:r>
            <a:r>
              <a:rPr lang="pl-PL" dirty="0" smtClean="0"/>
              <a:t> w ramach danego roku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(np.: z I-IV kw. </a:t>
            </a:r>
            <a:r>
              <a:rPr lang="pl-PL" sz="2000" b="1" dirty="0" smtClean="0">
                <a:solidFill>
                  <a:schemeClr val="bg1">
                    <a:lumMod val="50000"/>
                  </a:schemeClr>
                </a:solidFill>
              </a:rPr>
              <a:t>na: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III-IV kw.)</a:t>
            </a:r>
            <a:endParaRPr lang="pl-PL" sz="2000" dirty="0" smtClean="0"/>
          </a:p>
          <a:p>
            <a:r>
              <a:rPr lang="pl-PL" dirty="0" smtClean="0">
                <a:solidFill>
                  <a:srgbClr val="7030A0"/>
                </a:solidFill>
              </a:rPr>
              <a:t>Zmiana wskaźników rzeczowych poniżej 15%</a:t>
            </a:r>
          </a:p>
          <a:p>
            <a:pPr marL="109728" indent="0">
              <a:buNone/>
            </a:pPr>
            <a:endParaRPr lang="pl-PL" sz="1050" b="1" dirty="0" smtClean="0"/>
          </a:p>
        </p:txBody>
      </p:sp>
    </p:spTree>
    <p:extLst>
      <p:ext uri="{BB962C8B-B14F-4D97-AF65-F5344CB8AC3E}">
        <p14:creationId xmlns:p14="http://schemas.microsoft.com/office/powerpoint/2010/main" val="18967631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1855" y="755374"/>
            <a:ext cx="11466441" cy="1066803"/>
          </a:xfrm>
        </p:spPr>
        <p:txBody>
          <a:bodyPr>
            <a:normAutofit/>
          </a:bodyPr>
          <a:lstStyle/>
          <a:p>
            <a:r>
              <a:rPr lang="pl-PL" sz="2500" b="1" i="1" dirty="0">
                <a:solidFill>
                  <a:srgbClr val="002060"/>
                </a:solidFill>
              </a:rPr>
              <a:t>Krajowa sieć Wspólnej Polityki Rolnej = Krajowa Sieć Obszarów Wiejskich+ (KSOW</a:t>
            </a:r>
            <a:r>
              <a:rPr lang="pl-PL" sz="2500" b="1" i="1" dirty="0" smtClean="0">
                <a:solidFill>
                  <a:srgbClr val="002060"/>
                </a:solidFill>
              </a:rPr>
              <a:t>+)</a:t>
            </a:r>
            <a:endParaRPr lang="pl-PL" sz="2500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1855" y="2027582"/>
            <a:ext cx="7192615" cy="4308413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2400" b="1" dirty="0">
                <a:solidFill>
                  <a:schemeClr val="tx1"/>
                </a:solidFill>
              </a:rPr>
              <a:t>Krajowa Sieć Obszarów Wiejskich+ </a:t>
            </a:r>
            <a:r>
              <a:rPr lang="pl-PL" sz="2400" dirty="0">
                <a:solidFill>
                  <a:schemeClr val="tx1"/>
                </a:solidFill>
              </a:rPr>
              <a:t>(KSOW+), która jest </a:t>
            </a:r>
            <a:r>
              <a:rPr lang="pl-PL" sz="2400" u="sng" dirty="0">
                <a:solidFill>
                  <a:schemeClr val="tx1"/>
                </a:solidFill>
              </a:rPr>
              <a:t>krajową siecią WPR, o której mowa w art. 126 ust. 1 rozporządzenia o PS</a:t>
            </a:r>
            <a:r>
              <a:rPr lang="pl-PL" sz="2400" dirty="0">
                <a:solidFill>
                  <a:schemeClr val="tx1"/>
                </a:solidFill>
              </a:rPr>
              <a:t>, zostanie utworzona w oparciu o istniejącą </a:t>
            </a:r>
            <a:r>
              <a:rPr lang="pl-PL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Krajową Sieć Obszarów Wiejskich (KSOW)</a:t>
            </a:r>
            <a:r>
              <a:rPr lang="pl-PL" sz="2400" dirty="0">
                <a:solidFill>
                  <a:srgbClr val="C00000"/>
                </a:solidFill>
              </a:rPr>
              <a:t>, </a:t>
            </a:r>
            <a:r>
              <a:rPr lang="pl-PL" sz="2400" dirty="0">
                <a:solidFill>
                  <a:schemeClr val="tx1"/>
                </a:solidFill>
              </a:rPr>
              <a:t>w tym </a:t>
            </a:r>
            <a:r>
              <a:rPr lang="pl-PL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Sieć na rzecz innowacji w rolnictwie i na obszarach wiejskich (SIR)</a:t>
            </a:r>
            <a:r>
              <a:rPr lang="pl-PL" sz="2400" dirty="0">
                <a:solidFill>
                  <a:schemeClr val="tx1"/>
                </a:solidFill>
              </a:rPr>
              <a:t>, </a:t>
            </a:r>
            <a:r>
              <a:rPr lang="pl-PL" sz="2400" dirty="0" smtClean="0">
                <a:solidFill>
                  <a:schemeClr val="tx1"/>
                </a:solidFill>
              </a:rPr>
              <a:t>umożliwiając: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</a:rPr>
              <a:t>wykorzystanie </a:t>
            </a:r>
            <a:r>
              <a:rPr lang="pl-PL" sz="2000" dirty="0">
                <a:solidFill>
                  <a:schemeClr val="tx1"/>
                </a:solidFill>
              </a:rPr>
              <a:t>zbudowanego </a:t>
            </a:r>
            <a:r>
              <a:rPr lang="pl-PL" sz="2000" dirty="0" smtClean="0">
                <a:solidFill>
                  <a:schemeClr val="tx1"/>
                </a:solidFill>
              </a:rPr>
              <a:t>potencjału;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</a:rPr>
              <a:t> </a:t>
            </a:r>
            <a:r>
              <a:rPr lang="pl-PL" sz="2000" dirty="0">
                <a:solidFill>
                  <a:schemeClr val="tx1"/>
                </a:solidFill>
              </a:rPr>
              <a:t>zapewnienie ciągłości jej </a:t>
            </a:r>
            <a:r>
              <a:rPr lang="pl-PL" sz="2000" dirty="0" smtClean="0">
                <a:solidFill>
                  <a:schemeClr val="tx1"/>
                </a:solidFill>
              </a:rPr>
              <a:t>funkcjonowania;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</a:rPr>
              <a:t>uwzględniając </a:t>
            </a:r>
            <a:r>
              <a:rPr lang="pl-PL" sz="2000" dirty="0">
                <a:solidFill>
                  <a:schemeClr val="tx1"/>
                </a:solidFill>
              </a:rPr>
              <a:t>modyfikacje wynikające z dotychczasowych doświadczeń i </a:t>
            </a:r>
            <a:r>
              <a:rPr lang="pl-PL" sz="2000" u="sng" dirty="0">
                <a:solidFill>
                  <a:schemeClr val="tx1"/>
                </a:solidFill>
              </a:rPr>
              <a:t>szerszego jej zakresu </a:t>
            </a:r>
            <a:r>
              <a:rPr lang="pl-PL" sz="2000" dirty="0">
                <a:solidFill>
                  <a:schemeClr val="tx1"/>
                </a:solidFill>
              </a:rPr>
              <a:t>w okresie programowania 2023-2027. </a:t>
            </a:r>
          </a:p>
        </p:txBody>
      </p:sp>
      <p:sp>
        <p:nvSpPr>
          <p:cNvPr id="5" name="Prostokąt 4"/>
          <p:cNvSpPr/>
          <p:nvPr/>
        </p:nvSpPr>
        <p:spPr>
          <a:xfrm>
            <a:off x="7861852" y="2623930"/>
            <a:ext cx="3846444" cy="3477875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002060"/>
                </a:solidFill>
              </a:rPr>
              <a:t>KSOW+ </a:t>
            </a:r>
            <a:r>
              <a:rPr lang="pl-PL" sz="2000" dirty="0">
                <a:solidFill>
                  <a:srgbClr val="002060"/>
                </a:solidFill>
              </a:rPr>
              <a:t>obejmować będzie całą </a:t>
            </a:r>
            <a:r>
              <a:rPr lang="pl-PL" sz="2000" b="1" dirty="0">
                <a:solidFill>
                  <a:srgbClr val="002060"/>
                </a:solidFill>
              </a:rPr>
              <a:t>Wspólną Politykę </a:t>
            </a:r>
            <a:r>
              <a:rPr lang="pl-PL" sz="2000" b="1" dirty="0" smtClean="0">
                <a:solidFill>
                  <a:srgbClr val="002060"/>
                </a:solidFill>
              </a:rPr>
              <a:t>Rolną</a:t>
            </a:r>
            <a:r>
              <a:rPr lang="pl-PL" sz="2000" dirty="0" smtClean="0">
                <a:solidFill>
                  <a:srgbClr val="002060"/>
                </a:solidFill>
              </a:rPr>
              <a:t>, </a:t>
            </a:r>
            <a:r>
              <a:rPr lang="pl-PL" sz="2000" dirty="0">
                <a:solidFill>
                  <a:srgbClr val="002060"/>
                </a:solidFill>
              </a:rPr>
              <a:t>tj. zagadnienia dotyczące </a:t>
            </a:r>
            <a:r>
              <a:rPr lang="pl-PL" sz="2000" b="1" dirty="0">
                <a:solidFill>
                  <a:srgbClr val="00B050"/>
                </a:solidFill>
              </a:rPr>
              <a:t>I </a:t>
            </a:r>
            <a:r>
              <a:rPr lang="pl-PL" sz="2000" b="1" dirty="0" err="1">
                <a:solidFill>
                  <a:srgbClr val="00B050"/>
                </a:solidFill>
              </a:rPr>
              <a:t>i</a:t>
            </a:r>
            <a:r>
              <a:rPr lang="pl-PL" sz="2000" b="1" dirty="0">
                <a:solidFill>
                  <a:srgbClr val="00B050"/>
                </a:solidFill>
              </a:rPr>
              <a:t> II filaru WPR</a:t>
            </a:r>
            <a:r>
              <a:rPr lang="pl-PL" sz="2000" dirty="0">
                <a:solidFill>
                  <a:srgbClr val="00B050"/>
                </a:solidFill>
              </a:rPr>
              <a:t>,</a:t>
            </a:r>
            <a:r>
              <a:rPr lang="pl-PL" sz="2000" dirty="0">
                <a:solidFill>
                  <a:srgbClr val="002060"/>
                </a:solidFill>
              </a:rPr>
              <a:t> a w związku z tym będzie podejmować działania w zakresie tworzenia sieci kontaktów w odniesieniu do wszystkich interwencji określonych w </a:t>
            </a:r>
            <a:r>
              <a:rPr lang="pl-PL" sz="2000" dirty="0" smtClean="0">
                <a:solidFill>
                  <a:srgbClr val="002060"/>
                </a:solidFill>
              </a:rPr>
              <a:t>Planie Strategicznym WPR </a:t>
            </a:r>
            <a:r>
              <a:rPr lang="pl-PL" sz="2000" dirty="0">
                <a:solidFill>
                  <a:srgbClr val="002060"/>
                </a:solidFill>
              </a:rPr>
              <a:t>i obejmować będzie szerszy zakres interesariuszy niż KSOW w latach 2014–2022. </a:t>
            </a:r>
          </a:p>
        </p:txBody>
      </p:sp>
      <p:sp>
        <p:nvSpPr>
          <p:cNvPr id="8" name="Strzałka w prawo 7"/>
          <p:cNvSpPr/>
          <p:nvPr/>
        </p:nvSpPr>
        <p:spPr>
          <a:xfrm>
            <a:off x="4860234" y="5674833"/>
            <a:ext cx="3001618" cy="3180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51461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9725" y="735495"/>
            <a:ext cx="10972800" cy="1066803"/>
          </a:xfrm>
        </p:spPr>
        <p:txBody>
          <a:bodyPr>
            <a:normAutofit/>
          </a:bodyPr>
          <a:lstStyle/>
          <a:p>
            <a:r>
              <a:rPr lang="pl-PL" sz="2700" b="1" i="1" dirty="0">
                <a:solidFill>
                  <a:srgbClr val="002060"/>
                </a:solidFill>
              </a:rPr>
              <a:t>Cele </a:t>
            </a:r>
            <a:r>
              <a:rPr lang="pl-PL" sz="2700" b="1" i="1" dirty="0" smtClean="0">
                <a:solidFill>
                  <a:srgbClr val="002060"/>
                </a:solidFill>
              </a:rPr>
              <a:t>KSOW+, </a:t>
            </a:r>
            <a:r>
              <a:rPr lang="pl-PL" sz="2700" b="1" i="1" dirty="0">
                <a:solidFill>
                  <a:srgbClr val="002060"/>
                </a:solidFill>
              </a:rPr>
              <a:t>w tym działania wspierające EPI i przepływ wiedzy w ramach AKIS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89725" y="2057399"/>
            <a:ext cx="11307414" cy="4631635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2600" dirty="0" smtClean="0">
                <a:solidFill>
                  <a:schemeClr val="tx1"/>
                </a:solidFill>
              </a:rPr>
              <a:t>Stworzenie sieci </a:t>
            </a:r>
            <a:r>
              <a:rPr lang="pl-PL" sz="2600" dirty="0">
                <a:solidFill>
                  <a:schemeClr val="tx1"/>
                </a:solidFill>
              </a:rPr>
              <a:t>kontaktów na szczeblu krajowym oraz </a:t>
            </a:r>
            <a:r>
              <a:rPr lang="pl-PL" sz="2600" dirty="0" smtClean="0">
                <a:solidFill>
                  <a:schemeClr val="tx1"/>
                </a:solidFill>
              </a:rPr>
              <a:t>wojewódzkim pomiędzy:</a:t>
            </a:r>
          </a:p>
          <a:p>
            <a:pPr marL="109728" indent="0">
              <a:buNone/>
            </a:pPr>
            <a:endParaRPr lang="pl-PL" sz="26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600" dirty="0">
                <a:solidFill>
                  <a:schemeClr val="tx1"/>
                </a:solidFill>
              </a:rPr>
              <a:t>o</a:t>
            </a:r>
            <a:r>
              <a:rPr lang="pl-PL" sz="2600" dirty="0" smtClean="0">
                <a:solidFill>
                  <a:schemeClr val="tx1"/>
                </a:solidFill>
              </a:rPr>
              <a:t>rganizacjami i administracją</a:t>
            </a:r>
            <a:r>
              <a:rPr lang="pl-PL" sz="2600" dirty="0">
                <a:solidFill>
                  <a:schemeClr val="tx1"/>
                </a:solidFill>
              </a:rPr>
              <a:t>, </a:t>
            </a:r>
            <a:endParaRPr lang="pl-PL" sz="26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600" dirty="0" smtClean="0">
                <a:solidFill>
                  <a:schemeClr val="tx1"/>
                </a:solidFill>
              </a:rPr>
              <a:t>przedstawicielami </a:t>
            </a:r>
            <a:r>
              <a:rPr lang="pl-PL" sz="2600" dirty="0">
                <a:solidFill>
                  <a:schemeClr val="tx1"/>
                </a:solidFill>
              </a:rPr>
              <a:t>sektora </a:t>
            </a:r>
            <a:r>
              <a:rPr lang="pl-PL" sz="2600" dirty="0" smtClean="0">
                <a:solidFill>
                  <a:schemeClr val="tx1"/>
                </a:solidFill>
              </a:rPr>
              <a:t>rolnictwa,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600" dirty="0" smtClean="0">
                <a:solidFill>
                  <a:schemeClr val="tx1"/>
                </a:solidFill>
              </a:rPr>
              <a:t>doradcami</a:t>
            </a:r>
            <a:r>
              <a:rPr lang="pl-PL" sz="2600" dirty="0">
                <a:solidFill>
                  <a:schemeClr val="tx1"/>
                </a:solidFill>
              </a:rPr>
              <a:t>, </a:t>
            </a:r>
            <a:endParaRPr lang="pl-PL" sz="26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600" dirty="0" smtClean="0">
                <a:solidFill>
                  <a:schemeClr val="tx1"/>
                </a:solidFill>
              </a:rPr>
              <a:t>naukowcami</a:t>
            </a:r>
            <a:r>
              <a:rPr lang="pl-PL" sz="2600" dirty="0">
                <a:solidFill>
                  <a:schemeClr val="tx1"/>
                </a:solidFill>
              </a:rPr>
              <a:t>, </a:t>
            </a:r>
            <a:endParaRPr lang="pl-PL" sz="26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600" dirty="0" smtClean="0">
                <a:solidFill>
                  <a:schemeClr val="tx1"/>
                </a:solidFill>
              </a:rPr>
              <a:t>podmiotami </a:t>
            </a:r>
            <a:r>
              <a:rPr lang="pl-PL" sz="2600" dirty="0">
                <a:solidFill>
                  <a:schemeClr val="tx1"/>
                </a:solidFill>
              </a:rPr>
              <a:t>zaangażowanymi we wdrażanie </a:t>
            </a:r>
            <a:r>
              <a:rPr lang="pl-PL" sz="2600" dirty="0" smtClean="0">
                <a:solidFill>
                  <a:schemeClr val="tx1"/>
                </a:solidFill>
              </a:rPr>
              <a:t>innowacji,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600" dirty="0" smtClean="0">
                <a:solidFill>
                  <a:schemeClr val="tx1"/>
                </a:solidFill>
              </a:rPr>
              <a:t>innymi </a:t>
            </a:r>
            <a:r>
              <a:rPr lang="pl-PL" sz="2600" dirty="0">
                <a:solidFill>
                  <a:schemeClr val="tx1"/>
                </a:solidFill>
              </a:rPr>
              <a:t>podmiotami działającymi w obszarze rolnictwa i rozwoju obszarów wiejskich. </a:t>
            </a:r>
            <a:r>
              <a:rPr lang="pl-PL" dirty="0">
                <a:solidFill>
                  <a:schemeClr val="tx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958118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3" y="437322"/>
            <a:ext cx="11589025" cy="1066803"/>
          </a:xfrm>
        </p:spPr>
        <p:txBody>
          <a:bodyPr>
            <a:normAutofit/>
          </a:bodyPr>
          <a:lstStyle/>
          <a:p>
            <a:r>
              <a:rPr lang="pl-PL" sz="2800" b="1" i="1" dirty="0">
                <a:solidFill>
                  <a:srgbClr val="002060"/>
                </a:solidFill>
              </a:rPr>
              <a:t>Utworzenie Krajowej Sieci Obszarów Wiejskich+ (KSOW+) będzie służyć następującym celom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2403" y="1649895"/>
            <a:ext cx="11589026" cy="4731026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lvl="0">
              <a:lnSpc>
                <a:spcPct val="120000"/>
              </a:lnSpc>
            </a:pPr>
            <a:r>
              <a:rPr lang="pl-PL" sz="3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zwiększeniu </a:t>
            </a:r>
            <a:r>
              <a:rPr lang="pl-PL" sz="3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zaangażowania </a:t>
            </a:r>
            <a:r>
              <a:rPr lang="pl-PL" sz="3700" dirty="0">
                <a:solidFill>
                  <a:schemeClr val="tx1"/>
                </a:solidFill>
              </a:rPr>
              <a:t>wszystkich zainteresowanych stron w przygotowanie i wdrażanie </a:t>
            </a:r>
            <a:r>
              <a:rPr lang="pl-PL" sz="3700" dirty="0" smtClean="0">
                <a:solidFill>
                  <a:schemeClr val="tx1"/>
                </a:solidFill>
              </a:rPr>
              <a:t>PS WPR</a:t>
            </a:r>
            <a:r>
              <a:rPr lang="pl-PL" sz="3700" dirty="0">
                <a:solidFill>
                  <a:schemeClr val="tx1"/>
                </a:solidFill>
              </a:rPr>
              <a:t>, a także </a:t>
            </a:r>
            <a:r>
              <a:rPr lang="pl-PL" sz="3700" dirty="0" smtClean="0">
                <a:solidFill>
                  <a:schemeClr val="tx1"/>
                </a:solidFill>
              </a:rPr>
              <a:t>ułatwianie </a:t>
            </a:r>
            <a:r>
              <a:rPr lang="pl-PL" sz="3700" dirty="0">
                <a:solidFill>
                  <a:schemeClr val="tx1"/>
                </a:solidFill>
              </a:rPr>
              <a:t>wymiany wiedzy i doświadczeń w zakresie wdrażania Planu; </a:t>
            </a:r>
          </a:p>
          <a:p>
            <a:pPr lvl="0">
              <a:lnSpc>
                <a:spcPct val="120000"/>
              </a:lnSpc>
            </a:pPr>
            <a:r>
              <a:rPr lang="pl-PL" sz="3700" dirty="0" smtClean="0">
                <a:solidFill>
                  <a:schemeClr val="tx1"/>
                </a:solidFill>
              </a:rPr>
              <a:t>poprawie </a:t>
            </a:r>
            <a:r>
              <a:rPr lang="pl-PL" sz="3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jakości wdrażania </a:t>
            </a:r>
            <a:r>
              <a:rPr lang="pl-PL" sz="3700" dirty="0" smtClean="0">
                <a:solidFill>
                  <a:schemeClr val="tx1"/>
                </a:solidFill>
              </a:rPr>
              <a:t>PS WPR</a:t>
            </a:r>
            <a:r>
              <a:rPr lang="pl-PL" sz="3700" dirty="0">
                <a:solidFill>
                  <a:schemeClr val="tx1"/>
                </a:solidFill>
              </a:rPr>
              <a:t>; </a:t>
            </a:r>
          </a:p>
          <a:p>
            <a:pPr lvl="0">
              <a:lnSpc>
                <a:spcPct val="120000"/>
              </a:lnSpc>
            </a:pPr>
            <a:r>
              <a:rPr lang="pl-PL" sz="3700" dirty="0" smtClean="0">
                <a:solidFill>
                  <a:schemeClr val="tx1"/>
                </a:solidFill>
              </a:rPr>
              <a:t>informowaniu </a:t>
            </a:r>
            <a:r>
              <a:rPr lang="pl-PL" sz="3700" dirty="0">
                <a:solidFill>
                  <a:schemeClr val="tx1"/>
                </a:solidFill>
              </a:rPr>
              <a:t>opinii publicznej i potencjalnych beneficjentów o WPR i </a:t>
            </a:r>
            <a:r>
              <a:rPr lang="pl-PL" sz="3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możliwościach finansowania</a:t>
            </a:r>
            <a:r>
              <a:rPr lang="pl-PL" sz="3700" dirty="0">
                <a:solidFill>
                  <a:schemeClr val="tx1"/>
                </a:solidFill>
              </a:rPr>
              <a:t>; </a:t>
            </a:r>
          </a:p>
          <a:p>
            <a:pPr lvl="0">
              <a:lnSpc>
                <a:spcPct val="120000"/>
              </a:lnSpc>
            </a:pPr>
            <a:r>
              <a:rPr lang="pl-PL" sz="3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wspieraniu </a:t>
            </a:r>
            <a:r>
              <a:rPr lang="pl-PL" sz="3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innowacyjności </a:t>
            </a:r>
            <a:r>
              <a:rPr lang="pl-PL" sz="3700" dirty="0">
                <a:solidFill>
                  <a:schemeClr val="tx1"/>
                </a:solidFill>
              </a:rPr>
              <a:t>w rolnictwie i rozwoju obszarów wiejskich oraz </a:t>
            </a:r>
            <a:r>
              <a:rPr lang="pl-PL" sz="3700" dirty="0" smtClean="0">
                <a:solidFill>
                  <a:schemeClr val="tx1"/>
                </a:solidFill>
              </a:rPr>
              <a:t>włączeniu </a:t>
            </a:r>
            <a:r>
              <a:rPr lang="pl-PL" sz="3700" dirty="0">
                <a:solidFill>
                  <a:schemeClr val="tx1"/>
                </a:solidFill>
              </a:rPr>
              <a:t>i </a:t>
            </a:r>
            <a:r>
              <a:rPr lang="pl-PL" sz="3700" dirty="0" smtClean="0">
                <a:solidFill>
                  <a:schemeClr val="tx1"/>
                </a:solidFill>
              </a:rPr>
              <a:t>interakcji </a:t>
            </a:r>
            <a:r>
              <a:rPr lang="pl-PL" sz="3700" dirty="0">
                <a:solidFill>
                  <a:schemeClr val="tx1"/>
                </a:solidFill>
              </a:rPr>
              <a:t>między wszystkimi zainteresowanymi stronami w procesie wymiany </a:t>
            </a:r>
            <a:r>
              <a:rPr lang="pl-PL" sz="3700" dirty="0" smtClean="0">
                <a:solidFill>
                  <a:schemeClr val="tx1"/>
                </a:solidFill>
              </a:rPr>
              <a:t>i budowania </a:t>
            </a:r>
            <a:r>
              <a:rPr lang="pl-PL" sz="3700" dirty="0">
                <a:solidFill>
                  <a:schemeClr val="tx1"/>
                </a:solidFill>
              </a:rPr>
              <a:t>wiedzy; </a:t>
            </a:r>
          </a:p>
          <a:p>
            <a:pPr lvl="0">
              <a:lnSpc>
                <a:spcPct val="120000"/>
              </a:lnSpc>
            </a:pPr>
            <a:r>
              <a:rPr lang="pl-PL" sz="3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rozpowszechnianiu </a:t>
            </a:r>
            <a:r>
              <a:rPr lang="pl-PL" sz="3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wyników </a:t>
            </a:r>
            <a:r>
              <a:rPr lang="pl-PL" sz="3700" dirty="0">
                <a:solidFill>
                  <a:schemeClr val="tx1"/>
                </a:solidFill>
              </a:rPr>
              <a:t>realizacji </a:t>
            </a:r>
            <a:r>
              <a:rPr lang="pl-PL" sz="3700" dirty="0" smtClean="0">
                <a:solidFill>
                  <a:schemeClr val="tx1"/>
                </a:solidFill>
              </a:rPr>
              <a:t>PS WPR</a:t>
            </a:r>
            <a:r>
              <a:rPr lang="pl-PL" sz="3700" dirty="0">
                <a:solidFill>
                  <a:schemeClr val="tx1"/>
                </a:solidFill>
              </a:rPr>
              <a:t>; </a:t>
            </a:r>
          </a:p>
          <a:p>
            <a:pPr lvl="0">
              <a:lnSpc>
                <a:spcPct val="120000"/>
              </a:lnSpc>
            </a:pPr>
            <a:r>
              <a:rPr lang="pl-PL" sz="3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wspieraniu </a:t>
            </a:r>
            <a:r>
              <a:rPr lang="pl-PL" sz="3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administracji </a:t>
            </a:r>
            <a:r>
              <a:rPr lang="pl-PL" sz="3700" dirty="0">
                <a:solidFill>
                  <a:schemeClr val="tx1"/>
                </a:solidFill>
              </a:rPr>
              <a:t>państwa członkowskiego we wdrażaniu </a:t>
            </a:r>
            <a:r>
              <a:rPr lang="pl-PL" sz="3700" dirty="0" smtClean="0">
                <a:solidFill>
                  <a:schemeClr val="tx1"/>
                </a:solidFill>
              </a:rPr>
              <a:t>PS WPR </a:t>
            </a:r>
            <a:r>
              <a:rPr lang="pl-PL" sz="3700" dirty="0">
                <a:solidFill>
                  <a:schemeClr val="tx1"/>
                </a:solidFill>
              </a:rPr>
              <a:t>i przechodzeniu na model realizacji oparty na wynikach; </a:t>
            </a:r>
          </a:p>
          <a:p>
            <a:pPr lvl="0">
              <a:lnSpc>
                <a:spcPct val="120000"/>
              </a:lnSpc>
            </a:pPr>
            <a:r>
              <a:rPr lang="pl-PL" sz="3700" dirty="0" smtClean="0">
                <a:solidFill>
                  <a:schemeClr val="tx1"/>
                </a:solidFill>
              </a:rPr>
              <a:t>wspieraniu </a:t>
            </a:r>
            <a:r>
              <a:rPr lang="pl-PL" sz="3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zdolności monitorowania i oceny </a:t>
            </a:r>
            <a:r>
              <a:rPr lang="pl-PL" sz="3700" dirty="0">
                <a:solidFill>
                  <a:schemeClr val="tx1"/>
                </a:solidFill>
              </a:rPr>
              <a:t>odpowiednich organów. </a:t>
            </a:r>
          </a:p>
          <a:p>
            <a:pPr>
              <a:buFont typeface="Courier New" panose="02070309020205020404" pitchFamily="49" charset="0"/>
              <a:buChar char="o"/>
            </a:pPr>
            <a:endParaRPr lang="pl-P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743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8965" y="616227"/>
            <a:ext cx="11618844" cy="983974"/>
          </a:xfrm>
        </p:spPr>
        <p:txBody>
          <a:bodyPr>
            <a:normAutofit/>
          </a:bodyPr>
          <a:lstStyle/>
          <a:p>
            <a:r>
              <a:rPr lang="pl-PL" sz="2800" b="1" i="1" dirty="0" smtClean="0">
                <a:solidFill>
                  <a:srgbClr val="002060"/>
                </a:solidFill>
              </a:rPr>
              <a:t>Cele zostaną </a:t>
            </a:r>
            <a:r>
              <a:rPr lang="pl-PL" sz="2800" b="1" i="1" dirty="0">
                <a:solidFill>
                  <a:srgbClr val="002060"/>
                </a:solidFill>
              </a:rPr>
              <a:t>osiągnięte przez realizację następujących </a:t>
            </a:r>
            <a:r>
              <a:rPr lang="pl-PL" sz="28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działań</a:t>
            </a:r>
            <a:r>
              <a:rPr lang="pl-PL" sz="2800" b="1" i="1" dirty="0">
                <a:solidFill>
                  <a:srgbClr val="002060"/>
                </a:solidFill>
              </a:rPr>
              <a:t> </a:t>
            </a:r>
            <a:r>
              <a:rPr lang="pl-PL" sz="2800" b="1" i="1" dirty="0" smtClean="0">
                <a:solidFill>
                  <a:srgbClr val="002060"/>
                </a:solidFill>
              </a:rPr>
              <a:t>KSOW+</a:t>
            </a:r>
            <a:endParaRPr lang="pl-PL" sz="2800" b="1" i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8965" y="2017642"/>
            <a:ext cx="11618844" cy="4631635"/>
          </a:xfrm>
          <a:solidFill>
            <a:schemeClr val="accent3">
              <a:lumMod val="40000"/>
              <a:lumOff val="6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pPr lvl="0"/>
            <a:r>
              <a:rPr lang="pl-PL" sz="2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gromadzenie, analiza i rozpowszechnianie informacji </a:t>
            </a:r>
            <a:r>
              <a:rPr lang="pl-PL" sz="2400" dirty="0">
                <a:solidFill>
                  <a:schemeClr val="tx1"/>
                </a:solidFill>
              </a:rPr>
              <a:t>o działaniach i dobrych praktykach wdrażanych lub wspieranych w ramach Planu strategicznego WPR, a także </a:t>
            </a:r>
            <a:r>
              <a:rPr lang="pl-PL" sz="24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analiza </a:t>
            </a:r>
            <a:r>
              <a:rPr lang="pl-PL" sz="2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rozwoju rolnictwa i obszarów wiejskich związanych z celami szczegółowymi </a:t>
            </a:r>
            <a:r>
              <a:rPr lang="pl-PL" sz="2400" dirty="0">
                <a:solidFill>
                  <a:schemeClr val="tx1"/>
                </a:solidFill>
              </a:rPr>
              <a:t>określonymi w art. 6 ust. 1 rozporządzenia o planach strategicznych; </a:t>
            </a:r>
          </a:p>
          <a:p>
            <a:pPr lvl="0"/>
            <a:r>
              <a:rPr lang="pl-PL" sz="24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poprawa </a:t>
            </a:r>
            <a:r>
              <a:rPr lang="pl-PL" sz="2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zdolności administracji państwa członkowskiego </a:t>
            </a:r>
            <a:r>
              <a:rPr lang="pl-PL" sz="2400" dirty="0">
                <a:solidFill>
                  <a:schemeClr val="tx1"/>
                </a:solidFill>
              </a:rPr>
              <a:t>i innych podmiotów zaangażowanych we wdrażanie planów strategicznych WPR, w tym w zakresie procesów </a:t>
            </a:r>
            <a:r>
              <a:rPr lang="pl-PL" sz="2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monitorowania i oceny</a:t>
            </a:r>
            <a:r>
              <a:rPr lang="pl-PL" sz="2400" dirty="0">
                <a:solidFill>
                  <a:schemeClr val="tx1"/>
                </a:solidFill>
              </a:rPr>
              <a:t>; </a:t>
            </a:r>
          </a:p>
          <a:p>
            <a:pPr lvl="0"/>
            <a:r>
              <a:rPr lang="pl-PL" sz="2400" dirty="0">
                <a:solidFill>
                  <a:schemeClr val="tx1"/>
                </a:solidFill>
              </a:rPr>
              <a:t>tworzenie </a:t>
            </a:r>
            <a:r>
              <a:rPr lang="pl-PL" sz="2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platform, organizacji forów i wydarzeń </a:t>
            </a:r>
            <a:r>
              <a:rPr lang="pl-PL" sz="2400" dirty="0">
                <a:solidFill>
                  <a:schemeClr val="tx1"/>
                </a:solidFill>
              </a:rPr>
              <a:t>ułatwiających </a:t>
            </a:r>
            <a:r>
              <a:rPr lang="pl-PL" sz="2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wymianę doświadczeń </a:t>
            </a:r>
            <a:r>
              <a:rPr lang="pl-PL" sz="2400" dirty="0">
                <a:solidFill>
                  <a:schemeClr val="tx1"/>
                </a:solidFill>
              </a:rPr>
              <a:t>między zainteresowanymi stronami i wzajemne uczenie się, w tym, możliwość wymiany z sieciami w państwach trzecich; </a:t>
            </a:r>
          </a:p>
        </p:txBody>
      </p:sp>
    </p:spTree>
    <p:extLst>
      <p:ext uri="{BB962C8B-B14F-4D97-AF65-F5344CB8AC3E}">
        <p14:creationId xmlns:p14="http://schemas.microsoft.com/office/powerpoint/2010/main" val="32440569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37927" y="655982"/>
            <a:ext cx="11400185" cy="1043609"/>
          </a:xfrm>
        </p:spPr>
        <p:txBody>
          <a:bodyPr>
            <a:normAutofit/>
          </a:bodyPr>
          <a:lstStyle/>
          <a:p>
            <a:r>
              <a:rPr lang="pl-PL" sz="2800" b="1" i="1" dirty="0">
                <a:solidFill>
                  <a:srgbClr val="002060"/>
                </a:solidFill>
              </a:rPr>
              <a:t>Cele zostaną osiągnięte przez realizację następujących </a:t>
            </a:r>
            <a:r>
              <a:rPr lang="pl-PL" sz="28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działań</a:t>
            </a:r>
            <a:r>
              <a:rPr lang="pl-PL" sz="2800" b="1" i="1" dirty="0">
                <a:solidFill>
                  <a:srgbClr val="002060"/>
                </a:solidFill>
              </a:rPr>
              <a:t> KSOW</a:t>
            </a:r>
            <a:r>
              <a:rPr lang="pl-PL" sz="2800" b="1" i="1" dirty="0" smtClean="0">
                <a:solidFill>
                  <a:srgbClr val="002060"/>
                </a:solidFill>
              </a:rPr>
              <a:t>+  cd.</a:t>
            </a:r>
            <a:endParaRPr lang="pl-PL" sz="2800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337927" y="1759225"/>
            <a:ext cx="11400185" cy="499938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65750" marR="0" lvl="0" indent="-256022" algn="l" defTabSz="914372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97D53"/>
              </a:buClr>
              <a:buSzPct val="100000"/>
              <a:buFont typeface="Georgia"/>
              <a:buChar char="•"/>
              <a:tabLst/>
              <a:defRPr lang="pl-PL" sz="2800" b="0" i="0" u="none" strike="noStrike" kern="1200" cap="none" spc="0" baseline="0">
                <a:solidFill>
                  <a:srgbClr val="455F51"/>
                </a:solidFill>
                <a:uFillTx/>
                <a:latin typeface="Calibri"/>
              </a:defRPr>
            </a:lvl1pPr>
            <a:lvl2pPr marL="658349" marR="0" lvl="1" indent="-246878" algn="l" defTabSz="914372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A7C29"/>
              </a:buClr>
              <a:buSzPct val="100000"/>
              <a:buFont typeface="Georgia"/>
              <a:buChar char="▫"/>
              <a:tabLst/>
              <a:defRPr lang="pl-PL" sz="2600" b="0" i="0" u="none" strike="noStrike" kern="1200" cap="none" spc="0" baseline="0">
                <a:solidFill>
                  <a:srgbClr val="455F51"/>
                </a:solidFill>
                <a:uFillTx/>
                <a:latin typeface="Calibri"/>
              </a:defRPr>
            </a:lvl2pPr>
            <a:lvl3pPr marL="923516" marR="0" lvl="2" indent="-219446" algn="l" defTabSz="914372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D671B"/>
              </a:buClr>
              <a:buSzPct val="100000"/>
              <a:buFont typeface="Wingdings 2" pitchFamily="18"/>
              <a:buChar char=""/>
              <a:tabLst/>
              <a:defRPr lang="pl-PL" sz="2400" b="0" i="0" u="none" strike="noStrike" kern="1200" cap="none" spc="0" baseline="0">
                <a:solidFill>
                  <a:srgbClr val="455F51"/>
                </a:solidFill>
                <a:uFillTx/>
                <a:latin typeface="Calibri"/>
              </a:defRPr>
            </a:lvl3pPr>
            <a:lvl4pPr marL="1179548" marR="0" lvl="3" indent="-201158" algn="l" defTabSz="914372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D671B"/>
              </a:buClr>
              <a:buSzPct val="100000"/>
              <a:buFont typeface="Wingdings 2" pitchFamily="18"/>
              <a:buChar char=""/>
              <a:tabLst/>
              <a:defRPr lang="pl-PL" sz="2200" b="0" i="0" u="none" strike="noStrike" kern="1200" cap="none" spc="0" baseline="0">
                <a:solidFill>
                  <a:srgbClr val="455F51"/>
                </a:solidFill>
                <a:uFillTx/>
                <a:latin typeface="Calibri"/>
              </a:defRPr>
            </a:lvl4pPr>
            <a:lvl5pPr marL="1389851" marR="0" lvl="4" indent="-182870" algn="l" defTabSz="914372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D671B"/>
              </a:buClr>
              <a:buSzPct val="100000"/>
              <a:buFont typeface="Wingdings 2" pitchFamily="18"/>
              <a:buChar char=""/>
              <a:tabLst/>
              <a:defRPr lang="pl-PL" sz="2000" b="0" i="0" u="none" strike="noStrike" kern="1200" cap="none" spc="0" baseline="0">
                <a:solidFill>
                  <a:srgbClr val="455F51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gromadzenie informacji i ułatwianie ich rozpowszechniania</a:t>
            </a:r>
            <a:r>
              <a:rPr lang="pl-PL" sz="2400" dirty="0">
                <a:solidFill>
                  <a:schemeClr val="tx1"/>
                </a:solidFill>
              </a:rPr>
              <a:t>, a także </a:t>
            </a:r>
            <a:r>
              <a:rPr lang="pl-PL" sz="2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tworzenie sieci kontaktów </a:t>
            </a:r>
            <a:r>
              <a:rPr lang="pl-PL" sz="2400" dirty="0">
                <a:solidFill>
                  <a:schemeClr val="tx1"/>
                </a:solidFill>
              </a:rPr>
              <a:t>w ramach finansowanych struktur i projektów, jak lokalne grupy działania i grupy operacyjne europejskiego partnerstwa innowacyjnego, a także równoważnych im struktur i projektów; </a:t>
            </a:r>
            <a:endParaRPr lang="pl-PL" sz="2400" dirty="0" smtClean="0">
              <a:solidFill>
                <a:schemeClr val="tx1"/>
              </a:solidFill>
            </a:endParaRPr>
          </a:p>
          <a:p>
            <a:r>
              <a:rPr lang="pl-PL" sz="24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wsparcie projektów współpracy </a:t>
            </a:r>
            <a:r>
              <a:rPr lang="pl-PL" sz="2400" dirty="0" smtClean="0">
                <a:solidFill>
                  <a:schemeClr val="tx1"/>
                </a:solidFill>
              </a:rPr>
              <a:t>między grupami operacyjnymi EPI, LGD lub podobnymi lokalnymi strukturami na rzecz rozwoju, w tym współpracy międzynarodowej; </a:t>
            </a:r>
          </a:p>
          <a:p>
            <a:r>
              <a:rPr lang="pl-PL" sz="24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rozwijanie powiązań </a:t>
            </a:r>
            <a:r>
              <a:rPr lang="pl-PL" sz="2400" dirty="0" smtClean="0">
                <a:solidFill>
                  <a:schemeClr val="tx1"/>
                </a:solidFill>
              </a:rPr>
              <a:t>z innymi strategiami lub sieciami finansowanymi przez Unię Europejską; 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wkład w dalszy rozwój WPR i przygotowanie Planu strategicznego WPR </a:t>
            </a:r>
            <a:r>
              <a:rPr lang="pl-PL" sz="24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kolejny okres programowania</a:t>
            </a:r>
            <a:r>
              <a:rPr lang="pl-PL" sz="2400" dirty="0" smtClean="0">
                <a:solidFill>
                  <a:schemeClr val="tx1"/>
                </a:solidFill>
              </a:rPr>
              <a:t>; 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uczestnictwo w działaniach </a:t>
            </a:r>
            <a:r>
              <a:rPr lang="pl-PL" sz="24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europejskiej sieci WPR </a:t>
            </a:r>
            <a:r>
              <a:rPr lang="pl-PL" sz="2400" dirty="0" smtClean="0">
                <a:solidFill>
                  <a:schemeClr val="tx1"/>
                </a:solidFill>
              </a:rPr>
              <a:t>i wnoszenie wkładu w jej działalność.</a:t>
            </a:r>
            <a:r>
              <a:rPr lang="pl-PL" sz="2200" dirty="0" smtClean="0">
                <a:solidFill>
                  <a:schemeClr val="tx1"/>
                </a:solidFill>
              </a:rPr>
              <a:t>  </a:t>
            </a:r>
            <a:endParaRPr lang="pl-PL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131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37929" y="655983"/>
            <a:ext cx="11373683" cy="1341783"/>
          </a:xfrm>
        </p:spPr>
        <p:txBody>
          <a:bodyPr>
            <a:normAutofit fontScale="90000"/>
          </a:bodyPr>
          <a:lstStyle/>
          <a:p>
            <a:r>
              <a:rPr lang="pl-PL" sz="3100" b="1" i="1" dirty="0" smtClean="0">
                <a:solidFill>
                  <a:srgbClr val="002060"/>
                </a:solidFill>
              </a:rPr>
              <a:t>KSOW+ </a:t>
            </a:r>
            <a:r>
              <a:rPr lang="pl-PL" sz="31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</a:t>
            </a:r>
            <a:r>
              <a:rPr lang="pl-PL" sz="31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ramach realizowanych działań </a:t>
            </a:r>
            <a:r>
              <a:rPr lang="pl-PL" sz="3100" b="1" i="1" dirty="0" smtClean="0">
                <a:solidFill>
                  <a:srgbClr val="002060"/>
                </a:solidFill>
              </a:rPr>
              <a:t>wspierać </a:t>
            </a:r>
            <a:r>
              <a:rPr lang="pl-PL" sz="3100" b="1" i="1" dirty="0">
                <a:solidFill>
                  <a:srgbClr val="002060"/>
                </a:solidFill>
              </a:rPr>
              <a:t>będzie wymianę wiedzy </a:t>
            </a:r>
            <a:r>
              <a:rPr lang="pl-PL" sz="3100" b="1" i="1" dirty="0" smtClean="0">
                <a:solidFill>
                  <a:srgbClr val="002060"/>
                </a:solidFill>
              </a:rPr>
              <a:t>i innowacji </a:t>
            </a:r>
            <a:r>
              <a:rPr lang="pl-PL" sz="3100" b="1" i="1" dirty="0">
                <a:solidFill>
                  <a:srgbClr val="002060"/>
                </a:solidFill>
              </a:rPr>
              <a:t>w rolnictwie pomiędzy partnerami systemu AKIS. </a:t>
            </a:r>
            <a:r>
              <a:rPr lang="pl-PL" sz="3100" b="1" i="1" dirty="0" smtClean="0">
                <a:solidFill>
                  <a:srgbClr val="002060"/>
                </a:solidFill>
              </a:rPr>
              <a:t/>
            </a:r>
            <a:br>
              <a:rPr lang="pl-PL" sz="3100" b="1" i="1" dirty="0" smtClean="0">
                <a:solidFill>
                  <a:srgbClr val="002060"/>
                </a:solidFill>
              </a:rPr>
            </a:br>
            <a:r>
              <a:rPr lang="en-US" sz="3100" b="1" i="1" dirty="0" err="1" smtClean="0">
                <a:solidFill>
                  <a:srgbClr val="002060"/>
                </a:solidFill>
              </a:rPr>
              <a:t>Wsparcie</a:t>
            </a:r>
            <a:r>
              <a:rPr lang="en-US" sz="3100" b="1" i="1" dirty="0" smtClean="0">
                <a:solidFill>
                  <a:srgbClr val="002060"/>
                </a:solidFill>
              </a:rPr>
              <a:t> </a:t>
            </a:r>
            <a:r>
              <a:rPr lang="en-US" sz="3100" b="1" i="1" dirty="0">
                <a:solidFill>
                  <a:srgbClr val="002060"/>
                </a:solidFill>
              </a:rPr>
              <a:t>to </a:t>
            </a:r>
            <a:r>
              <a:rPr lang="en-US" sz="3100" b="1" i="1" dirty="0" err="1">
                <a:solidFill>
                  <a:srgbClr val="002060"/>
                </a:solidFill>
              </a:rPr>
              <a:t>polegać</a:t>
            </a:r>
            <a:r>
              <a:rPr lang="en-US" sz="3100" b="1" i="1" dirty="0">
                <a:solidFill>
                  <a:srgbClr val="002060"/>
                </a:solidFill>
              </a:rPr>
              <a:t> </a:t>
            </a:r>
            <a:r>
              <a:rPr lang="en-US" sz="3100" b="1" i="1" dirty="0" err="1">
                <a:solidFill>
                  <a:srgbClr val="002060"/>
                </a:solidFill>
              </a:rPr>
              <a:t>będzie</a:t>
            </a:r>
            <a:r>
              <a:rPr lang="en-US" sz="3100" b="1" i="1" dirty="0">
                <a:solidFill>
                  <a:srgbClr val="002060"/>
                </a:solidFill>
              </a:rPr>
              <a:t> m.in. na: </a:t>
            </a:r>
            <a:r>
              <a:rPr lang="en-US" dirty="0"/>
              <a:t> 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37930" y="2315817"/>
            <a:ext cx="11373682" cy="4412974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 lvl="0"/>
            <a:r>
              <a:rPr lang="pl-PL" dirty="0" smtClean="0">
                <a:solidFill>
                  <a:schemeClr val="tx1"/>
                </a:solidFill>
              </a:rPr>
              <a:t>ułatwianiu </a:t>
            </a:r>
            <a:r>
              <a:rPr lang="pl-PL" dirty="0">
                <a:solidFill>
                  <a:schemeClr val="tx1"/>
                </a:solidFill>
              </a:rPr>
              <a:t>wymiany wiedzy i nawiązywania kontaktów przez interesariuszy systemu (naukowców, doradców, przedsiębiorców, rolników i inne zainteresowane podmioty);  </a:t>
            </a:r>
          </a:p>
          <a:p>
            <a:pPr lvl="0"/>
            <a:r>
              <a:rPr lang="pl-PL" dirty="0">
                <a:solidFill>
                  <a:schemeClr val="tx1"/>
                </a:solidFill>
              </a:rPr>
              <a:t>zapewnieniu forum do wymiany wiedzy i współpracy, w tym w ramach grup lub sieci tematycznych; </a:t>
            </a:r>
          </a:p>
          <a:p>
            <a:pPr lvl="0"/>
            <a:r>
              <a:rPr lang="pl-PL" dirty="0">
                <a:solidFill>
                  <a:schemeClr val="tx1"/>
                </a:solidFill>
              </a:rPr>
              <a:t>wsparciu nawiązywania współpracy, przygotowania i realizacji projektów interaktywnych, oraz funkcjonujących grup operacyjnych i ich współpracy;  </a:t>
            </a:r>
          </a:p>
          <a:p>
            <a:pPr lvl="0"/>
            <a:r>
              <a:rPr lang="pl-PL" dirty="0">
                <a:solidFill>
                  <a:schemeClr val="tx1"/>
                </a:solidFill>
              </a:rPr>
              <a:t>promowaniu dobrych praktyk w tworzeniu i wdrażaniu nowych lub innowacyjnych rozwiązań w rolnictwie i obszarach wiejskich;  </a:t>
            </a:r>
          </a:p>
          <a:p>
            <a:pPr lvl="0"/>
            <a:r>
              <a:rPr lang="pl-PL" dirty="0">
                <a:solidFill>
                  <a:schemeClr val="tx1"/>
                </a:solidFill>
              </a:rPr>
              <a:t>podnoszeniu poziomu wiedzy i umiejętności interesariuszy systemu; </a:t>
            </a:r>
          </a:p>
          <a:p>
            <a:pPr lvl="0"/>
            <a:r>
              <a:rPr lang="pl-PL" dirty="0">
                <a:solidFill>
                  <a:schemeClr val="tx1"/>
                </a:solidFill>
              </a:rPr>
              <a:t>tworzeniu lub utrzymaniu platform/forów wymiany wiedzy i informacji pomiędzy interesariuszami; </a:t>
            </a:r>
          </a:p>
          <a:p>
            <a:r>
              <a:rPr lang="pl-PL" dirty="0">
                <a:solidFill>
                  <a:schemeClr val="tx1"/>
                </a:solidFill>
              </a:rPr>
              <a:t>upowszechnianiu informacji o realizowanych działaniach, innowacyjnych </a:t>
            </a:r>
            <a:r>
              <a:rPr lang="pl-PL" dirty="0" smtClean="0">
                <a:solidFill>
                  <a:schemeClr val="tx1"/>
                </a:solidFill>
              </a:rPr>
              <a:t>rozwiązaniach.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1210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416" y="655982"/>
            <a:ext cx="7712764" cy="1043609"/>
          </a:xfrm>
        </p:spPr>
        <p:txBody>
          <a:bodyPr>
            <a:normAutofit/>
          </a:bodyPr>
          <a:lstStyle/>
          <a:p>
            <a:r>
              <a:rPr lang="pl-PL" sz="2800" b="1" i="1" dirty="0" smtClean="0">
                <a:solidFill>
                  <a:srgbClr val="002060"/>
                </a:solidFill>
              </a:rPr>
              <a:t>Strategia Komunikacji </a:t>
            </a:r>
            <a:endParaRPr lang="pl-PL" sz="2800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258415" y="1784074"/>
            <a:ext cx="7712764" cy="336936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65750" marR="0" lvl="0" indent="-256022" algn="l" defTabSz="914372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97D53"/>
              </a:buClr>
              <a:buSzPct val="100000"/>
              <a:buFont typeface="Georgia"/>
              <a:buChar char="•"/>
              <a:tabLst/>
              <a:defRPr lang="pl-PL" sz="2800" b="0" i="0" u="none" strike="noStrike" kern="1200" cap="none" spc="0" baseline="0">
                <a:solidFill>
                  <a:srgbClr val="455F51"/>
                </a:solidFill>
                <a:uFillTx/>
                <a:latin typeface="Calibri"/>
              </a:defRPr>
            </a:lvl1pPr>
            <a:lvl2pPr marL="658349" marR="0" lvl="1" indent="-246878" algn="l" defTabSz="914372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A7C29"/>
              </a:buClr>
              <a:buSzPct val="100000"/>
              <a:buFont typeface="Georgia"/>
              <a:buChar char="▫"/>
              <a:tabLst/>
              <a:defRPr lang="pl-PL" sz="2600" b="0" i="0" u="none" strike="noStrike" kern="1200" cap="none" spc="0" baseline="0">
                <a:solidFill>
                  <a:srgbClr val="455F51"/>
                </a:solidFill>
                <a:uFillTx/>
                <a:latin typeface="Calibri"/>
              </a:defRPr>
            </a:lvl2pPr>
            <a:lvl3pPr marL="923516" marR="0" lvl="2" indent="-219446" algn="l" defTabSz="914372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D671B"/>
              </a:buClr>
              <a:buSzPct val="100000"/>
              <a:buFont typeface="Wingdings 2" pitchFamily="18"/>
              <a:buChar char=""/>
              <a:tabLst/>
              <a:defRPr lang="pl-PL" sz="2400" b="0" i="0" u="none" strike="noStrike" kern="1200" cap="none" spc="0" baseline="0">
                <a:solidFill>
                  <a:srgbClr val="455F51"/>
                </a:solidFill>
                <a:uFillTx/>
                <a:latin typeface="Calibri"/>
              </a:defRPr>
            </a:lvl3pPr>
            <a:lvl4pPr marL="1179548" marR="0" lvl="3" indent="-201158" algn="l" defTabSz="914372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D671B"/>
              </a:buClr>
              <a:buSzPct val="100000"/>
              <a:buFont typeface="Wingdings 2" pitchFamily="18"/>
              <a:buChar char=""/>
              <a:tabLst/>
              <a:defRPr lang="pl-PL" sz="2200" b="0" i="0" u="none" strike="noStrike" kern="1200" cap="none" spc="0" baseline="0">
                <a:solidFill>
                  <a:srgbClr val="455F51"/>
                </a:solidFill>
                <a:uFillTx/>
                <a:latin typeface="Calibri"/>
              </a:defRPr>
            </a:lvl4pPr>
            <a:lvl5pPr marL="1389851" marR="0" lvl="4" indent="-182870" algn="l" defTabSz="914372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D671B"/>
              </a:buClr>
              <a:buSzPct val="100000"/>
              <a:buFont typeface="Wingdings 2" pitchFamily="18"/>
              <a:buChar char=""/>
              <a:tabLst/>
              <a:defRPr lang="pl-PL" sz="2000" b="0" i="0" u="none" strike="noStrike" kern="1200" cap="none" spc="0" baseline="0">
                <a:solidFill>
                  <a:srgbClr val="455F51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pl-PL" dirty="0">
                <a:solidFill>
                  <a:schemeClr val="tx1"/>
                </a:solidFill>
              </a:rPr>
              <a:t>W ramach KSOW+ realizowane będą również działania </a:t>
            </a:r>
            <a:r>
              <a:rPr lang="pl-PL" u="sng" dirty="0">
                <a:solidFill>
                  <a:srgbClr val="0070C0"/>
                </a:solidFill>
              </a:rPr>
              <a:t>informacyjno-promocyjne </a:t>
            </a:r>
            <a:r>
              <a:rPr lang="pl-PL" dirty="0">
                <a:solidFill>
                  <a:schemeClr val="tx1"/>
                </a:solidFill>
              </a:rPr>
              <a:t>zgodnie ze </a:t>
            </a:r>
            <a:r>
              <a:rPr lang="pl-PL" b="1" dirty="0">
                <a:solidFill>
                  <a:schemeClr val="tx1"/>
                </a:solidFill>
              </a:rPr>
              <a:t>Strategią Komunikacji</a:t>
            </a:r>
            <a:r>
              <a:rPr lang="pl-PL" dirty="0">
                <a:solidFill>
                  <a:schemeClr val="tx1"/>
                </a:solidFill>
              </a:rPr>
              <a:t>. Dokument ten zostanie przygotowany przez </a:t>
            </a:r>
            <a:r>
              <a:rPr lang="pl-PL" dirty="0" smtClean="0">
                <a:solidFill>
                  <a:schemeClr val="tx1"/>
                </a:solidFill>
              </a:rPr>
              <a:t>IZ w </a:t>
            </a:r>
            <a:r>
              <a:rPr lang="pl-PL" dirty="0">
                <a:solidFill>
                  <a:schemeClr val="tx1"/>
                </a:solidFill>
              </a:rPr>
              <a:t>oparciu o unijne przepisy szczegółowe dotyczące stosowania wymogów w zakresie </a:t>
            </a:r>
            <a:r>
              <a:rPr lang="pl-PL" u="sng" dirty="0">
                <a:solidFill>
                  <a:srgbClr val="C00000"/>
                </a:solidFill>
              </a:rPr>
              <a:t>informacji, promocji oraz właściwej identyfikacji wizualnej operacji.</a:t>
            </a:r>
            <a:r>
              <a:rPr lang="pl-PL" dirty="0">
                <a:solidFill>
                  <a:schemeClr val="tx1"/>
                </a:solidFill>
              </a:rPr>
              <a:t>  </a:t>
            </a:r>
          </a:p>
          <a:p>
            <a:pPr marL="109728" indent="0">
              <a:buNone/>
            </a:pPr>
            <a:r>
              <a:rPr lang="pl-PL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3" name="Prostokąt 2"/>
          <p:cNvSpPr/>
          <p:nvPr/>
        </p:nvSpPr>
        <p:spPr>
          <a:xfrm>
            <a:off x="8527773" y="881743"/>
            <a:ext cx="3114497" cy="4385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b="1" u="sng" dirty="0">
                <a:solidFill>
                  <a:schemeClr val="tx1"/>
                </a:solidFill>
              </a:rPr>
              <a:t>Strategia Komunikacji </a:t>
            </a:r>
            <a:r>
              <a:rPr lang="pl-PL" dirty="0">
                <a:solidFill>
                  <a:schemeClr val="tx1"/>
                </a:solidFill>
              </a:rPr>
              <a:t>określać </a:t>
            </a:r>
            <a:r>
              <a:rPr lang="pl-PL" dirty="0" smtClean="0">
                <a:solidFill>
                  <a:schemeClr val="tx1"/>
                </a:solidFill>
              </a:rPr>
              <a:t>będzie: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chemeClr val="tx1"/>
                </a:solidFill>
              </a:rPr>
              <a:t>cele </a:t>
            </a:r>
            <a:r>
              <a:rPr lang="pl-PL" dirty="0">
                <a:solidFill>
                  <a:schemeClr val="tx1"/>
                </a:solidFill>
              </a:rPr>
              <a:t>i grupy docelowe podejmowanych działań, </a:t>
            </a:r>
            <a:endParaRPr lang="pl-PL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chemeClr val="tx1"/>
                </a:solidFill>
              </a:rPr>
              <a:t>zasady </a:t>
            </a:r>
            <a:r>
              <a:rPr lang="pl-PL" dirty="0">
                <a:solidFill>
                  <a:schemeClr val="tx1"/>
                </a:solidFill>
              </a:rPr>
              <a:t>prowadzenia działań informacyjnych i promocyjnych, </a:t>
            </a:r>
            <a:endParaRPr lang="pl-PL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chemeClr val="tx1"/>
                </a:solidFill>
              </a:rPr>
              <a:t>kanały </a:t>
            </a:r>
            <a:r>
              <a:rPr lang="pl-PL" dirty="0">
                <a:solidFill>
                  <a:schemeClr val="tx1"/>
                </a:solidFill>
              </a:rPr>
              <a:t>i narzędzia komunikacji</a:t>
            </a:r>
            <a:r>
              <a:rPr lang="pl-PL" dirty="0" smtClean="0">
                <a:solidFill>
                  <a:schemeClr val="tx1"/>
                </a:solidFill>
              </a:rPr>
              <a:t>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chemeClr val="tx1"/>
                </a:solidFill>
              </a:rPr>
              <a:t>instytucje </a:t>
            </a:r>
            <a:r>
              <a:rPr lang="pl-PL" dirty="0">
                <a:solidFill>
                  <a:schemeClr val="tx1"/>
                </a:solidFill>
              </a:rPr>
              <a:t>zaangażowane w te działania, </a:t>
            </a:r>
            <a:endParaRPr lang="pl-PL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chemeClr val="tx1"/>
                </a:solidFill>
              </a:rPr>
              <a:t>źródło finansowania</a:t>
            </a:r>
            <a:r>
              <a:rPr lang="pl-PL" dirty="0">
                <a:solidFill>
                  <a:schemeClr val="tx1"/>
                </a:solidFill>
              </a:rPr>
              <a:t>.</a:t>
            </a:r>
            <a:endParaRPr lang="pl-PL" dirty="0" smtClean="0">
              <a:solidFill>
                <a:schemeClr val="tx1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8425067" y="5511246"/>
            <a:ext cx="3623289" cy="120032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rgbClr val="C00000"/>
                </a:solidFill>
              </a:rPr>
              <a:t>Strategia Komunikacji </a:t>
            </a:r>
            <a:r>
              <a:rPr lang="pl-PL" dirty="0"/>
              <a:t>będzie obowiązywać wszystkie podmioty, które odpowiadają za wykorzystanie środków w ramach Planu. </a:t>
            </a:r>
          </a:p>
        </p:txBody>
      </p:sp>
      <p:sp>
        <p:nvSpPr>
          <p:cNvPr id="6" name="Prostokąt 5"/>
          <p:cNvSpPr/>
          <p:nvPr/>
        </p:nvSpPr>
        <p:spPr>
          <a:xfrm>
            <a:off x="258415" y="5511246"/>
            <a:ext cx="81666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chemeClr val="accent6">
                    <a:lumMod val="50000"/>
                  </a:schemeClr>
                </a:solidFill>
              </a:rPr>
              <a:t>Obowiązki informacyjne beneficjenta 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zostaną </a:t>
            </a:r>
            <a:r>
              <a:rPr lang="pl-PL" dirty="0">
                <a:solidFill>
                  <a:schemeClr val="accent6">
                    <a:lumMod val="50000"/>
                  </a:schemeClr>
                </a:solidFill>
              </a:rPr>
              <a:t>określone w </a:t>
            </a:r>
            <a:r>
              <a:rPr lang="pl-PL" b="1" u="sng" dirty="0">
                <a:solidFill>
                  <a:schemeClr val="accent6">
                    <a:lumMod val="50000"/>
                  </a:schemeClr>
                </a:solidFill>
              </a:rPr>
              <a:t>Księdze wizualizacji planu strategicznego </a:t>
            </a:r>
            <a:r>
              <a:rPr lang="pl-PL" b="1" u="sng" dirty="0" smtClean="0">
                <a:solidFill>
                  <a:schemeClr val="accent6">
                    <a:lumMod val="50000"/>
                  </a:schemeClr>
                </a:solidFill>
              </a:rPr>
              <a:t>WPR</a:t>
            </a:r>
            <a:endParaRPr lang="pl-PL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92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8705" y="467140"/>
            <a:ext cx="11213698" cy="938266"/>
          </a:xfrm>
        </p:spPr>
        <p:txBody>
          <a:bodyPr>
            <a:normAutofit/>
          </a:bodyPr>
          <a:lstStyle/>
          <a:p>
            <a:r>
              <a:rPr lang="pl-PL" sz="2800" b="1" i="1" dirty="0">
                <a:solidFill>
                  <a:srgbClr val="002060"/>
                </a:solidFill>
              </a:rPr>
              <a:t>Struktura sieci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368705" y="1405405"/>
            <a:ext cx="11213698" cy="5333325"/>
          </a:xfrm>
          <a:prstGeom prst="rect">
            <a:avLst/>
          </a:prstGeom>
          <a:solidFill>
            <a:srgbClr val="E7E6E6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65750" marR="0" lvl="0" indent="-256022" algn="l" defTabSz="914372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97D53"/>
              </a:buClr>
              <a:buSzPct val="100000"/>
              <a:buFont typeface="Georgia"/>
              <a:buChar char="•"/>
              <a:tabLst/>
              <a:defRPr lang="pl-PL" sz="2800" b="0" i="0" u="none" strike="noStrike" kern="1200" cap="none" spc="0" baseline="0">
                <a:solidFill>
                  <a:srgbClr val="455F51"/>
                </a:solidFill>
                <a:uFillTx/>
                <a:latin typeface="Calibri"/>
              </a:defRPr>
            </a:lvl1pPr>
            <a:lvl2pPr marL="658349" marR="0" lvl="1" indent="-246878" algn="l" defTabSz="914372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A7C29"/>
              </a:buClr>
              <a:buSzPct val="100000"/>
              <a:buFont typeface="Georgia"/>
              <a:buChar char="▫"/>
              <a:tabLst/>
              <a:defRPr lang="pl-PL" sz="2600" b="0" i="0" u="none" strike="noStrike" kern="1200" cap="none" spc="0" baseline="0">
                <a:solidFill>
                  <a:srgbClr val="455F51"/>
                </a:solidFill>
                <a:uFillTx/>
                <a:latin typeface="Calibri"/>
              </a:defRPr>
            </a:lvl2pPr>
            <a:lvl3pPr marL="923516" marR="0" lvl="2" indent="-219446" algn="l" defTabSz="914372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D671B"/>
              </a:buClr>
              <a:buSzPct val="100000"/>
              <a:buFont typeface="Wingdings 2" pitchFamily="18"/>
              <a:buChar char=""/>
              <a:tabLst/>
              <a:defRPr lang="pl-PL" sz="2400" b="0" i="0" u="none" strike="noStrike" kern="1200" cap="none" spc="0" baseline="0">
                <a:solidFill>
                  <a:srgbClr val="455F51"/>
                </a:solidFill>
                <a:uFillTx/>
                <a:latin typeface="Calibri"/>
              </a:defRPr>
            </a:lvl3pPr>
            <a:lvl4pPr marL="1179548" marR="0" lvl="3" indent="-201158" algn="l" defTabSz="914372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D671B"/>
              </a:buClr>
              <a:buSzPct val="100000"/>
              <a:buFont typeface="Wingdings 2" pitchFamily="18"/>
              <a:buChar char=""/>
              <a:tabLst/>
              <a:defRPr lang="pl-PL" sz="2200" b="0" i="0" u="none" strike="noStrike" kern="1200" cap="none" spc="0" baseline="0">
                <a:solidFill>
                  <a:srgbClr val="455F51"/>
                </a:solidFill>
                <a:uFillTx/>
                <a:latin typeface="Calibri"/>
              </a:defRPr>
            </a:lvl4pPr>
            <a:lvl5pPr marL="1389851" marR="0" lvl="4" indent="-182870" algn="l" defTabSz="914372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D671B"/>
              </a:buClr>
              <a:buSzPct val="100000"/>
              <a:buFont typeface="Wingdings 2" pitchFamily="18"/>
              <a:buChar char=""/>
              <a:tabLst/>
              <a:defRPr lang="pl-PL" sz="2000" b="0" i="0" u="none" strike="noStrike" kern="1200" cap="none" spc="0" baseline="0">
                <a:solidFill>
                  <a:srgbClr val="455F51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r>
              <a:rPr lang="pl-PL" sz="2000" dirty="0" smtClean="0">
                <a:solidFill>
                  <a:schemeClr val="tx1"/>
                </a:solidFill>
              </a:rPr>
              <a:t>Strukturę organizacyjno-instytucjonalną </a:t>
            </a:r>
            <a:r>
              <a:rPr lang="pl-PL" sz="2000" b="1" dirty="0" smtClean="0">
                <a:solidFill>
                  <a:schemeClr val="tx1"/>
                </a:solidFill>
              </a:rPr>
              <a:t>KSOW+ </a:t>
            </a:r>
            <a:r>
              <a:rPr lang="pl-PL" sz="2000" dirty="0" smtClean="0">
                <a:solidFill>
                  <a:schemeClr val="tx1"/>
                </a:solidFill>
              </a:rPr>
              <a:t>będą tworzyć: </a:t>
            </a:r>
            <a:r>
              <a:rPr lang="pl-PL" sz="2000" b="1" dirty="0" err="1" smtClean="0">
                <a:solidFill>
                  <a:schemeClr val="tx1"/>
                </a:solidFill>
              </a:rPr>
              <a:t>MRiRW</a:t>
            </a:r>
            <a:r>
              <a:rPr lang="pl-PL" sz="2000" dirty="0" smtClean="0">
                <a:solidFill>
                  <a:schemeClr val="tx1"/>
                </a:solidFill>
              </a:rPr>
              <a:t>, </a:t>
            </a:r>
            <a:r>
              <a:rPr lang="pl-PL" sz="2000" b="1" dirty="0" smtClean="0">
                <a:solidFill>
                  <a:schemeClr val="tx1"/>
                </a:solidFill>
              </a:rPr>
              <a:t>ARiMR</a:t>
            </a:r>
            <a:r>
              <a:rPr lang="pl-PL" sz="2000" dirty="0" smtClean="0">
                <a:solidFill>
                  <a:schemeClr val="tx1"/>
                </a:solidFill>
              </a:rPr>
              <a:t>, </a:t>
            </a:r>
            <a:r>
              <a:rPr lang="pl-PL" sz="2000" b="1" dirty="0" smtClean="0">
                <a:solidFill>
                  <a:schemeClr val="tx1"/>
                </a:solidFill>
              </a:rPr>
              <a:t>SW</a:t>
            </a:r>
            <a:r>
              <a:rPr lang="pl-PL" sz="2000" dirty="0" smtClean="0">
                <a:solidFill>
                  <a:schemeClr val="tx1"/>
                </a:solidFill>
              </a:rPr>
              <a:t> oraz </a:t>
            </a:r>
            <a:r>
              <a:rPr lang="pl-PL" sz="2000" b="1" dirty="0" smtClean="0">
                <a:solidFill>
                  <a:schemeClr val="tx1"/>
                </a:solidFill>
              </a:rPr>
              <a:t>JDR</a:t>
            </a:r>
          </a:p>
          <a:p>
            <a:pPr marL="109728" indent="0">
              <a:buFont typeface="Georgia"/>
              <a:buNone/>
            </a:pPr>
            <a:endParaRPr lang="pl-PL" sz="2000" dirty="0" smtClean="0">
              <a:solidFill>
                <a:schemeClr val="tx1"/>
              </a:solidFill>
            </a:endParaRPr>
          </a:p>
          <a:p>
            <a:pPr>
              <a:buFont typeface="Wingdings" pitchFamily="2"/>
              <a:buChar char="q"/>
            </a:pPr>
            <a:r>
              <a:rPr lang="pl-PL" sz="2000" b="1" dirty="0" err="1" smtClean="0">
                <a:solidFill>
                  <a:schemeClr val="tx1"/>
                </a:solidFill>
              </a:rPr>
              <a:t>MRiRW</a:t>
            </a:r>
            <a:r>
              <a:rPr lang="pl-PL" sz="2000" dirty="0" smtClean="0">
                <a:solidFill>
                  <a:schemeClr val="tx1"/>
                </a:solidFill>
              </a:rPr>
              <a:t> – </a:t>
            </a:r>
            <a:r>
              <a:rPr lang="pl-PL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zadania IZ </a:t>
            </a:r>
            <a:r>
              <a:rPr lang="pl-PL" sz="2000" b="1" dirty="0" smtClean="0">
                <a:solidFill>
                  <a:schemeClr val="tx1"/>
                </a:solidFill>
              </a:rPr>
              <a:t>-&gt; </a:t>
            </a:r>
            <a:r>
              <a:rPr lang="pl-PL" sz="2000" dirty="0" smtClean="0">
                <a:solidFill>
                  <a:schemeClr val="tx1"/>
                </a:solidFill>
              </a:rPr>
              <a:t>opracowywanie krajowych przepisów i wytyczne, nadzór nad funkcjonowaniem Sieci, przygotowanie PD KSOW+ 2023-2027 i SK WPR 2023-2027 oraz ich zmian, akceptacja PO przygotowanych przez JC, + realizacja operacji własnych,</a:t>
            </a:r>
          </a:p>
          <a:p>
            <a:pPr>
              <a:buFont typeface="Wingdings" pitchFamily="2"/>
              <a:buChar char="q"/>
            </a:pPr>
            <a:r>
              <a:rPr lang="pl-PL" sz="2000" b="1" dirty="0" smtClean="0">
                <a:solidFill>
                  <a:schemeClr val="tx1"/>
                </a:solidFill>
              </a:rPr>
              <a:t>CDR</a:t>
            </a:r>
            <a:r>
              <a:rPr lang="pl-PL" sz="2000" dirty="0" smtClean="0">
                <a:solidFill>
                  <a:schemeClr val="tx1"/>
                </a:solidFill>
              </a:rPr>
              <a:t> – </a:t>
            </a:r>
            <a:r>
              <a:rPr lang="pl-PL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funkcja jednostki centralnej</a:t>
            </a:r>
            <a:r>
              <a:rPr lang="pl-PL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b="1" dirty="0" smtClean="0">
                <a:solidFill>
                  <a:schemeClr val="tx1"/>
                </a:solidFill>
              </a:rPr>
              <a:t>-&gt; </a:t>
            </a:r>
            <a:r>
              <a:rPr lang="pl-PL" sz="2000" dirty="0" smtClean="0">
                <a:solidFill>
                  <a:schemeClr val="tx1"/>
                </a:solidFill>
              </a:rPr>
              <a:t>koordynacja funkcjonowania całej sieci, opracowanie Instrukcji </a:t>
            </a:r>
            <a:r>
              <a:rPr lang="pl-PL" sz="2000" dirty="0">
                <a:solidFill>
                  <a:schemeClr val="tx1"/>
                </a:solidFill>
              </a:rPr>
              <a:t>dot. zgłaszania operacji do Planu </a:t>
            </a:r>
            <a:r>
              <a:rPr lang="pl-PL" sz="2000" dirty="0" smtClean="0">
                <a:solidFill>
                  <a:schemeClr val="tx1"/>
                </a:solidFill>
              </a:rPr>
              <a:t>operacyjnego i </a:t>
            </a:r>
            <a:r>
              <a:rPr lang="pl-PL" sz="2000" dirty="0">
                <a:solidFill>
                  <a:schemeClr val="tx1"/>
                </a:solidFill>
              </a:rPr>
              <a:t>opracowanie Planu </a:t>
            </a:r>
            <a:r>
              <a:rPr lang="pl-PL" sz="2000" dirty="0" smtClean="0">
                <a:solidFill>
                  <a:schemeClr val="tx1"/>
                </a:solidFill>
              </a:rPr>
              <a:t>operacyjnego, + zadania na poziomie krajowym (operacje własne),</a:t>
            </a:r>
          </a:p>
          <a:p>
            <a:pPr>
              <a:buFont typeface="Wingdings" pitchFamily="2"/>
              <a:buChar char="q"/>
            </a:pPr>
            <a:r>
              <a:rPr lang="pl-PL" sz="2000" b="1" dirty="0" smtClean="0">
                <a:solidFill>
                  <a:schemeClr val="tx1"/>
                </a:solidFill>
              </a:rPr>
              <a:t>SW</a:t>
            </a:r>
            <a:r>
              <a:rPr lang="pl-PL" sz="2000" dirty="0" smtClean="0">
                <a:solidFill>
                  <a:schemeClr val="tx1"/>
                </a:solidFill>
              </a:rPr>
              <a:t> i </a:t>
            </a:r>
            <a:r>
              <a:rPr lang="pl-PL" sz="2000" b="1" dirty="0" smtClean="0">
                <a:solidFill>
                  <a:schemeClr val="tx1"/>
                </a:solidFill>
              </a:rPr>
              <a:t>ODR</a:t>
            </a:r>
            <a:r>
              <a:rPr lang="pl-PL" sz="2000" dirty="0" smtClean="0">
                <a:solidFill>
                  <a:schemeClr val="tx1"/>
                </a:solidFill>
              </a:rPr>
              <a:t> </a:t>
            </a:r>
            <a:r>
              <a:rPr lang="pl-PL" sz="2000" b="1" dirty="0" smtClean="0">
                <a:solidFill>
                  <a:schemeClr val="tx1"/>
                </a:solidFill>
              </a:rPr>
              <a:t>-&gt;</a:t>
            </a:r>
            <a:r>
              <a:rPr lang="pl-PL" sz="2000" dirty="0" smtClean="0">
                <a:solidFill>
                  <a:schemeClr val="tx1"/>
                </a:solidFill>
              </a:rPr>
              <a:t> będą realizowały zadania sieci na </a:t>
            </a:r>
            <a:r>
              <a:rPr lang="pl-PL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poziomie regionalnym</a:t>
            </a:r>
            <a:r>
              <a:rPr lang="pl-PL" sz="2000" dirty="0" smtClean="0">
                <a:solidFill>
                  <a:schemeClr val="tx1"/>
                </a:solidFill>
              </a:rPr>
              <a:t>,</a:t>
            </a:r>
          </a:p>
          <a:p>
            <a:pPr>
              <a:buFont typeface="Wingdings" pitchFamily="2"/>
              <a:buChar char="q"/>
            </a:pPr>
            <a:r>
              <a:rPr lang="pl-PL" sz="2000" b="1" dirty="0" smtClean="0">
                <a:solidFill>
                  <a:schemeClr val="tx1"/>
                </a:solidFill>
              </a:rPr>
              <a:t>ARiMR -&gt; </a:t>
            </a:r>
            <a:r>
              <a:rPr lang="pl-PL" sz="2000" dirty="0" smtClean="0">
                <a:solidFill>
                  <a:schemeClr val="tx1"/>
                </a:solidFill>
              </a:rPr>
              <a:t>zadania wyłącznie w zakresie Strategii Komunikacji WPR 2023-2027 </a:t>
            </a:r>
          </a:p>
          <a:p>
            <a:pPr>
              <a:buFont typeface="Wingdings" pitchFamily="2"/>
              <a:buChar char="q"/>
            </a:pPr>
            <a:r>
              <a:rPr lang="pl-PL" sz="2000" dirty="0" smtClean="0">
                <a:solidFill>
                  <a:schemeClr val="tx1"/>
                </a:solidFill>
              </a:rPr>
              <a:t>Sieć będzie wspierana przez </a:t>
            </a:r>
            <a:r>
              <a:rPr lang="pl-PL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Komitet Sterujący ds. KSOW+ </a:t>
            </a:r>
            <a:r>
              <a:rPr lang="pl-PL" sz="2000" b="1" dirty="0" smtClean="0">
                <a:solidFill>
                  <a:schemeClr val="tx1"/>
                </a:solidFill>
              </a:rPr>
              <a:t>-&gt;</a:t>
            </a:r>
            <a:r>
              <a:rPr lang="pl-PL" sz="2000" dirty="0" smtClean="0">
                <a:solidFill>
                  <a:schemeClr val="tx1"/>
                </a:solidFill>
              </a:rPr>
              <a:t> organ opiniodawczo-doradczy </a:t>
            </a:r>
            <a:r>
              <a:rPr lang="pl-PL" sz="2000" dirty="0" err="1" smtClean="0">
                <a:solidFill>
                  <a:schemeClr val="tx1"/>
                </a:solidFill>
              </a:rPr>
              <a:t>MRiRW</a:t>
            </a:r>
            <a:endParaRPr lang="pl-PL" sz="2000" dirty="0" smtClean="0">
              <a:solidFill>
                <a:schemeClr val="tx1"/>
              </a:solidFill>
            </a:endParaRPr>
          </a:p>
          <a:p>
            <a:pPr>
              <a:buFont typeface="Wingdings" pitchFamily="2"/>
              <a:buChar char="q"/>
            </a:pPr>
            <a:r>
              <a:rPr lang="pl-PL" sz="2000" dirty="0" smtClean="0">
                <a:solidFill>
                  <a:schemeClr val="tx1"/>
                </a:solidFill>
              </a:rPr>
              <a:t>W działania sieci oprócz jednostek wsparcia sieci będą zaangażowani jej </a:t>
            </a:r>
            <a:r>
              <a:rPr lang="pl-PL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partnerzy</a:t>
            </a:r>
            <a:r>
              <a:rPr lang="pl-PL" sz="2000" dirty="0" smtClean="0">
                <a:solidFill>
                  <a:schemeClr val="tx1"/>
                </a:solidFill>
              </a:rPr>
              <a:t>, tj. podmioty aktywnie działające na rzecz rozwoju obszarów wiejskich i rolnictwa, </a:t>
            </a:r>
            <a:r>
              <a:rPr lang="pl-PL" sz="2000" dirty="0">
                <a:solidFill>
                  <a:schemeClr val="tx1"/>
                </a:solidFill>
              </a:rPr>
              <a:t>w tym wdrażające innowacje lub opracowujące innowacyjne rozwiązania. </a:t>
            </a:r>
            <a:endParaRPr lang="pl-PL" sz="2000" dirty="0" smtClean="0"/>
          </a:p>
          <a:p>
            <a:pPr marL="109728" indent="0">
              <a:buFont typeface="Georgia"/>
              <a:buNone/>
            </a:pPr>
            <a:endParaRPr lang="pl-PL" sz="20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1612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7660" y="3093929"/>
            <a:ext cx="10972800" cy="144675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3200" b="1" i="1" dirty="0" smtClean="0">
                <a:solidFill>
                  <a:srgbClr val="002060"/>
                </a:solidFill>
              </a:rPr>
              <a:t>Operacje własne - propozycje </a:t>
            </a:r>
            <a:r>
              <a:rPr lang="pl-PL" sz="3200" b="1" i="1" dirty="0">
                <a:solidFill>
                  <a:srgbClr val="002060"/>
                </a:solidFill>
              </a:rPr>
              <a:t>tematów operacji własnych na </a:t>
            </a:r>
            <a:r>
              <a:rPr lang="pl-PL" sz="3200" b="1" i="1" dirty="0" smtClean="0">
                <a:solidFill>
                  <a:srgbClr val="002060"/>
                </a:solidFill>
              </a:rPr>
              <a:t> </a:t>
            </a:r>
            <a:r>
              <a:rPr lang="pl-PL" sz="3200" b="1" i="1" dirty="0">
                <a:solidFill>
                  <a:srgbClr val="002060"/>
                </a:solidFill>
              </a:rPr>
              <a:t>2023 </a:t>
            </a:r>
            <a:r>
              <a:rPr lang="pl-PL" sz="3200" b="1" i="1" dirty="0" smtClean="0">
                <a:solidFill>
                  <a:srgbClr val="002060"/>
                </a:solidFill>
              </a:rPr>
              <a:t>rok</a:t>
            </a:r>
            <a:br>
              <a:rPr lang="pl-PL" sz="3200" b="1" i="1" dirty="0" smtClean="0">
                <a:solidFill>
                  <a:srgbClr val="002060"/>
                </a:solidFill>
              </a:rPr>
            </a:br>
            <a:r>
              <a:rPr lang="pl-PL" sz="3200" b="1" i="1" dirty="0" smtClean="0">
                <a:solidFill>
                  <a:srgbClr val="002060"/>
                </a:solidFill>
              </a:rPr>
              <a:t/>
            </a:r>
            <a:br>
              <a:rPr lang="pl-PL" sz="3200" b="1" i="1" dirty="0" smtClean="0">
                <a:solidFill>
                  <a:srgbClr val="002060"/>
                </a:solidFill>
              </a:rPr>
            </a:br>
            <a:r>
              <a:rPr lang="pl-PL" sz="1400" i="1" dirty="0" smtClean="0">
                <a:solidFill>
                  <a:srgbClr val="002060"/>
                </a:solidFill>
              </a:rPr>
              <a:t>- zwiększenie ilości realizacji operacji z działań podstawowych KSOW,</a:t>
            </a:r>
            <a:br>
              <a:rPr lang="pl-PL" sz="1400" i="1" dirty="0" smtClean="0">
                <a:solidFill>
                  <a:srgbClr val="002060"/>
                </a:solidFill>
              </a:rPr>
            </a:br>
            <a:r>
              <a:rPr lang="pl-PL" sz="1400" i="1" dirty="0" smtClean="0">
                <a:solidFill>
                  <a:srgbClr val="002060"/>
                </a:solidFill>
              </a:rPr>
              <a:t>- operacje powinny odzwierciedlać charakterystykę regionu i jej </a:t>
            </a:r>
            <a:r>
              <a:rPr lang="pl-PL" sz="1400" i="1" dirty="0" smtClean="0">
                <a:solidFill>
                  <a:srgbClr val="002060"/>
                </a:solidFill>
              </a:rPr>
              <a:t>potrzeby (samorządy województw),</a:t>
            </a:r>
            <a:r>
              <a:rPr lang="pl-PL" sz="1400" i="1" dirty="0" smtClean="0">
                <a:solidFill>
                  <a:srgbClr val="002060"/>
                </a:solidFill>
              </a:rPr>
              <a:t/>
            </a:r>
            <a:br>
              <a:rPr lang="pl-PL" sz="1400" i="1" dirty="0" smtClean="0">
                <a:solidFill>
                  <a:srgbClr val="002060"/>
                </a:solidFill>
              </a:rPr>
            </a:br>
            <a:r>
              <a:rPr lang="pl-PL" sz="1400" i="1" dirty="0" smtClean="0">
                <a:solidFill>
                  <a:srgbClr val="002060"/>
                </a:solidFill>
              </a:rPr>
              <a:t>- unikanie powtarzania tych samych operacji w kolejnych latach.</a:t>
            </a:r>
            <a:r>
              <a:rPr lang="pl-PL" sz="3200" b="1" i="1" dirty="0" smtClean="0">
                <a:solidFill>
                  <a:srgbClr val="002060"/>
                </a:solidFill>
              </a:rPr>
              <a:t/>
            </a:r>
            <a:br>
              <a:rPr lang="pl-PL" sz="3200" b="1" i="1" dirty="0" smtClean="0">
                <a:solidFill>
                  <a:srgbClr val="002060"/>
                </a:solidFill>
              </a:rPr>
            </a:br>
            <a:r>
              <a:rPr lang="pl-PL" sz="1200" b="1" i="1" dirty="0">
                <a:solidFill>
                  <a:srgbClr val="002060"/>
                </a:solidFill>
              </a:rPr>
              <a:t/>
            </a:r>
            <a:br>
              <a:rPr lang="pl-PL" sz="1200" b="1" i="1" dirty="0">
                <a:solidFill>
                  <a:srgbClr val="002060"/>
                </a:solidFill>
              </a:rPr>
            </a:br>
            <a:r>
              <a:rPr lang="pl-PL" sz="3200" b="1" i="1" dirty="0" smtClean="0">
                <a:solidFill>
                  <a:srgbClr val="002060"/>
                </a:solidFill>
              </a:rPr>
              <a:t/>
            </a:r>
            <a:br>
              <a:rPr lang="pl-PL" sz="3200" b="1" i="1" dirty="0" smtClean="0">
                <a:solidFill>
                  <a:srgbClr val="002060"/>
                </a:solidFill>
              </a:rPr>
            </a:br>
            <a:endParaRPr lang="pl-PL" sz="32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5234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4" y="910952"/>
            <a:ext cx="10972800" cy="1066803"/>
          </a:xfrm>
        </p:spPr>
        <p:txBody>
          <a:bodyPr>
            <a:normAutofit/>
          </a:bodyPr>
          <a:lstStyle/>
          <a:p>
            <a:r>
              <a:rPr lang="pl-PL" sz="2800" b="1" i="1" dirty="0">
                <a:solidFill>
                  <a:srgbClr val="002060"/>
                </a:solidFill>
              </a:rPr>
              <a:t>Proponowane formy realizacji działań sieci</a:t>
            </a:r>
            <a:endParaRPr lang="pl-PL" sz="2800" i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 lvl="0">
              <a:buFont typeface="Wingdings" pitchFamily="2"/>
              <a:buChar char="§"/>
            </a:pPr>
            <a:r>
              <a:rPr lang="pl-PL" dirty="0">
                <a:solidFill>
                  <a:srgbClr val="0070C0"/>
                </a:solidFill>
              </a:rPr>
              <a:t>spotkania, konferencje, seminaria </a:t>
            </a:r>
          </a:p>
          <a:p>
            <a:pPr lvl="0">
              <a:buFont typeface="Wingdings" pitchFamily="2"/>
              <a:buChar char="§"/>
            </a:pPr>
            <a:r>
              <a:rPr lang="pl-PL" dirty="0">
                <a:solidFill>
                  <a:srgbClr val="0070C0"/>
                </a:solidFill>
              </a:rPr>
              <a:t>grupy tematyczne </a:t>
            </a:r>
            <a:r>
              <a:rPr lang="pl-PL" dirty="0" smtClean="0">
                <a:solidFill>
                  <a:srgbClr val="0070C0"/>
                </a:solidFill>
              </a:rPr>
              <a:t>(stałe / ad hoc)</a:t>
            </a:r>
            <a:endParaRPr lang="pl-PL" dirty="0">
              <a:solidFill>
                <a:srgbClr val="0070C0"/>
              </a:solidFill>
            </a:endParaRPr>
          </a:p>
          <a:p>
            <a:pPr lvl="0">
              <a:buFont typeface="Wingdings" pitchFamily="2"/>
              <a:buChar char="§"/>
            </a:pPr>
            <a:r>
              <a:rPr lang="pl-PL" dirty="0">
                <a:solidFill>
                  <a:srgbClr val="0070C0"/>
                </a:solidFill>
              </a:rPr>
              <a:t>analizy, badania i ewaluacje </a:t>
            </a:r>
          </a:p>
          <a:p>
            <a:pPr lvl="0">
              <a:buFont typeface="Wingdings" pitchFamily="2"/>
              <a:buChar char="§"/>
            </a:pPr>
            <a:r>
              <a:rPr lang="pl-PL" dirty="0">
                <a:solidFill>
                  <a:srgbClr val="0070C0"/>
                </a:solidFill>
              </a:rPr>
              <a:t>szkolenia</a:t>
            </a:r>
          </a:p>
          <a:p>
            <a:pPr lvl="0">
              <a:buFont typeface="Wingdings" pitchFamily="2"/>
              <a:buChar char="§"/>
            </a:pPr>
            <a:r>
              <a:rPr lang="pl-PL" dirty="0">
                <a:solidFill>
                  <a:srgbClr val="0070C0"/>
                </a:solidFill>
              </a:rPr>
              <a:t>platformy wymiany wiedzy i doświadczeń (krajowe i międzynarodowe)</a:t>
            </a:r>
          </a:p>
          <a:p>
            <a:pPr lvl="0">
              <a:buFont typeface="Wingdings" pitchFamily="2"/>
              <a:buChar char="§"/>
            </a:pPr>
            <a:r>
              <a:rPr lang="pl-PL" dirty="0">
                <a:solidFill>
                  <a:srgbClr val="0070C0"/>
                </a:solidFill>
              </a:rPr>
              <a:t>opracowanie publikacji i materiałów informacyjnych</a:t>
            </a:r>
          </a:p>
          <a:p>
            <a:pPr lvl="0">
              <a:buFont typeface="Wingdings" pitchFamily="2"/>
              <a:buChar char="§"/>
            </a:pPr>
            <a:r>
              <a:rPr lang="pl-PL" dirty="0">
                <a:solidFill>
                  <a:srgbClr val="0070C0"/>
                </a:solidFill>
              </a:rPr>
              <a:t>działania informacyjno-promocyjne o szerokim zasięgu – spoty, audycje telewizyjne i radiowe</a:t>
            </a:r>
          </a:p>
        </p:txBody>
      </p:sp>
    </p:spTree>
    <p:extLst>
      <p:ext uri="{BB962C8B-B14F-4D97-AF65-F5344CB8AC3E}">
        <p14:creationId xmlns:p14="http://schemas.microsoft.com/office/powerpoint/2010/main" val="24870185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3" y="676406"/>
            <a:ext cx="10972800" cy="1533398"/>
          </a:xfrm>
        </p:spPr>
        <p:txBody>
          <a:bodyPr>
            <a:noAutofit/>
          </a:bodyPr>
          <a:lstStyle/>
          <a:p>
            <a:r>
              <a:rPr lang="pl-PL" sz="3600" dirty="0">
                <a:solidFill>
                  <a:srgbClr val="002060"/>
                </a:solidFill>
              </a:rPr>
              <a:t>Funkcjonowanie KSOW i KSOW+ w okresie przejściowym 2023 </a:t>
            </a:r>
            <a:r>
              <a:rPr lang="pl-PL" sz="3600" dirty="0" smtClean="0">
                <a:solidFill>
                  <a:srgbClr val="002060"/>
                </a:solidFill>
              </a:rPr>
              <a:t>- 2025</a:t>
            </a:r>
            <a:br>
              <a:rPr lang="pl-PL" sz="3600" dirty="0" smtClean="0">
                <a:solidFill>
                  <a:srgbClr val="002060"/>
                </a:solidFill>
              </a:rPr>
            </a:br>
            <a:endParaRPr lang="pl-PL" sz="36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- w lata 2023-2025- będą funkcjonowały dwie </a:t>
            </a:r>
            <a:r>
              <a:rPr lang="pl-PL" dirty="0" smtClean="0"/>
              <a:t>sieci: KSOW </a:t>
            </a:r>
            <a:r>
              <a:rPr lang="pl-PL" dirty="0" smtClean="0"/>
              <a:t>i KSOW</a:t>
            </a:r>
            <a:r>
              <a:rPr lang="pl-PL" dirty="0" smtClean="0"/>
              <a:t>+ (2023 – organizowanie KSOW+, 2025 wygaszanie KSOW)</a:t>
            </a:r>
            <a:endParaRPr lang="pl-PL" dirty="0" smtClean="0"/>
          </a:p>
          <a:p>
            <a:pPr marL="109728" indent="0">
              <a:buNone/>
            </a:pP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84460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pl-PL" dirty="0"/>
              <a:t>Dziękuję za uwagę</a:t>
            </a:r>
          </a:p>
        </p:txBody>
      </p:sp>
      <p:pic>
        <p:nvPicPr>
          <p:cNvPr id="3074" name="Obraz 8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390" y="4990714"/>
            <a:ext cx="9106929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3" y="228600"/>
            <a:ext cx="10972800" cy="1066803"/>
          </a:xfrm>
        </p:spPr>
        <p:txBody>
          <a:bodyPr>
            <a:normAutofit/>
          </a:bodyPr>
          <a:lstStyle/>
          <a:p>
            <a:r>
              <a:rPr lang="pl-PL" b="1" i="1" dirty="0" smtClean="0">
                <a:solidFill>
                  <a:srgbClr val="002060"/>
                </a:solidFill>
              </a:rPr>
              <a:t>Przykłady tematów operacji  </a:t>
            </a:r>
            <a:r>
              <a:rPr lang="pl-PL" b="1" i="1" dirty="0">
                <a:solidFill>
                  <a:srgbClr val="002060"/>
                </a:solidFill>
              </a:rPr>
              <a:t>– </a:t>
            </a:r>
            <a:r>
              <a:rPr lang="pl-PL" b="1" i="1" dirty="0" smtClean="0">
                <a:solidFill>
                  <a:schemeClr val="tx1"/>
                </a:solidFill>
              </a:rPr>
              <a:t>SIR</a:t>
            </a:r>
            <a:endParaRPr lang="pl-PL" b="1" i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3" y="1295403"/>
            <a:ext cx="10972800" cy="5279133"/>
          </a:xfrm>
        </p:spPr>
        <p:txBody>
          <a:bodyPr>
            <a:normAutofit lnSpcReduction="10000"/>
          </a:bodyPr>
          <a:lstStyle/>
          <a:p>
            <a:pPr lvl="0"/>
            <a:r>
              <a:rPr lang="pl-PL" dirty="0">
                <a:solidFill>
                  <a:schemeClr val="tx1"/>
                </a:solidFill>
              </a:rPr>
              <a:t>Ochrona środowiska i praktyki pozwalające ograniczyć negatywny wpływ </a:t>
            </a:r>
            <a:r>
              <a:rPr lang="pl-PL" dirty="0" smtClean="0">
                <a:solidFill>
                  <a:schemeClr val="tx1"/>
                </a:solidFill>
              </a:rPr>
              <a:t>na </a:t>
            </a:r>
            <a:r>
              <a:rPr lang="pl-PL" dirty="0">
                <a:solidFill>
                  <a:schemeClr val="tx1"/>
                </a:solidFill>
              </a:rPr>
              <a:t>środowisko (zarówno w produkcji rolniczej, produkcji i dystrybucji żywności </a:t>
            </a:r>
            <a:r>
              <a:rPr lang="pl-PL" dirty="0" smtClean="0">
                <a:solidFill>
                  <a:schemeClr val="tx1"/>
                </a:solidFill>
              </a:rPr>
              <a:t>np</a:t>
            </a:r>
            <a:r>
              <a:rPr lang="pl-PL" dirty="0">
                <a:solidFill>
                  <a:schemeClr val="tx1"/>
                </a:solidFill>
              </a:rPr>
              <a:t>. ekologiczne opakowania do żywności). </a:t>
            </a:r>
          </a:p>
          <a:p>
            <a:pPr lvl="0"/>
            <a:r>
              <a:rPr lang="pl-PL" dirty="0">
                <a:solidFill>
                  <a:schemeClr val="tx1"/>
                </a:solidFill>
              </a:rPr>
              <a:t>Gospodarka w obiegu zamkniętym.</a:t>
            </a:r>
          </a:p>
          <a:p>
            <a:pPr lvl="0"/>
            <a:r>
              <a:rPr lang="pl-PL" dirty="0">
                <a:solidFill>
                  <a:schemeClr val="tx1"/>
                </a:solidFill>
              </a:rPr>
              <a:t>Zwrócenie uwagi na zmiany klimatu i ekstremalne zjawiska pogodowe. </a:t>
            </a:r>
          </a:p>
          <a:p>
            <a:pPr lvl="0"/>
            <a:r>
              <a:rPr lang="pl-PL" dirty="0">
                <a:solidFill>
                  <a:schemeClr val="tx1"/>
                </a:solidFill>
              </a:rPr>
              <a:t>Gospodarka wodna – nie ograniczać zagadnienia tylko do wód opadowych.</a:t>
            </a:r>
          </a:p>
          <a:p>
            <a:pPr lvl="0"/>
            <a:r>
              <a:rPr lang="pl-PL" dirty="0">
                <a:solidFill>
                  <a:schemeClr val="tx1"/>
                </a:solidFill>
              </a:rPr>
              <a:t>Cyfryzacja i wykorzystywanie nowoczesnych technologii informatycznych np. aplikacji wspomagających podejmowanie decyzji. </a:t>
            </a:r>
            <a:endParaRPr lang="pl-PL" dirty="0" smtClean="0">
              <a:solidFill>
                <a:schemeClr val="tx1"/>
              </a:solidFill>
            </a:endParaRPr>
          </a:p>
          <a:p>
            <a:pPr lvl="0"/>
            <a:r>
              <a:rPr lang="pl-PL" dirty="0" smtClean="0">
                <a:solidFill>
                  <a:schemeClr val="tx1"/>
                </a:solidFill>
              </a:rPr>
              <a:t>Wykorzystanie nowych technologii w produkcji rolnej, w tym ograniczających negatywny wpływ prowadzonej działalności na środowisko.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4489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3" y="475343"/>
            <a:ext cx="10972800" cy="1066803"/>
          </a:xfrm>
        </p:spPr>
        <p:txBody>
          <a:bodyPr>
            <a:normAutofit/>
          </a:bodyPr>
          <a:lstStyle/>
          <a:p>
            <a:r>
              <a:rPr lang="pl-PL" b="1" i="1" dirty="0">
                <a:solidFill>
                  <a:srgbClr val="002060"/>
                </a:solidFill>
              </a:rPr>
              <a:t>cd</a:t>
            </a:r>
            <a:r>
              <a:rPr lang="pl-PL" b="1" i="1" dirty="0" smtClean="0">
                <a:solidFill>
                  <a:srgbClr val="002060"/>
                </a:solidFill>
              </a:rPr>
              <a:t>.</a:t>
            </a:r>
            <a:endParaRPr lang="pl-PL" b="1" i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3" y="1542146"/>
            <a:ext cx="10972800" cy="5032390"/>
          </a:xfrm>
        </p:spPr>
        <p:txBody>
          <a:bodyPr>
            <a:normAutofit/>
          </a:bodyPr>
          <a:lstStyle/>
          <a:p>
            <a:pPr lvl="0"/>
            <a:r>
              <a:rPr lang="pl-PL" dirty="0">
                <a:solidFill>
                  <a:schemeClr val="tx1"/>
                </a:solidFill>
              </a:rPr>
              <a:t>Wykorzystanie małych gospodarstw do wyspecjalizowanej produkcji – przykłady dywersyfikacji dochodów i zmian w sposobach prowadzenia małych gospodarstw. </a:t>
            </a:r>
          </a:p>
          <a:p>
            <a:pPr lvl="0"/>
            <a:r>
              <a:rPr lang="pl-PL" dirty="0">
                <a:solidFill>
                  <a:schemeClr val="tx1"/>
                </a:solidFill>
              </a:rPr>
              <a:t>Małe przetwórstwo, RHD, krótkie łańcuchy dostaw żywności. </a:t>
            </a:r>
          </a:p>
          <a:p>
            <a:pPr lvl="0"/>
            <a:r>
              <a:rPr lang="pl-PL" dirty="0" smtClean="0">
                <a:solidFill>
                  <a:schemeClr val="tx1"/>
                </a:solidFill>
              </a:rPr>
              <a:t>Gospodarstwa </a:t>
            </a:r>
            <a:r>
              <a:rPr lang="pl-PL" dirty="0">
                <a:solidFill>
                  <a:schemeClr val="tx1"/>
                </a:solidFill>
              </a:rPr>
              <a:t>opiekuńcze – jako nowość w Polsce w obszarze społecznym i na obszarach wiejskich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7843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3" y="420915"/>
            <a:ext cx="10972800" cy="1277256"/>
          </a:xfrm>
        </p:spPr>
        <p:txBody>
          <a:bodyPr>
            <a:normAutofit/>
          </a:bodyPr>
          <a:lstStyle/>
          <a:p>
            <a:r>
              <a:rPr lang="pl-PL" sz="2800" b="1" i="1" dirty="0" smtClean="0">
                <a:solidFill>
                  <a:srgbClr val="002060"/>
                </a:solidFill>
              </a:rPr>
              <a:t>Tematy, które </a:t>
            </a:r>
            <a:r>
              <a:rPr lang="pl-PL" sz="2800" b="1" i="1" dirty="0">
                <a:solidFill>
                  <a:srgbClr val="002060"/>
                </a:solidFill>
              </a:rPr>
              <a:t>można </a:t>
            </a:r>
            <a:r>
              <a:rPr lang="pl-PL" sz="2800" b="1" i="1" dirty="0" smtClean="0">
                <a:solidFill>
                  <a:srgbClr val="002060"/>
                </a:solidFill>
              </a:rPr>
              <a:t>wziąć </a:t>
            </a:r>
            <a:r>
              <a:rPr lang="pl-PL" sz="2800" b="1" i="1" dirty="0">
                <a:solidFill>
                  <a:srgbClr val="002060"/>
                </a:solidFill>
              </a:rPr>
              <a:t>pod uwagę przy planowaniu </a:t>
            </a:r>
            <a:r>
              <a:rPr lang="pl-PL" sz="2800" b="1" i="1" dirty="0" smtClean="0">
                <a:solidFill>
                  <a:srgbClr val="002060"/>
                </a:solidFill>
              </a:rPr>
              <a:t>operacji w ramach KSOW:</a:t>
            </a:r>
            <a:endParaRPr lang="pl-PL" sz="2800" b="1" i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3" y="1698171"/>
            <a:ext cx="10972800" cy="5050972"/>
          </a:xfrm>
        </p:spPr>
        <p:txBody>
          <a:bodyPr>
            <a:normAutofit lnSpcReduction="10000"/>
          </a:bodyPr>
          <a:lstStyle/>
          <a:p>
            <a:pPr lvl="0"/>
            <a:r>
              <a:rPr lang="pl-PL" dirty="0" smtClean="0">
                <a:solidFill>
                  <a:schemeClr val="tx1"/>
                </a:solidFill>
              </a:rPr>
              <a:t>Reklama </a:t>
            </a:r>
            <a:r>
              <a:rPr lang="pl-PL" dirty="0">
                <a:solidFill>
                  <a:schemeClr val="tx1"/>
                </a:solidFill>
              </a:rPr>
              <a:t>RHD w mediach, promowanie związków małych producentów, promocja wspólnych działań lokalnych producentów, organizowanie przestrzeni do sprzedaży. </a:t>
            </a:r>
          </a:p>
          <a:p>
            <a:pPr lvl="0"/>
            <a:r>
              <a:rPr lang="pl-PL" dirty="0">
                <a:solidFill>
                  <a:schemeClr val="tx1"/>
                </a:solidFill>
              </a:rPr>
              <a:t>Etyka żywności, zarówno na etapie producenta, pośrednika i konsumenta (przeciwdziałanie marnowaniu żywności). </a:t>
            </a:r>
          </a:p>
          <a:p>
            <a:r>
              <a:rPr lang="pl-PL" dirty="0">
                <a:solidFill>
                  <a:schemeClr val="tx1"/>
                </a:solidFill>
              </a:rPr>
              <a:t>Zrozumienie specyfiki obszarów wiejskich i wsi przez mieszkańców miast lub osoby przeprowadzające się na wieś – wieś to miejsce pracy rolnika i przestrzeń o funkcji produkcyjnej, a nie tylko sielski krajobraz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r>
              <a:rPr lang="pl-PL" dirty="0">
                <a:solidFill>
                  <a:schemeClr val="tx1"/>
                </a:solidFill>
              </a:rPr>
              <a:t>Problem samotnych rolników, którzy nie mogą opuścić gospodarstwa nawet na 1 dzień – pokazanie funkcjonującego w innych krajach modelu „rolnika zastępcy”. Jako nowość w Polsce w obszarze społecznym i na obszarach wiejskich.</a:t>
            </a:r>
          </a:p>
          <a:p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7083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3" y="518886"/>
            <a:ext cx="10972800" cy="1066803"/>
          </a:xfrm>
        </p:spPr>
        <p:txBody>
          <a:bodyPr>
            <a:normAutofit fontScale="90000"/>
          </a:bodyPr>
          <a:lstStyle/>
          <a:p>
            <a:r>
              <a:rPr lang="pl-PL" b="1" i="1" dirty="0" smtClean="0">
                <a:solidFill>
                  <a:srgbClr val="002060"/>
                </a:solidFill>
              </a:rPr>
              <a:t>Przykłady tematów operacji </a:t>
            </a:r>
            <a:r>
              <a:rPr lang="pl-PL" b="1" i="1" dirty="0">
                <a:solidFill>
                  <a:srgbClr val="002060"/>
                </a:solidFill>
              </a:rPr>
              <a:t>– </a:t>
            </a:r>
            <a:r>
              <a:rPr lang="pl-PL" b="1" i="1" dirty="0" smtClean="0">
                <a:solidFill>
                  <a:schemeClr val="tx1"/>
                </a:solidFill>
              </a:rPr>
              <a:t>samorządy województw</a:t>
            </a:r>
            <a:endParaRPr lang="pl-PL" b="1" i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3" y="1585689"/>
            <a:ext cx="10972800" cy="498884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dirty="0">
                <a:solidFill>
                  <a:schemeClr val="tx1"/>
                </a:solidFill>
              </a:rPr>
              <a:t>Odnawialne źródła energii – dobre praktyki na obszarach wiejskich (biogazownie, </a:t>
            </a:r>
            <a:r>
              <a:rPr lang="pl-PL" dirty="0" err="1" smtClean="0">
                <a:solidFill>
                  <a:schemeClr val="tx1"/>
                </a:solidFill>
              </a:rPr>
              <a:t>fotowoltaika</a:t>
            </a:r>
            <a:r>
              <a:rPr lang="pl-PL" dirty="0">
                <a:solidFill>
                  <a:schemeClr val="tx1"/>
                </a:solidFill>
              </a:rPr>
              <a:t>, przykłady spółdzielni energetycznych, samowystarczalność energetyczna).</a:t>
            </a:r>
          </a:p>
          <a:p>
            <a:pPr lvl="0"/>
            <a:r>
              <a:rPr lang="pl-PL" dirty="0">
                <a:solidFill>
                  <a:schemeClr val="tx1"/>
                </a:solidFill>
              </a:rPr>
              <a:t>Zarządzanie wodami opadowymi – dobre przykłady małej retencji.</a:t>
            </a:r>
          </a:p>
          <a:p>
            <a:pPr lvl="0"/>
            <a:r>
              <a:rPr lang="pl-PL" dirty="0">
                <a:solidFill>
                  <a:schemeClr val="tx1"/>
                </a:solidFill>
              </a:rPr>
              <a:t>Nowe modele organizacji produkcji i sprzedaży - krótkie łańcuchy dostaw, RHD, MOL (w tym dobre przykłady produkcji i sprzedaży produktów ekologicznych i regionalnych).</a:t>
            </a:r>
          </a:p>
          <a:p>
            <a:pPr lvl="0"/>
            <a:r>
              <a:rPr lang="pl-PL" dirty="0">
                <a:solidFill>
                  <a:schemeClr val="tx1"/>
                </a:solidFill>
              </a:rPr>
              <a:t>Regionalizacja operacji w zależności od charakterystyki i potrzeb danego województwa (np. produkt górski – produkcja, promocja, </a:t>
            </a:r>
            <a:r>
              <a:rPr lang="pl-PL" dirty="0" smtClean="0">
                <a:solidFill>
                  <a:schemeClr val="tx1"/>
                </a:solidFill>
              </a:rPr>
              <a:t>sprzedaż, działalność rolnicza / tradycyjna na obszarach górskich / podgórskich).</a:t>
            </a:r>
            <a:endParaRPr lang="pl-PL" dirty="0">
              <a:solidFill>
                <a:schemeClr val="tx1"/>
              </a:solidFill>
            </a:endParaRPr>
          </a:p>
          <a:p>
            <a:pPr lvl="0"/>
            <a:r>
              <a:rPr lang="pl-PL" dirty="0">
                <a:solidFill>
                  <a:schemeClr val="tx1"/>
                </a:solidFill>
              </a:rPr>
              <a:t>Przykłady efektywnego funkcjonowania inkubatorów przedsiębiorczości na obszarach wiejskich.</a:t>
            </a:r>
          </a:p>
          <a:p>
            <a:pPr lvl="0"/>
            <a:r>
              <a:rPr lang="pl-PL" dirty="0">
                <a:solidFill>
                  <a:schemeClr val="tx1"/>
                </a:solidFill>
              </a:rPr>
              <a:t>Przykłady dobrych praktyk dot. pozarolniczej działalności gospodarczej na obszarach wiejskich (np. wytwórstwo, usługi</a:t>
            </a:r>
            <a:r>
              <a:rPr lang="pl-PL" dirty="0" smtClean="0">
                <a:solidFill>
                  <a:schemeClr val="tx1"/>
                </a:solidFill>
              </a:rPr>
              <a:t>).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861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3" y="460828"/>
            <a:ext cx="10972800" cy="613229"/>
          </a:xfrm>
        </p:spPr>
        <p:txBody>
          <a:bodyPr>
            <a:normAutofit fontScale="90000"/>
          </a:bodyPr>
          <a:lstStyle/>
          <a:p>
            <a:r>
              <a:rPr lang="pl-PL" b="1" i="1" dirty="0">
                <a:solidFill>
                  <a:srgbClr val="002060"/>
                </a:solidFill>
              </a:rPr>
              <a:t>cd</a:t>
            </a:r>
            <a:r>
              <a:rPr lang="pl-PL" b="1" i="1" dirty="0" smtClean="0">
                <a:solidFill>
                  <a:srgbClr val="002060"/>
                </a:solidFill>
              </a:rPr>
              <a:t>.</a:t>
            </a:r>
            <a:endParaRPr lang="pl-PL" b="1" i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3" y="1074058"/>
            <a:ext cx="10972800" cy="5573486"/>
          </a:xfrm>
        </p:spPr>
        <p:txBody>
          <a:bodyPr>
            <a:normAutofit/>
          </a:bodyPr>
          <a:lstStyle/>
          <a:p>
            <a:pPr lvl="0">
              <a:spcAft>
                <a:spcPts val="300"/>
              </a:spcAft>
            </a:pPr>
            <a:r>
              <a:rPr lang="pl-PL" dirty="0">
                <a:solidFill>
                  <a:schemeClr val="tx1"/>
                </a:solidFill>
              </a:rPr>
              <a:t>Dobre przykłady inteligentnych wiosek (smart </a:t>
            </a:r>
            <a:r>
              <a:rPr lang="pl-PL" dirty="0" err="1">
                <a:solidFill>
                  <a:schemeClr val="tx1"/>
                </a:solidFill>
              </a:rPr>
              <a:t>villages</a:t>
            </a:r>
            <a:r>
              <a:rPr lang="pl-PL" dirty="0">
                <a:solidFill>
                  <a:schemeClr val="tx1"/>
                </a:solidFill>
              </a:rPr>
              <a:t>).</a:t>
            </a:r>
          </a:p>
          <a:p>
            <a:pPr lvl="0">
              <a:spcAft>
                <a:spcPts val="300"/>
              </a:spcAft>
            </a:pPr>
            <a:r>
              <a:rPr lang="pl-PL" dirty="0">
                <a:solidFill>
                  <a:schemeClr val="tx1"/>
                </a:solidFill>
              </a:rPr>
              <a:t>Przekazywanie kompleksowej wiedzy dla absolwentów szkół rolniczych „Od szkolnej ławy do praktyki” (m.in. na temat: możliwości pozyskiwania środków unijnych, prezentacji dobrych praktyk, wykorzystania innowacyjnych rozwiązań w rolnictwie, w tym wykorzystanie rozwiązań cyfrowych, RHD, MOL, małego przetwórstwa, certyfikacji, uprawy i sprzedaży żywności ekologicznej, wykorzystania odnawialnych źródeł energii i gospodarowania zasobami wodnymi w gospodarstwie rolnym, przykładów działalności pozarolniczej, zrzeszania się rolników w celu realizacji wspólnych przedsięwzięć).</a:t>
            </a:r>
          </a:p>
          <a:p>
            <a:pPr lvl="0">
              <a:spcAft>
                <a:spcPts val="300"/>
              </a:spcAft>
            </a:pPr>
            <a:r>
              <a:rPr lang="pl-PL" dirty="0">
                <a:solidFill>
                  <a:schemeClr val="tx1"/>
                </a:solidFill>
              </a:rPr>
              <a:t>Identyfikacja, gromadzenie i upowszechnianie dobrych praktyk – ciekawe projekty zrealizowane w ramach działań PROW 2014-2020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2248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3" y="446315"/>
            <a:ext cx="10972800" cy="1066803"/>
          </a:xfrm>
        </p:spPr>
        <p:txBody>
          <a:bodyPr>
            <a:normAutofit/>
          </a:bodyPr>
          <a:lstStyle/>
          <a:p>
            <a:r>
              <a:rPr lang="pl-PL" b="1" i="1" dirty="0" smtClean="0">
                <a:solidFill>
                  <a:srgbClr val="002060"/>
                </a:solidFill>
              </a:rPr>
              <a:t>Przykłady tematów operacji– </a:t>
            </a:r>
            <a:r>
              <a:rPr lang="pl-PL" b="1" i="1" dirty="0">
                <a:solidFill>
                  <a:schemeClr val="tx1"/>
                </a:solidFill>
              </a:rPr>
              <a:t>poziom </a:t>
            </a:r>
            <a:r>
              <a:rPr lang="pl-PL" b="1" i="1" dirty="0" smtClean="0">
                <a:solidFill>
                  <a:schemeClr val="tx1"/>
                </a:solidFill>
              </a:rPr>
              <a:t>krajowy</a:t>
            </a:r>
            <a:endParaRPr lang="pl-PL" b="1" i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3" y="1513118"/>
            <a:ext cx="10972800" cy="5061418"/>
          </a:xfrm>
        </p:spPr>
        <p:txBody>
          <a:bodyPr>
            <a:noAutofit/>
          </a:bodyPr>
          <a:lstStyle/>
          <a:p>
            <a:pPr lvl="0">
              <a:spcAft>
                <a:spcPts val="200"/>
              </a:spcAft>
            </a:pPr>
            <a:r>
              <a:rPr lang="pl-PL" sz="2200" dirty="0" smtClean="0">
                <a:solidFill>
                  <a:schemeClr val="tx1"/>
                </a:solidFill>
              </a:rPr>
              <a:t>Informowanie o Planie Strategicznym WPR</a:t>
            </a:r>
          </a:p>
          <a:p>
            <a:pPr lvl="0">
              <a:spcAft>
                <a:spcPts val="200"/>
              </a:spcAft>
            </a:pPr>
            <a:r>
              <a:rPr lang="pl-PL" sz="2200" dirty="0" smtClean="0">
                <a:solidFill>
                  <a:schemeClr val="tx1"/>
                </a:solidFill>
              </a:rPr>
              <a:t>Wspieranie projektów / pomysłów, </a:t>
            </a:r>
            <a:r>
              <a:rPr lang="pl-PL" sz="2200" dirty="0" smtClean="0">
                <a:solidFill>
                  <a:schemeClr val="tx1"/>
                </a:solidFill>
              </a:rPr>
              <a:t>które przygotowują interesariuszy do przyszłych potrzeb i </a:t>
            </a:r>
            <a:r>
              <a:rPr lang="pl-PL" sz="2200" dirty="0" smtClean="0">
                <a:solidFill>
                  <a:schemeClr val="tx1"/>
                </a:solidFill>
              </a:rPr>
              <a:t>wymagań (PS WPR).</a:t>
            </a:r>
            <a:endParaRPr lang="pl-PL" sz="2200" dirty="0" smtClean="0">
              <a:solidFill>
                <a:schemeClr val="tx1"/>
              </a:solidFill>
            </a:endParaRPr>
          </a:p>
          <a:p>
            <a:pPr lvl="0">
              <a:spcAft>
                <a:spcPts val="200"/>
              </a:spcAft>
            </a:pPr>
            <a:r>
              <a:rPr lang="pl-PL" sz="2200" dirty="0" smtClean="0">
                <a:solidFill>
                  <a:schemeClr val="tx1"/>
                </a:solidFill>
              </a:rPr>
              <a:t>Wypracowanie zabezpieczeń dochodu rolniczego, czy to na skutej klęsk żywiołowych, czy też chorób (ASF itp.), w tym systemy ubezpieczeń</a:t>
            </a:r>
            <a:r>
              <a:rPr lang="pl-PL" sz="2200" dirty="0" smtClean="0">
                <a:solidFill>
                  <a:schemeClr val="tx1"/>
                </a:solidFill>
              </a:rPr>
              <a:t>.</a:t>
            </a:r>
          </a:p>
          <a:p>
            <a:pPr lvl="0">
              <a:spcAft>
                <a:spcPts val="200"/>
              </a:spcAft>
            </a:pPr>
            <a:r>
              <a:rPr lang="pl-PL" sz="2200" dirty="0" smtClean="0">
                <a:solidFill>
                  <a:srgbClr val="FF0000"/>
                </a:solidFill>
              </a:rPr>
              <a:t> </a:t>
            </a:r>
            <a:r>
              <a:rPr lang="pl-PL" sz="2200" dirty="0" smtClean="0">
                <a:solidFill>
                  <a:schemeClr val="tx1"/>
                </a:solidFill>
              </a:rPr>
              <a:t>Upowszechnianie wiedzy w zakresie </a:t>
            </a:r>
            <a:r>
              <a:rPr lang="pl-PL" sz="2200" dirty="0" smtClean="0">
                <a:solidFill>
                  <a:schemeClr val="tx1"/>
                </a:solidFill>
              </a:rPr>
              <a:t>Instrumentów Finansowych.</a:t>
            </a:r>
          </a:p>
          <a:p>
            <a:pPr lvl="0">
              <a:spcAft>
                <a:spcPts val="200"/>
              </a:spcAft>
            </a:pPr>
            <a:r>
              <a:rPr lang="pl-PL" sz="2200" dirty="0" smtClean="0">
                <a:solidFill>
                  <a:schemeClr val="tx1"/>
                </a:solidFill>
              </a:rPr>
              <a:t>Odnawialne </a:t>
            </a:r>
            <a:r>
              <a:rPr lang="pl-PL" sz="2200" dirty="0" smtClean="0">
                <a:solidFill>
                  <a:schemeClr val="tx1"/>
                </a:solidFill>
              </a:rPr>
              <a:t>źródła </a:t>
            </a:r>
            <a:r>
              <a:rPr lang="pl-PL" sz="2200" dirty="0" smtClean="0">
                <a:solidFill>
                  <a:schemeClr val="tx1"/>
                </a:solidFill>
              </a:rPr>
              <a:t>energii, </a:t>
            </a:r>
            <a:r>
              <a:rPr lang="pl-PL" sz="2200" dirty="0" err="1" smtClean="0">
                <a:solidFill>
                  <a:schemeClr val="tx1"/>
                </a:solidFill>
              </a:rPr>
              <a:t>biogospodarka</a:t>
            </a:r>
            <a:r>
              <a:rPr lang="pl-PL" sz="2200" dirty="0" smtClean="0">
                <a:solidFill>
                  <a:schemeClr val="tx1"/>
                </a:solidFill>
              </a:rPr>
              <a:t> oraz </a:t>
            </a:r>
            <a:r>
              <a:rPr lang="pl-PL" sz="2200" dirty="0" smtClean="0">
                <a:solidFill>
                  <a:schemeClr val="tx1"/>
                </a:solidFill>
              </a:rPr>
              <a:t>spółdzielnie energetyczne.</a:t>
            </a:r>
          </a:p>
          <a:p>
            <a:pPr lvl="0">
              <a:spcAft>
                <a:spcPts val="200"/>
              </a:spcAft>
            </a:pPr>
            <a:r>
              <a:rPr lang="pl-PL" sz="2200" dirty="0" smtClean="0">
                <a:solidFill>
                  <a:schemeClr val="tx1"/>
                </a:solidFill>
              </a:rPr>
              <a:t>Zapobieganie suszom, gospodarka wodna. Istnieją ważne przykłady w innych </a:t>
            </a:r>
            <a:r>
              <a:rPr lang="pl-PL" sz="2200" dirty="0" smtClean="0">
                <a:solidFill>
                  <a:schemeClr val="tx1"/>
                </a:solidFill>
              </a:rPr>
              <a:t>krajach.</a:t>
            </a:r>
          </a:p>
          <a:p>
            <a:pPr lvl="0">
              <a:spcAft>
                <a:spcPts val="200"/>
              </a:spcAft>
            </a:pPr>
            <a:r>
              <a:rPr lang="pl-PL" sz="2200" dirty="0" smtClean="0">
                <a:solidFill>
                  <a:schemeClr val="tx1"/>
                </a:solidFill>
              </a:rPr>
              <a:t>Sprawy </a:t>
            </a:r>
            <a:r>
              <a:rPr lang="pl-PL" sz="2200" dirty="0" smtClean="0">
                <a:solidFill>
                  <a:schemeClr val="tx1"/>
                </a:solidFill>
              </a:rPr>
              <a:t>związane z wykluczeniem społecznym oraz ze starzeniem się społeczeństwa na obszarach wiejskich.</a:t>
            </a:r>
          </a:p>
          <a:p>
            <a:pPr lvl="0">
              <a:spcAft>
                <a:spcPts val="200"/>
              </a:spcAft>
            </a:pPr>
            <a:r>
              <a:rPr lang="pl-PL" sz="2200" dirty="0" smtClean="0">
                <a:solidFill>
                  <a:schemeClr val="tx1"/>
                </a:solidFill>
              </a:rPr>
              <a:t>Wsparcie </a:t>
            </a:r>
            <a:r>
              <a:rPr lang="pl-PL" sz="2200" dirty="0" smtClean="0">
                <a:solidFill>
                  <a:schemeClr val="tx1"/>
                </a:solidFill>
              </a:rPr>
              <a:t>dla przetwórstwa w gospodarstwach jak i na rzecz sprzedaży bezpośredniej.</a:t>
            </a:r>
            <a:endParaRPr lang="pl-PL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7852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697711" y="3267765"/>
            <a:ext cx="10956238" cy="6096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9143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4000" b="0" i="0" u="none" strike="noStrike" kern="1200" cap="none" spc="0" baseline="0">
                <a:solidFill>
                  <a:srgbClr val="455F51"/>
                </a:solidFill>
                <a:uFillTx/>
                <a:latin typeface="Calibri"/>
              </a:defRPr>
            </a:lvl1pPr>
          </a:lstStyle>
          <a:p>
            <a:r>
              <a:rPr lang="pl-PL" sz="2800" b="1" i="1" dirty="0" smtClean="0">
                <a:solidFill>
                  <a:srgbClr val="002060"/>
                </a:solidFill>
              </a:rPr>
              <a:t>Tematy operacji partnerów KSOW </a:t>
            </a:r>
            <a:r>
              <a:rPr lang="pl-PL" sz="2800" b="1" i="1" dirty="0" smtClean="0">
                <a:solidFill>
                  <a:srgbClr val="002060"/>
                </a:solidFill>
              </a:rPr>
              <a:t>na 2023 rok:</a:t>
            </a:r>
            <a:endParaRPr lang="pl-PL" sz="28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6268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ja szkoleniowa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1770DCC386BF429600B37F291024B3" ma:contentTypeVersion="14" ma:contentTypeDescription="Utwórz nowy dokument." ma:contentTypeScope="" ma:versionID="aca21e31736f5ccf96f472137a099cb2">
  <xsd:schema xmlns:xsd="http://www.w3.org/2001/XMLSchema" xmlns:xs="http://www.w3.org/2001/XMLSchema" xmlns:p="http://schemas.microsoft.com/office/2006/metadata/properties" xmlns:ns3="0db7ae4a-aa18-4060-b1f2-063d6d0a9d87" xmlns:ns4="281c508c-072c-4a55-916d-ec44838a7bca" targetNamespace="http://schemas.microsoft.com/office/2006/metadata/properties" ma:root="true" ma:fieldsID="caae4b37dd88b921097d3192b32f543f" ns3:_="" ns4:_="">
    <xsd:import namespace="0db7ae4a-aa18-4060-b1f2-063d6d0a9d87"/>
    <xsd:import namespace="281c508c-072c-4a55-916d-ec44838a7bc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LengthInSeconds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b7ae4a-aa18-4060-b1f2-063d6d0a9d8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1c508c-072c-4a55-916d-ec44838a7b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2D9225-5F5D-423D-8A83-05F736FF60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4F7270-68A0-4D95-8188-EAE27C15E6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b7ae4a-aa18-4060-b1f2-063d6d0a9d87"/>
    <ds:schemaRef ds:uri="281c508c-072c-4a55-916d-ec44838a7b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016952F-25DE-4542-989D-7A96E3D43C3F}">
  <ds:schemaRefs>
    <ds:schemaRef ds:uri="http://schemas.microsoft.com/office/2006/documentManagement/types"/>
    <ds:schemaRef ds:uri="281c508c-072c-4a55-916d-ec44838a7bca"/>
    <ds:schemaRef ds:uri="http://purl.org/dc/elements/1.1/"/>
    <ds:schemaRef ds:uri="0db7ae4a-aa18-4060-b1f2-063d6d0a9d87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5753</TotalTime>
  <Words>1946</Words>
  <Application>Microsoft Office PowerPoint</Application>
  <PresentationFormat>Panoramiczny</PresentationFormat>
  <Paragraphs>129</Paragraphs>
  <Slides>22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9" baseType="lpstr">
      <vt:lpstr>Arial</vt:lpstr>
      <vt:lpstr>Calibri</vt:lpstr>
      <vt:lpstr>Courier New</vt:lpstr>
      <vt:lpstr>Georgia</vt:lpstr>
      <vt:lpstr>Wingdings</vt:lpstr>
      <vt:lpstr>Wingdings 2</vt:lpstr>
      <vt:lpstr>Prezentacja szkoleniowa</vt:lpstr>
      <vt:lpstr> Posiedzenie Grupy Roboczej ds. KSOW – 20 maja 2022 r.  </vt:lpstr>
      <vt:lpstr>Operacje własne - propozycje tematów operacji własnych na  2023 rok  - zwiększenie ilości realizacji operacji z działań podstawowych KSOW, - operacje powinny odzwierciedlać charakterystykę regionu i jej potrzeby (samorządy województw), - unikanie powtarzania tych samych operacji w kolejnych latach.   </vt:lpstr>
      <vt:lpstr>Przykłady tematów operacji  – SIR</vt:lpstr>
      <vt:lpstr>cd.</vt:lpstr>
      <vt:lpstr>Tematy, które można wziąć pod uwagę przy planowaniu operacji w ramach KSOW:</vt:lpstr>
      <vt:lpstr>Przykłady tematów operacji – samorządy województw</vt:lpstr>
      <vt:lpstr>cd.</vt:lpstr>
      <vt:lpstr>Przykłady tematów operacji– poziom krajowy</vt:lpstr>
      <vt:lpstr>Prezentacja programu PowerPoint</vt:lpstr>
      <vt:lpstr>Prezentacja programu PowerPoint</vt:lpstr>
      <vt:lpstr>Plan Operacyjny -kiedy nie trzeba zgłaszać zmian Planu Komunikacyjnego </vt:lpstr>
      <vt:lpstr>Krajowa sieć Wspólnej Polityki Rolnej = Krajowa Sieć Obszarów Wiejskich+ (KSOW+)</vt:lpstr>
      <vt:lpstr>Cele KSOW+, w tym działania wspierające EPI i przepływ wiedzy w ramach AKIS </vt:lpstr>
      <vt:lpstr>Utworzenie Krajowej Sieci Obszarów Wiejskich+ (KSOW+) będzie służyć następującym celom</vt:lpstr>
      <vt:lpstr>Cele zostaną osiągnięte przez realizację następujących działań KSOW+</vt:lpstr>
      <vt:lpstr>Cele zostaną osiągnięte przez realizację następujących działań KSOW+  cd.</vt:lpstr>
      <vt:lpstr>KSOW+ w ramach realizowanych działań wspierać będzie wymianę wiedzy i innowacji w rolnictwie pomiędzy partnerami systemu AKIS.  Wsparcie to polegać będzie m.in. na:  </vt:lpstr>
      <vt:lpstr>Strategia Komunikacji </vt:lpstr>
      <vt:lpstr>Struktura sieci</vt:lpstr>
      <vt:lpstr>Proponowane formy realizacji działań sieci</vt:lpstr>
      <vt:lpstr>Funkcjonowanie KSOW i KSOW+ w okresie przejściowym 2023 - 2025 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prezentacji szkoleniowej</dc:title>
  <dc:creator>Krajewska Wioleta</dc:creator>
  <cp:lastModifiedBy>Kogut Ryszard</cp:lastModifiedBy>
  <cp:revision>319</cp:revision>
  <cp:lastPrinted>2021-12-07T08:36:21Z</cp:lastPrinted>
  <dcterms:created xsi:type="dcterms:W3CDTF">2019-12-03T09:31:29Z</dcterms:created>
  <dcterms:modified xsi:type="dcterms:W3CDTF">2022-05-18T11:33:03Z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0x010100701770DCC386BF429600B37F291024B3</vt:lpwstr>
  </property>
</Properties>
</file>