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97" r:id="rId6"/>
    <p:sldId id="266" r:id="rId7"/>
    <p:sldId id="259" r:id="rId8"/>
    <p:sldId id="263" r:id="rId9"/>
    <p:sldId id="260" r:id="rId10"/>
    <p:sldId id="261" r:id="rId11"/>
    <p:sldId id="262" r:id="rId12"/>
    <p:sldId id="267" r:id="rId13"/>
    <p:sldId id="264" r:id="rId14"/>
    <p:sldId id="269" r:id="rId15"/>
    <p:sldId id="270" r:id="rId16"/>
    <p:sldId id="271" r:id="rId17"/>
    <p:sldId id="265" r:id="rId18"/>
    <p:sldId id="295" r:id="rId19"/>
    <p:sldId id="296" r:id="rId20"/>
    <p:sldId id="275" r:id="rId21"/>
    <p:sldId id="277" r:id="rId22"/>
    <p:sldId id="278" r:id="rId23"/>
    <p:sldId id="279" r:id="rId24"/>
    <p:sldId id="280" r:id="rId25"/>
    <p:sldId id="301" r:id="rId26"/>
    <p:sldId id="300" r:id="rId27"/>
    <p:sldId id="302" r:id="rId28"/>
    <p:sldId id="281" r:id="rId29"/>
    <p:sldId id="294" r:id="rId30"/>
    <p:sldId id="282" r:id="rId31"/>
    <p:sldId id="283" r:id="rId32"/>
    <p:sldId id="285" r:id="rId33"/>
    <p:sldId id="287" r:id="rId34"/>
    <p:sldId id="284" r:id="rId35"/>
    <p:sldId id="288" r:id="rId36"/>
    <p:sldId id="289" r:id="rId37"/>
    <p:sldId id="290" r:id="rId38"/>
    <p:sldId id="293" r:id="rId39"/>
    <p:sldId id="292" r:id="rId40"/>
    <p:sldId id="298" r:id="rId41"/>
    <p:sldId id="309" r:id="rId4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DCB65-EFD6-4CCB-BCF2-4DA75DE84622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6FC5771-3E4C-49A0-B47D-F30849FB0626}">
      <dgm:prSet phldrT="[Tekst]"/>
      <dgm:spPr/>
      <dgm:t>
        <a:bodyPr/>
        <a:lstStyle/>
        <a:p>
          <a:r>
            <a:rPr lang="pl-PL" dirty="0">
              <a:latin typeface="+mj-lt"/>
            </a:rPr>
            <a:t>Operacje beneficjentów</a:t>
          </a:r>
        </a:p>
      </dgm:t>
    </dgm:pt>
    <dgm:pt modelId="{26899EEA-A42F-40E5-A89B-0A4B6C9255CA}" type="parTrans" cxnId="{0CD5CAAB-C2F2-4CB5-B48E-1AC818F47C23}">
      <dgm:prSet/>
      <dgm:spPr/>
      <dgm:t>
        <a:bodyPr/>
        <a:lstStyle/>
        <a:p>
          <a:endParaRPr lang="pl-PL"/>
        </a:p>
      </dgm:t>
    </dgm:pt>
    <dgm:pt modelId="{D43A6155-BBA7-4F8E-87BB-323C6F4EC4D4}" type="sibTrans" cxnId="{0CD5CAAB-C2F2-4CB5-B48E-1AC818F47C23}">
      <dgm:prSet/>
      <dgm:spPr/>
      <dgm:t>
        <a:bodyPr/>
        <a:lstStyle/>
        <a:p>
          <a:endParaRPr lang="pl-PL"/>
        </a:p>
      </dgm:t>
    </dgm:pt>
    <dgm:pt modelId="{A94ADD80-0898-4648-89BE-B58AA2FE880C}">
      <dgm:prSet phldrT="[Tekst]"/>
      <dgm:spPr/>
      <dgm:t>
        <a:bodyPr/>
        <a:lstStyle/>
        <a:p>
          <a:r>
            <a:rPr lang="pl-PL" dirty="0">
              <a:latin typeface="+mj-lt"/>
            </a:rPr>
            <a:t>W tym operacje przygotowane w partnerstwie</a:t>
          </a:r>
        </a:p>
      </dgm:t>
    </dgm:pt>
    <dgm:pt modelId="{BBDA3D8A-3251-416A-A0C7-7B5F6C917852}" type="parTrans" cxnId="{C333375F-D15B-454E-BD11-52380A32B343}">
      <dgm:prSet/>
      <dgm:spPr/>
      <dgm:t>
        <a:bodyPr/>
        <a:lstStyle/>
        <a:p>
          <a:endParaRPr lang="pl-PL"/>
        </a:p>
      </dgm:t>
    </dgm:pt>
    <dgm:pt modelId="{BDE52042-A444-4282-8AFA-2680ACF56292}" type="sibTrans" cxnId="{C333375F-D15B-454E-BD11-52380A32B343}">
      <dgm:prSet/>
      <dgm:spPr/>
      <dgm:t>
        <a:bodyPr/>
        <a:lstStyle/>
        <a:p>
          <a:endParaRPr lang="pl-PL"/>
        </a:p>
      </dgm:t>
    </dgm:pt>
    <dgm:pt modelId="{F251CD13-6823-4025-A981-126DB1D80468}">
      <dgm:prSet phldrT="[Tekst]"/>
      <dgm:spPr/>
      <dgm:t>
        <a:bodyPr/>
        <a:lstStyle/>
        <a:p>
          <a:r>
            <a:rPr lang="pl-PL" dirty="0">
              <a:latin typeface="+mj-lt"/>
            </a:rPr>
            <a:t>Operacje własne LGD</a:t>
          </a:r>
        </a:p>
      </dgm:t>
    </dgm:pt>
    <dgm:pt modelId="{95B8470C-8CB3-41E8-A53C-3051DE43AE19}" type="parTrans" cxnId="{3DA1530A-0A15-4B9C-B101-1FC1CD4F1F95}">
      <dgm:prSet/>
      <dgm:spPr/>
      <dgm:t>
        <a:bodyPr/>
        <a:lstStyle/>
        <a:p>
          <a:endParaRPr lang="pl-PL"/>
        </a:p>
      </dgm:t>
    </dgm:pt>
    <dgm:pt modelId="{85EB4165-A88B-4417-A2A7-68A66B307045}" type="sibTrans" cxnId="{3DA1530A-0A15-4B9C-B101-1FC1CD4F1F95}">
      <dgm:prSet/>
      <dgm:spPr/>
      <dgm:t>
        <a:bodyPr/>
        <a:lstStyle/>
        <a:p>
          <a:endParaRPr lang="pl-PL"/>
        </a:p>
      </dgm:t>
    </dgm:pt>
    <dgm:pt modelId="{1B34EC6A-4704-4C6B-92E4-BC826ACC4758}">
      <dgm:prSet phldrT="[Tekst]"/>
      <dgm:spPr/>
      <dgm:t>
        <a:bodyPr/>
        <a:lstStyle/>
        <a:p>
          <a:endParaRPr lang="pl-PL" dirty="0"/>
        </a:p>
      </dgm:t>
    </dgm:pt>
    <dgm:pt modelId="{9C3B60F2-D8FC-40D9-9845-5A6CD7A7A824}" type="parTrans" cxnId="{18A8EA41-3C8C-4BC8-9A3E-7E9F1D162CF6}">
      <dgm:prSet/>
      <dgm:spPr/>
      <dgm:t>
        <a:bodyPr/>
        <a:lstStyle/>
        <a:p>
          <a:endParaRPr lang="pl-PL"/>
        </a:p>
      </dgm:t>
    </dgm:pt>
    <dgm:pt modelId="{2B334876-BAA2-4CAE-A033-732EB6EB899B}" type="sibTrans" cxnId="{18A8EA41-3C8C-4BC8-9A3E-7E9F1D162CF6}">
      <dgm:prSet/>
      <dgm:spPr/>
      <dgm:t>
        <a:bodyPr/>
        <a:lstStyle/>
        <a:p>
          <a:endParaRPr lang="pl-PL"/>
        </a:p>
      </dgm:t>
    </dgm:pt>
    <dgm:pt modelId="{06A14694-21FA-42FF-8F11-790CACDC75B4}">
      <dgm:prSet phldrT="[Tekst]"/>
      <dgm:spPr/>
      <dgm:t>
        <a:bodyPr/>
        <a:lstStyle/>
        <a:p>
          <a:r>
            <a:rPr lang="pl-PL" dirty="0">
              <a:latin typeface="+mj-lt"/>
            </a:rPr>
            <a:t>Projekty grantowe </a:t>
          </a:r>
        </a:p>
      </dgm:t>
    </dgm:pt>
    <dgm:pt modelId="{45B8F80D-4E45-4523-A16F-1D35B4D133F5}" type="parTrans" cxnId="{F2E98250-49B0-4F47-AEB9-FD0DB37012D7}">
      <dgm:prSet/>
      <dgm:spPr/>
      <dgm:t>
        <a:bodyPr/>
        <a:lstStyle/>
        <a:p>
          <a:endParaRPr lang="pl-PL"/>
        </a:p>
      </dgm:t>
    </dgm:pt>
    <dgm:pt modelId="{F1A1F7C7-F4F1-424E-8231-1AF34EFAFF17}" type="sibTrans" cxnId="{F2E98250-49B0-4F47-AEB9-FD0DB37012D7}">
      <dgm:prSet/>
      <dgm:spPr/>
      <dgm:t>
        <a:bodyPr/>
        <a:lstStyle/>
        <a:p>
          <a:endParaRPr lang="pl-PL"/>
        </a:p>
      </dgm:t>
    </dgm:pt>
    <dgm:pt modelId="{2A747DD9-311F-430E-93C9-49E0A8763753}">
      <dgm:prSet phldrT="[Tekst]"/>
      <dgm:spPr/>
      <dgm:t>
        <a:bodyPr/>
        <a:lstStyle/>
        <a:p>
          <a:r>
            <a:rPr lang="pl-PL" dirty="0">
              <a:latin typeface="+mj-lt"/>
            </a:rPr>
            <a:t>Przygotowanie projektów partnerskich</a:t>
          </a:r>
        </a:p>
      </dgm:t>
    </dgm:pt>
    <dgm:pt modelId="{5C908318-A52A-40AF-A521-E4BE3CBF4C11}" type="parTrans" cxnId="{5529BBA9-F991-4AFF-8AC9-E1386302132D}">
      <dgm:prSet/>
      <dgm:spPr/>
      <dgm:t>
        <a:bodyPr/>
        <a:lstStyle/>
        <a:p>
          <a:endParaRPr lang="pl-PL"/>
        </a:p>
      </dgm:t>
    </dgm:pt>
    <dgm:pt modelId="{34D22FB8-597D-4ED0-9FAB-9C2F5E9FF1A7}" type="sibTrans" cxnId="{5529BBA9-F991-4AFF-8AC9-E1386302132D}">
      <dgm:prSet/>
      <dgm:spPr/>
      <dgm:t>
        <a:bodyPr/>
        <a:lstStyle/>
        <a:p>
          <a:endParaRPr lang="pl-PL"/>
        </a:p>
      </dgm:t>
    </dgm:pt>
    <dgm:pt modelId="{EC782640-D2D4-402E-84E6-48588CF0F218}">
      <dgm:prSet phldrT="[Tekst]"/>
      <dgm:spPr/>
      <dgm:t>
        <a:bodyPr/>
        <a:lstStyle/>
        <a:p>
          <a:r>
            <a:rPr lang="pl-PL" dirty="0">
              <a:latin typeface="+mj-lt"/>
            </a:rPr>
            <a:t>Przygotowanie koncepcji SV</a:t>
          </a:r>
        </a:p>
      </dgm:t>
    </dgm:pt>
    <dgm:pt modelId="{9EB4373B-84FB-4ADB-A670-A801298BDD63}" type="parTrans" cxnId="{A5023BA8-EE4D-44DA-B9FD-CAF98C982715}">
      <dgm:prSet/>
      <dgm:spPr/>
      <dgm:t>
        <a:bodyPr/>
        <a:lstStyle/>
        <a:p>
          <a:endParaRPr lang="pl-PL"/>
        </a:p>
      </dgm:t>
    </dgm:pt>
    <dgm:pt modelId="{470F531D-0451-4656-B454-D6BB40177925}" type="sibTrans" cxnId="{A5023BA8-EE4D-44DA-B9FD-CAF98C982715}">
      <dgm:prSet/>
      <dgm:spPr/>
      <dgm:t>
        <a:bodyPr/>
        <a:lstStyle/>
        <a:p>
          <a:endParaRPr lang="pl-PL"/>
        </a:p>
      </dgm:t>
    </dgm:pt>
    <dgm:pt modelId="{790DDC5C-638C-4438-B2A0-EADCC8D1EBB0}">
      <dgm:prSet phldrT="[Tekst]"/>
      <dgm:spPr/>
      <dgm:t>
        <a:bodyPr/>
        <a:lstStyle/>
        <a:p>
          <a:r>
            <a:rPr lang="pl-PL" dirty="0">
              <a:latin typeface="+mj-lt"/>
            </a:rPr>
            <a:t>Pozostałe </a:t>
          </a:r>
        </a:p>
      </dgm:t>
    </dgm:pt>
    <dgm:pt modelId="{1E3A7395-6D88-458C-90A9-BB059DE90A67}" type="parTrans" cxnId="{EB5C603C-03AE-41AB-A807-67284C9D3A33}">
      <dgm:prSet/>
      <dgm:spPr/>
      <dgm:t>
        <a:bodyPr/>
        <a:lstStyle/>
        <a:p>
          <a:endParaRPr lang="pl-PL"/>
        </a:p>
      </dgm:t>
    </dgm:pt>
    <dgm:pt modelId="{E30B56DE-FC90-45C2-A861-BDBC441FC949}" type="sibTrans" cxnId="{EB5C603C-03AE-41AB-A807-67284C9D3A33}">
      <dgm:prSet/>
      <dgm:spPr/>
      <dgm:t>
        <a:bodyPr/>
        <a:lstStyle/>
        <a:p>
          <a:endParaRPr lang="pl-PL"/>
        </a:p>
      </dgm:t>
    </dgm:pt>
    <dgm:pt modelId="{8900F1C8-12D0-4437-B0D4-9EFCC4789BCA}" type="pres">
      <dgm:prSet presAssocID="{0DCDCB65-EFD6-4CCB-BCF2-4DA75DE8462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D3FF829-23DE-4A58-B7FB-F78B7143FDE2}" type="pres">
      <dgm:prSet presAssocID="{D6FC5771-3E4C-49A0-B47D-F30849FB0626}" presName="circle1" presStyleLbl="node1" presStyleIdx="0" presStyleCnt="3" custLinFactNeighborY="-649"/>
      <dgm:spPr/>
    </dgm:pt>
    <dgm:pt modelId="{64021551-66D9-4095-A924-49D074699E1E}" type="pres">
      <dgm:prSet presAssocID="{D6FC5771-3E4C-49A0-B47D-F30849FB0626}" presName="space" presStyleCnt="0"/>
      <dgm:spPr/>
    </dgm:pt>
    <dgm:pt modelId="{E2DEC1AD-AF5F-43BE-A4A6-4C67922D04CC}" type="pres">
      <dgm:prSet presAssocID="{D6FC5771-3E4C-49A0-B47D-F30849FB0626}" presName="rect1" presStyleLbl="alignAcc1" presStyleIdx="0" presStyleCnt="3"/>
      <dgm:spPr/>
    </dgm:pt>
    <dgm:pt modelId="{F8AA97F1-FE38-49C9-A834-BA08DC337320}" type="pres">
      <dgm:prSet presAssocID="{F251CD13-6823-4025-A981-126DB1D80468}" presName="vertSpace2" presStyleLbl="node1" presStyleIdx="0" presStyleCnt="3"/>
      <dgm:spPr/>
    </dgm:pt>
    <dgm:pt modelId="{BC53124F-15AD-403F-8A3E-EEBD1D988A59}" type="pres">
      <dgm:prSet presAssocID="{F251CD13-6823-4025-A981-126DB1D80468}" presName="circle2" presStyleLbl="node1" presStyleIdx="1" presStyleCnt="3"/>
      <dgm:spPr/>
    </dgm:pt>
    <dgm:pt modelId="{7FB890AA-7208-4E7B-A6F0-51E7E5747E1E}" type="pres">
      <dgm:prSet presAssocID="{F251CD13-6823-4025-A981-126DB1D80468}" presName="rect2" presStyleLbl="alignAcc1" presStyleIdx="1" presStyleCnt="3"/>
      <dgm:spPr/>
    </dgm:pt>
    <dgm:pt modelId="{C2915002-82A2-4E7A-BBDE-79FCE9E8F134}" type="pres">
      <dgm:prSet presAssocID="{06A14694-21FA-42FF-8F11-790CACDC75B4}" presName="vertSpace3" presStyleLbl="node1" presStyleIdx="1" presStyleCnt="3"/>
      <dgm:spPr/>
    </dgm:pt>
    <dgm:pt modelId="{68379491-4AAE-45ED-8F1E-3FBAFB292086}" type="pres">
      <dgm:prSet presAssocID="{06A14694-21FA-42FF-8F11-790CACDC75B4}" presName="circle3" presStyleLbl="node1" presStyleIdx="2" presStyleCnt="3"/>
      <dgm:spPr/>
    </dgm:pt>
    <dgm:pt modelId="{2EB4B8B1-E762-4ED8-9C04-2E8C7FC65D80}" type="pres">
      <dgm:prSet presAssocID="{06A14694-21FA-42FF-8F11-790CACDC75B4}" presName="rect3" presStyleLbl="alignAcc1" presStyleIdx="2" presStyleCnt="3"/>
      <dgm:spPr/>
    </dgm:pt>
    <dgm:pt modelId="{9E3413EC-4A72-45F3-827C-ED887C6E7C47}" type="pres">
      <dgm:prSet presAssocID="{D6FC5771-3E4C-49A0-B47D-F30849FB062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B119EE75-EAA8-42DA-AC79-8C5C1B17AE95}" type="pres">
      <dgm:prSet presAssocID="{D6FC5771-3E4C-49A0-B47D-F30849FB0626}" presName="rect1ChTx" presStyleLbl="alignAcc1" presStyleIdx="2" presStyleCnt="3">
        <dgm:presLayoutVars>
          <dgm:bulletEnabled val="1"/>
        </dgm:presLayoutVars>
      </dgm:prSet>
      <dgm:spPr/>
    </dgm:pt>
    <dgm:pt modelId="{7D140F67-84BB-497E-8369-36CB0BEAC5D3}" type="pres">
      <dgm:prSet presAssocID="{F251CD13-6823-4025-A981-126DB1D80468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08C8DCA7-7527-41E6-A3EC-842340514864}" type="pres">
      <dgm:prSet presAssocID="{F251CD13-6823-4025-A981-126DB1D80468}" presName="rect2ChTx" presStyleLbl="alignAcc1" presStyleIdx="2" presStyleCnt="3">
        <dgm:presLayoutVars>
          <dgm:bulletEnabled val="1"/>
        </dgm:presLayoutVars>
      </dgm:prSet>
      <dgm:spPr/>
    </dgm:pt>
    <dgm:pt modelId="{8931827C-1932-4B25-B609-CE672B24B0DB}" type="pres">
      <dgm:prSet presAssocID="{06A14694-21FA-42FF-8F11-790CACDC75B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FCCFD93B-2E0B-4BEE-801F-E1474173C0CC}" type="pres">
      <dgm:prSet presAssocID="{06A14694-21FA-42FF-8F11-790CACDC75B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3DA1530A-0A15-4B9C-B101-1FC1CD4F1F95}" srcId="{0DCDCB65-EFD6-4CCB-BCF2-4DA75DE84622}" destId="{F251CD13-6823-4025-A981-126DB1D80468}" srcOrd="1" destOrd="0" parTransId="{95B8470C-8CB3-41E8-A53C-3051DE43AE19}" sibTransId="{85EB4165-A88B-4417-A2A7-68A66B307045}"/>
    <dgm:cxn modelId="{D757EC23-5FD4-48E9-98E2-058D7D9C5169}" type="presOf" srcId="{1B34EC6A-4704-4C6B-92E4-BC826ACC4758}" destId="{08C8DCA7-7527-41E6-A3EC-842340514864}" srcOrd="0" destOrd="0" presId="urn:microsoft.com/office/officeart/2005/8/layout/target3"/>
    <dgm:cxn modelId="{EB5C603C-03AE-41AB-A807-67284C9D3A33}" srcId="{06A14694-21FA-42FF-8F11-790CACDC75B4}" destId="{790DDC5C-638C-4438-B2A0-EADCC8D1EBB0}" srcOrd="2" destOrd="0" parTransId="{1E3A7395-6D88-458C-90A9-BB059DE90A67}" sibTransId="{E30B56DE-FC90-45C2-A861-BDBC441FC949}"/>
    <dgm:cxn modelId="{9DFE725E-60C7-4333-AA90-AD733791B15B}" type="presOf" srcId="{F251CD13-6823-4025-A981-126DB1D80468}" destId="{7D140F67-84BB-497E-8369-36CB0BEAC5D3}" srcOrd="1" destOrd="0" presId="urn:microsoft.com/office/officeart/2005/8/layout/target3"/>
    <dgm:cxn modelId="{C333375F-D15B-454E-BD11-52380A32B343}" srcId="{D6FC5771-3E4C-49A0-B47D-F30849FB0626}" destId="{A94ADD80-0898-4648-89BE-B58AA2FE880C}" srcOrd="0" destOrd="0" parTransId="{BBDA3D8A-3251-416A-A0C7-7B5F6C917852}" sibTransId="{BDE52042-A444-4282-8AFA-2680ACF56292}"/>
    <dgm:cxn modelId="{18A8EA41-3C8C-4BC8-9A3E-7E9F1D162CF6}" srcId="{F251CD13-6823-4025-A981-126DB1D80468}" destId="{1B34EC6A-4704-4C6B-92E4-BC826ACC4758}" srcOrd="0" destOrd="0" parTransId="{9C3B60F2-D8FC-40D9-9845-5A6CD7A7A824}" sibTransId="{2B334876-BAA2-4CAE-A033-732EB6EB899B}"/>
    <dgm:cxn modelId="{F2E98250-49B0-4F47-AEB9-FD0DB37012D7}" srcId="{0DCDCB65-EFD6-4CCB-BCF2-4DA75DE84622}" destId="{06A14694-21FA-42FF-8F11-790CACDC75B4}" srcOrd="2" destOrd="0" parTransId="{45B8F80D-4E45-4523-A16F-1D35B4D133F5}" sibTransId="{F1A1F7C7-F4F1-424E-8231-1AF34EFAFF17}"/>
    <dgm:cxn modelId="{10499271-5C99-4E18-8462-5656EB48F97F}" type="presOf" srcId="{A94ADD80-0898-4648-89BE-B58AA2FE880C}" destId="{B119EE75-EAA8-42DA-AC79-8C5C1B17AE95}" srcOrd="0" destOrd="0" presId="urn:microsoft.com/office/officeart/2005/8/layout/target3"/>
    <dgm:cxn modelId="{EE9C4C54-7C5C-40BB-A74B-9F711B2AB2EF}" type="presOf" srcId="{790DDC5C-638C-4438-B2A0-EADCC8D1EBB0}" destId="{FCCFD93B-2E0B-4BEE-801F-E1474173C0CC}" srcOrd="0" destOrd="2" presId="urn:microsoft.com/office/officeart/2005/8/layout/target3"/>
    <dgm:cxn modelId="{BC336493-8E00-4657-A753-28911F06814B}" type="presOf" srcId="{D6FC5771-3E4C-49A0-B47D-F30849FB0626}" destId="{9E3413EC-4A72-45F3-827C-ED887C6E7C47}" srcOrd="1" destOrd="0" presId="urn:microsoft.com/office/officeart/2005/8/layout/target3"/>
    <dgm:cxn modelId="{B11B6296-EB08-481E-8B0E-D320CD28AF13}" type="presOf" srcId="{0DCDCB65-EFD6-4CCB-BCF2-4DA75DE84622}" destId="{8900F1C8-12D0-4437-B0D4-9EFCC4789BCA}" srcOrd="0" destOrd="0" presId="urn:microsoft.com/office/officeart/2005/8/layout/target3"/>
    <dgm:cxn modelId="{13B5F496-A1F3-4417-A6D7-DAAD3D790627}" type="presOf" srcId="{EC782640-D2D4-402E-84E6-48588CF0F218}" destId="{FCCFD93B-2E0B-4BEE-801F-E1474173C0CC}" srcOrd="0" destOrd="1" presId="urn:microsoft.com/office/officeart/2005/8/layout/target3"/>
    <dgm:cxn modelId="{A5023BA8-EE4D-44DA-B9FD-CAF98C982715}" srcId="{06A14694-21FA-42FF-8F11-790CACDC75B4}" destId="{EC782640-D2D4-402E-84E6-48588CF0F218}" srcOrd="1" destOrd="0" parTransId="{9EB4373B-84FB-4ADB-A670-A801298BDD63}" sibTransId="{470F531D-0451-4656-B454-D6BB40177925}"/>
    <dgm:cxn modelId="{5529BBA9-F991-4AFF-8AC9-E1386302132D}" srcId="{06A14694-21FA-42FF-8F11-790CACDC75B4}" destId="{2A747DD9-311F-430E-93C9-49E0A8763753}" srcOrd="0" destOrd="0" parTransId="{5C908318-A52A-40AF-A521-E4BE3CBF4C11}" sibTransId="{34D22FB8-597D-4ED0-9FAB-9C2F5E9FF1A7}"/>
    <dgm:cxn modelId="{0CD5CAAB-C2F2-4CB5-B48E-1AC818F47C23}" srcId="{0DCDCB65-EFD6-4CCB-BCF2-4DA75DE84622}" destId="{D6FC5771-3E4C-49A0-B47D-F30849FB0626}" srcOrd="0" destOrd="0" parTransId="{26899EEA-A42F-40E5-A89B-0A4B6C9255CA}" sibTransId="{D43A6155-BBA7-4F8E-87BB-323C6F4EC4D4}"/>
    <dgm:cxn modelId="{43FD54AD-24DA-49B4-B053-BFC249A6EDE6}" type="presOf" srcId="{D6FC5771-3E4C-49A0-B47D-F30849FB0626}" destId="{E2DEC1AD-AF5F-43BE-A4A6-4C67922D04CC}" srcOrd="0" destOrd="0" presId="urn:microsoft.com/office/officeart/2005/8/layout/target3"/>
    <dgm:cxn modelId="{B7904AD6-502C-45C7-B563-F09E11E5A8EC}" type="presOf" srcId="{2A747DD9-311F-430E-93C9-49E0A8763753}" destId="{FCCFD93B-2E0B-4BEE-801F-E1474173C0CC}" srcOrd="0" destOrd="0" presId="urn:microsoft.com/office/officeart/2005/8/layout/target3"/>
    <dgm:cxn modelId="{1065A1E6-251D-432C-B979-58369250EF20}" type="presOf" srcId="{06A14694-21FA-42FF-8F11-790CACDC75B4}" destId="{2EB4B8B1-E762-4ED8-9C04-2E8C7FC65D80}" srcOrd="0" destOrd="0" presId="urn:microsoft.com/office/officeart/2005/8/layout/target3"/>
    <dgm:cxn modelId="{600E56EF-B2C3-4F38-80F3-DF6DBB3BE711}" type="presOf" srcId="{06A14694-21FA-42FF-8F11-790CACDC75B4}" destId="{8931827C-1932-4B25-B609-CE672B24B0DB}" srcOrd="1" destOrd="0" presId="urn:microsoft.com/office/officeart/2005/8/layout/target3"/>
    <dgm:cxn modelId="{683B03FB-49B7-42D5-9C9B-616699B22678}" type="presOf" srcId="{F251CD13-6823-4025-A981-126DB1D80468}" destId="{7FB890AA-7208-4E7B-A6F0-51E7E5747E1E}" srcOrd="0" destOrd="0" presId="urn:microsoft.com/office/officeart/2005/8/layout/target3"/>
    <dgm:cxn modelId="{4C0E7E0F-1E85-4654-BA86-EE95401B1A87}" type="presParOf" srcId="{8900F1C8-12D0-4437-B0D4-9EFCC4789BCA}" destId="{4D3FF829-23DE-4A58-B7FB-F78B7143FDE2}" srcOrd="0" destOrd="0" presId="urn:microsoft.com/office/officeart/2005/8/layout/target3"/>
    <dgm:cxn modelId="{3C6C7998-20A6-4C9E-9ADF-B188233C0F0B}" type="presParOf" srcId="{8900F1C8-12D0-4437-B0D4-9EFCC4789BCA}" destId="{64021551-66D9-4095-A924-49D074699E1E}" srcOrd="1" destOrd="0" presId="urn:microsoft.com/office/officeart/2005/8/layout/target3"/>
    <dgm:cxn modelId="{95500AE4-CCD1-416F-90A1-066104654627}" type="presParOf" srcId="{8900F1C8-12D0-4437-B0D4-9EFCC4789BCA}" destId="{E2DEC1AD-AF5F-43BE-A4A6-4C67922D04CC}" srcOrd="2" destOrd="0" presId="urn:microsoft.com/office/officeart/2005/8/layout/target3"/>
    <dgm:cxn modelId="{09308CB2-6078-4A56-B989-F51DFF9D2DA7}" type="presParOf" srcId="{8900F1C8-12D0-4437-B0D4-9EFCC4789BCA}" destId="{F8AA97F1-FE38-49C9-A834-BA08DC337320}" srcOrd="3" destOrd="0" presId="urn:microsoft.com/office/officeart/2005/8/layout/target3"/>
    <dgm:cxn modelId="{E82D2591-A721-43A7-998E-E619CBF44F1B}" type="presParOf" srcId="{8900F1C8-12D0-4437-B0D4-9EFCC4789BCA}" destId="{BC53124F-15AD-403F-8A3E-EEBD1D988A59}" srcOrd="4" destOrd="0" presId="urn:microsoft.com/office/officeart/2005/8/layout/target3"/>
    <dgm:cxn modelId="{D7BF09F6-522D-4778-8D11-5DC8440F25A7}" type="presParOf" srcId="{8900F1C8-12D0-4437-B0D4-9EFCC4789BCA}" destId="{7FB890AA-7208-4E7B-A6F0-51E7E5747E1E}" srcOrd="5" destOrd="0" presId="urn:microsoft.com/office/officeart/2005/8/layout/target3"/>
    <dgm:cxn modelId="{9C5F9622-537A-4B6A-AF57-28F88F8D51BA}" type="presParOf" srcId="{8900F1C8-12D0-4437-B0D4-9EFCC4789BCA}" destId="{C2915002-82A2-4E7A-BBDE-79FCE9E8F134}" srcOrd="6" destOrd="0" presId="urn:microsoft.com/office/officeart/2005/8/layout/target3"/>
    <dgm:cxn modelId="{BC2B483F-5DAA-49CE-B89D-8FF5A241E480}" type="presParOf" srcId="{8900F1C8-12D0-4437-B0D4-9EFCC4789BCA}" destId="{68379491-4AAE-45ED-8F1E-3FBAFB292086}" srcOrd="7" destOrd="0" presId="urn:microsoft.com/office/officeart/2005/8/layout/target3"/>
    <dgm:cxn modelId="{6AAA683F-01EA-48D6-9CDC-1EBD69B53680}" type="presParOf" srcId="{8900F1C8-12D0-4437-B0D4-9EFCC4789BCA}" destId="{2EB4B8B1-E762-4ED8-9C04-2E8C7FC65D80}" srcOrd="8" destOrd="0" presId="urn:microsoft.com/office/officeart/2005/8/layout/target3"/>
    <dgm:cxn modelId="{95F378C3-AFF3-4D52-9C3B-EAADF06669C3}" type="presParOf" srcId="{8900F1C8-12D0-4437-B0D4-9EFCC4789BCA}" destId="{9E3413EC-4A72-45F3-827C-ED887C6E7C47}" srcOrd="9" destOrd="0" presId="urn:microsoft.com/office/officeart/2005/8/layout/target3"/>
    <dgm:cxn modelId="{F52E462D-E79A-4BFD-AB10-C2B98F12FAE9}" type="presParOf" srcId="{8900F1C8-12D0-4437-B0D4-9EFCC4789BCA}" destId="{B119EE75-EAA8-42DA-AC79-8C5C1B17AE95}" srcOrd="10" destOrd="0" presId="urn:microsoft.com/office/officeart/2005/8/layout/target3"/>
    <dgm:cxn modelId="{945A0600-460A-49FD-81E1-90DA708808D6}" type="presParOf" srcId="{8900F1C8-12D0-4437-B0D4-9EFCC4789BCA}" destId="{7D140F67-84BB-497E-8369-36CB0BEAC5D3}" srcOrd="11" destOrd="0" presId="urn:microsoft.com/office/officeart/2005/8/layout/target3"/>
    <dgm:cxn modelId="{D2B5FD6E-23C9-48A7-8290-D8BD9C6E4464}" type="presParOf" srcId="{8900F1C8-12D0-4437-B0D4-9EFCC4789BCA}" destId="{08C8DCA7-7527-41E6-A3EC-842340514864}" srcOrd="12" destOrd="0" presId="urn:microsoft.com/office/officeart/2005/8/layout/target3"/>
    <dgm:cxn modelId="{D89A6FA4-F83A-4F6D-990F-9CF3D3A95499}" type="presParOf" srcId="{8900F1C8-12D0-4437-B0D4-9EFCC4789BCA}" destId="{8931827C-1932-4B25-B609-CE672B24B0DB}" srcOrd="13" destOrd="0" presId="urn:microsoft.com/office/officeart/2005/8/layout/target3"/>
    <dgm:cxn modelId="{542199A2-4B0B-4521-9440-B8DB7A7CEA59}" type="presParOf" srcId="{8900F1C8-12D0-4437-B0D4-9EFCC4789BCA}" destId="{FCCFD93B-2E0B-4BEE-801F-E1474173C0C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FF829-23DE-4A58-B7FB-F78B7143FDE2}">
      <dsp:nvSpPr>
        <dsp:cNvPr id="0" name=""/>
        <dsp:cNvSpPr/>
      </dsp:nvSpPr>
      <dsp:spPr>
        <a:xfrm>
          <a:off x="0" y="-35167"/>
          <a:ext cx="5418667" cy="541866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DEC1AD-AF5F-43BE-A4A6-4C67922D04CC}">
      <dsp:nvSpPr>
        <dsp:cNvPr id="0" name=""/>
        <dsp:cNvSpPr/>
      </dsp:nvSpPr>
      <dsp:spPr>
        <a:xfrm>
          <a:off x="2709333" y="0"/>
          <a:ext cx="8368974" cy="5418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+mj-lt"/>
            </a:rPr>
            <a:t>Operacje beneficjentów</a:t>
          </a:r>
        </a:p>
      </dsp:txBody>
      <dsp:txXfrm>
        <a:off x="2709333" y="0"/>
        <a:ext cx="4184487" cy="1625603"/>
      </dsp:txXfrm>
    </dsp:sp>
    <dsp:sp modelId="{BC53124F-15AD-403F-8A3E-EEBD1D988A59}">
      <dsp:nvSpPr>
        <dsp:cNvPr id="0" name=""/>
        <dsp:cNvSpPr/>
      </dsp:nvSpPr>
      <dsp:spPr>
        <a:xfrm>
          <a:off x="948268" y="1625603"/>
          <a:ext cx="3522130" cy="35221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B890AA-7208-4E7B-A6F0-51E7E5747E1E}">
      <dsp:nvSpPr>
        <dsp:cNvPr id="0" name=""/>
        <dsp:cNvSpPr/>
      </dsp:nvSpPr>
      <dsp:spPr>
        <a:xfrm>
          <a:off x="2709333" y="1625603"/>
          <a:ext cx="8368974" cy="3522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+mj-lt"/>
            </a:rPr>
            <a:t>Operacje własne LGD</a:t>
          </a:r>
        </a:p>
      </dsp:txBody>
      <dsp:txXfrm>
        <a:off x="2709333" y="1625603"/>
        <a:ext cx="4184487" cy="1625598"/>
      </dsp:txXfrm>
    </dsp:sp>
    <dsp:sp modelId="{68379491-4AAE-45ED-8F1E-3FBAFB292086}">
      <dsp:nvSpPr>
        <dsp:cNvPr id="0" name=""/>
        <dsp:cNvSpPr/>
      </dsp:nvSpPr>
      <dsp:spPr>
        <a:xfrm>
          <a:off x="1896534" y="3251201"/>
          <a:ext cx="1625598" cy="162559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B4B8B1-E762-4ED8-9C04-2E8C7FC65D80}">
      <dsp:nvSpPr>
        <dsp:cNvPr id="0" name=""/>
        <dsp:cNvSpPr/>
      </dsp:nvSpPr>
      <dsp:spPr>
        <a:xfrm>
          <a:off x="2709333" y="3251201"/>
          <a:ext cx="8368974" cy="1625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>
              <a:latin typeface="+mj-lt"/>
            </a:rPr>
            <a:t>Projekty grantowe </a:t>
          </a:r>
        </a:p>
      </dsp:txBody>
      <dsp:txXfrm>
        <a:off x="2709333" y="3251201"/>
        <a:ext cx="4184487" cy="1625598"/>
      </dsp:txXfrm>
    </dsp:sp>
    <dsp:sp modelId="{B119EE75-EAA8-42DA-AC79-8C5C1B17AE95}">
      <dsp:nvSpPr>
        <dsp:cNvPr id="0" name=""/>
        <dsp:cNvSpPr/>
      </dsp:nvSpPr>
      <dsp:spPr>
        <a:xfrm>
          <a:off x="6893820" y="0"/>
          <a:ext cx="4184487" cy="162560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W tym operacje przygotowane w partnerstwie</a:t>
          </a:r>
        </a:p>
      </dsp:txBody>
      <dsp:txXfrm>
        <a:off x="6893820" y="0"/>
        <a:ext cx="4184487" cy="1625603"/>
      </dsp:txXfrm>
    </dsp:sp>
    <dsp:sp modelId="{08C8DCA7-7527-41E6-A3EC-842340514864}">
      <dsp:nvSpPr>
        <dsp:cNvPr id="0" name=""/>
        <dsp:cNvSpPr/>
      </dsp:nvSpPr>
      <dsp:spPr>
        <a:xfrm>
          <a:off x="6893820" y="1625603"/>
          <a:ext cx="4184487" cy="162559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300" kern="1200" dirty="0"/>
        </a:p>
      </dsp:txBody>
      <dsp:txXfrm>
        <a:off x="6893820" y="1625603"/>
        <a:ext cx="4184487" cy="1625598"/>
      </dsp:txXfrm>
    </dsp:sp>
    <dsp:sp modelId="{FCCFD93B-2E0B-4BEE-801F-E1474173C0CC}">
      <dsp:nvSpPr>
        <dsp:cNvPr id="0" name=""/>
        <dsp:cNvSpPr/>
      </dsp:nvSpPr>
      <dsp:spPr>
        <a:xfrm>
          <a:off x="6893820" y="3251201"/>
          <a:ext cx="4184487" cy="162559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Przygotowanie projektów partnerskich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Przygotowanie koncepcji SV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>
              <a:latin typeface="+mj-lt"/>
            </a:rPr>
            <a:t>Pozostałe </a:t>
          </a:r>
        </a:p>
      </dsp:txBody>
      <dsp:txXfrm>
        <a:off x="6893820" y="3251201"/>
        <a:ext cx="4184487" cy="1625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20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2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6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28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4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66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62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05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2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44EEC-2381-4DE7-AB0A-52F81634168A}" type="datetimeFigureOut">
              <a:rPr lang="pl-PL" smtClean="0"/>
              <a:t>04.11.2022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C7ED5AA6-5F4C-30E6-1F3C-D3F80E6BB002}"/>
              </a:ext>
            </a:extLst>
          </p:cNvPr>
          <p:cNvSpPr txBox="1">
            <a:spLocks/>
          </p:cNvSpPr>
          <p:nvPr userDrawn="1"/>
        </p:nvSpPr>
        <p:spPr>
          <a:xfrm>
            <a:off x="165339" y="-779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B0FCBB-362F-4C22-9992-B8226C3EAE55}" type="datetime1">
              <a:rPr lang="pl-PL" sz="1000" smtClean="0">
                <a:solidFill>
                  <a:schemeClr val="bg1">
                    <a:lumMod val="65000"/>
                  </a:schemeClr>
                </a:solidFill>
              </a:rPr>
              <a:pPr/>
              <a:t>04.11.2022</a:t>
            </a:fld>
            <a:endParaRPr lang="pl-PL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ymbol zastępczy numeru slajdu 5">
            <a:extLst>
              <a:ext uri="{FF2B5EF4-FFF2-40B4-BE49-F238E27FC236}">
                <a16:creationId xmlns:a16="http://schemas.microsoft.com/office/drawing/2014/main" id="{BD02434B-B063-94F2-B08D-45996BDDDF2D}"/>
              </a:ext>
            </a:extLst>
          </p:cNvPr>
          <p:cNvSpPr txBox="1">
            <a:spLocks/>
          </p:cNvSpPr>
          <p:nvPr userDrawn="1"/>
        </p:nvSpPr>
        <p:spPr>
          <a:xfrm>
            <a:off x="9145437" y="476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AA4DF97-91CC-4452-8672-6C06ABD7A06A}" type="slidenum">
              <a:rPr lang="pl-PL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pl-PL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7831" y="694592"/>
            <a:ext cx="9560169" cy="2815371"/>
          </a:xfrm>
        </p:spPr>
        <p:txBody>
          <a:bodyPr>
            <a:normAutofit/>
          </a:bodyPr>
          <a:lstStyle/>
          <a:p>
            <a:r>
              <a:rPr lang="pl-PL" sz="4400" dirty="0"/>
              <a:t>Opracowanie procedur oraz opis sposobu oceny i wyboru operacji, a także ustanawiania kryteriów wyboru i zasad monitoringu i ewaluacji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35A6EA6D-D894-19FE-49EE-B9D98362320C}"/>
              </a:ext>
            </a:extLst>
          </p:cNvPr>
          <p:cNvCxnSpPr>
            <a:cxnSpLocks/>
          </p:cNvCxnSpPr>
          <p:nvPr/>
        </p:nvCxnSpPr>
        <p:spPr>
          <a:xfrm>
            <a:off x="526211" y="5322201"/>
            <a:ext cx="11205714" cy="0"/>
          </a:xfrm>
          <a:prstGeom prst="line">
            <a:avLst/>
          </a:prstGeom>
          <a:ln w="28575">
            <a:solidFill>
              <a:srgbClr val="88B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24">
            <a:extLst>
              <a:ext uri="{FF2B5EF4-FFF2-40B4-BE49-F238E27FC236}">
                <a16:creationId xmlns:a16="http://schemas.microsoft.com/office/drawing/2014/main" id="{8EDC2DF0-B10F-C1CB-6C94-6776E0FB8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5343" y="5414518"/>
            <a:ext cx="923027" cy="615352"/>
          </a:xfrm>
          <a:prstGeom prst="rect">
            <a:avLst/>
          </a:prstGeom>
        </p:spPr>
      </p:pic>
      <p:pic>
        <p:nvPicPr>
          <p:cNvPr id="7" name="Grafika 26">
            <a:extLst>
              <a:ext uri="{FF2B5EF4-FFF2-40B4-BE49-F238E27FC236}">
                <a16:creationId xmlns:a16="http://schemas.microsoft.com/office/drawing/2014/main" id="{3CC9E1D6-85BB-AD47-76B4-0663143F6C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7367" y="5414518"/>
            <a:ext cx="1488458" cy="610134"/>
          </a:xfrm>
          <a:prstGeom prst="rect">
            <a:avLst/>
          </a:prstGeom>
        </p:spPr>
      </p:pic>
      <p:pic>
        <p:nvPicPr>
          <p:cNvPr id="8" name="Grafika 28">
            <a:extLst>
              <a:ext uri="{FF2B5EF4-FFF2-40B4-BE49-F238E27FC236}">
                <a16:creationId xmlns:a16="http://schemas.microsoft.com/office/drawing/2014/main" id="{63B110A7-A6EC-66ED-67BB-3448856642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6608" y="5414518"/>
            <a:ext cx="930305" cy="61013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8C4E06-9A87-81DB-228C-D08CBB4BB10F}"/>
              </a:ext>
            </a:extLst>
          </p:cNvPr>
          <p:cNvSpPr txBox="1"/>
          <p:nvPr/>
        </p:nvSpPr>
        <p:spPr>
          <a:xfrm>
            <a:off x="526211" y="6027003"/>
            <a:ext cx="1120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wiejskie”</a:t>
            </a:r>
          </a:p>
          <a:p>
            <a:pPr algn="ctr"/>
            <a:r>
              <a:rPr lang="pl-PL" sz="1200" dirty="0"/>
              <a:t>„Instytucja Zarządzająca Programem Rozwoju Obszarów Wiejskich na lata 2014-2020 – Minister Rolnictwa i Rozwoju Wsi”</a:t>
            </a:r>
          </a:p>
          <a:p>
            <a:pPr algn="ctr"/>
            <a:r>
              <a:rPr lang="pl-PL" sz="1200" dirty="0"/>
              <a:t>Materiał opracowany przez:  </a:t>
            </a:r>
            <a:r>
              <a:rPr lang="pl-PL" sz="1200" dirty="0">
                <a:effectLst/>
                <a:ea typeface="Calibri" panose="020F0502020204030204" pitchFamily="34" charset="0"/>
              </a:rPr>
              <a:t>„RURBAN Wieś-Miasto-Region Andrzej Hałasiewicz”. </a:t>
            </a:r>
            <a:r>
              <a:rPr lang="pl-PL" sz="1200"/>
              <a:t>współfinansowany </a:t>
            </a:r>
            <a:r>
              <a:rPr lang="pl-PL" sz="1200" dirty="0"/>
              <a:t>ze środków Unii Europejskiej w ramach schematu II pomocy technicznej „Krajowa Sieć Obszarów Wiejskich” Programu Rozwoju Obszarów Wiejskich na lata 2014–2020”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43FD01E5-9B73-CBA4-D1A4-A2465F6D0F2B}"/>
              </a:ext>
            </a:extLst>
          </p:cNvPr>
          <p:cNvSpPr txBox="1">
            <a:spLocks/>
          </p:cNvSpPr>
          <p:nvPr/>
        </p:nvSpPr>
        <p:spPr>
          <a:xfrm>
            <a:off x="1783348" y="4120942"/>
            <a:ext cx="8691440" cy="1183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Szkolenie dla lokalnych grup działania (LGD) z zakresu metodologii pisania </a:t>
            </a:r>
            <a:br>
              <a:rPr lang="pl-PL" sz="18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sz="18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lokalnych strategii rozwoju (LSR) – wielofunduszowych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solidFill>
                  <a:schemeClr val="tx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Małgorzata Blok</a:t>
            </a:r>
          </a:p>
          <a:p>
            <a:endParaRPr lang="pl-PL" sz="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Rozporządzenie Parlamentu Europejskiego i Rady (UE)</a:t>
            </a:r>
            <a:r>
              <a:rPr lang="pl-PL" b="1" dirty="0"/>
              <a:t> 2021/1060 </a:t>
            </a:r>
            <a:r>
              <a:rPr lang="pl-PL" dirty="0"/>
              <a:t>z dnia 24 czerwca 2021 r. ustanawiające wspólne przepisy dotyczące Europejskiego Funduszu Rozwoju Regionalnego, Europejskiego Funduszu Społecznego Plus, Funduszu Spójności, Funduszu na rzecz Sprawiedliwej Transformacji i Europejskiego Funduszu Morskiego, Rybackiego i Akwakultury, a także przepisy finansowe na potrzeby tych funduszy oraz na potrzeby Funduszu Azylu, Migracji i Integracji, Funduszu Bezpieczeństwa Wewnętrznego i Instrumentu Wsparcia Finansowego na rzecz Zarządzania Granicami i Polityki Wizowej</a:t>
            </a:r>
          </a:p>
          <a:p>
            <a:pPr marL="0" indent="0">
              <a:buNone/>
            </a:pPr>
            <a:r>
              <a:rPr lang="pl-PL" dirty="0"/>
              <a:t>wskazuje, iż </a:t>
            </a:r>
            <a:r>
              <a:rPr lang="pl-PL" b="1" u="sng" dirty="0">
                <a:solidFill>
                  <a:schemeClr val="accent1">
                    <a:lumMod val="75000"/>
                  </a:schemeClr>
                </a:solidFill>
              </a:rPr>
              <a:t>żadna pojedyncza grupa interesu nie może kontrolować procesu podejmowania decyzji. </a:t>
            </a:r>
          </a:p>
          <a:p>
            <a:pPr marL="0" indent="0">
              <a:buNone/>
            </a:pPr>
            <a:r>
              <a:rPr lang="pl-PL" dirty="0"/>
              <a:t>Trzeba już zatem na etapie tworzenia procedur zadbać o to, by zachowanie tego warunku było widoczne.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6865" y="3875671"/>
            <a:ext cx="1633870" cy="22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4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Opracowując procedury trzeba zapewnić, iż będą one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czytelne</a:t>
            </a:r>
            <a:r>
              <a:rPr lang="pl-PL" dirty="0"/>
              <a:t> dla wszystkich zainteresowanych stron, biorących udział w procesie wyboru operacji (Zarząd, pracownicy biura, Rada i wnioskodawcy). </a:t>
            </a:r>
          </a:p>
          <a:p>
            <a:pPr marL="0" indent="0">
              <a:buNone/>
            </a:pPr>
            <a:r>
              <a:rPr lang="pl-PL" dirty="0"/>
              <a:t>Nie ulegajmy przekonaniu, że dobra procedura musi być rozbudowana. Ważne by na etapie jej tworzenia, przewidzieć jakie mogą pojawić się trudności i zaproponować rozwiązanie. </a:t>
            </a:r>
          </a:p>
          <a:p>
            <a:pPr marL="0" indent="0">
              <a:buNone/>
            </a:pPr>
            <a:r>
              <a:rPr lang="pl-PL" dirty="0"/>
              <a:t>Procedury muszą być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jawne i powszechnie dostępne</a:t>
            </a:r>
            <a:r>
              <a:rPr lang="pl-PL" dirty="0"/>
              <a:t> dla wszystkich zainteresowanych.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62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Procedura musi zapewniać że: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LGD wybiera operacje do dofinansowania spośród operacji zgodnych z LSR,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LGD ustala maksymalną kwotę wsparcia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LGD przedkłada wnioski do ostatecznej kwalifikowalności do podmiotu wdrażającego.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33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Zgodnie z PS WPR LGD dokonuje wyboru operacji w sposób zapewniający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wzajemne powiązania i synergię </a:t>
            </a:r>
            <a:r>
              <a:rPr lang="pl-PL" dirty="0"/>
              <a:t>pomiędzy tymi operacjami. </a:t>
            </a:r>
          </a:p>
          <a:p>
            <a:pPr marL="0" indent="0">
              <a:buNone/>
            </a:pPr>
            <a:r>
              <a:rPr lang="pl-PL" dirty="0"/>
              <a:t>LGD może to osiągnąć np. poprzez przeprowadzanie naborów wniosków o przyznanie pomocy obejmujących całe przedsięwzięcie.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Procedury powinny określać zasady uśredniania ocen dokonywanych przez członków organu decyzyjnego (średnia ważona, odrzucanie skrajnych, średnia arytmetyczna, itp.)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391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Rekomendacje w zakresie niedyskryminującego, przejrzystego i pozwalającego uniknąć ryzyka wystąpienia konfliktu interesu procesu decyzyjnego</a:t>
            </a:r>
          </a:p>
          <a:p>
            <a:pPr marL="0" indent="0">
              <a:buNone/>
            </a:pPr>
            <a:r>
              <a:rPr lang="pl-PL" dirty="0"/>
              <a:t>Struktura powinna odzwierciedlać poszczególne grupy docelowe lokalnej strategii rozwoju z uwzględnieniem ich roli w LSR oraz zabezpieczeniem przed sztucznym reprezentowaniem sektora społecznego lub mieszkańców przez osoby związane z sektorem publicznym, powinna także uwzględniać osoby w niekorzystnej sytuacji wskazane w PS.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8312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Rekomendacje w zakresie niedyskryminującego, przejrzystego i pozwalającego uniknąć ryzyka wystąpienia konfliktu interesu procesu decyzyjnego</a:t>
            </a:r>
          </a:p>
          <a:p>
            <a:pPr marL="0" indent="0">
              <a:buNone/>
            </a:pPr>
            <a:r>
              <a:rPr lang="pl-PL" dirty="0"/>
              <a:t>Odpowiednie procedury zapobiegające rozbieżnym ocenom w ramach jednoznacznych kryteriów, stosowaniu nieobowiązujących kryteriów, błędnej punktacji, rozbieżnościom informacji zawartych w protokole i na liście obecności, głosowaniu nad wyborem operacji przez nieuprawnionych członków/ reprezentantów członków, weryfikacja powiazań kapitałowych i osobowych członków Rady z wnioskodawcami </a:t>
            </a:r>
          </a:p>
        </p:txBody>
      </p:sp>
    </p:spTree>
    <p:extLst>
      <p:ext uri="{BB962C8B-B14F-4D97-AF65-F5344CB8AC3E}">
        <p14:creationId xmlns:p14="http://schemas.microsoft.com/office/powerpoint/2010/main" val="15868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Rekomendacje w zakresie niedyskryminującego, przejrzystego i pozwalającego uniknąć ryzyka wystąpienia konfliktu interesu procesu decyzyjnego</a:t>
            </a:r>
          </a:p>
          <a:p>
            <a:pPr marL="0" indent="0">
              <a:buNone/>
            </a:pPr>
            <a:r>
              <a:rPr lang="pl-PL" dirty="0"/>
              <a:t>Określenie zakresu odpowiedzialności dla osób biorących udział w procedurze wyboru operacji, np. przewodniczący organu decyzyjnego, który może pełnić rolę arbitra rozstrzygającego m.in. kwestie sporne związane z zastosowaniem jakościowych kryteriów. Dodatkowo można przewidzieć udział pracownika biura LGD we wszystkich posiedzeniach organu decyzyjnego w celu zapewnienia ich obsługi technicznej.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5776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61188"/>
              </p:ext>
            </p:extLst>
          </p:nvPr>
        </p:nvGraphicFramePr>
        <p:xfrm>
          <a:off x="2338753" y="1825625"/>
          <a:ext cx="6849208" cy="422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9208">
                  <a:extLst>
                    <a:ext uri="{9D8B030D-6E8A-4147-A177-3AD203B41FA5}">
                      <a16:colId xmlns:a16="http://schemas.microsoft.com/office/drawing/2014/main" val="3601827349"/>
                    </a:ext>
                  </a:extLst>
                </a:gridCol>
              </a:tblGrid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KRYTERIA WYBORU OPERACJI POWINNY BYĆ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21325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OBIEKTYWNE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55082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NIEDYSKRYMINUJĄCE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20098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PRZEJRZYSTE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33921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+mj-lt"/>
                        </a:rPr>
                        <a:t>POWIĄZANE Z DIAGNOZĄ</a:t>
                      </a:r>
                      <a:r>
                        <a:rPr lang="pl-PL" baseline="0" dirty="0">
                          <a:latin typeface="+mj-lt"/>
                        </a:rPr>
                        <a:t> OBSZARU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535745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BEZPOŚREDNIO PRZYCZYNIAJĄCE</a:t>
                      </a:r>
                      <a:r>
                        <a:rPr lang="pl-PL" baseline="0" dirty="0">
                          <a:latin typeface="+mj-lt"/>
                        </a:rPr>
                        <a:t> SIĘ DO WYBORU OPERACJI 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20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375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85158"/>
              </p:ext>
            </p:extLst>
          </p:nvPr>
        </p:nvGraphicFramePr>
        <p:xfrm>
          <a:off x="1767254" y="1825625"/>
          <a:ext cx="8431823" cy="4178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823">
                  <a:extLst>
                    <a:ext uri="{9D8B030D-6E8A-4147-A177-3AD203B41FA5}">
                      <a16:colId xmlns:a16="http://schemas.microsoft.com/office/drawing/2014/main" val="3601827349"/>
                    </a:ext>
                  </a:extLst>
                </a:gridCol>
              </a:tblGrid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KRYTERIA WYBORU OPERACJI POWINNY BYĆ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21325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MIERZALNE,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a w przypadku kryteriów jakościowych powinny zawierać szczegółowy opis podejścia do ich oceny wskazujący wymagania konieczne do spełnienia; w przypadku kryteriów mierzalnych należy jasno określić wymogi konieczne do uzyskania danej liczby punktów nie tylko w odniesieniu do maksymalnej wartości; w przypadku kryteriów jakościowych konieczne jest wymaganie od każdego członka pisemnego uzasadnienia przyznanej liczby punktów</a:t>
                      </a:r>
                    </a:p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55082"/>
                  </a:ext>
                </a:extLst>
              </a:tr>
              <a:tr h="704179">
                <a:tc>
                  <a:txBody>
                    <a:bodyPr/>
                    <a:lstStyle/>
                    <a:p>
                      <a:endParaRPr lang="pl-PL" dirty="0">
                        <a:latin typeface="+mj-lt"/>
                      </a:endParaRPr>
                    </a:p>
                    <a:p>
                      <a:r>
                        <a:rPr lang="pl-PL" dirty="0">
                          <a:latin typeface="+mj-lt"/>
                        </a:rPr>
                        <a:t>POSIADAJACE DODATKOWE OPISY/DEFINICJE</a:t>
                      </a:r>
                      <a:r>
                        <a:rPr lang="pl-PL" baseline="0" dirty="0">
                          <a:latin typeface="+mj-lt"/>
                        </a:rPr>
                        <a:t> </a:t>
                      </a:r>
                      <a:r>
                        <a:rPr lang="pl-PL" dirty="0">
                          <a:latin typeface="+mj-lt"/>
                        </a:rPr>
                        <a:t>a sposób przyznawania wag nie budzi wątpliwości </a:t>
                      </a:r>
                    </a:p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20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94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27775"/>
              </p:ext>
            </p:extLst>
          </p:nvPr>
        </p:nvGraphicFramePr>
        <p:xfrm>
          <a:off x="1995056" y="2013961"/>
          <a:ext cx="7619822" cy="310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822">
                  <a:extLst>
                    <a:ext uri="{9D8B030D-6E8A-4147-A177-3AD203B41FA5}">
                      <a16:colId xmlns:a16="http://schemas.microsoft.com/office/drawing/2014/main" val="3601827349"/>
                    </a:ext>
                  </a:extLst>
                </a:gridCol>
              </a:tblGrid>
              <a:tr h="800044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KRYTERIA WYBORU OPERACJI POWINNY BYĆ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21325"/>
                  </a:ext>
                </a:extLst>
              </a:tr>
              <a:tr h="1500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</a:rPr>
                        <a:t>DOOKREŚLONE w zakresie minimalnych i maksymalnych wartości wraz z opisaniem zasad przyznawania punktów w przedziale minimum – maksimum, </a:t>
                      </a:r>
                    </a:p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55082"/>
                  </a:ext>
                </a:extLst>
              </a:tr>
              <a:tr h="800044">
                <a:tc>
                  <a:txBody>
                    <a:bodyPr/>
                    <a:lstStyle/>
                    <a:p>
                      <a:r>
                        <a:rPr lang="pl-PL" sz="2000" dirty="0">
                          <a:latin typeface="+mj-lt"/>
                        </a:rPr>
                        <a:t>Z PRZEJRZYSTYMI</a:t>
                      </a:r>
                      <a:r>
                        <a:rPr lang="pl-PL" sz="2000" baseline="0" dirty="0">
                          <a:latin typeface="+mj-lt"/>
                        </a:rPr>
                        <a:t> ZASADAMI USTALANIA LUB ZMIANY</a:t>
                      </a:r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20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49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W rozdziale VII należy wskazać wewnętrzną organizację pracy LGD,    w tym przyjęte rozwiązania formalno-instytucjonalne, które prowadzą do powstania poszczególnych procedur związanych z wyborem operacji. </a:t>
            </a:r>
          </a:p>
          <a:p>
            <a:r>
              <a:rPr lang="pl-PL" dirty="0"/>
              <a:t>Rozdział zawiera sposób ustanawiania i zmiany kryteriów wyboru</a:t>
            </a:r>
            <a:br>
              <a:rPr lang="pl-PL" dirty="0"/>
            </a:br>
            <a:r>
              <a:rPr lang="pl-PL" dirty="0"/>
              <a:t> z uwzględnieniem powiązania kryteriów z diagnozą obszaru, celami </a:t>
            </a:r>
            <a:br>
              <a:rPr lang="pl-PL" dirty="0"/>
            </a:br>
            <a:r>
              <a:rPr lang="pl-PL" dirty="0"/>
              <a:t>i wskaźnikami.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6629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celu właściwego ukierunkowania pomocy w PS WPR rekomenduje się zastosowanie przez LGD we wdrażaniu LSR przynajmniej części z kryteriów wyboru premiujących w szczególności operacje: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objęte oddolnymi koncepcjami inteligentnej wsi </a:t>
            </a:r>
            <a:r>
              <a:rPr lang="pl-PL" dirty="0"/>
              <a:t>– możliwość wyboru przez LGD najlepszych koncepcji, w ramach których projekty będą premiowane lub premiowanie projektów z każdej koncepcji, na utworzenie której LGD udzieliło wsparcia,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zapewniające racjonalne gospodarowanie zasobami lub ograniczające presję na środowisko,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dedykowane dla mieszkańców obszarów wiejskich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wykluczonych społecznie </a:t>
            </a:r>
            <a:r>
              <a:rPr lang="pl-PL" dirty="0"/>
              <a:t>ze względu na przynależność do grup zdiagnozowanych jako grupy w niekorzystnej sytuacji.</a:t>
            </a:r>
          </a:p>
        </p:txBody>
      </p:sp>
    </p:spTree>
    <p:extLst>
      <p:ext uri="{BB962C8B-B14F-4D97-AF65-F5344CB8AC3E}">
        <p14:creationId xmlns:p14="http://schemas.microsoft.com/office/powerpoint/2010/main" val="2274173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realizowane w partnerstwie</a:t>
            </a:r>
            <a:r>
              <a:rPr lang="pl-PL" b="1" dirty="0"/>
              <a:t> </a:t>
            </a:r>
            <a:r>
              <a:rPr lang="pl-PL" dirty="0"/>
              <a:t>(np. współpraca różnych grup interesu, sektorów itp.),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zintegrowane</a:t>
            </a:r>
            <a:r>
              <a:rPr lang="pl-PL" dirty="0"/>
              <a:t> (łączące różne dziedziny, tematyki, gospodarki, w celu kompleksowego zaspokojenia zdiagnozowanych potrzeb społeczności),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innowacyjne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l-PL" dirty="0"/>
              <a:t> gdzie innowacja jest określona na poziomie LSR</a:t>
            </a:r>
            <a:br>
              <a:rPr lang="pl-PL" dirty="0"/>
            </a:br>
            <a:r>
              <a:rPr lang="pl-PL" dirty="0"/>
              <a:t> (z uwzględnieniem stopnia rozwoju danego obszaru).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5818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przypadku gdy LGD planuje premiować wybór operacji o wkładzie własnym przekraczającym intensywność pomocy określoną w Programie, w tym rozdziale należy opisać sposób w jaki będzie to premiowanie realizowane.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Kryteria mają na celu wybór tych operacji, które najlepiej przyczynią się do priorytetów wskazanych w LSR. </a:t>
            </a:r>
          </a:p>
        </p:txBody>
      </p:sp>
    </p:spTree>
    <p:extLst>
      <p:ext uri="{BB962C8B-B14F-4D97-AF65-F5344CB8AC3E}">
        <p14:creationId xmlns:p14="http://schemas.microsoft.com/office/powerpoint/2010/main" val="3880813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rozdziale VII należy wskazać, jak w kryteriach wyboru zostanie uwzględniona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innowacyjność i inkluzywność </a:t>
            </a:r>
            <a:r>
              <a:rPr lang="pl-PL" dirty="0"/>
              <a:t>oraz przedstawienie ich definicji i zasad oceny, a także jeśli dotyczy - operacji realizowanych w partnerstwie, projektów grantowych, w tym projektów obejmujących przygotowanie koncepcji inteligentnej wsi, operacji własnych lub </a:t>
            </a:r>
            <a:r>
              <a:rPr lang="pl-PL"/>
              <a:t>operacji realizowanych </a:t>
            </a:r>
            <a:r>
              <a:rPr lang="pl-PL" dirty="0"/>
              <a:t>w partnerstwie z partnerami spoza obszaru danej LSR. </a:t>
            </a:r>
          </a:p>
        </p:txBody>
      </p:sp>
    </p:spTree>
    <p:extLst>
      <p:ext uri="{BB962C8B-B14F-4D97-AF65-F5344CB8AC3E}">
        <p14:creationId xmlns:p14="http://schemas.microsoft.com/office/powerpoint/2010/main" val="2060583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związku z wymaganą specjalizacją LSR, LGD może ustanowić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dodatkowe warunki kwalifikowalności.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LGD wskaże w LSR określone cele Wspólnej Polityki Rolnej, powinna zastosować obligatoryjne kryterium wyboru premiujące operacje 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792957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W przypadku Funduszy Europejskich dla Województw rozdział powinien wskazywać na zgodność z kryteriami wyboru projektów ustanowionych dla danego programu regionalnego w odniesieniu do danego typu projektu i właściwego funduszu (EFRR lub EFS+).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4977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Ponadto LSR powinien zawierać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oświadczenie LGD</a:t>
            </a:r>
            <a:r>
              <a:rPr lang="pl-PL" dirty="0">
                <a:latin typeface="+mj-lt"/>
              </a:rPr>
              <a:t>, że projekty wskazane w LSR będą wybierane zgodnie z zasadami i warunkami obowiązującymi dla EFS+ i EFRR, a także iż promowane będą projekty wpisujące się w inicjatywę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Nowy Europejski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Bauhaus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    </a:t>
            </a:r>
            <a:endParaRPr lang="pl-PL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l-PL" dirty="0">
              <a:latin typeface="+mj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232" y="2490887"/>
            <a:ext cx="2694164" cy="361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31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Nowy Europejski </a:t>
            </a:r>
            <a:r>
              <a:rPr lang="pl-PL" sz="3600" dirty="0" err="1"/>
              <a:t>Bauhaus</a:t>
            </a:r>
            <a:r>
              <a:rPr lang="pl-PL" sz="3600" dirty="0"/>
              <a:t> (NEB)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To horyzontalny projekt ekologiczno-gospodarczo-kulturalny, zainicjowanym przez Ursulę von der </a:t>
            </a:r>
            <a:r>
              <a:rPr lang="pl-PL" dirty="0" err="1">
                <a:latin typeface="+mj-lt"/>
              </a:rPr>
              <a:t>Leyen</a:t>
            </a:r>
            <a:r>
              <a:rPr lang="pl-PL" dirty="0">
                <a:latin typeface="+mj-lt"/>
              </a:rPr>
              <a:t>, Przewodniczącą Komisji Europejskiej. Program ma wspierać dążenia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do neutralności dla klimatu w Europie do 2050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r.</a:t>
            </a:r>
          </a:p>
          <a:p>
            <a:pPr marL="0" indent="0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240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5109" y="161460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Ustalenia w zakresie zarządzania, monitoringu i ewaluacji zawarte </a:t>
            </a:r>
            <a:br>
              <a:rPr lang="pl-PL" dirty="0"/>
            </a:br>
            <a:r>
              <a:rPr lang="pl-PL" dirty="0"/>
              <a:t>w LSR powinny potwierdzać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zdolność lokalnej grupy działania do realizacji strategii.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Jest to warunek konieczny do wyboru lokalnej grupy działania do realizacji Lokalnej Strategii Rozwoju.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Wynika to wprost z art. 32 ust 1 rozporządzenia 2021/1060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517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Rozdział X LSR powinien zawierać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ogólną charakterystykę zasad 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 procedur dokonywania ewaluacji oraz monitorowania</a:t>
            </a:r>
            <a:r>
              <a:rPr lang="pl-PL" dirty="0"/>
              <a:t>, wskazując główne elementy podlegające badaniom oraz podmioty dokonujące ewaluacji i monitorowania (wewnętrzne czy zewnętrzne).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79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LGD ma obowiązek przygotować procedury i zasady regulujące kwestie wyboru i oceny operacji realizowanych w ramach wybranych sposobów wdrażania poprzez : </a:t>
            </a:r>
          </a:p>
          <a:p>
            <a:r>
              <a:rPr lang="pl-PL" dirty="0"/>
              <a:t>operacje realizowane indywidualnie przez wnioskodawców: osoby fizyczne, w tym wykonujące działalność gospodarczą, osoby prawne,  w tym LGD oraz jednostki organizacyjne nieposiadające osobowość prawnej, którym ustawa przyznaje zdolność prawną,</a:t>
            </a:r>
          </a:p>
          <a:p>
            <a:r>
              <a:rPr lang="pl-PL" dirty="0"/>
              <a:t>operacje własne, </a:t>
            </a:r>
          </a:p>
        </p:txBody>
      </p:sp>
    </p:spTree>
    <p:extLst>
      <p:ext uri="{BB962C8B-B14F-4D97-AF65-F5344CB8AC3E}">
        <p14:creationId xmlns:p14="http://schemas.microsoft.com/office/powerpoint/2010/main" val="3337014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Należy wskazać przede wszystkim następujące informacje: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szczegółowego opisu procesu monitorowania i ewaluacji: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Opis elementów podlegających ewaluacji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Określenie czasu, w jakim zostanie przeprowadzona ewaluacja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Wskazanie elementów podlegających monitorowaniu, opis sposobu pozyskiwania danych, czas i okres pomiaru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sposób wykorzystania wyników z ewaluacji i analizy danych monitoringowych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664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Monitoring to proces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systematycznego</a:t>
            </a:r>
            <a:r>
              <a:rPr lang="pl-PL" dirty="0"/>
              <a:t> zbierania i analizowania informacji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ilościowych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jakościowych</a:t>
            </a:r>
            <a:r>
              <a:rPr lang="pl-PL" dirty="0"/>
              <a:t> na temat funkcjonowania LSR oraz stanu realizacji strategii w aspekcie finansowym i rzeczowym, którego celem jest uzyskanie informacji zwrotnych na temat skuteczności i wydajności wdrażanej strategii, a także ocena zgodności realizacji operacji z wcześniej zatwierdzonymi założeniami i celami. </a:t>
            </a:r>
          </a:p>
        </p:txBody>
      </p:sp>
    </p:spTree>
    <p:extLst>
      <p:ext uri="{BB962C8B-B14F-4D97-AF65-F5344CB8AC3E}">
        <p14:creationId xmlns:p14="http://schemas.microsoft.com/office/powerpoint/2010/main" val="1888042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Proces monitoringu powinien obejmować: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monitorowanie rzeczowej realizacji LSR polegającej m.in. na:</a:t>
            </a:r>
          </a:p>
          <a:p>
            <a:r>
              <a:rPr lang="pl-PL" dirty="0"/>
              <a:t> analizie stopnia osiągania mierzalnych i weryfikowalnych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wskaźników</a:t>
            </a:r>
            <a:r>
              <a:rPr lang="pl-PL" dirty="0"/>
              <a:t> wykonalności celów strategii, </a:t>
            </a:r>
          </a:p>
          <a:p>
            <a:r>
              <a:rPr lang="pl-PL" dirty="0"/>
              <a:t>monitorowaniu operacyjnym na podstawie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bezpośrednich rozmów </a:t>
            </a: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 beneficjentami i wizji lokalnych </a:t>
            </a:r>
            <a:r>
              <a:rPr lang="pl-PL" dirty="0"/>
              <a:t>na miejscu realizacji operacji,</a:t>
            </a:r>
          </a:p>
          <a:p>
            <a:r>
              <a:rPr lang="pl-PL" dirty="0"/>
              <a:t> wykorzystaniu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partycypacyjnych</a:t>
            </a:r>
            <a:r>
              <a:rPr lang="pl-PL" dirty="0"/>
              <a:t> metod ewaluacji (tj. angażowaniu społeczności lokalnej w proces ewaluacji)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monitorowanie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wydatkowania środków </a:t>
            </a:r>
            <a:r>
              <a:rPr lang="pl-PL" dirty="0"/>
              <a:t>na poszczególne operacje</a:t>
            </a:r>
            <a:br>
              <a:rPr lang="pl-PL" dirty="0"/>
            </a:br>
            <a:r>
              <a:rPr lang="pl-PL" dirty="0"/>
              <a:t> i działania własne LGD.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2338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Kluczowe kwestie odnośnie planowania monitoringu: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Wskazanie elementów podlegających monitorowaniu.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Opracowanie formularzy do zbierania danych (sprawozdania, ankiety).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Czas i okres zbierania danych.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Sposób zapewnienia przekazywania danych przez beneficjentów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562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Ewaluacja to systematyczne badanie wartości albo cech konkretnego planu, działania lub obiektu z punktu widzenia przyjętych kryteriów, </a:t>
            </a:r>
            <a:br>
              <a:rPr lang="pl-PL" dirty="0"/>
            </a:br>
            <a:r>
              <a:rPr lang="pl-PL" dirty="0"/>
              <a:t>w celu jego usprawnienia, rozwoju lub lepszego zrozumienia. </a:t>
            </a:r>
          </a:p>
          <a:p>
            <a:pPr marL="0" indent="0">
              <a:buNone/>
            </a:pPr>
            <a:r>
              <a:rPr lang="pl-PL" dirty="0"/>
              <a:t>Jednym  z głównych celów ewaluacji jest ocena rzeczywistych lub spodziewanych efektów realizacji danej interwencji publicznej. </a:t>
            </a:r>
          </a:p>
          <a:p>
            <a:pPr marL="0" indent="0">
              <a:buNone/>
            </a:pPr>
            <a:r>
              <a:rPr lang="pl-PL" dirty="0"/>
              <a:t>Ewaluacja jest zatem próbą znalezienia odpowiedzi na pytanie, czy nasze działania przyniosły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efekty. </a:t>
            </a:r>
          </a:p>
        </p:txBody>
      </p:sp>
    </p:spTree>
    <p:extLst>
      <p:ext uri="{BB962C8B-B14F-4D97-AF65-F5344CB8AC3E}">
        <p14:creationId xmlns:p14="http://schemas.microsoft.com/office/powerpoint/2010/main" val="8429051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Podziału na poszczególne rodzaje ewaluacji dokonujemy ze względu na moment, w którym ewaluacja jest realizowana, poziom, którego dotyczy, oraz sposób jej organizacji. Podstawowym podziałem jest klasyfikacja według momentu realizacji w cyklu interwencji publicznej, w którym ewaluacja jest podejmowana.</a:t>
            </a:r>
          </a:p>
        </p:txBody>
      </p:sp>
    </p:spTree>
    <p:extLst>
      <p:ext uri="{BB962C8B-B14F-4D97-AF65-F5344CB8AC3E}">
        <p14:creationId xmlns:p14="http://schemas.microsoft.com/office/powerpoint/2010/main" val="223415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Ze względu na moment uruchomienia badania ewaluacyjnego rozróżniamy: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ewaluację ex-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</a:rPr>
              <a:t>ante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(przed rozpoczęciem realizacji interwencji) – celem takiego badania jest poprawa jakości planowanej do uruchomienia interwencji,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ewaluację on-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</a:rPr>
              <a:t>going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(w trakcie wdrażania interwencji) - celem jest oszacowanie stopnia osiągnięcia zakładanych celów w świetle wcześniej przeprowadzonej ewaluacji wstępnej, zwłaszcza pod względem dostarczonych produktów i osiągniętych rezultatów oraz określenie trafności zamierzeń w stosunku do aktualnych trendów społeczno-gospodarczych,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ewaluację ex-post </a:t>
            </a:r>
            <a:r>
              <a:rPr lang="pl-PL" dirty="0"/>
              <a:t>(po zakończeniu realizacji interwencji) - celem jest określenie jego długotrwałych efektów, w tym wielkości zaangażowanych środków, skuteczności i efektywności pomocy</a:t>
            </a:r>
          </a:p>
        </p:txBody>
      </p:sp>
    </p:spTree>
    <p:extLst>
      <p:ext uri="{BB962C8B-B14F-4D97-AF65-F5344CB8AC3E}">
        <p14:creationId xmlns:p14="http://schemas.microsoft.com/office/powerpoint/2010/main" val="1001026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Kluczowe kwestie odnośnie kryteriów ewaluacji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Wskazanie elementów podlegających ocenie.</a:t>
            </a:r>
          </a:p>
          <a:p>
            <a:pPr marL="0" indent="0">
              <a:buNone/>
            </a:pPr>
            <a:r>
              <a:rPr lang="pl-PL" dirty="0"/>
              <a:t> W przypadku oceny</a:t>
            </a: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funkcjonowania</a:t>
            </a:r>
            <a:r>
              <a:rPr lang="pl-PL" b="1" dirty="0"/>
              <a:t> </a:t>
            </a:r>
            <a:r>
              <a:rPr lang="pl-PL" dirty="0"/>
              <a:t>LGD powinna wskazać istotne elementy swojego funkcjonowania, które będą podlegały ocenie. </a:t>
            </a:r>
          </a:p>
          <a:p>
            <a:pPr marL="0" indent="0">
              <a:buNone/>
            </a:pPr>
            <a:r>
              <a:rPr lang="pl-PL" dirty="0"/>
              <a:t>Do tej kategorii należeć mogą elementy takie, jak: efektywność pracy biura i organów LGD, ocena przebiegu konkursów, sposobu przepływu informacji, ocena pracowników, efektywność promocji i aktywizacji lokalnej społeczności, efektywność współpracy międzyregionalnej i międzynarodowej między, itp. </a:t>
            </a:r>
          </a:p>
        </p:txBody>
      </p:sp>
    </p:spTree>
    <p:extLst>
      <p:ext uri="{BB962C8B-B14F-4D97-AF65-F5344CB8AC3E}">
        <p14:creationId xmlns:p14="http://schemas.microsoft.com/office/powerpoint/2010/main" val="21040828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Kluczowe kwestie odnośnie kryteriów ewaluacji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 przypadku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oceny wdrażania </a:t>
            </a:r>
            <a:r>
              <a:rPr lang="pl-PL" dirty="0"/>
              <a:t>LSR LGD powinna wskazać również jak najwięcej elementów oceniających proces wdrażania LSR. Elementy te powinny móc sprawdzić, czy realizacja LSR przebiega zgodnie z założeniami. Elementami tymi mogą być np.: stopień realizacji celów i wskaźników, stopień realizacji wybranych operacji, wykorzystania budżetu, jakość stosowanych kryteriów wyboru operacji i procedur itp.. </a:t>
            </a:r>
          </a:p>
        </p:txBody>
      </p:sp>
    </p:spTree>
    <p:extLst>
      <p:ext uri="{BB962C8B-B14F-4D97-AF65-F5344CB8AC3E}">
        <p14:creationId xmlns:p14="http://schemas.microsoft.com/office/powerpoint/2010/main" val="1969397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X Monitoring i ewaluacja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Kluczowe kwestie odnośnie kryteriów ewaluacji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Sformułowanie kryteriów według których będzie sporządzana ocena.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Czas i okres przeprowadzenia oceny.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Sposób pomiaru w tym za pomocą ankiet, statystyk i/lub rejestrów.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Uwzględnienie wniosków i opinii pozyskanych podczas realizacji planu komunikacji.</a:t>
            </a:r>
          </a:p>
        </p:txBody>
      </p:sp>
    </p:spTree>
    <p:extLst>
      <p:ext uri="{BB962C8B-B14F-4D97-AF65-F5344CB8AC3E}">
        <p14:creationId xmlns:p14="http://schemas.microsoft.com/office/powerpoint/2010/main" val="12389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operacje realizowane w partnerstwie, w tym przygotowanie (projekt grantowy) i realizacja (forma konkursu),</a:t>
            </a:r>
          </a:p>
          <a:p>
            <a:r>
              <a:rPr lang="pl-PL" dirty="0"/>
              <a:t>projekty grantowe w zakresie przygotowywania koncepcji inteligentnych wsi. </a:t>
            </a:r>
          </a:p>
          <a:p>
            <a:r>
              <a:rPr lang="pl-PL" dirty="0"/>
              <a:t>pozostałe projekty grantowe.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73753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Przykładowy sposób realizacji badania wskazany </a:t>
            </a:r>
            <a:br>
              <a:rPr lang="pl-PL" sz="3200" b="1" dirty="0"/>
            </a:br>
            <a:r>
              <a:rPr lang="pl-PL" sz="3200" b="1" dirty="0"/>
              <a:t>w Poradniku dla lokalnych grup działania </a:t>
            </a:r>
            <a:br>
              <a:rPr lang="pl-PL" sz="3200" b="1" dirty="0"/>
            </a:br>
            <a:r>
              <a:rPr lang="pl-PL" sz="3200" b="1" dirty="0"/>
              <a:t>w zakresie opracowania lokalnych strategii rozwoju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96888"/>
              </p:ext>
            </p:extLst>
          </p:nvPr>
        </p:nvGraphicFramePr>
        <p:xfrm>
          <a:off x="838198" y="1863725"/>
          <a:ext cx="10515600" cy="45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6056156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55748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3216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06349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26823977"/>
                    </a:ext>
                  </a:extLst>
                </a:gridCol>
              </a:tblGrid>
              <a:tr h="55916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CO SIĘ</a:t>
                      </a:r>
                      <a:r>
                        <a:rPr lang="pl-PL" baseline="0" dirty="0">
                          <a:latin typeface="+mj-lt"/>
                        </a:rPr>
                        <a:t> BADA?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KTO WYKONUJE?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JAK SIĘ WYKONUJE?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KIEDY?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98005"/>
                  </a:ext>
                </a:extLst>
              </a:tr>
              <a:tr h="319520">
                <a:tc gridSpan="5">
                  <a:txBody>
                    <a:bodyPr/>
                    <a:lstStyle/>
                    <a:p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72241"/>
                  </a:ext>
                </a:extLst>
              </a:tr>
              <a:tr h="3195201"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Pytania badawcze; elementy</a:t>
                      </a:r>
                      <a:r>
                        <a:rPr lang="pl-PL" baseline="0" dirty="0">
                          <a:latin typeface="+mj-lt"/>
                        </a:rPr>
                        <a:t> funkcjonowania i wdrażania podlegające ocenie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Osoby zaangażowane we wdrażanie (monitoring</a:t>
                      </a:r>
                      <a:r>
                        <a:rPr lang="pl-PL" baseline="0" dirty="0">
                          <a:latin typeface="+mj-lt"/>
                        </a:rPr>
                        <a:t> i ewaluacja wewnętrzna) </a:t>
                      </a:r>
                    </a:p>
                    <a:p>
                      <a:r>
                        <a:rPr lang="pl-PL" baseline="0" dirty="0">
                          <a:latin typeface="+mj-lt"/>
                        </a:rPr>
                        <a:t>Niezależni eksperci (ewaluacja zewnętrzna)</a:t>
                      </a:r>
                      <a:endParaRPr lang="pl-PL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Źródła danych i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metody ich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zbierania; kryteria,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według których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będzie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przeprowadzana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ocena realizacji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LSR i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funkcjonowania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LGD, a także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sposób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dokonywania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pomiaru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Czas i okres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dokonywania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pomiaru.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+mj-lt"/>
                        </a:rPr>
                        <a:t>Analiza i ocena </a:t>
                      </a:r>
                    </a:p>
                    <a:p>
                      <a:r>
                        <a:rPr lang="pl-PL" dirty="0">
                          <a:latin typeface="+mj-lt"/>
                        </a:rPr>
                        <a:t>danych; wskaźniki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35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1985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5525" y="2204864"/>
            <a:ext cx="7878907" cy="2857254"/>
          </a:xfrm>
        </p:spPr>
        <p:txBody>
          <a:bodyPr>
            <a:normAutofit/>
          </a:bodyPr>
          <a:lstStyle/>
          <a:p>
            <a:r>
              <a:rPr lang="pl-PL" sz="4000" dirty="0"/>
              <a:t>Dziękuję za uwagę </a:t>
            </a:r>
          </a:p>
          <a:p>
            <a:r>
              <a:rPr lang="pl-PL" sz="1800" dirty="0"/>
              <a:t>Małgorzata Blok</a:t>
            </a:r>
          </a:p>
        </p:txBody>
      </p:sp>
    </p:spTree>
    <p:extLst>
      <p:ext uri="{BB962C8B-B14F-4D97-AF65-F5344CB8AC3E}">
        <p14:creationId xmlns:p14="http://schemas.microsoft.com/office/powerpoint/2010/main" val="389006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850540"/>
              </p:ext>
            </p:extLst>
          </p:nvPr>
        </p:nvGraphicFramePr>
        <p:xfrm>
          <a:off x="457200" y="719666"/>
          <a:ext cx="1107830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4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rozdziale VII należy wskazać, jakie będą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kluczowe cele i założenia procedur, </a:t>
            </a:r>
            <a:r>
              <a:rPr lang="pl-PL" dirty="0"/>
              <a:t>które mogą być uwarunkowane organizacją wewnątrz Rady (liczba członków, podział na zespoły)</a:t>
            </a:r>
          </a:p>
          <a:p>
            <a:pPr marL="0" indent="0">
              <a:buNone/>
            </a:pPr>
            <a:r>
              <a:rPr lang="pl-PL" dirty="0"/>
              <a:t> lub wymogami technicznymi (stosowanie elektronicznych systemów oceny, posiedzenia w systemie zdalnym).</a:t>
            </a:r>
          </a:p>
        </p:txBody>
      </p:sp>
    </p:spTree>
    <p:extLst>
      <p:ext uri="{BB962C8B-B14F-4D97-AF65-F5344CB8AC3E}">
        <p14:creationId xmlns:p14="http://schemas.microsoft.com/office/powerpoint/2010/main" val="97162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Przyjęte procedury nie mogą powstać w oderwaniu od diagnozy obszaru, celów i wskaźników. Ważne jest utrzymanie spójności poszczególnych rozdziałów strategii.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Takie podejście zagwarantuje, że wyselekcjonowane zostaną jedynie te operacje, które zapewnią nam osiągniecie celów strategii.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474378" y="2215548"/>
            <a:ext cx="8794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32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6654" y="17904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Plan Strategiczny zwraca również uwagę na wartość</a:t>
            </a:r>
            <a:r>
              <a:rPr lang="pl-PL" b="1" dirty="0"/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partnerskiego podejścia do podmiotów z obszaru objętego LSR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Należy zatem przewidzieć otwartość procedur na współpracę </a:t>
            </a:r>
            <a:br>
              <a:rPr lang="pl-PL" dirty="0"/>
            </a:br>
            <a:r>
              <a:rPr lang="pl-PL" dirty="0"/>
              <a:t>z otoczeniem, możliwość zgłaszania inicjatyw lub pomysłów.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67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Rozdział VII Sposób wyboru i oceny operacji oraz sposób ustanawiania kryteriów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LGD ma dużą swobodę w tworzeniu procedur. Przyjęte rozwiązania powinny zapewnić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sprawność procesu, transparentność i skuteczność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Muszą również zapewniać, iż wybór wniosków odbywa się przy uwzględnieniu minimalnych wymogów określonych przepisami prawa.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0254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2538</Words>
  <Application>Microsoft Office PowerPoint</Application>
  <PresentationFormat>Panoramiczny</PresentationFormat>
  <Paragraphs>232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Motyw pakietu Office</vt:lpstr>
      <vt:lpstr>Opracowanie procedur oraz opis sposobu oceny i wyboru operacji, a także ustanawiania kryteriów wyboru i zasad monitoringu i ewaluacji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Prezentacja programu PowerPoint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Rozdział VII Sposób wyboru i oceny operacji oraz sposób ustanawiania kryteriów wyboru</vt:lpstr>
      <vt:lpstr>Nowy Europejski Bauhaus (NEB)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Rozdział X Monitoring i ewaluacja</vt:lpstr>
      <vt:lpstr>Przykładowy sposób realizacji badania wskazany  w Poradniku dla lokalnych grup działania  w zakresie opracowania lokalnych strategii rozwoju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Kwiatkowski</dc:creator>
  <cp:lastModifiedBy>k.cygan</cp:lastModifiedBy>
  <cp:revision>51</cp:revision>
  <dcterms:created xsi:type="dcterms:W3CDTF">2022-10-04T06:36:17Z</dcterms:created>
  <dcterms:modified xsi:type="dcterms:W3CDTF">2022-11-04T07:28:45Z</dcterms:modified>
</cp:coreProperties>
</file>