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1" r:id="rId2"/>
    <p:sldId id="256" r:id="rId3"/>
    <p:sldId id="271" r:id="rId4"/>
    <p:sldId id="272" r:id="rId5"/>
    <p:sldId id="273" r:id="rId6"/>
    <p:sldId id="274" r:id="rId7"/>
    <p:sldId id="275" r:id="rId8"/>
    <p:sldId id="276" r:id="rId9"/>
    <p:sldId id="283" r:id="rId10"/>
    <p:sldId id="284" r:id="rId11"/>
    <p:sldId id="285" r:id="rId12"/>
    <p:sldId id="286" r:id="rId13"/>
    <p:sldId id="287" r:id="rId14"/>
    <p:sldId id="288" r:id="rId15"/>
    <p:sldId id="289" r:id="rId16"/>
    <p:sldId id="290" r:id="rId17"/>
    <p:sldId id="291" r:id="rId18"/>
    <p:sldId id="278" r:id="rId19"/>
    <p:sldId id="277" r:id="rId20"/>
    <p:sldId id="279" r:id="rId21"/>
    <p:sldId id="280" r:id="rId22"/>
    <p:sldId id="257" r:id="rId23"/>
    <p:sldId id="262" r:id="rId24"/>
    <p:sldId id="258" r:id="rId25"/>
    <p:sldId id="259" r:id="rId26"/>
    <p:sldId id="260" r:id="rId27"/>
    <p:sldId id="261" r:id="rId28"/>
    <p:sldId id="263" r:id="rId29"/>
    <p:sldId id="292" r:id="rId30"/>
    <p:sldId id="293" r:id="rId31"/>
    <p:sldId id="294" r:id="rId32"/>
    <p:sldId id="264" r:id="rId33"/>
    <p:sldId id="295" r:id="rId34"/>
    <p:sldId id="296" r:id="rId35"/>
    <p:sldId id="298" r:id="rId36"/>
    <p:sldId id="299" r:id="rId37"/>
    <p:sldId id="306" r:id="rId38"/>
    <p:sldId id="300" r:id="rId39"/>
    <p:sldId id="302" r:id="rId40"/>
    <p:sldId id="303" r:id="rId41"/>
    <p:sldId id="305" r:id="rId42"/>
    <p:sldId id="307" r:id="rId43"/>
    <p:sldId id="308" r:id="rId44"/>
    <p:sldId id="309" r:id="rId4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dirty="0"/>
              <a:t>Kliknij, aby edytować styl</a:t>
            </a:r>
          </a:p>
        </p:txBody>
      </p:sp>
      <p:sp>
        <p:nvSpPr>
          <p:cNvPr id="3" name="Podtytuł 2"/>
          <p:cNvSpPr>
            <a:spLocks noGrp="1"/>
          </p:cNvSpPr>
          <p:nvPr>
            <p:ph type="subTitle" idx="1"/>
          </p:nvPr>
        </p:nvSpPr>
        <p:spPr>
          <a:xfrm>
            <a:off x="1371600" y="3886200"/>
            <a:ext cx="6400800" cy="1752600"/>
          </a:xfrm>
        </p:spPr>
        <p:txBody>
          <a:bodyPr>
            <a:normAutofit/>
          </a:bodyPr>
          <a:lstStyle>
            <a:lvl1pPr marL="0" indent="0" algn="ctr">
              <a:buNone/>
              <a:defRPr sz="2800">
                <a:solidFill>
                  <a:schemeClr val="tx1"/>
                </a:solidFill>
                <a:latin typeface="Calibri Light" panose="020F0302020204030204" pitchFamily="34" charset="0"/>
                <a:cs typeface="Calibri Light" panose="020F03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dirty="0"/>
              <a:t>Kliknij, aby edytować styl wzorca podtytułu</a:t>
            </a:r>
          </a:p>
        </p:txBody>
      </p:sp>
      <p:sp>
        <p:nvSpPr>
          <p:cNvPr id="4" name="Symbol zastępczy daty 3"/>
          <p:cNvSpPr>
            <a:spLocks noGrp="1"/>
          </p:cNvSpPr>
          <p:nvPr>
            <p:ph type="dt" sz="half" idx="10"/>
          </p:nvPr>
        </p:nvSpPr>
        <p:spPr/>
        <p:txBody>
          <a:bodyPr/>
          <a:lstStyle/>
          <a:p>
            <a:fld id="{27D1721C-B167-436F-BC5C-216F09628C52}" type="datetimeFigureOut">
              <a:rPr lang="pl-PL" smtClean="0"/>
              <a:pPr/>
              <a:t>02.11.2022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3E4AA67-6ED6-4B39-AD8D-110A788CC95E}" type="slidenum">
              <a:rPr lang="pl-PL" smtClean="0"/>
              <a:pPr/>
              <a:t>‹#›</a:t>
            </a:fld>
            <a:endParaRPr lang="pl-PL"/>
          </a:p>
        </p:txBody>
      </p:sp>
      <p:sp>
        <p:nvSpPr>
          <p:cNvPr id="7" name="Symbol zastępczy daty 8">
            <a:extLst>
              <a:ext uri="{FF2B5EF4-FFF2-40B4-BE49-F238E27FC236}">
                <a16:creationId xmlns:a16="http://schemas.microsoft.com/office/drawing/2014/main" id="{71697C1A-8F60-75F0-9FCC-D19D266C081E}"/>
              </a:ext>
            </a:extLst>
          </p:cNvPr>
          <p:cNvSpPr txBox="1">
            <a:spLocks/>
          </p:cNvSpPr>
          <p:nvPr userDrawn="1"/>
        </p:nvSpPr>
        <p:spPr>
          <a:xfrm>
            <a:off x="112143" y="47625"/>
            <a:ext cx="2743200" cy="365125"/>
          </a:xfrm>
          <a:prstGeom prst="rect">
            <a:avLst/>
          </a:prstGeom>
        </p:spPr>
        <p:txBody>
          <a:bodyPr vert="horz" lIns="91440" tIns="45720" rIns="91440" bIns="45720" rtlCol="0" anchor="ctr"/>
          <a:lstStyle>
            <a:defPPr>
              <a:defRPr lang="pl-PL"/>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4BB10F3-8000-4182-A111-7729DA0CE147}" type="datetime1">
              <a:rPr lang="pl-PL" smtClean="0"/>
              <a:pPr/>
              <a:t>02.11.2022</a:t>
            </a:fld>
            <a:endParaRPr lang="pl-PL" dirty="0"/>
          </a:p>
        </p:txBody>
      </p:sp>
      <p:sp>
        <p:nvSpPr>
          <p:cNvPr id="8" name="Symbol zastępczy numeru slajdu 9">
            <a:extLst>
              <a:ext uri="{FF2B5EF4-FFF2-40B4-BE49-F238E27FC236}">
                <a16:creationId xmlns:a16="http://schemas.microsoft.com/office/drawing/2014/main" id="{EBE97AD3-8547-0DA1-A30F-0BE0D4E47397}"/>
              </a:ext>
            </a:extLst>
          </p:cNvPr>
          <p:cNvSpPr txBox="1">
            <a:spLocks/>
          </p:cNvSpPr>
          <p:nvPr userDrawn="1"/>
        </p:nvSpPr>
        <p:spPr>
          <a:xfrm>
            <a:off x="6290824" y="80283"/>
            <a:ext cx="2743200"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AA4DF97-91CC-4452-8672-6C06ABD7A06A}" type="slidenum">
              <a:rPr lang="pl-PL" smtClean="0"/>
              <a:pPr/>
              <a:t>‹#›</a:t>
            </a:fld>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27D1721C-B167-436F-BC5C-216F09628C52}" type="datetimeFigureOut">
              <a:rPr lang="pl-PL" smtClean="0"/>
              <a:pPr/>
              <a:t>02.11.2022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3E4AA67-6ED6-4B39-AD8D-110A788CC95E}"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27D1721C-B167-436F-BC5C-216F09628C52}" type="datetimeFigureOut">
              <a:rPr lang="pl-PL" smtClean="0"/>
              <a:pPr/>
              <a:t>02.11.2022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3E4AA67-6ED6-4B39-AD8D-110A788CC95E}"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342107"/>
            <a:ext cx="8229600" cy="1143000"/>
          </a:xfrm>
        </p:spPr>
        <p:txBody>
          <a:bodyPr/>
          <a:lstStyle>
            <a:lvl1pPr>
              <a:defRPr b="1">
                <a:latin typeface="Calibri Light" panose="020F0302020204030204" pitchFamily="34" charset="0"/>
                <a:cs typeface="Calibri Light" panose="020F0302020204030204" pitchFamily="34" charset="0"/>
              </a:defRPr>
            </a:lvl1pPr>
          </a:lstStyle>
          <a:p>
            <a:r>
              <a:rPr lang="pl-PL" dirty="0"/>
              <a:t>Kliknij, aby edytować styl</a:t>
            </a:r>
          </a:p>
        </p:txBody>
      </p:sp>
      <p:sp>
        <p:nvSpPr>
          <p:cNvPr id="3" name="Symbol zastępczy zawartości 2"/>
          <p:cNvSpPr>
            <a:spLocks noGrp="1"/>
          </p:cNvSpPr>
          <p:nvPr>
            <p:ph idx="1"/>
          </p:nvPr>
        </p:nvSpPr>
        <p:spPr>
          <a:xfrm>
            <a:off x="457200" y="1989930"/>
            <a:ext cx="8229600" cy="4525963"/>
          </a:xfrm>
        </p:spPr>
        <p:txBody>
          <a:bodyPr/>
          <a:lstStyle>
            <a:lvl1pPr>
              <a:defRPr>
                <a:latin typeface="Calibri Light" panose="020F0302020204030204" pitchFamily="34" charset="0"/>
                <a:cs typeface="Calibri Light" panose="020F0302020204030204" pitchFamily="34" charset="0"/>
              </a:defRPr>
            </a:lvl1pPr>
            <a:lvl2pPr>
              <a:defRPr>
                <a:latin typeface="Calibri Light" panose="020F0302020204030204" pitchFamily="34" charset="0"/>
                <a:cs typeface="Calibri Light" panose="020F0302020204030204" pitchFamily="34" charset="0"/>
              </a:defRPr>
            </a:lvl2pPr>
            <a:lvl3pPr>
              <a:defRPr>
                <a:latin typeface="Calibri Light" panose="020F0302020204030204" pitchFamily="34" charset="0"/>
                <a:cs typeface="Calibri Light" panose="020F0302020204030204" pitchFamily="34" charset="0"/>
              </a:defRPr>
            </a:lvl3pPr>
            <a:lvl4pPr>
              <a:defRPr>
                <a:latin typeface="Calibri Light" panose="020F0302020204030204" pitchFamily="34" charset="0"/>
                <a:cs typeface="Calibri Light" panose="020F0302020204030204" pitchFamily="34" charset="0"/>
              </a:defRPr>
            </a:lvl4pPr>
            <a:lvl5pPr>
              <a:defRPr>
                <a:latin typeface="Calibri Light" panose="020F0302020204030204" pitchFamily="34" charset="0"/>
                <a:cs typeface="Calibri Light" panose="020F0302020204030204" pitchFamily="34" charset="0"/>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daty 3"/>
          <p:cNvSpPr>
            <a:spLocks noGrp="1"/>
          </p:cNvSpPr>
          <p:nvPr>
            <p:ph type="dt" sz="half" idx="10"/>
          </p:nvPr>
        </p:nvSpPr>
        <p:spPr/>
        <p:txBody>
          <a:bodyPr/>
          <a:lstStyle/>
          <a:p>
            <a:fld id="{27D1721C-B167-436F-BC5C-216F09628C52}" type="datetimeFigureOut">
              <a:rPr lang="pl-PL" smtClean="0"/>
              <a:pPr/>
              <a:t>02.11.2022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3E4AA67-6ED6-4B39-AD8D-110A788CC95E}" type="slidenum">
              <a:rPr lang="pl-PL" smtClean="0"/>
              <a:pPr/>
              <a:t>‹#›</a:t>
            </a:fld>
            <a:endParaRPr lang="pl-PL"/>
          </a:p>
        </p:txBody>
      </p:sp>
      <p:sp>
        <p:nvSpPr>
          <p:cNvPr id="7" name="Symbol zastępczy daty 8">
            <a:extLst>
              <a:ext uri="{FF2B5EF4-FFF2-40B4-BE49-F238E27FC236}">
                <a16:creationId xmlns:a16="http://schemas.microsoft.com/office/drawing/2014/main" id="{919632CF-AFEE-B505-908F-023D9791B1B6}"/>
              </a:ext>
            </a:extLst>
          </p:cNvPr>
          <p:cNvSpPr txBox="1">
            <a:spLocks/>
          </p:cNvSpPr>
          <p:nvPr userDrawn="1"/>
        </p:nvSpPr>
        <p:spPr>
          <a:xfrm>
            <a:off x="112143" y="47625"/>
            <a:ext cx="2743200" cy="365125"/>
          </a:xfrm>
          <a:prstGeom prst="rect">
            <a:avLst/>
          </a:prstGeom>
        </p:spPr>
        <p:txBody>
          <a:bodyPr vert="horz" lIns="91440" tIns="45720" rIns="91440" bIns="45720" rtlCol="0" anchor="ctr"/>
          <a:lstStyle>
            <a:defPPr>
              <a:defRPr lang="pl-PL"/>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4BB10F3-8000-4182-A111-7729DA0CE147}" type="datetime1">
              <a:rPr lang="pl-PL" smtClean="0"/>
              <a:pPr/>
              <a:t>02.11.2022</a:t>
            </a:fld>
            <a:endParaRPr lang="pl-PL" dirty="0"/>
          </a:p>
        </p:txBody>
      </p:sp>
      <p:sp>
        <p:nvSpPr>
          <p:cNvPr id="8" name="Symbol zastępczy numeru slajdu 9">
            <a:extLst>
              <a:ext uri="{FF2B5EF4-FFF2-40B4-BE49-F238E27FC236}">
                <a16:creationId xmlns:a16="http://schemas.microsoft.com/office/drawing/2014/main" id="{63075FAE-B391-1868-F28A-5B3F3F3E7A56}"/>
              </a:ext>
            </a:extLst>
          </p:cNvPr>
          <p:cNvSpPr txBox="1">
            <a:spLocks/>
          </p:cNvSpPr>
          <p:nvPr userDrawn="1"/>
        </p:nvSpPr>
        <p:spPr>
          <a:xfrm>
            <a:off x="6290824" y="80283"/>
            <a:ext cx="2743200"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AA4DF97-91CC-4452-8672-6C06ABD7A06A}" type="slidenum">
              <a:rPr lang="pl-PL" smtClean="0"/>
              <a:pPr/>
              <a:t>‹#›</a:t>
            </a:fld>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27D1721C-B167-436F-BC5C-216F09628C52}" type="datetimeFigureOut">
              <a:rPr lang="pl-PL" smtClean="0"/>
              <a:pPr/>
              <a:t>02.11.2022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3E4AA67-6ED6-4B39-AD8D-110A788CC95E}"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27D1721C-B167-436F-BC5C-216F09628C52}" type="datetimeFigureOut">
              <a:rPr lang="pl-PL" smtClean="0"/>
              <a:pPr/>
              <a:t>02.11.2022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3E4AA67-6ED6-4B39-AD8D-110A788CC95E}"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27D1721C-B167-436F-BC5C-216F09628C52}" type="datetimeFigureOut">
              <a:rPr lang="pl-PL" smtClean="0"/>
              <a:pPr/>
              <a:t>02.11.2022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43E4AA67-6ED6-4B39-AD8D-110A788CC95E}"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27D1721C-B167-436F-BC5C-216F09628C52}" type="datetimeFigureOut">
              <a:rPr lang="pl-PL" smtClean="0"/>
              <a:pPr/>
              <a:t>02.11.2022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43E4AA67-6ED6-4B39-AD8D-110A788CC95E}"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7D1721C-B167-436F-BC5C-216F09628C52}" type="datetimeFigureOut">
              <a:rPr lang="pl-PL" smtClean="0"/>
              <a:pPr/>
              <a:t>02.11.2022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43E4AA67-6ED6-4B39-AD8D-110A788CC95E}"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27D1721C-B167-436F-BC5C-216F09628C52}" type="datetimeFigureOut">
              <a:rPr lang="pl-PL" smtClean="0"/>
              <a:pPr/>
              <a:t>02.11.2022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3E4AA67-6ED6-4B39-AD8D-110A788CC95E}"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27D1721C-B167-436F-BC5C-216F09628C52}" type="datetimeFigureOut">
              <a:rPr lang="pl-PL" smtClean="0"/>
              <a:pPr/>
              <a:t>02.11.2022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3E4AA67-6ED6-4B39-AD8D-110A788CC95E}"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dirty="0"/>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D1721C-B167-436F-BC5C-216F09628C52}" type="datetimeFigureOut">
              <a:rPr lang="pl-PL" smtClean="0"/>
              <a:pPr/>
              <a:t>02.11.2022</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E4AA67-6ED6-4B39-AD8D-110A788CC95E}"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a:solidFill>
            <a:schemeClr val="tx1"/>
          </a:solidFill>
          <a:latin typeface="Calibri Light" panose="020F0302020204030204" pitchFamily="34" charset="0"/>
          <a:ea typeface="+mj-ea"/>
          <a:cs typeface="Calibri Light" panose="020F030202020403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Calibri Light" panose="020F0302020204030204" pitchFamily="34" charset="0"/>
          <a:ea typeface="+mn-ea"/>
          <a:cs typeface="Calibri Light" panose="020F030202020403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alibri Light" panose="020F0302020204030204" pitchFamily="34" charset="0"/>
          <a:ea typeface="+mn-ea"/>
          <a:cs typeface="Calibri Light" panose="020F030202020403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alibri Light" panose="020F0302020204030204" pitchFamily="34" charset="0"/>
          <a:ea typeface="+mn-ea"/>
          <a:cs typeface="Calibri Light" panose="020F030202020403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alibri Light" panose="020F0302020204030204" pitchFamily="34" charset="0"/>
          <a:ea typeface="+mn-ea"/>
          <a:cs typeface="Calibri Light" panose="020F030202020403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alibri Light" panose="020F0302020204030204" pitchFamily="34" charset="0"/>
          <a:ea typeface="+mn-ea"/>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313164" y="1831449"/>
            <a:ext cx="9819930" cy="2857254"/>
          </a:xfrm>
        </p:spPr>
        <p:txBody>
          <a:bodyPr>
            <a:normAutofit/>
          </a:bodyPr>
          <a:lstStyle/>
          <a:p>
            <a:r>
              <a:rPr lang="pl-PL" sz="4400" dirty="0">
                <a:solidFill>
                  <a:schemeClr val="tx1"/>
                </a:solidFill>
              </a:rPr>
              <a:t>Metodyka budowy LSR </a:t>
            </a:r>
          </a:p>
          <a:p>
            <a:r>
              <a:rPr lang="pl-PL" sz="4000" dirty="0">
                <a:solidFill>
                  <a:schemeClr val="tx1"/>
                </a:solidFill>
              </a:rPr>
              <a:t>zgodnie z zasadami podejścia LEADER/RLKS</a:t>
            </a:r>
          </a:p>
        </p:txBody>
      </p:sp>
      <p:cxnSp>
        <p:nvCxnSpPr>
          <p:cNvPr id="4" name="Łącznik prosty 3">
            <a:extLst>
              <a:ext uri="{FF2B5EF4-FFF2-40B4-BE49-F238E27FC236}">
                <a16:creationId xmlns:a16="http://schemas.microsoft.com/office/drawing/2014/main" id="{35A6EA6D-D894-19FE-49EE-B9D98362320C}"/>
              </a:ext>
            </a:extLst>
          </p:cNvPr>
          <p:cNvCxnSpPr>
            <a:cxnSpLocks/>
          </p:cNvCxnSpPr>
          <p:nvPr/>
        </p:nvCxnSpPr>
        <p:spPr>
          <a:xfrm>
            <a:off x="394658" y="5322201"/>
            <a:ext cx="8404286" cy="0"/>
          </a:xfrm>
          <a:prstGeom prst="line">
            <a:avLst/>
          </a:prstGeom>
          <a:ln w="28575">
            <a:solidFill>
              <a:srgbClr val="88BA05"/>
            </a:solidFill>
          </a:ln>
        </p:spPr>
        <p:style>
          <a:lnRef idx="1">
            <a:schemeClr val="accent1"/>
          </a:lnRef>
          <a:fillRef idx="0">
            <a:schemeClr val="accent1"/>
          </a:fillRef>
          <a:effectRef idx="0">
            <a:schemeClr val="accent1"/>
          </a:effectRef>
          <a:fontRef idx="minor">
            <a:schemeClr val="tx1"/>
          </a:fontRef>
        </p:style>
      </p:cxnSp>
      <p:pic>
        <p:nvPicPr>
          <p:cNvPr id="6" name="Grafika 24">
            <a:extLst>
              <a:ext uri="{FF2B5EF4-FFF2-40B4-BE49-F238E27FC236}">
                <a16:creationId xmlns:a16="http://schemas.microsoft.com/office/drawing/2014/main" id="{8EDC2DF0-B10F-C1CB-6C94-6776E0FB891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07704" y="5414518"/>
            <a:ext cx="926074" cy="615352"/>
          </a:xfrm>
          <a:prstGeom prst="rect">
            <a:avLst/>
          </a:prstGeom>
        </p:spPr>
      </p:pic>
      <p:pic>
        <p:nvPicPr>
          <p:cNvPr id="7" name="Grafika 26">
            <a:extLst>
              <a:ext uri="{FF2B5EF4-FFF2-40B4-BE49-F238E27FC236}">
                <a16:creationId xmlns:a16="http://schemas.microsoft.com/office/drawing/2014/main" id="{3CC9E1D6-85BB-AD47-76B4-0663143F6CA1}"/>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995936" y="5445224"/>
            <a:ext cx="1490972" cy="610134"/>
          </a:xfrm>
          <a:prstGeom prst="rect">
            <a:avLst/>
          </a:prstGeom>
        </p:spPr>
      </p:pic>
      <p:pic>
        <p:nvPicPr>
          <p:cNvPr id="8" name="Grafika 28">
            <a:extLst>
              <a:ext uri="{FF2B5EF4-FFF2-40B4-BE49-F238E27FC236}">
                <a16:creationId xmlns:a16="http://schemas.microsoft.com/office/drawing/2014/main" id="{63B110A7-A6EC-66ED-67BB-3448856642E4}"/>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372200" y="5373216"/>
            <a:ext cx="948517" cy="610134"/>
          </a:xfrm>
          <a:prstGeom prst="rect">
            <a:avLst/>
          </a:prstGeom>
        </p:spPr>
      </p:pic>
      <p:sp>
        <p:nvSpPr>
          <p:cNvPr id="10" name="pole tekstowe 9">
            <a:extLst>
              <a:ext uri="{FF2B5EF4-FFF2-40B4-BE49-F238E27FC236}">
                <a16:creationId xmlns:a16="http://schemas.microsoft.com/office/drawing/2014/main" id="{0A8C4E06-9A87-81DB-228C-D08CBB4BB10F}"/>
              </a:ext>
            </a:extLst>
          </p:cNvPr>
          <p:cNvSpPr txBox="1"/>
          <p:nvPr/>
        </p:nvSpPr>
        <p:spPr>
          <a:xfrm>
            <a:off x="107504" y="6027004"/>
            <a:ext cx="8691440" cy="830997"/>
          </a:xfrm>
          <a:prstGeom prst="rect">
            <a:avLst/>
          </a:prstGeom>
          <a:noFill/>
        </p:spPr>
        <p:txBody>
          <a:bodyPr wrap="square" rtlCol="0">
            <a:spAutoFit/>
          </a:bodyPr>
          <a:lstStyle/>
          <a:p>
            <a:pPr algn="ctr"/>
            <a:r>
              <a:rPr lang="pl-PL" sz="1200" dirty="0"/>
              <a:t>„Europejski Fundusz Rolny na rzecz Rozwoju Obszarów Wiejskich: Europa inwestująca w obszary wiejskie”</a:t>
            </a:r>
          </a:p>
          <a:p>
            <a:pPr algn="ctr"/>
            <a:r>
              <a:rPr lang="pl-PL" sz="1200" dirty="0"/>
              <a:t>„Instytucja Zarządzająca Programem Rozwoju Obszarów Wiejskich na lata 2014-2020 – Minister Rolnictwa i Rozwoju Wsi”</a:t>
            </a:r>
          </a:p>
          <a:p>
            <a:pPr algn="ctr"/>
            <a:r>
              <a:rPr lang="pl-PL" sz="1200" dirty="0"/>
              <a:t>Materiał opracowany przez:  </a:t>
            </a:r>
            <a:r>
              <a:rPr lang="pl-PL" sz="1200" dirty="0">
                <a:effectLst/>
                <a:ea typeface="Calibri" panose="020F0502020204030204" pitchFamily="34" charset="0"/>
              </a:rPr>
              <a:t>„RURBAN Wieś-Miasto-Region Andrzej Hałasiewicz” </a:t>
            </a:r>
            <a:r>
              <a:rPr lang="pl-PL" sz="1200" dirty="0"/>
              <a:t>współfinansowany ze środków Unii Europejskiej w ramach schematu II pomocy technicznej „Krajowa Sieć Obszarów Wiejskich” Programu Rozwoju Obszarów Wiejskich na </a:t>
            </a:r>
            <a:r>
              <a:rPr lang="pl-PL" sz="1200"/>
              <a:t>lata 2014–2020</a:t>
            </a:r>
            <a:endParaRPr lang="pl-PL" sz="1200" dirty="0"/>
          </a:p>
        </p:txBody>
      </p:sp>
      <p:sp>
        <p:nvSpPr>
          <p:cNvPr id="5" name="Podtytuł 2">
            <a:extLst>
              <a:ext uri="{FF2B5EF4-FFF2-40B4-BE49-F238E27FC236}">
                <a16:creationId xmlns:a16="http://schemas.microsoft.com/office/drawing/2014/main" id="{D1ABBD96-123C-8620-4EA1-169FCD43C7D2}"/>
              </a:ext>
            </a:extLst>
          </p:cNvPr>
          <p:cNvSpPr txBox="1">
            <a:spLocks/>
          </p:cNvSpPr>
          <p:nvPr/>
        </p:nvSpPr>
        <p:spPr>
          <a:xfrm>
            <a:off x="107504" y="4097195"/>
            <a:ext cx="8691440" cy="118301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07000"/>
              </a:lnSpc>
              <a:spcBef>
                <a:spcPts val="600"/>
              </a:spcBef>
              <a:spcAft>
                <a:spcPts val="600"/>
              </a:spcAft>
            </a:pPr>
            <a:r>
              <a:rPr lang="pl-PL" sz="180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Szkolenie dla lokalnych grup działania (LGD) z zakresu metodologii pisania </a:t>
            </a:r>
            <a:br>
              <a:rPr lang="pl-PL" sz="180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br>
            <a:r>
              <a:rPr lang="pl-PL" sz="180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lokalnych strategii rozwoju (LSR) – jednofunduszowych</a:t>
            </a:r>
          </a:p>
          <a:p>
            <a:pPr>
              <a:lnSpc>
                <a:spcPct val="107000"/>
              </a:lnSpc>
              <a:spcAft>
                <a:spcPts val="800"/>
              </a:spcAft>
            </a:pPr>
            <a:r>
              <a:rPr lang="pl-PL" sz="1600" dirty="0">
                <a:solidFill>
                  <a:schemeClr val="tx1"/>
                </a:solidFill>
                <a:latin typeface="Calibri Light" panose="020F0302020204030204" pitchFamily="34" charset="0"/>
                <a:ea typeface="Calibri" panose="020F0502020204030204" pitchFamily="34" charset="0"/>
                <a:cs typeface="Calibri Light" panose="020F0302020204030204" pitchFamily="34" charset="0"/>
              </a:rPr>
              <a:t>Elżbieta Filipowicz</a:t>
            </a:r>
          </a:p>
          <a:p>
            <a:endParaRPr lang="pl-PL" sz="400" dirty="0">
              <a:solidFill>
                <a:schemeClr val="tx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611405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3704" y="548680"/>
            <a:ext cx="8798944" cy="1075161"/>
          </a:xfrm>
        </p:spPr>
        <p:txBody>
          <a:bodyPr>
            <a:normAutofit/>
          </a:bodyPr>
          <a:lstStyle/>
          <a:p>
            <a:r>
              <a:rPr lang="pl-PL" sz="2800" b="1" dirty="0">
                <a:solidFill>
                  <a:schemeClr val="tx1"/>
                </a:solidFill>
              </a:rPr>
              <a:t>Rozporządzenie Parlamentu Europejskiego i Rady (UE) </a:t>
            </a:r>
            <a:r>
              <a:rPr lang="pl-PL" sz="2800" b="1" u="sng" dirty="0">
                <a:solidFill>
                  <a:schemeClr val="tx1"/>
                </a:solidFill>
              </a:rPr>
              <a:t>2021/1060</a:t>
            </a:r>
            <a:endParaRPr lang="pl-PL" sz="2800" dirty="0"/>
          </a:p>
        </p:txBody>
      </p:sp>
      <p:sp>
        <p:nvSpPr>
          <p:cNvPr id="3" name="Podtytuł 2"/>
          <p:cNvSpPr>
            <a:spLocks noGrp="1"/>
          </p:cNvSpPr>
          <p:nvPr>
            <p:ph type="subTitle" idx="1"/>
          </p:nvPr>
        </p:nvSpPr>
        <p:spPr>
          <a:xfrm>
            <a:off x="431101" y="1844824"/>
            <a:ext cx="8281798" cy="3411161"/>
          </a:xfrm>
        </p:spPr>
        <p:txBody>
          <a:bodyPr>
            <a:normAutofit/>
          </a:bodyPr>
          <a:lstStyle/>
          <a:p>
            <a:pPr algn="just"/>
            <a:r>
              <a:rPr lang="pl-PL" sz="1800" dirty="0">
                <a:solidFill>
                  <a:schemeClr val="tx1"/>
                </a:solidFill>
                <a:latin typeface="Calibri Light" pitchFamily="34" charset="0"/>
                <a:cs typeface="Calibri Light" pitchFamily="34" charset="0"/>
              </a:rPr>
              <a:t>2.   Odpowiednie instytucje zarządzające określają kryteria wyboru tych strategii, powołują komitet odpowiedzialny za dokonanie tego wyboru i zatwierdzają strategie wybrane przez ten komitet.</a:t>
            </a:r>
          </a:p>
          <a:p>
            <a:pPr algn="just"/>
            <a:r>
              <a:rPr lang="pl-PL" sz="1800" dirty="0">
                <a:solidFill>
                  <a:schemeClr val="tx1"/>
                </a:solidFill>
                <a:latin typeface="Calibri Light" pitchFamily="34" charset="0"/>
                <a:cs typeface="Calibri Light" pitchFamily="34" charset="0"/>
              </a:rPr>
              <a:t>3.   Odpowiednie instytucje zarządzające przeprowadzają </a:t>
            </a:r>
            <a:r>
              <a:rPr lang="pl-PL" sz="1800" u="sng" dirty="0">
                <a:solidFill>
                  <a:schemeClr val="tx1"/>
                </a:solidFill>
                <a:latin typeface="Calibri Light" pitchFamily="34" charset="0"/>
                <a:cs typeface="Calibri Light" pitchFamily="34" charset="0"/>
              </a:rPr>
              <a:t>pierwszą rundę wyboru </a:t>
            </a:r>
            <a:r>
              <a:rPr lang="pl-PL" sz="1800" dirty="0">
                <a:solidFill>
                  <a:schemeClr val="tx1"/>
                </a:solidFill>
                <a:latin typeface="Calibri Light" pitchFamily="34" charset="0"/>
                <a:cs typeface="Calibri Light" pitchFamily="34" charset="0"/>
              </a:rPr>
              <a:t>strategii i zapewniają, aby wybrane lokalne grupy działania mogły wypełnić swoje zadania określone w art. 33 ust. 3 </a:t>
            </a:r>
            <a:r>
              <a:rPr lang="pl-PL" sz="1800" u="sng" dirty="0">
                <a:solidFill>
                  <a:schemeClr val="tx1"/>
                </a:solidFill>
                <a:latin typeface="Calibri Light" pitchFamily="34" charset="0"/>
                <a:cs typeface="Calibri Light" pitchFamily="34" charset="0"/>
              </a:rPr>
              <a:t>w terminie 12 miesięcy od dnia decyzji zatwierdzającej program</a:t>
            </a:r>
            <a:r>
              <a:rPr lang="pl-PL" sz="1800" dirty="0">
                <a:solidFill>
                  <a:schemeClr val="tx1"/>
                </a:solidFill>
                <a:latin typeface="Calibri Light" pitchFamily="34" charset="0"/>
                <a:cs typeface="Calibri Light" pitchFamily="34" charset="0"/>
              </a:rPr>
              <a:t> lub, w przypadku strategii wspieranych z więcej niż jednego Funduszu, w terminie 12 miesięcy od dnia decyzji zatwierdzającej ostatni program.</a:t>
            </a:r>
          </a:p>
          <a:p>
            <a:pPr algn="just"/>
            <a:r>
              <a:rPr lang="pl-PL" sz="1800" dirty="0">
                <a:solidFill>
                  <a:schemeClr val="tx1"/>
                </a:solidFill>
                <a:latin typeface="Calibri Light" pitchFamily="34" charset="0"/>
                <a:cs typeface="Calibri Light" pitchFamily="34" charset="0"/>
              </a:rPr>
              <a:t>4.   W decyzji zatwierdzającej strategię określa się alokację z każdego danego Funduszu i programu oraz określa się obowiązki dotyczące zadań w zakresie zarządzania i kontroli w ramach programu lub programów.</a:t>
            </a:r>
          </a:p>
          <a:p>
            <a:endParaRPr lang="pl-PL" sz="1800" dirty="0"/>
          </a:p>
        </p:txBody>
      </p:sp>
    </p:spTree>
    <p:extLst>
      <p:ext uri="{BB962C8B-B14F-4D97-AF65-F5344CB8AC3E}">
        <p14:creationId xmlns:p14="http://schemas.microsoft.com/office/powerpoint/2010/main" val="1611405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62264" y="548680"/>
            <a:ext cx="8404285" cy="938485"/>
          </a:xfrm>
        </p:spPr>
        <p:txBody>
          <a:bodyPr>
            <a:noAutofit/>
          </a:bodyPr>
          <a:lstStyle/>
          <a:p>
            <a:r>
              <a:rPr lang="pl-PL" sz="2800" b="1" dirty="0">
                <a:solidFill>
                  <a:schemeClr val="tx1"/>
                </a:solidFill>
              </a:rPr>
              <a:t>Rozporządzenie Parlamentu Europejskiego i Rady (UE) </a:t>
            </a:r>
            <a:r>
              <a:rPr lang="pl-PL" sz="2800" b="1" u="sng" dirty="0">
                <a:solidFill>
                  <a:schemeClr val="tx1"/>
                </a:solidFill>
              </a:rPr>
              <a:t>2021/1060</a:t>
            </a:r>
            <a:endParaRPr lang="pl-PL" sz="2800" dirty="0"/>
          </a:p>
        </p:txBody>
      </p:sp>
      <p:sp>
        <p:nvSpPr>
          <p:cNvPr id="3" name="Podtytuł 2"/>
          <p:cNvSpPr>
            <a:spLocks noGrp="1"/>
          </p:cNvSpPr>
          <p:nvPr>
            <p:ph type="subTitle" idx="1"/>
          </p:nvPr>
        </p:nvSpPr>
        <p:spPr>
          <a:xfrm>
            <a:off x="316531" y="1700808"/>
            <a:ext cx="8437575" cy="3708141"/>
          </a:xfrm>
        </p:spPr>
        <p:txBody>
          <a:bodyPr>
            <a:noAutofit/>
          </a:bodyPr>
          <a:lstStyle/>
          <a:p>
            <a:pPr algn="just"/>
            <a:r>
              <a:rPr lang="pl-PL" sz="1600" i="1" dirty="0">
                <a:solidFill>
                  <a:schemeClr val="tx1"/>
                </a:solidFill>
                <a:latin typeface="Calibri Light" pitchFamily="34" charset="0"/>
                <a:cs typeface="Calibri Light" pitchFamily="34" charset="0"/>
              </a:rPr>
              <a:t>Artykuł 33</a:t>
            </a:r>
          </a:p>
          <a:p>
            <a:pPr algn="just"/>
            <a:r>
              <a:rPr lang="pl-PL" sz="1600" b="1" dirty="0">
                <a:solidFill>
                  <a:schemeClr val="tx1"/>
                </a:solidFill>
                <a:latin typeface="Calibri Light" pitchFamily="34" charset="0"/>
                <a:cs typeface="Calibri Light" pitchFamily="34" charset="0"/>
              </a:rPr>
              <a:t>Lokalne grupy działania</a:t>
            </a:r>
          </a:p>
          <a:p>
            <a:pPr algn="just"/>
            <a:r>
              <a:rPr lang="pl-PL" sz="1600" dirty="0">
                <a:solidFill>
                  <a:schemeClr val="tx1"/>
                </a:solidFill>
                <a:latin typeface="Calibri Light" pitchFamily="34" charset="0"/>
                <a:cs typeface="Calibri Light" pitchFamily="34" charset="0"/>
              </a:rPr>
              <a:t>1.   Lokalne grupy działania opracowują i realizują strategie, o których mowa w art. 31 ust. 2 lit. c).</a:t>
            </a:r>
          </a:p>
          <a:p>
            <a:pPr algn="just"/>
            <a:r>
              <a:rPr lang="pl-PL" sz="1600" dirty="0">
                <a:solidFill>
                  <a:schemeClr val="tx1"/>
                </a:solidFill>
                <a:latin typeface="Calibri Light" pitchFamily="34" charset="0"/>
                <a:cs typeface="Calibri Light" pitchFamily="34" charset="0"/>
              </a:rPr>
              <a:t>2.  </a:t>
            </a:r>
            <a:r>
              <a:rPr lang="pl-PL" sz="1600" b="1" dirty="0">
                <a:solidFill>
                  <a:schemeClr val="tx1"/>
                </a:solidFill>
                <a:latin typeface="Calibri Light" pitchFamily="34" charset="0"/>
                <a:cs typeface="Calibri Light" pitchFamily="34" charset="0"/>
              </a:rPr>
              <a:t> Instytucje zarządzające zapewniają</a:t>
            </a:r>
            <a:r>
              <a:rPr lang="pl-PL" sz="1600" dirty="0">
                <a:solidFill>
                  <a:schemeClr val="tx1"/>
                </a:solidFill>
                <a:latin typeface="Calibri Light" pitchFamily="34" charset="0"/>
                <a:cs typeface="Calibri Light" pitchFamily="34" charset="0"/>
              </a:rPr>
              <a:t>, </a:t>
            </a:r>
            <a:r>
              <a:rPr lang="pl-PL" sz="1600" b="1" dirty="0">
                <a:solidFill>
                  <a:schemeClr val="tx1"/>
                </a:solidFill>
                <a:latin typeface="Calibri Light" pitchFamily="34" charset="0"/>
                <a:cs typeface="Calibri Light" pitchFamily="34" charset="0"/>
              </a:rPr>
              <a:t>aby lokalne grupy działania </a:t>
            </a:r>
            <a:r>
              <a:rPr lang="pl-PL" sz="1600" i="1" dirty="0">
                <a:solidFill>
                  <a:schemeClr val="tx1"/>
                </a:solidFill>
                <a:latin typeface="Calibri Light" pitchFamily="34" charset="0"/>
                <a:cs typeface="Calibri Light" pitchFamily="34" charset="0"/>
              </a:rPr>
              <a:t>sprzyjały włączeniu oraz, aby</a:t>
            </a:r>
            <a:r>
              <a:rPr lang="pl-PL" sz="1600" dirty="0">
                <a:solidFill>
                  <a:schemeClr val="tx1"/>
                </a:solidFill>
                <a:latin typeface="Calibri Light" pitchFamily="34" charset="0"/>
                <a:cs typeface="Calibri Light" pitchFamily="34" charset="0"/>
              </a:rPr>
              <a:t> </a:t>
            </a:r>
            <a:r>
              <a:rPr lang="pl-PL" sz="1600" u="sng" dirty="0">
                <a:solidFill>
                  <a:schemeClr val="tx1"/>
                </a:solidFill>
                <a:latin typeface="Calibri Light" pitchFamily="34" charset="0"/>
                <a:cs typeface="Calibri Light" pitchFamily="34" charset="0"/>
              </a:rPr>
              <a:t>albo wybrały jednego partnera w ramach grupy jako partnera wiodącego </a:t>
            </a:r>
            <a:r>
              <a:rPr lang="pl-PL" sz="1600" dirty="0">
                <a:solidFill>
                  <a:schemeClr val="tx1"/>
                </a:solidFill>
                <a:latin typeface="Calibri Light" pitchFamily="34" charset="0"/>
                <a:cs typeface="Calibri Light" pitchFamily="34" charset="0"/>
              </a:rPr>
              <a:t>w kwestiach administracyjnych i finansowych, </a:t>
            </a:r>
            <a:r>
              <a:rPr lang="pl-PL" sz="1600" u="sng" dirty="0">
                <a:solidFill>
                  <a:schemeClr val="tx1"/>
                </a:solidFill>
                <a:latin typeface="Calibri Light" pitchFamily="34" charset="0"/>
                <a:cs typeface="Calibri Light" pitchFamily="34" charset="0"/>
              </a:rPr>
              <a:t>albo zrzeszyły się w ustanowionej z mocy prawa wspólnej strukturze</a:t>
            </a:r>
            <a:r>
              <a:rPr lang="pl-PL" sz="1600" dirty="0">
                <a:solidFill>
                  <a:schemeClr val="tx1"/>
                </a:solidFill>
                <a:latin typeface="Calibri Light" pitchFamily="34" charset="0"/>
                <a:cs typeface="Calibri Light" pitchFamily="34" charset="0"/>
              </a:rPr>
              <a:t>.</a:t>
            </a:r>
          </a:p>
          <a:p>
            <a:pPr algn="just"/>
            <a:r>
              <a:rPr lang="pl-PL" sz="1600" dirty="0">
                <a:solidFill>
                  <a:schemeClr val="tx1"/>
                </a:solidFill>
                <a:latin typeface="Calibri Light" pitchFamily="34" charset="0"/>
                <a:cs typeface="Calibri Light" pitchFamily="34" charset="0"/>
              </a:rPr>
              <a:t>3.   Następujące </a:t>
            </a:r>
            <a:r>
              <a:rPr lang="pl-PL" sz="1600" b="1" dirty="0">
                <a:solidFill>
                  <a:schemeClr val="tx1"/>
                </a:solidFill>
                <a:latin typeface="Calibri Light" pitchFamily="34" charset="0"/>
                <a:cs typeface="Calibri Light" pitchFamily="34" charset="0"/>
              </a:rPr>
              <a:t>zadania są </a:t>
            </a:r>
            <a:r>
              <a:rPr lang="pl-PL" sz="1600" b="1" dirty="0"/>
              <a:t>wykonywane </a:t>
            </a:r>
            <a:r>
              <a:rPr lang="pl-PL" sz="1600" b="1" dirty="0">
                <a:solidFill>
                  <a:schemeClr val="tx1"/>
                </a:solidFill>
                <a:latin typeface="Calibri Light" pitchFamily="34" charset="0"/>
                <a:cs typeface="Calibri Light" pitchFamily="34" charset="0"/>
              </a:rPr>
              <a:t>na zasadzie wyłączności </a:t>
            </a:r>
            <a:r>
              <a:rPr lang="pl-PL" sz="1600" dirty="0">
                <a:solidFill>
                  <a:schemeClr val="tx1"/>
                </a:solidFill>
                <a:latin typeface="Calibri Light" pitchFamily="34" charset="0"/>
                <a:cs typeface="Calibri Light" pitchFamily="34" charset="0"/>
              </a:rPr>
              <a:t>przez lokalne grupy działania:</a:t>
            </a:r>
          </a:p>
          <a:p>
            <a:pPr algn="just"/>
            <a:r>
              <a:rPr lang="pl-PL" sz="1600" dirty="0">
                <a:solidFill>
                  <a:schemeClr val="tx1"/>
                </a:solidFill>
                <a:latin typeface="Calibri Light" pitchFamily="34" charset="0"/>
                <a:cs typeface="Calibri Light" pitchFamily="34" charset="0"/>
              </a:rPr>
              <a:t>a) </a:t>
            </a:r>
            <a:r>
              <a:rPr lang="pl-PL" sz="1600" b="1" dirty="0">
                <a:solidFill>
                  <a:schemeClr val="tx1"/>
                </a:solidFill>
                <a:latin typeface="Calibri Light" pitchFamily="34" charset="0"/>
                <a:cs typeface="Calibri Light" pitchFamily="34" charset="0"/>
              </a:rPr>
              <a:t>rozwijanie zdolności </a:t>
            </a:r>
            <a:r>
              <a:rPr lang="pl-PL" sz="1600" dirty="0">
                <a:solidFill>
                  <a:schemeClr val="tx1"/>
                </a:solidFill>
                <a:latin typeface="Calibri Light" pitchFamily="34" charset="0"/>
                <a:cs typeface="Calibri Light" pitchFamily="34" charset="0"/>
              </a:rPr>
              <a:t>podmiotów lokalnych </a:t>
            </a:r>
            <a:r>
              <a:rPr lang="pl-PL" sz="1600" b="1" dirty="0">
                <a:solidFill>
                  <a:schemeClr val="tx1"/>
                </a:solidFill>
                <a:latin typeface="Calibri Light" pitchFamily="34" charset="0"/>
                <a:cs typeface="Calibri Light" pitchFamily="34" charset="0"/>
              </a:rPr>
              <a:t>do opracowywania i wdrażania operacji</a:t>
            </a:r>
            <a:r>
              <a:rPr lang="pl-PL" sz="1600" dirty="0">
                <a:solidFill>
                  <a:schemeClr val="tx1"/>
                </a:solidFill>
                <a:latin typeface="Calibri Light" pitchFamily="34" charset="0"/>
                <a:cs typeface="Calibri Light" pitchFamily="34" charset="0"/>
              </a:rPr>
              <a:t>;</a:t>
            </a:r>
          </a:p>
          <a:p>
            <a:pPr algn="just"/>
            <a:r>
              <a:rPr lang="pl-PL" sz="1600" dirty="0">
                <a:solidFill>
                  <a:schemeClr val="tx1"/>
                </a:solidFill>
                <a:latin typeface="Calibri Light" pitchFamily="34" charset="0"/>
                <a:cs typeface="Calibri Light" pitchFamily="34" charset="0"/>
              </a:rPr>
              <a:t>b) </a:t>
            </a:r>
            <a:r>
              <a:rPr lang="pl-PL" sz="1600" b="1" dirty="0">
                <a:solidFill>
                  <a:schemeClr val="tx1"/>
                </a:solidFill>
                <a:latin typeface="Calibri Light" pitchFamily="34" charset="0"/>
                <a:cs typeface="Calibri Light" pitchFamily="34" charset="0"/>
              </a:rPr>
              <a:t>opracowanie</a:t>
            </a:r>
            <a:r>
              <a:rPr lang="pl-PL" sz="1600" dirty="0">
                <a:solidFill>
                  <a:schemeClr val="tx1"/>
                </a:solidFill>
                <a:latin typeface="Calibri Light" pitchFamily="34" charset="0"/>
                <a:cs typeface="Calibri Light" pitchFamily="34" charset="0"/>
              </a:rPr>
              <a:t> niedyskryminującej i przejrzystej </a:t>
            </a:r>
            <a:r>
              <a:rPr lang="pl-PL" sz="1600" b="1" dirty="0">
                <a:solidFill>
                  <a:schemeClr val="tx1"/>
                </a:solidFill>
                <a:latin typeface="Calibri Light" pitchFamily="34" charset="0"/>
                <a:cs typeface="Calibri Light" pitchFamily="34" charset="0"/>
              </a:rPr>
              <a:t>procedury i kryteriów wyboru</a:t>
            </a:r>
            <a:r>
              <a:rPr lang="pl-PL" sz="1600" dirty="0">
                <a:solidFill>
                  <a:schemeClr val="tx1"/>
                </a:solidFill>
                <a:latin typeface="Calibri Light" pitchFamily="34" charset="0"/>
                <a:cs typeface="Calibri Light" pitchFamily="34" charset="0"/>
              </a:rPr>
              <a:t>, które pozwalają uniknąć konfliktu interesów i zapewniają, aby żadna pojedyncza grupa interesu nie kontrolowała decyzji w sprawie wyboru;</a:t>
            </a:r>
          </a:p>
          <a:p>
            <a:pPr algn="just"/>
            <a:r>
              <a:rPr lang="pl-PL" sz="1600" dirty="0">
                <a:solidFill>
                  <a:schemeClr val="tx1"/>
                </a:solidFill>
                <a:latin typeface="Calibri Light" pitchFamily="34" charset="0"/>
                <a:cs typeface="Calibri Light" pitchFamily="34" charset="0"/>
              </a:rPr>
              <a:t>c) </a:t>
            </a:r>
            <a:r>
              <a:rPr lang="pl-PL" sz="1600" b="1" dirty="0">
                <a:solidFill>
                  <a:schemeClr val="tx1"/>
                </a:solidFill>
                <a:latin typeface="Calibri Light" pitchFamily="34" charset="0"/>
                <a:cs typeface="Calibri Light" pitchFamily="34" charset="0"/>
              </a:rPr>
              <a:t>przygotowywanie</a:t>
            </a:r>
            <a:r>
              <a:rPr lang="pl-PL" sz="1600" dirty="0">
                <a:solidFill>
                  <a:schemeClr val="tx1"/>
                </a:solidFill>
                <a:latin typeface="Calibri Light" pitchFamily="34" charset="0"/>
                <a:cs typeface="Calibri Light" pitchFamily="34" charset="0"/>
              </a:rPr>
              <a:t> i publikowanie </a:t>
            </a:r>
            <a:r>
              <a:rPr lang="pl-PL" sz="1600" b="1" dirty="0">
                <a:solidFill>
                  <a:schemeClr val="tx1"/>
                </a:solidFill>
                <a:latin typeface="Calibri Light" pitchFamily="34" charset="0"/>
                <a:cs typeface="Calibri Light" pitchFamily="34" charset="0"/>
              </a:rPr>
              <a:t>naborów </a:t>
            </a:r>
            <a:r>
              <a:rPr lang="pl-PL" sz="1600" dirty="0">
                <a:solidFill>
                  <a:schemeClr val="tx1"/>
                </a:solidFill>
                <a:latin typeface="Calibri Light" pitchFamily="34" charset="0"/>
                <a:cs typeface="Calibri Light" pitchFamily="34" charset="0"/>
              </a:rPr>
              <a:t>wniosków;</a:t>
            </a:r>
          </a:p>
          <a:p>
            <a:pPr algn="just"/>
            <a:r>
              <a:rPr lang="pl-PL" sz="1600" dirty="0">
                <a:solidFill>
                  <a:schemeClr val="tx1"/>
                </a:solidFill>
                <a:latin typeface="Calibri Light" pitchFamily="34" charset="0"/>
                <a:cs typeface="Calibri Light" pitchFamily="34" charset="0"/>
              </a:rPr>
              <a:t>d) </a:t>
            </a:r>
            <a:r>
              <a:rPr lang="pl-PL" sz="1600" b="1" dirty="0">
                <a:solidFill>
                  <a:schemeClr val="tx1"/>
                </a:solidFill>
                <a:latin typeface="Calibri Light" pitchFamily="34" charset="0"/>
                <a:cs typeface="Calibri Light" pitchFamily="34" charset="0"/>
              </a:rPr>
              <a:t>wybór operacji i ustalanie kwoty wsparcia </a:t>
            </a:r>
            <a:r>
              <a:rPr lang="pl-PL" sz="1600" dirty="0">
                <a:solidFill>
                  <a:schemeClr val="tx1"/>
                </a:solidFill>
                <a:latin typeface="Calibri Light" pitchFamily="34" charset="0"/>
                <a:cs typeface="Calibri Light" pitchFamily="34" charset="0"/>
              </a:rPr>
              <a:t>oraz przedstawianie wniosków podmiotowi odpowiedzialnemu za ostateczną weryfikację </a:t>
            </a:r>
            <a:r>
              <a:rPr lang="pl-PL" sz="1600" dirty="0" err="1">
                <a:solidFill>
                  <a:schemeClr val="tx1"/>
                </a:solidFill>
                <a:latin typeface="Calibri Light" pitchFamily="34" charset="0"/>
                <a:cs typeface="Calibri Light" pitchFamily="34" charset="0"/>
              </a:rPr>
              <a:t>kwalifikowalności</a:t>
            </a:r>
            <a:r>
              <a:rPr lang="pl-PL" sz="1600" dirty="0">
                <a:solidFill>
                  <a:schemeClr val="tx1"/>
                </a:solidFill>
                <a:latin typeface="Calibri Light" pitchFamily="34" charset="0"/>
                <a:cs typeface="Calibri Light" pitchFamily="34" charset="0"/>
              </a:rPr>
              <a:t> przed ich zatwierdzeniem;</a:t>
            </a:r>
          </a:p>
          <a:p>
            <a:pPr algn="just"/>
            <a:r>
              <a:rPr lang="pl-PL" sz="1600" dirty="0">
                <a:solidFill>
                  <a:schemeClr val="tx1"/>
                </a:solidFill>
                <a:latin typeface="Calibri Light" pitchFamily="34" charset="0"/>
                <a:cs typeface="Calibri Light" pitchFamily="34" charset="0"/>
              </a:rPr>
              <a:t>e) </a:t>
            </a:r>
            <a:r>
              <a:rPr lang="pl-PL" sz="1600" b="1" dirty="0">
                <a:solidFill>
                  <a:schemeClr val="tx1"/>
                </a:solidFill>
                <a:latin typeface="Calibri Light" pitchFamily="34" charset="0"/>
                <a:cs typeface="Calibri Light" pitchFamily="34" charset="0"/>
              </a:rPr>
              <a:t>monitorowanie</a:t>
            </a:r>
            <a:r>
              <a:rPr lang="pl-PL" sz="1600" dirty="0">
                <a:solidFill>
                  <a:schemeClr val="tx1"/>
                </a:solidFill>
                <a:latin typeface="Calibri Light" pitchFamily="34" charset="0"/>
                <a:cs typeface="Calibri Light" pitchFamily="34" charset="0"/>
              </a:rPr>
              <a:t> postępów w osiąganiu celów wyznaczonych w strategii;</a:t>
            </a:r>
          </a:p>
          <a:p>
            <a:pPr algn="just"/>
            <a:r>
              <a:rPr lang="pl-PL" sz="1600" dirty="0">
                <a:solidFill>
                  <a:schemeClr val="tx1"/>
                </a:solidFill>
                <a:latin typeface="Calibri Light" pitchFamily="34" charset="0"/>
                <a:cs typeface="Calibri Light" pitchFamily="34" charset="0"/>
              </a:rPr>
              <a:t>f) e</a:t>
            </a:r>
            <a:r>
              <a:rPr lang="pl-PL" sz="1600" b="1" dirty="0">
                <a:solidFill>
                  <a:schemeClr val="tx1"/>
                </a:solidFill>
                <a:latin typeface="Calibri Light" pitchFamily="34" charset="0"/>
                <a:cs typeface="Calibri Light" pitchFamily="34" charset="0"/>
              </a:rPr>
              <a:t>waluacja</a:t>
            </a:r>
            <a:r>
              <a:rPr lang="pl-PL" sz="1600" dirty="0">
                <a:solidFill>
                  <a:schemeClr val="tx1"/>
                </a:solidFill>
                <a:latin typeface="Calibri Light" pitchFamily="34" charset="0"/>
                <a:cs typeface="Calibri Light" pitchFamily="34" charset="0"/>
              </a:rPr>
              <a:t> realizacji strategii.</a:t>
            </a:r>
          </a:p>
          <a:p>
            <a:endParaRPr lang="pl-PL" sz="1600" dirty="0"/>
          </a:p>
        </p:txBody>
      </p:sp>
    </p:spTree>
    <p:extLst>
      <p:ext uri="{BB962C8B-B14F-4D97-AF65-F5344CB8AC3E}">
        <p14:creationId xmlns:p14="http://schemas.microsoft.com/office/powerpoint/2010/main" val="1611405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98288" y="620688"/>
            <a:ext cx="8547424" cy="938485"/>
          </a:xfrm>
        </p:spPr>
        <p:txBody>
          <a:bodyPr>
            <a:noAutofit/>
          </a:bodyPr>
          <a:lstStyle/>
          <a:p>
            <a:r>
              <a:rPr lang="pl-PL" sz="2800" b="1" dirty="0">
                <a:solidFill>
                  <a:schemeClr val="tx1"/>
                </a:solidFill>
              </a:rPr>
              <a:t>Rozporządzenie Parlamentu Europejskiego i Rady (UE) </a:t>
            </a:r>
            <a:r>
              <a:rPr lang="pl-PL" sz="2800" b="1" u="sng" dirty="0">
                <a:solidFill>
                  <a:schemeClr val="tx1"/>
                </a:solidFill>
              </a:rPr>
              <a:t>2021/1060</a:t>
            </a:r>
            <a:endParaRPr lang="pl-PL" sz="2800" dirty="0"/>
          </a:p>
        </p:txBody>
      </p:sp>
      <p:sp>
        <p:nvSpPr>
          <p:cNvPr id="3" name="Podtytuł 2"/>
          <p:cNvSpPr>
            <a:spLocks noGrp="1"/>
          </p:cNvSpPr>
          <p:nvPr>
            <p:ph type="subTitle" idx="1"/>
          </p:nvPr>
        </p:nvSpPr>
        <p:spPr>
          <a:xfrm>
            <a:off x="431101" y="1916832"/>
            <a:ext cx="8281798" cy="3462707"/>
          </a:xfrm>
        </p:spPr>
        <p:txBody>
          <a:bodyPr>
            <a:normAutofit/>
          </a:bodyPr>
          <a:lstStyle/>
          <a:p>
            <a:pPr algn="just"/>
            <a:r>
              <a:rPr lang="pl-PL" sz="2000" dirty="0">
                <a:solidFill>
                  <a:schemeClr val="tx1"/>
                </a:solidFill>
              </a:rPr>
              <a:t>4.   W przypadku gdy lokalne grupy działania wykonują zadania nieobjęte ust. 3, za które odpowiada instytucja zarządzająca lub agencja płatnicza, gdy EFRROW został wybrany jako fundusz wiodący, te lokalne grupy działania zostają wskazane przez instytucję zarządzającą jako instytucje pośredniczące zgodnie z przepisami dotyczącymi poszczególnych Funduszy.</a:t>
            </a:r>
          </a:p>
          <a:p>
            <a:pPr algn="just"/>
            <a:r>
              <a:rPr lang="pl-PL" sz="2000" dirty="0">
                <a:solidFill>
                  <a:schemeClr val="tx1"/>
                </a:solidFill>
              </a:rPr>
              <a:t>5.   </a:t>
            </a:r>
            <a:r>
              <a:rPr lang="pl-PL" sz="2000" u="sng" dirty="0">
                <a:solidFill>
                  <a:schemeClr val="tx1"/>
                </a:solidFill>
              </a:rPr>
              <a:t>Lokalna grupa działania może być beneficjentem i może wdrażać operacje zgodnie ze strategią</a:t>
            </a:r>
            <a:r>
              <a:rPr lang="pl-PL" sz="2000" dirty="0">
                <a:solidFill>
                  <a:schemeClr val="tx1"/>
                </a:solidFill>
              </a:rPr>
              <a:t>, o ile lokalna grupa działania zapewnia przestrzeganie tej zasady rozdziału funkcji.</a:t>
            </a:r>
          </a:p>
          <a:p>
            <a:endParaRPr lang="pl-PL" sz="2000" dirty="0"/>
          </a:p>
        </p:txBody>
      </p:sp>
    </p:spTree>
    <p:extLst>
      <p:ext uri="{BB962C8B-B14F-4D97-AF65-F5344CB8AC3E}">
        <p14:creationId xmlns:p14="http://schemas.microsoft.com/office/powerpoint/2010/main" val="1611405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66936" y="620688"/>
            <a:ext cx="8232008" cy="938485"/>
          </a:xfrm>
        </p:spPr>
        <p:txBody>
          <a:bodyPr>
            <a:noAutofit/>
          </a:bodyPr>
          <a:lstStyle/>
          <a:p>
            <a:r>
              <a:rPr lang="pl-PL" sz="2800" b="1" dirty="0">
                <a:solidFill>
                  <a:schemeClr val="tx1"/>
                </a:solidFill>
              </a:rPr>
              <a:t>Rozporządzenie Parlamentu Europejskiego i Rady (UE) </a:t>
            </a:r>
            <a:r>
              <a:rPr lang="pl-PL" sz="2800" b="1" u="sng" dirty="0">
                <a:solidFill>
                  <a:schemeClr val="tx1"/>
                </a:solidFill>
              </a:rPr>
              <a:t>2021/1060</a:t>
            </a:r>
            <a:endParaRPr lang="pl-PL" sz="2800" dirty="0"/>
          </a:p>
        </p:txBody>
      </p:sp>
      <p:sp>
        <p:nvSpPr>
          <p:cNvPr id="3" name="Podtytuł 2"/>
          <p:cNvSpPr>
            <a:spLocks noGrp="1"/>
          </p:cNvSpPr>
          <p:nvPr>
            <p:ph type="subTitle" idx="1"/>
          </p:nvPr>
        </p:nvSpPr>
        <p:spPr>
          <a:xfrm>
            <a:off x="566936" y="1772816"/>
            <a:ext cx="7878907" cy="3240360"/>
          </a:xfrm>
        </p:spPr>
        <p:txBody>
          <a:bodyPr>
            <a:noAutofit/>
          </a:bodyPr>
          <a:lstStyle/>
          <a:p>
            <a:pPr algn="just"/>
            <a:r>
              <a:rPr lang="pl-PL" sz="1600" i="1" dirty="0">
                <a:solidFill>
                  <a:schemeClr val="tx1"/>
                </a:solidFill>
                <a:latin typeface="Calibri Light" pitchFamily="34" charset="0"/>
                <a:cs typeface="Calibri Light" pitchFamily="34" charset="0"/>
              </a:rPr>
              <a:t>Artykuł 34</a:t>
            </a:r>
          </a:p>
          <a:p>
            <a:pPr algn="just"/>
            <a:r>
              <a:rPr lang="pl-PL" sz="1600" b="1" dirty="0">
                <a:solidFill>
                  <a:schemeClr val="tx1"/>
                </a:solidFill>
                <a:latin typeface="Calibri Light" pitchFamily="34" charset="0"/>
                <a:cs typeface="Calibri Light" pitchFamily="34" charset="0"/>
              </a:rPr>
              <a:t>Wsparcie z Funduszy na rzecz rozwoju lokalnego kierowanego przez społeczność</a:t>
            </a:r>
          </a:p>
          <a:p>
            <a:pPr algn="just"/>
            <a:r>
              <a:rPr lang="pl-PL" sz="1600" dirty="0">
                <a:solidFill>
                  <a:schemeClr val="tx1"/>
                </a:solidFill>
                <a:latin typeface="Calibri Light" pitchFamily="34" charset="0"/>
                <a:cs typeface="Calibri Light" pitchFamily="34" charset="0"/>
              </a:rPr>
              <a:t>1.   Państwo członkowskie zapewnia, aby </a:t>
            </a:r>
            <a:r>
              <a:rPr lang="pl-PL" sz="1600" b="1" dirty="0">
                <a:solidFill>
                  <a:schemeClr val="tx1"/>
                </a:solidFill>
                <a:latin typeface="Calibri Light" pitchFamily="34" charset="0"/>
                <a:cs typeface="Calibri Light" pitchFamily="34" charset="0"/>
              </a:rPr>
              <a:t>wsparcie z Funduszy </a:t>
            </a:r>
            <a:r>
              <a:rPr lang="pl-PL" sz="1600" dirty="0">
                <a:solidFill>
                  <a:schemeClr val="tx1"/>
                </a:solidFill>
                <a:latin typeface="Calibri Light" pitchFamily="34" charset="0"/>
                <a:cs typeface="Calibri Light" pitchFamily="34" charset="0"/>
              </a:rPr>
              <a:t>na rzecz rozwoju lokalnego kierowanego przez społeczność obejmowało:</a:t>
            </a:r>
          </a:p>
          <a:p>
            <a:pPr algn="just"/>
            <a:r>
              <a:rPr lang="pl-PL" sz="1600" dirty="0">
                <a:solidFill>
                  <a:schemeClr val="tx1"/>
                </a:solidFill>
                <a:latin typeface="Calibri Light" pitchFamily="34" charset="0"/>
                <a:cs typeface="Calibri Light" pitchFamily="34" charset="0"/>
              </a:rPr>
              <a:t>a) budowanie zdolności i działania </a:t>
            </a:r>
            <a:r>
              <a:rPr lang="pl-PL" sz="1600" b="1" dirty="0">
                <a:solidFill>
                  <a:schemeClr val="tx1"/>
                </a:solidFill>
                <a:latin typeface="Calibri Light" pitchFamily="34" charset="0"/>
                <a:cs typeface="Calibri Light" pitchFamily="34" charset="0"/>
              </a:rPr>
              <a:t>przygotowawcze</a:t>
            </a:r>
            <a:r>
              <a:rPr lang="pl-PL" sz="1600" dirty="0">
                <a:solidFill>
                  <a:schemeClr val="tx1"/>
                </a:solidFill>
                <a:latin typeface="Calibri Light" pitchFamily="34" charset="0"/>
                <a:cs typeface="Calibri Light" pitchFamily="34" charset="0"/>
              </a:rPr>
              <a:t> wspierające opracowywanie i przyszłą realizację strategii;</a:t>
            </a:r>
          </a:p>
          <a:p>
            <a:pPr algn="just"/>
            <a:r>
              <a:rPr lang="pl-PL" sz="1600" dirty="0">
                <a:solidFill>
                  <a:schemeClr val="tx1"/>
                </a:solidFill>
                <a:latin typeface="Calibri Light" pitchFamily="34" charset="0"/>
                <a:cs typeface="Calibri Light" pitchFamily="34" charset="0"/>
              </a:rPr>
              <a:t>b) </a:t>
            </a:r>
            <a:r>
              <a:rPr lang="pl-PL" sz="1600" b="1" dirty="0">
                <a:solidFill>
                  <a:schemeClr val="tx1"/>
                </a:solidFill>
                <a:latin typeface="Calibri Light" pitchFamily="34" charset="0"/>
                <a:cs typeface="Calibri Light" pitchFamily="34" charset="0"/>
              </a:rPr>
              <a:t>wdrażanie operacji</a:t>
            </a:r>
            <a:r>
              <a:rPr lang="pl-PL" sz="1600" dirty="0">
                <a:solidFill>
                  <a:schemeClr val="tx1"/>
                </a:solidFill>
                <a:latin typeface="Calibri Light" pitchFamily="34" charset="0"/>
                <a:cs typeface="Calibri Light" pitchFamily="34" charset="0"/>
              </a:rPr>
              <a:t>, w tym działań w zakresie współpracy wraz z ich przygotowaniem, wybranych na podstawie strategii;</a:t>
            </a:r>
          </a:p>
          <a:p>
            <a:pPr algn="just"/>
            <a:r>
              <a:rPr lang="pl-PL" sz="1600" dirty="0">
                <a:solidFill>
                  <a:schemeClr val="tx1"/>
                </a:solidFill>
                <a:latin typeface="Calibri Light" pitchFamily="34" charset="0"/>
                <a:cs typeface="Calibri Light" pitchFamily="34" charset="0"/>
              </a:rPr>
              <a:t>c) </a:t>
            </a:r>
            <a:r>
              <a:rPr lang="pl-PL" sz="1600" b="1" dirty="0">
                <a:solidFill>
                  <a:schemeClr val="tx1"/>
                </a:solidFill>
                <a:latin typeface="Calibri Light" pitchFamily="34" charset="0"/>
                <a:cs typeface="Calibri Light" pitchFamily="34" charset="0"/>
              </a:rPr>
              <a:t>zarządzanie strategią, jej monitorowanie i ewaluację </a:t>
            </a:r>
            <a:r>
              <a:rPr lang="pl-PL" sz="1600" dirty="0">
                <a:solidFill>
                  <a:schemeClr val="tx1"/>
                </a:solidFill>
                <a:latin typeface="Calibri Light" pitchFamily="34" charset="0"/>
                <a:cs typeface="Calibri Light" pitchFamily="34" charset="0"/>
              </a:rPr>
              <a:t>oraz jej animowanie, w tym ułatwianie wymiany między zainteresowanymi stronami.</a:t>
            </a:r>
          </a:p>
          <a:p>
            <a:pPr algn="just"/>
            <a:r>
              <a:rPr lang="pl-PL" sz="1600" dirty="0">
                <a:solidFill>
                  <a:schemeClr val="tx1"/>
                </a:solidFill>
                <a:latin typeface="Calibri Light" pitchFamily="34" charset="0"/>
                <a:cs typeface="Calibri Light" pitchFamily="34" charset="0"/>
              </a:rPr>
              <a:t>2.   Wsparcie, o którym mowa w ust. 1 lit. a), jest </a:t>
            </a:r>
            <a:r>
              <a:rPr lang="pl-PL" sz="1600" dirty="0" err="1">
                <a:solidFill>
                  <a:schemeClr val="tx1"/>
                </a:solidFill>
                <a:latin typeface="Calibri Light" pitchFamily="34" charset="0"/>
                <a:cs typeface="Calibri Light" pitchFamily="34" charset="0"/>
              </a:rPr>
              <a:t>kwalifikowalne</a:t>
            </a:r>
            <a:r>
              <a:rPr lang="pl-PL" sz="1600" dirty="0">
                <a:solidFill>
                  <a:schemeClr val="tx1"/>
                </a:solidFill>
                <a:latin typeface="Calibri Light" pitchFamily="34" charset="0"/>
                <a:cs typeface="Calibri Light" pitchFamily="34" charset="0"/>
              </a:rPr>
              <a:t> niezależnie od tego, czy strategia zostanie następnie wybrana do finansowania.</a:t>
            </a:r>
          </a:p>
          <a:p>
            <a:pPr algn="just"/>
            <a:r>
              <a:rPr lang="pl-PL" sz="1600" dirty="0">
                <a:solidFill>
                  <a:schemeClr val="tx1"/>
                </a:solidFill>
                <a:latin typeface="Calibri Light" pitchFamily="34" charset="0"/>
                <a:cs typeface="Calibri Light" pitchFamily="34" charset="0"/>
              </a:rPr>
              <a:t>Wsparcie, o którym mowa w ust. 1 lit. c), nie może przekroczyć 25 % całkowitego wkładu publicznego na rzecz strategii.</a:t>
            </a:r>
          </a:p>
          <a:p>
            <a:endParaRPr lang="pl-PL" sz="1600" dirty="0"/>
          </a:p>
        </p:txBody>
      </p:sp>
    </p:spTree>
    <p:extLst>
      <p:ext uri="{BB962C8B-B14F-4D97-AF65-F5344CB8AC3E}">
        <p14:creationId xmlns:p14="http://schemas.microsoft.com/office/powerpoint/2010/main" val="1611405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69857" y="692696"/>
            <a:ext cx="8404286" cy="938485"/>
          </a:xfrm>
        </p:spPr>
        <p:txBody>
          <a:bodyPr>
            <a:noAutofit/>
          </a:bodyPr>
          <a:lstStyle/>
          <a:p>
            <a:r>
              <a:rPr lang="pl-PL" sz="2800" dirty="0">
                <a:solidFill>
                  <a:srgbClr val="0070C0"/>
                </a:solidFill>
              </a:rPr>
              <a:t>Ustawa z dnia 20 lutego 2015 r o rozwoju lokalnym </a:t>
            </a:r>
            <a:br>
              <a:rPr lang="pl-PL" sz="2800" dirty="0">
                <a:solidFill>
                  <a:srgbClr val="0070C0"/>
                </a:solidFill>
              </a:rPr>
            </a:br>
            <a:r>
              <a:rPr lang="pl-PL" sz="2800" dirty="0">
                <a:solidFill>
                  <a:srgbClr val="0070C0"/>
                </a:solidFill>
              </a:rPr>
              <a:t>z udziałem lokalnej społeczności</a:t>
            </a:r>
            <a:br>
              <a:rPr lang="pl-PL" sz="2800" dirty="0"/>
            </a:br>
            <a:r>
              <a:rPr lang="pl-PL" sz="1600" dirty="0"/>
              <a:t>Warunki wyboru LSR</a:t>
            </a:r>
          </a:p>
        </p:txBody>
      </p:sp>
      <p:sp>
        <p:nvSpPr>
          <p:cNvPr id="3" name="Podtytuł 2"/>
          <p:cNvSpPr>
            <a:spLocks noGrp="1"/>
          </p:cNvSpPr>
          <p:nvPr>
            <p:ph type="subTitle" idx="1"/>
          </p:nvPr>
        </p:nvSpPr>
        <p:spPr>
          <a:xfrm>
            <a:off x="467544" y="1988840"/>
            <a:ext cx="7878907" cy="3707365"/>
          </a:xfrm>
        </p:spPr>
        <p:txBody>
          <a:bodyPr>
            <a:normAutofit fontScale="92500" lnSpcReduction="20000"/>
          </a:bodyPr>
          <a:lstStyle/>
          <a:p>
            <a:pPr algn="just"/>
            <a:r>
              <a:rPr lang="pl-PL" sz="1800" dirty="0">
                <a:solidFill>
                  <a:schemeClr val="tx1"/>
                </a:solidFill>
                <a:latin typeface="Calibri Light" pitchFamily="34" charset="0"/>
                <a:cs typeface="Calibri Light" pitchFamily="34" charset="0"/>
              </a:rPr>
              <a:t>Art. 5. 1</a:t>
            </a:r>
            <a:r>
              <a:rPr lang="pl-PL" sz="1800" b="1" dirty="0">
                <a:solidFill>
                  <a:schemeClr val="tx1"/>
                </a:solidFill>
                <a:latin typeface="Calibri Light" pitchFamily="34" charset="0"/>
                <a:cs typeface="Calibri Light" pitchFamily="34" charset="0"/>
              </a:rPr>
              <a:t>. Wyboru LSR </a:t>
            </a:r>
            <a:r>
              <a:rPr lang="pl-PL" sz="1800" dirty="0">
                <a:solidFill>
                  <a:schemeClr val="tx1"/>
                </a:solidFill>
                <a:latin typeface="Calibri Light" pitchFamily="34" charset="0"/>
                <a:cs typeface="Calibri Light" pitchFamily="34" charset="0"/>
              </a:rPr>
              <a:t>dokonuje się spośród LSR spełniających następujące </a:t>
            </a:r>
            <a:r>
              <a:rPr lang="pl-PL" sz="1800" b="1" dirty="0">
                <a:solidFill>
                  <a:schemeClr val="tx1"/>
                </a:solidFill>
                <a:latin typeface="Calibri Light" pitchFamily="34" charset="0"/>
                <a:cs typeface="Calibri Light" pitchFamily="34" charset="0"/>
              </a:rPr>
              <a:t>warunki</a:t>
            </a:r>
            <a:r>
              <a:rPr lang="pl-PL" sz="1800" dirty="0">
                <a:solidFill>
                  <a:schemeClr val="tx1"/>
                </a:solidFill>
                <a:latin typeface="Calibri Light" pitchFamily="34" charset="0"/>
                <a:cs typeface="Calibri Light" pitchFamily="34" charset="0"/>
              </a:rPr>
              <a:t>: </a:t>
            </a:r>
          </a:p>
          <a:p>
            <a:pPr marL="342900" indent="-342900" algn="just">
              <a:buAutoNum type="arabicParenR"/>
            </a:pPr>
            <a:r>
              <a:rPr lang="pl-PL" sz="1800" dirty="0">
                <a:solidFill>
                  <a:schemeClr val="tx1"/>
                </a:solidFill>
                <a:latin typeface="Calibri Light" pitchFamily="34" charset="0"/>
                <a:cs typeface="Calibri Light" pitchFamily="34" charset="0"/>
              </a:rPr>
              <a:t>LSR zawiera </a:t>
            </a:r>
            <a:r>
              <a:rPr lang="pl-PL" sz="1800" b="1" dirty="0">
                <a:solidFill>
                  <a:schemeClr val="tx1"/>
                </a:solidFill>
                <a:latin typeface="Calibri Light" pitchFamily="34" charset="0"/>
                <a:cs typeface="Calibri Light" pitchFamily="34" charset="0"/>
              </a:rPr>
              <a:t>elementy określone w art. 32 ust. 1 </a:t>
            </a:r>
            <a:r>
              <a:rPr lang="pl-PL" sz="1800" dirty="0">
                <a:solidFill>
                  <a:schemeClr val="tx1"/>
                </a:solidFill>
                <a:latin typeface="Calibri Light" pitchFamily="34" charset="0"/>
                <a:cs typeface="Calibri Light" pitchFamily="34" charset="0"/>
              </a:rPr>
              <a:t>rozporządzenia 2021/1060, </a:t>
            </a:r>
          </a:p>
          <a:p>
            <a:pPr marL="342900" indent="-342900" algn="just">
              <a:buAutoNum type="arabicParenR"/>
            </a:pPr>
            <a:r>
              <a:rPr lang="pl-PL" sz="1800" dirty="0">
                <a:solidFill>
                  <a:schemeClr val="tx1"/>
                </a:solidFill>
                <a:latin typeface="Calibri Light" pitchFamily="34" charset="0"/>
                <a:cs typeface="Calibri Light" pitchFamily="34" charset="0"/>
              </a:rPr>
              <a:t>obszar objęty LSR jest </a:t>
            </a:r>
            <a:r>
              <a:rPr lang="pl-PL" sz="1800" b="1" dirty="0">
                <a:solidFill>
                  <a:schemeClr val="tx1"/>
                </a:solidFill>
                <a:latin typeface="Calibri Light" pitchFamily="34" charset="0"/>
                <a:cs typeface="Calibri Light" pitchFamily="34" charset="0"/>
              </a:rPr>
              <a:t>spójny przestrzennie </a:t>
            </a:r>
            <a:r>
              <a:rPr lang="pl-PL" sz="1800" dirty="0">
                <a:solidFill>
                  <a:schemeClr val="tx1"/>
                </a:solidFill>
                <a:latin typeface="Calibri Light" pitchFamily="34" charset="0"/>
                <a:cs typeface="Calibri Light" pitchFamily="34" charset="0"/>
              </a:rPr>
              <a:t>oraz: </a:t>
            </a:r>
          </a:p>
          <a:p>
            <a:pPr marL="342900" indent="-342900" algn="just"/>
            <a:r>
              <a:rPr lang="pl-PL" sz="1800" dirty="0">
                <a:solidFill>
                  <a:schemeClr val="tx1"/>
                </a:solidFill>
                <a:latin typeface="Calibri Light" pitchFamily="34" charset="0"/>
                <a:cs typeface="Calibri Light" pitchFamily="34" charset="0"/>
              </a:rPr>
              <a:t>	a) w przypadku gdy realizacja LSR ma być współfinansowana ze środków </a:t>
            </a:r>
            <a:r>
              <a:rPr lang="pl-PL" sz="1800" b="1" dirty="0">
                <a:solidFill>
                  <a:schemeClr val="tx1"/>
                </a:solidFill>
                <a:latin typeface="Calibri Light" pitchFamily="34" charset="0"/>
                <a:cs typeface="Calibri Light" pitchFamily="34" charset="0"/>
              </a:rPr>
              <a:t>Europejskiego Funduszu Rolnego na rzecz Rozwoju Obszarów Wiejskich </a:t>
            </a:r>
            <a:r>
              <a:rPr lang="pl-PL" sz="1800" dirty="0">
                <a:solidFill>
                  <a:schemeClr val="tx1"/>
                </a:solidFill>
                <a:latin typeface="Calibri Light" pitchFamily="34" charset="0"/>
                <a:cs typeface="Calibri Light" pitchFamily="34" charset="0"/>
              </a:rPr>
              <a:t>– jest zamieszkany </a:t>
            </a:r>
            <a:r>
              <a:rPr lang="pl-PL" sz="1800" b="1" dirty="0">
                <a:solidFill>
                  <a:schemeClr val="tx1"/>
                </a:solidFill>
                <a:latin typeface="Calibri Light" pitchFamily="34" charset="0"/>
                <a:cs typeface="Calibri Light" pitchFamily="34" charset="0"/>
              </a:rPr>
              <a:t>nie mniej niż przez 30 tys. mieszkańców</a:t>
            </a:r>
            <a:r>
              <a:rPr lang="pl-PL" sz="1800" dirty="0">
                <a:solidFill>
                  <a:schemeClr val="tx1"/>
                </a:solidFill>
                <a:latin typeface="Calibri Light" pitchFamily="34" charset="0"/>
                <a:cs typeface="Calibri Light" pitchFamily="34" charset="0"/>
              </a:rPr>
              <a:t>, nie licząc mieszkańców miast zamieszkanych przez więcej niż 20 tys. mieszkańców, a co najmniej dwie gminy spośród gmin objętych tym obszarem nie są miastami zamieszkanymi przez więcej niż 20 tys. mieszkańców, </a:t>
            </a:r>
          </a:p>
          <a:p>
            <a:pPr marL="342900" indent="-342900" algn="just"/>
            <a:r>
              <a:rPr lang="pl-PL" sz="1800" dirty="0">
                <a:solidFill>
                  <a:schemeClr val="tx1"/>
                </a:solidFill>
                <a:latin typeface="Calibri Light" pitchFamily="34" charset="0"/>
                <a:cs typeface="Calibri Light" pitchFamily="34" charset="0"/>
              </a:rPr>
              <a:t>	b) w przypadku gdy realizacja LSR ma być współfinansowana wyłącznie ze środków pochodzących z </a:t>
            </a:r>
            <a:r>
              <a:rPr lang="pl-PL" sz="1800" b="1" dirty="0">
                <a:solidFill>
                  <a:schemeClr val="tx1"/>
                </a:solidFill>
                <a:latin typeface="Calibri Light" pitchFamily="34" charset="0"/>
                <a:cs typeface="Calibri Light" pitchFamily="34" charset="0"/>
              </a:rPr>
              <a:t>Europejskiego Funduszu Społecznego Plus lub Europejskiego Funduszu Rozwoju Regionalnego</a:t>
            </a:r>
            <a:r>
              <a:rPr lang="pl-PL" sz="1800" dirty="0">
                <a:solidFill>
                  <a:schemeClr val="tx1"/>
                </a:solidFill>
                <a:latin typeface="Calibri Light" pitchFamily="34" charset="0"/>
                <a:cs typeface="Calibri Light" pitchFamily="34" charset="0"/>
              </a:rPr>
              <a:t>, a jej obszarem objęte jest </a:t>
            </a:r>
            <a:r>
              <a:rPr lang="pl-PL" sz="1800" b="1" dirty="0">
                <a:solidFill>
                  <a:schemeClr val="tx1"/>
                </a:solidFill>
                <a:latin typeface="Calibri Light" pitchFamily="34" charset="0"/>
                <a:cs typeface="Calibri Light" pitchFamily="34" charset="0"/>
              </a:rPr>
              <a:t>wyłącznie miasto </a:t>
            </a:r>
            <a:r>
              <a:rPr lang="pl-PL" sz="1800" dirty="0">
                <a:solidFill>
                  <a:schemeClr val="tx1"/>
                </a:solidFill>
                <a:latin typeface="Calibri Light" pitchFamily="34" charset="0"/>
                <a:cs typeface="Calibri Light" pitchFamily="34" charset="0"/>
              </a:rPr>
              <a:t>lub część miasta – jest zamieszkany </a:t>
            </a:r>
            <a:r>
              <a:rPr lang="pl-PL" sz="1800" b="1" dirty="0">
                <a:solidFill>
                  <a:schemeClr val="tx1"/>
                </a:solidFill>
                <a:latin typeface="Calibri Light" pitchFamily="34" charset="0"/>
                <a:cs typeface="Calibri Light" pitchFamily="34" charset="0"/>
              </a:rPr>
              <a:t>nie mniej niż przez 20 tys. mieszkańców</a:t>
            </a:r>
            <a:r>
              <a:rPr lang="pl-PL" sz="1800" dirty="0">
                <a:solidFill>
                  <a:schemeClr val="tx1"/>
                </a:solidFill>
                <a:latin typeface="Calibri Light" pitchFamily="34" charset="0"/>
                <a:cs typeface="Calibri Light" pitchFamily="34" charset="0"/>
              </a:rPr>
              <a:t>, </a:t>
            </a:r>
          </a:p>
          <a:p>
            <a:pPr marL="342900" indent="-342900" algn="just"/>
            <a:r>
              <a:rPr lang="pl-PL" sz="1800" dirty="0"/>
              <a:t>	</a:t>
            </a:r>
            <a:r>
              <a:rPr lang="pl-PL" sz="1800" dirty="0">
                <a:solidFill>
                  <a:schemeClr val="tx1"/>
                </a:solidFill>
                <a:latin typeface="Calibri Light" pitchFamily="34" charset="0"/>
                <a:cs typeface="Calibri Light" pitchFamily="34" charset="0"/>
              </a:rPr>
              <a:t>c) w pozostałych przypadkach – obejmuje co najmniej dwie gminy i jest zamieszkany nie mniej niż przez 30 tys. mieszkańców, </a:t>
            </a:r>
          </a:p>
        </p:txBody>
      </p:sp>
    </p:spTree>
    <p:extLst>
      <p:ext uri="{BB962C8B-B14F-4D97-AF65-F5344CB8AC3E}">
        <p14:creationId xmlns:p14="http://schemas.microsoft.com/office/powerpoint/2010/main" val="1611405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62329" y="692696"/>
            <a:ext cx="8419340" cy="938485"/>
          </a:xfrm>
        </p:spPr>
        <p:txBody>
          <a:bodyPr>
            <a:noAutofit/>
          </a:bodyPr>
          <a:lstStyle/>
          <a:p>
            <a:r>
              <a:rPr lang="pl-PL" sz="2800" dirty="0"/>
              <a:t>Ustawa z dnia 20 lutego 2015 r o rozwoju lokalnym </a:t>
            </a:r>
            <a:br>
              <a:rPr lang="pl-PL" sz="2800" dirty="0"/>
            </a:br>
            <a:r>
              <a:rPr lang="pl-PL" sz="2800" dirty="0"/>
              <a:t>z udziałem lokalnej społeczności</a:t>
            </a:r>
            <a:br>
              <a:rPr lang="pl-PL" sz="2800" dirty="0"/>
            </a:br>
            <a:r>
              <a:rPr lang="pl-PL" sz="1800" dirty="0"/>
              <a:t>Warunki wyboru LSR</a:t>
            </a:r>
          </a:p>
        </p:txBody>
      </p:sp>
      <p:sp>
        <p:nvSpPr>
          <p:cNvPr id="3" name="Podtytuł 2"/>
          <p:cNvSpPr>
            <a:spLocks noGrp="1"/>
          </p:cNvSpPr>
          <p:nvPr>
            <p:ph type="subTitle" idx="1"/>
          </p:nvPr>
        </p:nvSpPr>
        <p:spPr>
          <a:xfrm>
            <a:off x="539552" y="2276872"/>
            <a:ext cx="7878907" cy="2857254"/>
          </a:xfrm>
        </p:spPr>
        <p:txBody>
          <a:bodyPr>
            <a:normAutofit/>
          </a:bodyPr>
          <a:lstStyle/>
          <a:p>
            <a:pPr algn="just"/>
            <a:r>
              <a:rPr lang="pl-PL" sz="2000" dirty="0">
                <a:solidFill>
                  <a:schemeClr val="tx1"/>
                </a:solidFill>
              </a:rPr>
              <a:t>3) </a:t>
            </a:r>
            <a:r>
              <a:rPr lang="pl-PL" sz="2000" b="1" dirty="0">
                <a:solidFill>
                  <a:schemeClr val="tx1"/>
                </a:solidFill>
              </a:rPr>
              <a:t>LSR</a:t>
            </a:r>
            <a:r>
              <a:rPr lang="pl-PL" sz="2000" dirty="0">
                <a:solidFill>
                  <a:schemeClr val="tx1"/>
                </a:solidFill>
              </a:rPr>
              <a:t> będzie realizowana przez LGD: </a:t>
            </a:r>
          </a:p>
          <a:p>
            <a:pPr marL="800100" lvl="1" indent="-342900" algn="just">
              <a:buAutoNum type="alphaLcParenR"/>
            </a:pPr>
            <a:r>
              <a:rPr lang="pl-PL" sz="2000" dirty="0">
                <a:solidFill>
                  <a:schemeClr val="tx1"/>
                </a:solidFill>
              </a:rPr>
              <a:t>spełniającą </a:t>
            </a:r>
            <a:r>
              <a:rPr lang="pl-PL" sz="2000" b="1" dirty="0">
                <a:solidFill>
                  <a:schemeClr val="tx1"/>
                </a:solidFill>
              </a:rPr>
              <a:t>wymagania </a:t>
            </a:r>
            <a:r>
              <a:rPr lang="pl-PL" sz="2000" dirty="0">
                <a:solidFill>
                  <a:schemeClr val="tx1"/>
                </a:solidFill>
              </a:rPr>
              <a:t>określone w rozporządzeniu </a:t>
            </a:r>
            <a:r>
              <a:rPr lang="pl-PL" sz="2000" b="1" dirty="0">
                <a:solidFill>
                  <a:schemeClr val="tx1"/>
                </a:solidFill>
              </a:rPr>
              <a:t>2021/1060</a:t>
            </a:r>
            <a:r>
              <a:rPr lang="pl-PL" sz="2000" dirty="0">
                <a:solidFill>
                  <a:schemeClr val="tx1"/>
                </a:solidFill>
              </a:rPr>
              <a:t> oraz w art. 4, </a:t>
            </a:r>
          </a:p>
          <a:p>
            <a:pPr marL="800100" lvl="1" indent="-342900" algn="just">
              <a:buAutoNum type="alphaLcParenR"/>
            </a:pPr>
            <a:r>
              <a:rPr lang="pl-PL" sz="2000" dirty="0">
                <a:solidFill>
                  <a:schemeClr val="tx1"/>
                </a:solidFill>
              </a:rPr>
              <a:t>posiadającą opracowany </a:t>
            </a:r>
            <a:r>
              <a:rPr lang="pl-PL" sz="2000" b="1" dirty="0">
                <a:solidFill>
                  <a:schemeClr val="tx1"/>
                </a:solidFill>
              </a:rPr>
              <a:t>plan komunikacji </a:t>
            </a:r>
            <a:r>
              <a:rPr lang="pl-PL" sz="2000" dirty="0">
                <a:solidFill>
                  <a:schemeClr val="tx1"/>
                </a:solidFill>
              </a:rPr>
              <a:t>z lokalną społecznością, </a:t>
            </a:r>
          </a:p>
          <a:p>
            <a:pPr marL="342900" indent="-342900" algn="just"/>
            <a:r>
              <a:rPr lang="pl-PL" sz="2000" dirty="0">
                <a:solidFill>
                  <a:schemeClr val="tx1"/>
                </a:solidFill>
              </a:rPr>
              <a:t>4) </a:t>
            </a:r>
            <a:r>
              <a:rPr lang="pl-PL" sz="2000" u="sng" dirty="0">
                <a:solidFill>
                  <a:schemeClr val="tx1"/>
                </a:solidFill>
              </a:rPr>
              <a:t>LSR będzie współfinansowana ze środków wszystkich EFSI, o których współfinansowanie może się ubiegać LGD, ubiegając się o wybór LSR,</a:t>
            </a:r>
          </a:p>
          <a:p>
            <a:pPr marL="342900" indent="-342900" algn="just"/>
            <a:r>
              <a:rPr lang="pl-PL" sz="2000" dirty="0">
                <a:solidFill>
                  <a:schemeClr val="tx1"/>
                </a:solidFill>
              </a:rPr>
              <a:t>5) inne warunki określone w regulaminie konkursu – zwane dalej „warunkami dostępu”</a:t>
            </a:r>
          </a:p>
        </p:txBody>
      </p:sp>
    </p:spTree>
    <p:extLst>
      <p:ext uri="{BB962C8B-B14F-4D97-AF65-F5344CB8AC3E}">
        <p14:creationId xmlns:p14="http://schemas.microsoft.com/office/powerpoint/2010/main" val="1611405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97371" y="764704"/>
            <a:ext cx="8352928" cy="938485"/>
          </a:xfrm>
        </p:spPr>
        <p:txBody>
          <a:bodyPr>
            <a:noAutofit/>
          </a:bodyPr>
          <a:lstStyle/>
          <a:p>
            <a:r>
              <a:rPr lang="pl-PL" sz="2800" dirty="0"/>
              <a:t>Ustawa z dnia 20 lutego 2015 r o rozwoju lokalnym </a:t>
            </a:r>
            <a:br>
              <a:rPr lang="pl-PL" sz="2800" dirty="0"/>
            </a:br>
            <a:r>
              <a:rPr lang="pl-PL" sz="2800" dirty="0"/>
              <a:t>z udziałem lokalnej społeczności</a:t>
            </a:r>
          </a:p>
        </p:txBody>
      </p:sp>
      <p:sp>
        <p:nvSpPr>
          <p:cNvPr id="3" name="Podtytuł 2"/>
          <p:cNvSpPr>
            <a:spLocks noGrp="1"/>
          </p:cNvSpPr>
          <p:nvPr>
            <p:ph type="subTitle" idx="1"/>
          </p:nvPr>
        </p:nvSpPr>
        <p:spPr>
          <a:xfrm>
            <a:off x="246013" y="2060848"/>
            <a:ext cx="8404286" cy="3566725"/>
          </a:xfrm>
        </p:spPr>
        <p:txBody>
          <a:bodyPr>
            <a:noAutofit/>
          </a:bodyPr>
          <a:lstStyle/>
          <a:p>
            <a:pPr algn="just"/>
            <a:r>
              <a:rPr lang="pl-PL" sz="2000" dirty="0">
                <a:solidFill>
                  <a:schemeClr val="tx1"/>
                </a:solidFill>
              </a:rPr>
              <a:t>3. </a:t>
            </a:r>
            <a:r>
              <a:rPr lang="pl-PL" sz="2000" b="1" dirty="0">
                <a:solidFill>
                  <a:schemeClr val="tx1"/>
                </a:solidFill>
              </a:rPr>
              <a:t>Wyboru</a:t>
            </a:r>
            <a:r>
              <a:rPr lang="pl-PL" sz="2000" dirty="0">
                <a:solidFill>
                  <a:schemeClr val="tx1"/>
                </a:solidFill>
              </a:rPr>
              <a:t> LSR dokonuje się: </a:t>
            </a:r>
          </a:p>
          <a:p>
            <a:pPr marL="800100" lvl="1" indent="-342900" algn="just">
              <a:buAutoNum type="arabicParenR"/>
            </a:pPr>
            <a:r>
              <a:rPr lang="pl-PL" sz="2000" dirty="0">
                <a:solidFill>
                  <a:schemeClr val="tx1"/>
                </a:solidFill>
              </a:rPr>
              <a:t>przy zastosowaniu </a:t>
            </a:r>
            <a:r>
              <a:rPr lang="pl-PL" sz="2000" b="1" dirty="0">
                <a:solidFill>
                  <a:schemeClr val="tx1"/>
                </a:solidFill>
              </a:rPr>
              <a:t>kryteriów</a:t>
            </a:r>
            <a:r>
              <a:rPr lang="pl-PL" sz="2000" dirty="0">
                <a:solidFill>
                  <a:schemeClr val="tx1"/>
                </a:solidFill>
              </a:rPr>
              <a:t> wyboru LSR określonych w regulaminie konkursu;</a:t>
            </a:r>
          </a:p>
          <a:p>
            <a:pPr marL="800100" lvl="1" indent="-342900" algn="just"/>
            <a:r>
              <a:rPr lang="pl-PL" sz="2000" dirty="0">
                <a:solidFill>
                  <a:schemeClr val="tx1"/>
                </a:solidFill>
              </a:rPr>
              <a:t>1a)  jeżeli </a:t>
            </a:r>
            <a:r>
              <a:rPr lang="pl-PL" sz="2000" u="sng" dirty="0">
                <a:solidFill>
                  <a:schemeClr val="tx1"/>
                </a:solidFill>
              </a:rPr>
              <a:t>LSR nie obejmuje obszaru gmin objętych innymi LSR wybranymi po dniu 1 stycznia 2021 r.; </a:t>
            </a:r>
          </a:p>
          <a:p>
            <a:pPr marL="800100" lvl="1" indent="-342900" algn="just"/>
            <a:r>
              <a:rPr lang="pl-PL" sz="2000" dirty="0">
                <a:solidFill>
                  <a:schemeClr val="tx1"/>
                </a:solidFill>
              </a:rPr>
              <a:t>2)  do wysokości </a:t>
            </a:r>
            <a:r>
              <a:rPr lang="pl-PL" sz="2000" b="1" dirty="0">
                <a:solidFill>
                  <a:schemeClr val="tx1"/>
                </a:solidFill>
              </a:rPr>
              <a:t>dostępnych środków </a:t>
            </a:r>
            <a:r>
              <a:rPr lang="pl-PL" sz="2000" dirty="0">
                <a:solidFill>
                  <a:schemeClr val="tx1"/>
                </a:solidFill>
              </a:rPr>
              <a:t>przeznaczonych na realizację LSR. </a:t>
            </a:r>
          </a:p>
          <a:p>
            <a:pPr marL="342900" indent="-342900" algn="just"/>
            <a:r>
              <a:rPr lang="pl-PL" sz="2000" dirty="0">
                <a:solidFill>
                  <a:schemeClr val="tx1"/>
                </a:solidFill>
              </a:rPr>
              <a:t>4. </a:t>
            </a:r>
            <a:r>
              <a:rPr lang="pl-PL" sz="2000" b="1" dirty="0">
                <a:solidFill>
                  <a:schemeClr val="tx1"/>
                </a:solidFill>
              </a:rPr>
              <a:t>Liczbę mieszkańców</a:t>
            </a:r>
            <a:r>
              <a:rPr lang="pl-PL" sz="2000" dirty="0">
                <a:solidFill>
                  <a:schemeClr val="tx1"/>
                </a:solidFill>
              </a:rPr>
              <a:t>, o których mowa w ust. 1 </a:t>
            </a:r>
            <a:r>
              <a:rPr lang="pl-PL" sz="2000" dirty="0" err="1">
                <a:solidFill>
                  <a:schemeClr val="tx1"/>
                </a:solidFill>
              </a:rPr>
              <a:t>pkt</a:t>
            </a:r>
            <a:r>
              <a:rPr lang="pl-PL" sz="2000" dirty="0">
                <a:solidFill>
                  <a:schemeClr val="tx1"/>
                </a:solidFill>
              </a:rPr>
              <a:t> 2, ustala się według stanu na dzień </a:t>
            </a:r>
            <a:r>
              <a:rPr lang="pl-PL" sz="2000" b="1" dirty="0">
                <a:solidFill>
                  <a:schemeClr val="tx1"/>
                </a:solidFill>
              </a:rPr>
              <a:t>31 grudnia 2020 r</a:t>
            </a:r>
            <a:r>
              <a:rPr lang="pl-PL" sz="2000" dirty="0">
                <a:solidFill>
                  <a:schemeClr val="tx1"/>
                </a:solidFill>
              </a:rPr>
              <a:t>. na podstawie wynikowych informacji statystycznych ogłaszanych, udostępnianych lub rozpowszechnianych zgodnie z przepisami o statystyce publicznej.</a:t>
            </a:r>
          </a:p>
        </p:txBody>
      </p:sp>
    </p:spTree>
    <p:extLst>
      <p:ext uri="{BB962C8B-B14F-4D97-AF65-F5344CB8AC3E}">
        <p14:creationId xmlns:p14="http://schemas.microsoft.com/office/powerpoint/2010/main" val="1611405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51519" y="592263"/>
            <a:ext cx="8404285" cy="938485"/>
          </a:xfrm>
        </p:spPr>
        <p:txBody>
          <a:bodyPr>
            <a:noAutofit/>
          </a:bodyPr>
          <a:lstStyle/>
          <a:p>
            <a:r>
              <a:rPr lang="pl-PL" sz="2800" dirty="0"/>
              <a:t>Ustawa z dnia 20 lutego 2015 </a:t>
            </a:r>
            <a:r>
              <a:rPr lang="pl-PL" sz="2800" dirty="0" err="1"/>
              <a:t>r</a:t>
            </a:r>
            <a:r>
              <a:rPr lang="pl-PL" sz="2800" dirty="0"/>
              <a:t> o rozwoju lokalnym z udziałem lokalnej społeczności</a:t>
            </a:r>
          </a:p>
        </p:txBody>
      </p:sp>
      <p:sp>
        <p:nvSpPr>
          <p:cNvPr id="3" name="Podtytuł 2"/>
          <p:cNvSpPr>
            <a:spLocks noGrp="1"/>
          </p:cNvSpPr>
          <p:nvPr>
            <p:ph type="subTitle" idx="1"/>
          </p:nvPr>
        </p:nvSpPr>
        <p:spPr>
          <a:xfrm>
            <a:off x="441427" y="2132856"/>
            <a:ext cx="8261146" cy="3807649"/>
          </a:xfrm>
        </p:spPr>
        <p:txBody>
          <a:bodyPr>
            <a:normAutofit lnSpcReduction="10000"/>
          </a:bodyPr>
          <a:lstStyle/>
          <a:p>
            <a:pPr algn="just"/>
            <a:r>
              <a:rPr lang="pl-PL" sz="1600" dirty="0">
                <a:solidFill>
                  <a:schemeClr val="tx1"/>
                </a:solidFill>
              </a:rPr>
              <a:t>5. Warunek, o którym mowa w ust. 1 pkt 2 </a:t>
            </a:r>
            <a:r>
              <a:rPr lang="pl-PL" sz="1600" i="1" dirty="0">
                <a:solidFill>
                  <a:schemeClr val="tx1"/>
                </a:solidFill>
              </a:rPr>
              <a:t>(minimalna liczba mieszkańców), </a:t>
            </a:r>
            <a:r>
              <a:rPr lang="pl-PL" sz="1600" dirty="0">
                <a:solidFill>
                  <a:schemeClr val="tx1"/>
                </a:solidFill>
              </a:rPr>
              <a:t>uznaje się za spełniony także, jeżeli wnioskodawca jest stroną umowy o warunkach i sposobie realizacji LSR, zwanej dalej „umową ramową”, zawartej przed dniem 1 stycznia 2021 r., ale nie wcześniej niż dnia 1 stycznia 2016 r., a obszar objęty planowaną LSR jest tożsamy z obszarem objętym LSR i ta LSR stanowi załącznik do umowy ramowej. </a:t>
            </a:r>
          </a:p>
          <a:p>
            <a:pPr algn="just"/>
            <a:r>
              <a:rPr lang="pl-PL" sz="1600" dirty="0">
                <a:solidFill>
                  <a:schemeClr val="tx1"/>
                </a:solidFill>
              </a:rPr>
              <a:t>6. W przypadku gdy co najmniej dwie LSR uzyskały taką samą liczbę punktów w ramach oceny kryteriów wyboru LSR, o kolejności wyboru LSR decyduje w kolejności wskazanej poniżej większa liczba: </a:t>
            </a:r>
          </a:p>
          <a:p>
            <a:pPr marL="800100" lvl="1" indent="-342900" algn="just">
              <a:buAutoNum type="arabicParenR"/>
            </a:pPr>
            <a:r>
              <a:rPr lang="pl-PL" sz="1600" dirty="0">
                <a:solidFill>
                  <a:schemeClr val="tx1"/>
                </a:solidFill>
              </a:rPr>
              <a:t>punktów uzyskanych w ramach oceny kolejnych kryteriów wyboru LSR; </a:t>
            </a:r>
          </a:p>
          <a:p>
            <a:pPr marL="800100" lvl="1" indent="-342900" algn="just">
              <a:buAutoNum type="arabicParenR"/>
            </a:pPr>
            <a:r>
              <a:rPr lang="pl-PL" sz="1600" dirty="0">
                <a:solidFill>
                  <a:schemeClr val="tx1"/>
                </a:solidFill>
              </a:rPr>
              <a:t>mieszkańców obszaru objętego LSR ustalona zgodnie z ust. 4; </a:t>
            </a:r>
          </a:p>
          <a:p>
            <a:pPr marL="800100" lvl="1" indent="-342900" algn="just">
              <a:buAutoNum type="arabicParenR"/>
            </a:pPr>
            <a:r>
              <a:rPr lang="pl-PL" sz="1600" dirty="0">
                <a:solidFill>
                  <a:schemeClr val="tx1"/>
                </a:solidFill>
              </a:rPr>
              <a:t>członków stowarzyszonych w danej LGD. 7. W przypadku gdy co najmniej dwie LSR obejmują obszar tej samej gminy, o wyborze LSR decyduje większa liczba punktów uzyskanych w ramach oceny kryteriów wyboru LSR, a w przypadku gdy liczba punktów uzyskanych przez te LSR jest taka sama, o wyborze LSR decyduje kolejność ustalona w sposób określony w ust. 6. </a:t>
            </a:r>
          </a:p>
        </p:txBody>
      </p:sp>
    </p:spTree>
    <p:extLst>
      <p:ext uri="{BB962C8B-B14F-4D97-AF65-F5344CB8AC3E}">
        <p14:creationId xmlns:p14="http://schemas.microsoft.com/office/powerpoint/2010/main" val="1611405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81524" y="246759"/>
            <a:ext cx="7734892" cy="938485"/>
          </a:xfrm>
        </p:spPr>
        <p:txBody>
          <a:bodyPr>
            <a:normAutofit/>
          </a:bodyPr>
          <a:lstStyle/>
          <a:p>
            <a:r>
              <a:rPr lang="pl-PL" sz="2800" dirty="0"/>
              <a:t>Regulamin konkursu LSR - wymogi</a:t>
            </a:r>
          </a:p>
        </p:txBody>
      </p:sp>
      <p:sp>
        <p:nvSpPr>
          <p:cNvPr id="3" name="Podtytuł 2"/>
          <p:cNvSpPr>
            <a:spLocks noGrp="1"/>
          </p:cNvSpPr>
          <p:nvPr>
            <p:ph type="subTitle" idx="1"/>
          </p:nvPr>
        </p:nvSpPr>
        <p:spPr>
          <a:xfrm>
            <a:off x="657347" y="1308266"/>
            <a:ext cx="7878907" cy="2857254"/>
          </a:xfrm>
        </p:spPr>
        <p:txBody>
          <a:bodyPr>
            <a:noAutofit/>
          </a:bodyPr>
          <a:lstStyle/>
          <a:p>
            <a:pPr algn="just">
              <a:spcBef>
                <a:spcPts val="0"/>
              </a:spcBef>
            </a:pPr>
            <a:r>
              <a:rPr lang="pl-PL" sz="2000" dirty="0">
                <a:solidFill>
                  <a:schemeClr val="tx1"/>
                </a:solidFill>
              </a:rPr>
              <a:t>LSR musi zawierać co najmniej:</a:t>
            </a:r>
          </a:p>
          <a:p>
            <a:pPr marL="698500" lvl="0" indent="-342900" algn="just">
              <a:spcBef>
                <a:spcPts val="0"/>
              </a:spcBef>
              <a:buFont typeface="Arial" panose="020B0604020202020204" pitchFamily="34" charset="0"/>
              <a:buChar char="•"/>
            </a:pPr>
            <a:r>
              <a:rPr lang="pl-PL" sz="2000" b="1" dirty="0">
                <a:solidFill>
                  <a:schemeClr val="tx1"/>
                </a:solidFill>
              </a:rPr>
              <a:t>Stronę tytułową </a:t>
            </a:r>
            <a:r>
              <a:rPr lang="pl-PL" sz="2000" dirty="0">
                <a:solidFill>
                  <a:schemeClr val="tx1"/>
                </a:solidFill>
              </a:rPr>
              <a:t>zawierającą: </a:t>
            </a:r>
          </a:p>
          <a:p>
            <a:pPr marL="1577975" lvl="0" indent="-342900" algn="just">
              <a:spcBef>
                <a:spcPts val="0"/>
              </a:spcBef>
              <a:buFont typeface="Calibri Light" panose="020F0302020204030204" pitchFamily="34" charset="0"/>
              <a:buChar char="–"/>
            </a:pPr>
            <a:r>
              <a:rPr lang="pl-PL" sz="2000" dirty="0">
                <a:solidFill>
                  <a:schemeClr val="tx1"/>
                </a:solidFill>
              </a:rPr>
              <a:t>nazwę LGD,</a:t>
            </a:r>
          </a:p>
          <a:p>
            <a:pPr marL="1577975" lvl="0" indent="-342900" algn="just">
              <a:spcBef>
                <a:spcPts val="0"/>
              </a:spcBef>
              <a:buFont typeface="Calibri Light" panose="020F0302020204030204" pitchFamily="34" charset="0"/>
              <a:buChar char="–"/>
            </a:pPr>
            <a:r>
              <a:rPr lang="pl-PL" sz="2000" dirty="0">
                <a:solidFill>
                  <a:schemeClr val="tx1"/>
                </a:solidFill>
              </a:rPr>
              <a:t>tytuł: Lokalna Strategia Rozwoju, </a:t>
            </a:r>
          </a:p>
          <a:p>
            <a:pPr marL="1577975" lvl="0" indent="-342900" algn="just">
              <a:spcBef>
                <a:spcPts val="0"/>
              </a:spcBef>
              <a:buFont typeface="Calibri Light" panose="020F0302020204030204" pitchFamily="34" charset="0"/>
              <a:buChar char="–"/>
            </a:pPr>
            <a:r>
              <a:rPr lang="pl-PL" sz="2000" dirty="0">
                <a:solidFill>
                  <a:schemeClr val="tx1"/>
                </a:solidFill>
              </a:rPr>
              <a:t>miejscowość, miesiąc i rok,</a:t>
            </a:r>
          </a:p>
          <a:p>
            <a:pPr marL="1577975" lvl="0" indent="-342900" algn="just">
              <a:spcBef>
                <a:spcPts val="0"/>
              </a:spcBef>
              <a:buFont typeface="Calibri Light" panose="020F0302020204030204" pitchFamily="34" charset="0"/>
              <a:buChar char="–"/>
            </a:pPr>
            <a:r>
              <a:rPr lang="pl-PL" sz="2000" dirty="0">
                <a:solidFill>
                  <a:schemeClr val="tx1"/>
                </a:solidFill>
              </a:rPr>
              <a:t>właściwą wizualizację dot. EFSI. </a:t>
            </a:r>
          </a:p>
          <a:p>
            <a:pPr marL="698500" lvl="0" indent="-342900" algn="just">
              <a:spcBef>
                <a:spcPts val="0"/>
              </a:spcBef>
              <a:buFont typeface="Arial" panose="020B0604020202020204" pitchFamily="34" charset="0"/>
              <a:buChar char="•"/>
            </a:pPr>
            <a:r>
              <a:rPr lang="pl-PL" sz="2000" b="1" dirty="0">
                <a:solidFill>
                  <a:schemeClr val="tx1"/>
                </a:solidFill>
              </a:rPr>
              <a:t>Spis treści</a:t>
            </a:r>
            <a:r>
              <a:rPr lang="pl-PL" sz="2000" dirty="0">
                <a:solidFill>
                  <a:schemeClr val="tx1"/>
                </a:solidFill>
              </a:rPr>
              <a:t> wynikający z zawartości LSR </a:t>
            </a:r>
          </a:p>
          <a:p>
            <a:pPr marL="698500" lvl="0" indent="-342900" algn="just">
              <a:spcBef>
                <a:spcPts val="0"/>
              </a:spcBef>
              <a:buFont typeface="Arial" panose="020B0604020202020204" pitchFamily="34" charset="0"/>
              <a:buChar char="•"/>
            </a:pPr>
            <a:r>
              <a:rPr lang="pl-PL" sz="2000" b="1" dirty="0">
                <a:solidFill>
                  <a:schemeClr val="tx1"/>
                </a:solidFill>
              </a:rPr>
              <a:t>Wymagane rozdziały</a:t>
            </a:r>
          </a:p>
          <a:p>
            <a:pPr marL="698500" indent="-342900" algn="just">
              <a:spcBef>
                <a:spcPts val="0"/>
              </a:spcBef>
              <a:buFont typeface="Arial" panose="020B0604020202020204" pitchFamily="34" charset="0"/>
              <a:buChar char="•"/>
            </a:pPr>
            <a:r>
              <a:rPr lang="pl-PL" sz="2000" b="1" dirty="0">
                <a:solidFill>
                  <a:schemeClr val="tx1"/>
                </a:solidFill>
                <a:ea typeface="Times New Roman" panose="02020603050405020304" pitchFamily="18" charset="0"/>
              </a:rPr>
              <a:t>Wykaz wykorzystanej literatury</a:t>
            </a:r>
          </a:p>
          <a:p>
            <a:pPr marL="698500" indent="-342900" algn="just">
              <a:spcBef>
                <a:spcPts val="0"/>
              </a:spcBef>
              <a:buFont typeface="Arial" panose="020B0604020202020204" pitchFamily="34" charset="0"/>
              <a:buChar char="•"/>
            </a:pPr>
            <a:r>
              <a:rPr lang="pl-PL" sz="2000" b="1" dirty="0">
                <a:solidFill>
                  <a:schemeClr val="tx1"/>
                </a:solidFill>
                <a:ea typeface="Times New Roman" panose="02020603050405020304" pitchFamily="18" charset="0"/>
              </a:rPr>
              <a:t>Załączniki do LSR</a:t>
            </a:r>
            <a:endParaRPr lang="pl-PL" sz="2000" dirty="0">
              <a:solidFill>
                <a:schemeClr val="tx1"/>
              </a:solidFill>
            </a:endParaRPr>
          </a:p>
          <a:p>
            <a:pPr>
              <a:spcBef>
                <a:spcPts val="0"/>
              </a:spcBef>
            </a:pPr>
            <a:endParaRPr lang="pl-PL" sz="2000" dirty="0"/>
          </a:p>
        </p:txBody>
      </p:sp>
    </p:spTree>
    <p:extLst>
      <p:ext uri="{BB962C8B-B14F-4D97-AF65-F5344CB8AC3E}">
        <p14:creationId xmlns:p14="http://schemas.microsoft.com/office/powerpoint/2010/main" val="1611405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142999" y="455597"/>
            <a:ext cx="6858000" cy="938485"/>
          </a:xfrm>
        </p:spPr>
        <p:txBody>
          <a:bodyPr>
            <a:normAutofit/>
          </a:bodyPr>
          <a:lstStyle/>
          <a:p>
            <a:r>
              <a:rPr lang="pl-PL" sz="2800" dirty="0"/>
              <a:t>Regulamin konkursu – zawartość LSR</a:t>
            </a:r>
          </a:p>
        </p:txBody>
      </p:sp>
      <p:sp>
        <p:nvSpPr>
          <p:cNvPr id="3" name="Podtytuł 2"/>
          <p:cNvSpPr>
            <a:spLocks noGrp="1"/>
          </p:cNvSpPr>
          <p:nvPr>
            <p:ph type="subTitle" idx="1"/>
          </p:nvPr>
        </p:nvSpPr>
        <p:spPr>
          <a:xfrm>
            <a:off x="632546" y="1412776"/>
            <a:ext cx="7878907" cy="3289302"/>
          </a:xfrm>
        </p:spPr>
        <p:txBody>
          <a:bodyPr>
            <a:noAutofit/>
          </a:bodyPr>
          <a:lstStyle/>
          <a:p>
            <a:pPr marL="285750" indent="-285750" algn="just">
              <a:spcBef>
                <a:spcPts val="0"/>
              </a:spcBef>
              <a:buFont typeface="Arial" panose="020B0604020202020204" pitchFamily="34" charset="0"/>
              <a:buChar char="•"/>
            </a:pPr>
            <a:r>
              <a:rPr lang="pl-PL" sz="1600" b="1" dirty="0">
                <a:solidFill>
                  <a:schemeClr val="tx1"/>
                </a:solidFill>
              </a:rPr>
              <a:t>Rozdziały:</a:t>
            </a:r>
            <a:r>
              <a:rPr lang="pl-PL" sz="1600" dirty="0">
                <a:solidFill>
                  <a:schemeClr val="tx1"/>
                </a:solidFill>
              </a:rPr>
              <a:t>  </a:t>
            </a:r>
          </a:p>
          <a:p>
            <a:pPr algn="just">
              <a:spcBef>
                <a:spcPts val="0"/>
              </a:spcBef>
            </a:pPr>
            <a:r>
              <a:rPr lang="pl-PL" sz="1600" dirty="0">
                <a:solidFill>
                  <a:schemeClr val="tx1"/>
                </a:solidFill>
              </a:rPr>
              <a:t>Rozdział I - </a:t>
            </a:r>
            <a:r>
              <a:rPr lang="pl-PL" sz="1600" b="1" dirty="0">
                <a:solidFill>
                  <a:schemeClr val="tx1"/>
                </a:solidFill>
              </a:rPr>
              <a:t>Charakterystyka partnerstwa lokalnego </a:t>
            </a:r>
          </a:p>
          <a:p>
            <a:pPr algn="just">
              <a:spcBef>
                <a:spcPts val="0"/>
              </a:spcBef>
            </a:pPr>
            <a:r>
              <a:rPr lang="pl-PL" sz="1600" dirty="0">
                <a:solidFill>
                  <a:schemeClr val="tx1"/>
                </a:solidFill>
              </a:rPr>
              <a:t>Rozdział II - </a:t>
            </a:r>
            <a:r>
              <a:rPr lang="pl-PL" sz="1600" b="1" dirty="0">
                <a:solidFill>
                  <a:schemeClr val="tx1"/>
                </a:solidFill>
              </a:rPr>
              <a:t>Charakterystyka obszaru i ludności objętej wdrażaniem LSR </a:t>
            </a:r>
          </a:p>
          <a:p>
            <a:pPr algn="just">
              <a:spcBef>
                <a:spcPts val="0"/>
              </a:spcBef>
            </a:pPr>
            <a:r>
              <a:rPr lang="pl-PL" sz="1600" dirty="0">
                <a:solidFill>
                  <a:schemeClr val="tx1"/>
                </a:solidFill>
              </a:rPr>
              <a:t>Rozdział III – </a:t>
            </a:r>
            <a:r>
              <a:rPr lang="pl-PL" sz="1600" b="1" dirty="0">
                <a:solidFill>
                  <a:schemeClr val="tx1"/>
                </a:solidFill>
              </a:rPr>
              <a:t>Partycypacyjny charakter LSR</a:t>
            </a:r>
          </a:p>
          <a:p>
            <a:pPr algn="just">
              <a:spcBef>
                <a:spcPts val="0"/>
              </a:spcBef>
            </a:pPr>
            <a:r>
              <a:rPr lang="pl-PL" sz="1600" dirty="0">
                <a:solidFill>
                  <a:schemeClr val="tx1"/>
                </a:solidFill>
              </a:rPr>
              <a:t>Rozdział IV – </a:t>
            </a:r>
            <a:r>
              <a:rPr lang="pl-PL" sz="1600" b="1" dirty="0">
                <a:solidFill>
                  <a:schemeClr val="tx1"/>
                </a:solidFill>
              </a:rPr>
              <a:t>Analiza potrzeb i potencjału LSR</a:t>
            </a:r>
          </a:p>
          <a:p>
            <a:pPr algn="just">
              <a:spcBef>
                <a:spcPts val="0"/>
              </a:spcBef>
            </a:pPr>
            <a:r>
              <a:rPr lang="pl-PL" sz="1600" dirty="0">
                <a:solidFill>
                  <a:schemeClr val="tx1"/>
                </a:solidFill>
              </a:rPr>
              <a:t>Rozdział V – </a:t>
            </a:r>
            <a:r>
              <a:rPr lang="pl-PL" sz="1600" b="1" dirty="0">
                <a:solidFill>
                  <a:schemeClr val="tx1"/>
                </a:solidFill>
              </a:rPr>
              <a:t>Spójność, komplementarność i synergia</a:t>
            </a:r>
          </a:p>
          <a:p>
            <a:pPr algn="just">
              <a:spcBef>
                <a:spcPts val="0"/>
              </a:spcBef>
            </a:pPr>
            <a:r>
              <a:rPr lang="pl-PL" sz="1600" dirty="0">
                <a:solidFill>
                  <a:schemeClr val="tx1"/>
                </a:solidFill>
              </a:rPr>
              <a:t>Rozdział VI – </a:t>
            </a:r>
            <a:r>
              <a:rPr lang="pl-PL" sz="1600" b="1" dirty="0">
                <a:solidFill>
                  <a:schemeClr val="tx1"/>
                </a:solidFill>
              </a:rPr>
              <a:t>Cele i wskaźniki </a:t>
            </a:r>
          </a:p>
          <a:p>
            <a:pPr algn="just">
              <a:spcBef>
                <a:spcPts val="0"/>
              </a:spcBef>
            </a:pPr>
            <a:r>
              <a:rPr lang="pl-PL" sz="1600" dirty="0">
                <a:solidFill>
                  <a:schemeClr val="tx1"/>
                </a:solidFill>
              </a:rPr>
              <a:t>Rozdział VII – </a:t>
            </a:r>
            <a:r>
              <a:rPr lang="pl-PL" sz="1600" b="1" dirty="0">
                <a:solidFill>
                  <a:schemeClr val="tx1"/>
                </a:solidFill>
              </a:rPr>
              <a:t>Sposób wyboru i oceny operacji oraz sposób ustanawiania kryteriów wyboru</a:t>
            </a:r>
          </a:p>
          <a:p>
            <a:pPr algn="just">
              <a:spcBef>
                <a:spcPts val="0"/>
              </a:spcBef>
            </a:pPr>
            <a:r>
              <a:rPr lang="pl-PL" sz="1600" dirty="0">
                <a:solidFill>
                  <a:schemeClr val="tx1"/>
                </a:solidFill>
              </a:rPr>
              <a:t>Rozdział VIII – </a:t>
            </a:r>
            <a:r>
              <a:rPr lang="pl-PL" sz="1600" b="1" dirty="0">
                <a:solidFill>
                  <a:schemeClr val="tx1"/>
                </a:solidFill>
              </a:rPr>
              <a:t>Plan działania</a:t>
            </a:r>
          </a:p>
          <a:p>
            <a:pPr algn="just">
              <a:spcBef>
                <a:spcPts val="0"/>
              </a:spcBef>
            </a:pPr>
            <a:r>
              <a:rPr lang="pl-PL" sz="1600" dirty="0">
                <a:solidFill>
                  <a:schemeClr val="tx1"/>
                </a:solidFill>
              </a:rPr>
              <a:t>Rozdział IX –</a:t>
            </a:r>
            <a:r>
              <a:rPr lang="pl-PL" sz="1600" b="1" dirty="0">
                <a:solidFill>
                  <a:schemeClr val="tx1"/>
                </a:solidFill>
              </a:rPr>
              <a:t> Plan finansowy LSR</a:t>
            </a:r>
          </a:p>
          <a:p>
            <a:pPr algn="just">
              <a:spcBef>
                <a:spcPts val="0"/>
              </a:spcBef>
            </a:pPr>
            <a:r>
              <a:rPr lang="pl-PL" sz="1600" dirty="0">
                <a:solidFill>
                  <a:schemeClr val="tx1"/>
                </a:solidFill>
              </a:rPr>
              <a:t>Rozdział X –</a:t>
            </a:r>
            <a:r>
              <a:rPr lang="pl-PL" sz="1600" b="1" dirty="0">
                <a:solidFill>
                  <a:schemeClr val="tx1"/>
                </a:solidFill>
              </a:rPr>
              <a:t> Monitoring i ewaluacja</a:t>
            </a:r>
          </a:p>
          <a:p>
            <a:pPr algn="just">
              <a:spcBef>
                <a:spcPts val="0"/>
              </a:spcBef>
            </a:pPr>
            <a:endParaRPr lang="pl-PL" sz="1600" b="1" dirty="0">
              <a:solidFill>
                <a:schemeClr val="tx1"/>
              </a:solidFill>
            </a:endParaRPr>
          </a:p>
          <a:p>
            <a:pPr marL="285750" indent="-285750" algn="just">
              <a:spcBef>
                <a:spcPts val="0"/>
              </a:spcBef>
              <a:buFont typeface="Arial" panose="020B0604020202020204" pitchFamily="34" charset="0"/>
              <a:buChar char="•"/>
            </a:pPr>
            <a:r>
              <a:rPr lang="pl-PL" sz="1600" b="1" dirty="0">
                <a:solidFill>
                  <a:schemeClr val="tx1"/>
                </a:solidFill>
              </a:rPr>
              <a:t>Załączniki do LSR:</a:t>
            </a:r>
          </a:p>
          <a:p>
            <a:pPr marL="342900" indent="-342900" algn="just">
              <a:spcBef>
                <a:spcPts val="0"/>
              </a:spcBef>
              <a:buFont typeface="+mj-lt"/>
              <a:buAutoNum type="arabicPeriod"/>
            </a:pPr>
            <a:r>
              <a:rPr lang="pl-PL" sz="1600" dirty="0">
                <a:solidFill>
                  <a:schemeClr val="tx1"/>
                </a:solidFill>
              </a:rPr>
              <a:t>Cele i wskaźniki </a:t>
            </a:r>
          </a:p>
          <a:p>
            <a:pPr marL="342900" indent="-342900" algn="just">
              <a:spcBef>
                <a:spcPts val="0"/>
              </a:spcBef>
              <a:buFont typeface="+mj-lt"/>
              <a:buAutoNum type="arabicPeriod"/>
            </a:pPr>
            <a:r>
              <a:rPr lang="pl-PL" sz="1600" dirty="0">
                <a:solidFill>
                  <a:schemeClr val="tx1"/>
                </a:solidFill>
              </a:rPr>
              <a:t>Plan działania - wskazujący harmonogram osiągania poszczególnych wskaźników produktu. </a:t>
            </a:r>
          </a:p>
          <a:p>
            <a:pPr marL="342900" indent="-342900" algn="just">
              <a:spcBef>
                <a:spcPts val="0"/>
              </a:spcBef>
              <a:buFont typeface="+mj-lt"/>
              <a:buAutoNum type="arabicPeriod"/>
            </a:pPr>
            <a:r>
              <a:rPr lang="pl-PL" sz="1600" dirty="0">
                <a:solidFill>
                  <a:schemeClr val="tx1"/>
                </a:solidFill>
              </a:rPr>
              <a:t>Budżet LSR - w podziale na poszczególne fundusze EFSI i zakresy wsparcia.</a:t>
            </a:r>
          </a:p>
          <a:p>
            <a:pPr>
              <a:spcBef>
                <a:spcPts val="0"/>
              </a:spcBef>
            </a:pPr>
            <a:endParaRPr lang="pl-PL" sz="1600" dirty="0"/>
          </a:p>
        </p:txBody>
      </p:sp>
    </p:spTree>
    <p:extLst>
      <p:ext uri="{BB962C8B-B14F-4D97-AF65-F5344CB8AC3E}">
        <p14:creationId xmlns:p14="http://schemas.microsoft.com/office/powerpoint/2010/main" val="1611405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b="0" dirty="0"/>
              <a:t>Przygotowanie strategii</a:t>
            </a:r>
          </a:p>
        </p:txBody>
      </p:sp>
      <p:sp>
        <p:nvSpPr>
          <p:cNvPr id="3" name="Podtytuł 2"/>
          <p:cNvSpPr>
            <a:spLocks noGrp="1"/>
          </p:cNvSpPr>
          <p:nvPr>
            <p:ph type="subTitle" idx="1"/>
          </p:nvPr>
        </p:nvSpPr>
        <p:spPr/>
        <p:txBody>
          <a:bodyPr/>
          <a:lstStyle/>
          <a:p>
            <a:r>
              <a:rPr lang="pl-PL"/>
              <a:t>Przepisy prawne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143000" y="548680"/>
            <a:ext cx="6858000" cy="938485"/>
          </a:xfrm>
        </p:spPr>
        <p:txBody>
          <a:bodyPr>
            <a:noAutofit/>
          </a:bodyPr>
          <a:lstStyle/>
          <a:p>
            <a:r>
              <a:rPr lang="pl-PL" sz="2800" dirty="0">
                <a:solidFill>
                  <a:schemeClr val="tx1"/>
                </a:solidFill>
              </a:rPr>
              <a:t>Tekst LSR wraz z załącznikami:</a:t>
            </a:r>
            <a:br>
              <a:rPr lang="pl-PL" sz="2800" dirty="0">
                <a:solidFill>
                  <a:schemeClr val="tx1"/>
                </a:solidFill>
              </a:rPr>
            </a:br>
            <a:endParaRPr lang="pl-PL" sz="2800" dirty="0"/>
          </a:p>
        </p:txBody>
      </p:sp>
      <p:sp>
        <p:nvSpPr>
          <p:cNvPr id="3" name="Podtytuł 2"/>
          <p:cNvSpPr>
            <a:spLocks noGrp="1"/>
          </p:cNvSpPr>
          <p:nvPr>
            <p:ph type="subTitle" idx="1"/>
          </p:nvPr>
        </p:nvSpPr>
        <p:spPr>
          <a:xfrm>
            <a:off x="395536" y="1712341"/>
            <a:ext cx="7878907" cy="3433318"/>
          </a:xfrm>
        </p:spPr>
        <p:txBody>
          <a:bodyPr>
            <a:normAutofit fontScale="92500" lnSpcReduction="10000"/>
          </a:bodyPr>
          <a:lstStyle/>
          <a:p>
            <a:pPr marL="738188" lvl="0" indent="-285750" algn="just">
              <a:lnSpc>
                <a:spcPct val="150000"/>
              </a:lnSpc>
              <a:buFont typeface="Arial" panose="020B0604020202020204" pitchFamily="34" charset="0"/>
              <a:buChar char="•"/>
            </a:pPr>
            <a:r>
              <a:rPr lang="pl-PL" sz="1800" dirty="0">
                <a:solidFill>
                  <a:schemeClr val="tx1"/>
                </a:solidFill>
                <a:latin typeface="Calibri Light" pitchFamily="34" charset="0"/>
                <a:cs typeface="Calibri Light" pitchFamily="34" charset="0"/>
              </a:rPr>
              <a:t>nie może przekraczać:</a:t>
            </a:r>
          </a:p>
          <a:p>
            <a:pPr marL="1266825" lvl="0" indent="-285750" algn="just">
              <a:lnSpc>
                <a:spcPct val="110000"/>
              </a:lnSpc>
              <a:spcBef>
                <a:spcPts val="0"/>
              </a:spcBef>
              <a:buFont typeface="Calibri Light" panose="020F0302020204030204" pitchFamily="34" charset="0"/>
              <a:buChar char="̶"/>
            </a:pPr>
            <a:r>
              <a:rPr lang="pl-PL" sz="1800" dirty="0">
                <a:solidFill>
                  <a:schemeClr val="tx1"/>
                </a:solidFill>
                <a:latin typeface="Calibri Light" pitchFamily="34" charset="0"/>
                <a:cs typeface="Calibri Light" pitchFamily="34" charset="0"/>
              </a:rPr>
              <a:t>70 stron w przypadku </a:t>
            </a:r>
            <a:r>
              <a:rPr lang="pl-PL" sz="1800" dirty="0" err="1">
                <a:solidFill>
                  <a:schemeClr val="tx1"/>
                </a:solidFill>
                <a:latin typeface="Calibri Light" pitchFamily="34" charset="0"/>
                <a:cs typeface="Calibri Light" pitchFamily="34" charset="0"/>
              </a:rPr>
              <a:t>monofunduszowych</a:t>
            </a:r>
            <a:r>
              <a:rPr lang="pl-PL" sz="1800" dirty="0">
                <a:solidFill>
                  <a:schemeClr val="tx1"/>
                </a:solidFill>
                <a:latin typeface="Calibri Light" pitchFamily="34" charset="0"/>
                <a:cs typeface="Calibri Light" pitchFamily="34" charset="0"/>
              </a:rPr>
              <a:t> LSR;</a:t>
            </a:r>
          </a:p>
          <a:p>
            <a:pPr marL="738188" lvl="0" indent="-285750" algn="just">
              <a:lnSpc>
                <a:spcPct val="150000"/>
              </a:lnSpc>
              <a:buFont typeface="Arial" panose="020B0604020202020204" pitchFamily="34" charset="0"/>
              <a:buChar char="•"/>
            </a:pPr>
            <a:r>
              <a:rPr lang="pl-PL" sz="1800" dirty="0">
                <a:solidFill>
                  <a:schemeClr val="tx1"/>
                </a:solidFill>
                <a:latin typeface="Calibri Light" pitchFamily="34" charset="0"/>
                <a:cs typeface="Calibri Light" pitchFamily="34" charset="0"/>
              </a:rPr>
              <a:t>spełnia poniższe parametry techniczne: </a:t>
            </a:r>
          </a:p>
          <a:p>
            <a:pPr marL="1266825" lvl="0" indent="-285750" algn="just">
              <a:lnSpc>
                <a:spcPct val="110000"/>
              </a:lnSpc>
              <a:spcBef>
                <a:spcPts val="0"/>
              </a:spcBef>
              <a:buFont typeface="Calibri Light" panose="020F0302020204030204" pitchFamily="34" charset="0"/>
              <a:buChar char="̶"/>
            </a:pPr>
            <a:r>
              <a:rPr lang="pl-PL" sz="1800" dirty="0">
                <a:solidFill>
                  <a:schemeClr val="tx1"/>
                </a:solidFill>
                <a:latin typeface="Calibri Light" pitchFamily="34" charset="0"/>
                <a:cs typeface="Calibri Light" pitchFamily="34" charset="0"/>
              </a:rPr>
              <a:t>format: A4;</a:t>
            </a:r>
          </a:p>
          <a:p>
            <a:pPr marL="1266825" lvl="0" indent="-285750" algn="just">
              <a:lnSpc>
                <a:spcPct val="110000"/>
              </a:lnSpc>
              <a:spcBef>
                <a:spcPts val="0"/>
              </a:spcBef>
              <a:buFont typeface="Calibri Light" panose="020F0302020204030204" pitchFamily="34" charset="0"/>
              <a:buChar char="̶"/>
            </a:pPr>
            <a:r>
              <a:rPr lang="pl-PL" sz="1800" dirty="0">
                <a:solidFill>
                  <a:schemeClr val="tx1"/>
                </a:solidFill>
                <a:latin typeface="Calibri Light" pitchFamily="34" charset="0"/>
                <a:cs typeface="Calibri Light" pitchFamily="34" charset="0"/>
              </a:rPr>
              <a:t>wielkość czcionki: 11 pt.;</a:t>
            </a:r>
          </a:p>
          <a:p>
            <a:pPr marL="1266825" lvl="0" indent="-285750" algn="just">
              <a:lnSpc>
                <a:spcPct val="110000"/>
              </a:lnSpc>
              <a:spcBef>
                <a:spcPts val="0"/>
              </a:spcBef>
              <a:buFont typeface="Calibri Light" panose="020F0302020204030204" pitchFamily="34" charset="0"/>
              <a:buChar char="̶"/>
            </a:pPr>
            <a:r>
              <a:rPr lang="pl-PL" sz="1800" dirty="0">
                <a:solidFill>
                  <a:schemeClr val="tx1"/>
                </a:solidFill>
                <a:latin typeface="Calibri Light" pitchFamily="34" charset="0"/>
                <a:cs typeface="Calibri Light" pitchFamily="34" charset="0"/>
              </a:rPr>
              <a:t>odstęp między wierszami: 1,15 wiersza;</a:t>
            </a:r>
          </a:p>
          <a:p>
            <a:pPr marL="1266825" lvl="0" indent="-285750" algn="just">
              <a:lnSpc>
                <a:spcPct val="110000"/>
              </a:lnSpc>
              <a:spcBef>
                <a:spcPts val="0"/>
              </a:spcBef>
              <a:buFont typeface="Calibri Light" panose="020F0302020204030204" pitchFamily="34" charset="0"/>
              <a:buChar char="̶"/>
            </a:pPr>
            <a:r>
              <a:rPr lang="pl-PL" sz="1800" dirty="0">
                <a:solidFill>
                  <a:schemeClr val="tx1"/>
                </a:solidFill>
                <a:latin typeface="Calibri Light" pitchFamily="34" charset="0"/>
                <a:cs typeface="Calibri Light" pitchFamily="34" charset="0"/>
              </a:rPr>
              <a:t>marginesy: 1,5 cm; </a:t>
            </a:r>
          </a:p>
          <a:p>
            <a:pPr marL="738188" lvl="0" indent="-285750" algn="just">
              <a:lnSpc>
                <a:spcPct val="150000"/>
              </a:lnSpc>
              <a:buFont typeface="Arial" panose="020B0604020202020204" pitchFamily="34" charset="0"/>
              <a:buChar char="•"/>
            </a:pPr>
            <a:r>
              <a:rPr lang="pl-PL" sz="1800" dirty="0">
                <a:solidFill>
                  <a:schemeClr val="tx1"/>
                </a:solidFill>
                <a:latin typeface="Calibri Light" pitchFamily="34" charset="0"/>
                <a:cs typeface="Calibri Light" pitchFamily="34" charset="0"/>
              </a:rPr>
              <a:t>wydruki w formie uniemożliwiającej jego samoistną </a:t>
            </a:r>
            <a:r>
              <a:rPr lang="pl-PL" sz="1800" dirty="0" err="1">
                <a:solidFill>
                  <a:schemeClr val="tx1"/>
                </a:solidFill>
                <a:latin typeface="Calibri Light" pitchFamily="34" charset="0"/>
                <a:cs typeface="Calibri Light" pitchFamily="34" charset="0"/>
              </a:rPr>
              <a:t>dekompletację</a:t>
            </a:r>
            <a:r>
              <a:rPr lang="pl-PL" sz="1800" dirty="0">
                <a:solidFill>
                  <a:schemeClr val="tx1"/>
                </a:solidFill>
                <a:latin typeface="Calibri Light" pitchFamily="34" charset="0"/>
                <a:cs typeface="Calibri Light" pitchFamily="34" charset="0"/>
              </a:rPr>
              <a:t> (trwale zszyta), w przypadku gdy wniosek o wybór LSR jest składany bezpośrednio w postaci papierowej.  </a:t>
            </a:r>
          </a:p>
        </p:txBody>
      </p:sp>
    </p:spTree>
    <p:extLst>
      <p:ext uri="{BB962C8B-B14F-4D97-AF65-F5344CB8AC3E}">
        <p14:creationId xmlns:p14="http://schemas.microsoft.com/office/powerpoint/2010/main" val="16114055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1977" y="209443"/>
            <a:ext cx="6858000" cy="720080"/>
          </a:xfrm>
        </p:spPr>
        <p:txBody>
          <a:bodyPr>
            <a:normAutofit/>
          </a:bodyPr>
          <a:lstStyle/>
          <a:p>
            <a:r>
              <a:rPr lang="pl-PL" sz="2800" dirty="0"/>
              <a:t>Obszary tematyczne LSR – PS WPR</a:t>
            </a:r>
          </a:p>
        </p:txBody>
      </p:sp>
      <p:sp>
        <p:nvSpPr>
          <p:cNvPr id="3" name="Podtytuł 2"/>
          <p:cNvSpPr>
            <a:spLocks noGrp="1"/>
          </p:cNvSpPr>
          <p:nvPr>
            <p:ph type="subTitle" idx="1"/>
          </p:nvPr>
        </p:nvSpPr>
        <p:spPr>
          <a:xfrm>
            <a:off x="419179" y="984476"/>
            <a:ext cx="7878907" cy="4820788"/>
          </a:xfrm>
        </p:spPr>
        <p:txBody>
          <a:bodyPr>
            <a:noAutofit/>
          </a:bodyPr>
          <a:lstStyle/>
          <a:p>
            <a:pPr marL="228600" indent="-228600" algn="just">
              <a:lnSpc>
                <a:spcPct val="120000"/>
              </a:lnSpc>
              <a:spcBef>
                <a:spcPts val="0"/>
              </a:spcBef>
              <a:buFont typeface="+mj-lt"/>
              <a:buAutoNum type="arabicPeriod"/>
            </a:pPr>
            <a:r>
              <a:rPr lang="pl-PL" sz="1200" dirty="0"/>
              <a:t>Rozwój przedsiębiorczości, w tym rozwój </a:t>
            </a:r>
            <a:r>
              <a:rPr lang="pl-PL" sz="1200" dirty="0" err="1"/>
              <a:t>biogospodarki</a:t>
            </a:r>
            <a:r>
              <a:rPr lang="pl-PL" sz="1200" dirty="0"/>
              <a:t> lub zielonej gospodarki w szczególności: </a:t>
            </a:r>
          </a:p>
          <a:p>
            <a:pPr marL="685800" lvl="1" indent="-228600" algn="just">
              <a:spcBef>
                <a:spcPts val="0"/>
              </a:spcBef>
              <a:buAutoNum type="alphaLcParenR"/>
            </a:pPr>
            <a:r>
              <a:rPr lang="pl-PL" sz="1200" dirty="0"/>
              <a:t>podejmowanie pozarolniczej działalności gospodarczej przez osoby fizyczne </a:t>
            </a:r>
          </a:p>
          <a:p>
            <a:pPr marL="685800" lvl="1" indent="-228600" algn="just">
              <a:spcBef>
                <a:spcPts val="0"/>
              </a:spcBef>
              <a:buAutoNum type="alphaLcParenR"/>
            </a:pPr>
            <a:r>
              <a:rPr lang="pl-PL" sz="1200" dirty="0"/>
              <a:t>rozwijanie pozarolniczej działalności gospodarczej </a:t>
            </a:r>
          </a:p>
          <a:p>
            <a:pPr marL="685800" lvl="1" indent="-228600" algn="just">
              <a:spcBef>
                <a:spcPts val="0"/>
              </a:spcBef>
              <a:buAutoNum type="alphaLcParenR"/>
            </a:pPr>
            <a:r>
              <a:rPr lang="pl-PL" sz="1200" dirty="0"/>
              <a:t>rozwijanie przedsiębiorstw społecznych </a:t>
            </a:r>
          </a:p>
          <a:p>
            <a:pPr marL="228600" indent="-228600" algn="just">
              <a:lnSpc>
                <a:spcPct val="120000"/>
              </a:lnSpc>
              <a:spcBef>
                <a:spcPts val="0"/>
              </a:spcBef>
              <a:buFont typeface="+mj-lt"/>
              <a:buAutoNum type="arabicPeriod" startAt="2"/>
            </a:pPr>
            <a:r>
              <a:rPr lang="pl-PL" sz="1200" dirty="0"/>
              <a:t>Rozwój pozarolniczych funkcji gospodarstw rolnych w szczególności w zakresie: </a:t>
            </a:r>
          </a:p>
          <a:p>
            <a:pPr marL="685800" lvl="1" indent="-228600" algn="just">
              <a:spcBef>
                <a:spcPts val="0"/>
              </a:spcBef>
              <a:buFont typeface="+mj-lt"/>
              <a:buAutoNum type="alphaLcParenR"/>
            </a:pPr>
            <a:r>
              <a:rPr lang="pl-PL" sz="1200" dirty="0"/>
              <a:t>gospodarstw agroturystycznych </a:t>
            </a:r>
          </a:p>
          <a:p>
            <a:pPr marL="685800" lvl="1" indent="-228600" algn="just">
              <a:spcBef>
                <a:spcPts val="0"/>
              </a:spcBef>
              <a:buFont typeface="+mj-lt"/>
              <a:buAutoNum type="alphaLcParenR"/>
            </a:pPr>
            <a:r>
              <a:rPr lang="pl-PL" sz="1200" dirty="0"/>
              <a:t>zagród edukacyjnych </a:t>
            </a:r>
          </a:p>
          <a:p>
            <a:pPr marL="685800" lvl="1" indent="-228600" algn="just">
              <a:spcBef>
                <a:spcPts val="0"/>
              </a:spcBef>
              <a:buFont typeface="+mj-lt"/>
              <a:buAutoNum type="alphaLcParenR"/>
            </a:pPr>
            <a:r>
              <a:rPr lang="pl-PL" sz="1200" dirty="0"/>
              <a:t>gospodarstw opiekuńczych, </a:t>
            </a:r>
          </a:p>
          <a:p>
            <a:pPr marL="228600" indent="-228600" algn="just">
              <a:lnSpc>
                <a:spcPct val="120000"/>
              </a:lnSpc>
              <a:spcBef>
                <a:spcPts val="0"/>
              </a:spcBef>
              <a:buFont typeface="+mj-lt"/>
              <a:buAutoNum type="arabicPeriod" startAt="3"/>
            </a:pPr>
            <a:r>
              <a:rPr lang="pl-PL" sz="1200" dirty="0"/>
              <a:t>Rozwój współpracy w ramach krótkich łańcuchów żywnościowych </a:t>
            </a:r>
          </a:p>
          <a:p>
            <a:pPr marL="228600" indent="-228600" algn="just">
              <a:lnSpc>
                <a:spcPct val="120000"/>
              </a:lnSpc>
              <a:spcBef>
                <a:spcPts val="0"/>
              </a:spcBef>
              <a:buFont typeface="+mj-lt"/>
              <a:buAutoNum type="arabicPeriod" startAt="3"/>
            </a:pPr>
            <a:r>
              <a:rPr lang="pl-PL" sz="1200" dirty="0"/>
              <a:t>Poprawa dostępu do usług dla lokalnych społeczności, z wyłączeniem inwestycji produkcyjnych oraz operacji w zakresach wymienionych punktach 1 - 2 </a:t>
            </a:r>
          </a:p>
          <a:p>
            <a:pPr marL="228600" indent="-228600" algn="just">
              <a:lnSpc>
                <a:spcPct val="120000"/>
              </a:lnSpc>
              <a:spcBef>
                <a:spcPts val="0"/>
              </a:spcBef>
              <a:buFont typeface="+mj-lt"/>
              <a:buAutoNum type="arabicPeriod" startAt="3"/>
            </a:pPr>
            <a:r>
              <a:rPr lang="pl-PL" sz="1200" dirty="0"/>
              <a:t>Przygotowanie koncepcji inteligentnej wsi </a:t>
            </a:r>
          </a:p>
          <a:p>
            <a:pPr marL="228600" indent="-228600" algn="just">
              <a:lnSpc>
                <a:spcPct val="120000"/>
              </a:lnSpc>
              <a:spcBef>
                <a:spcPts val="0"/>
              </a:spcBef>
              <a:buFont typeface="+mj-lt"/>
              <a:buAutoNum type="arabicPeriod" startAt="3"/>
            </a:pPr>
            <a:r>
              <a:rPr lang="pl-PL" sz="1200" dirty="0"/>
              <a:t>Poprawa dostępu do małej infrastruktury publicznej </a:t>
            </a:r>
          </a:p>
          <a:p>
            <a:pPr marL="228600" indent="-228600" algn="just">
              <a:lnSpc>
                <a:spcPct val="120000"/>
              </a:lnSpc>
              <a:spcBef>
                <a:spcPts val="0"/>
              </a:spcBef>
              <a:buFont typeface="+mj-lt"/>
              <a:buAutoNum type="arabicPeriod" startAt="3"/>
            </a:pPr>
            <a:r>
              <a:rPr lang="pl-PL" sz="1200" dirty="0"/>
              <a:t>Kształtowanie świadomości obywatelskiej o znaczeniu zrównoważonego rolnictwa, gospodarki </a:t>
            </a:r>
            <a:r>
              <a:rPr lang="pl-PL" sz="1200" dirty="0" err="1"/>
              <a:t>rolnospożywczej</a:t>
            </a:r>
            <a:r>
              <a:rPr lang="pl-PL" sz="1200" dirty="0"/>
              <a:t>, zielonej gospodarki, </a:t>
            </a:r>
            <a:r>
              <a:rPr lang="pl-PL" sz="1200" dirty="0" err="1"/>
              <a:t>biogospodarki</a:t>
            </a:r>
            <a:r>
              <a:rPr lang="pl-PL" sz="1200" dirty="0"/>
              <a:t> oraz ochrony dziedzictwa kulturowego i przyrodniczego polskiej wsi a także wzmacnianie programów edukacji liderów życia publicznego i społecznego. </a:t>
            </a:r>
          </a:p>
          <a:p>
            <a:pPr marL="228600" indent="-228600" algn="just">
              <a:lnSpc>
                <a:spcPct val="120000"/>
              </a:lnSpc>
              <a:spcBef>
                <a:spcPts val="0"/>
              </a:spcBef>
              <a:buFont typeface="+mj-lt"/>
              <a:buAutoNum type="arabicPeriod" startAt="3"/>
            </a:pPr>
            <a:r>
              <a:rPr lang="pl-PL" sz="1200" dirty="0"/>
              <a:t>Włączenie społeczne osób w niekorzystnej sytuacji.</a:t>
            </a:r>
            <a:endParaRPr lang="pl-PL" sz="1200" dirty="0">
              <a:solidFill>
                <a:schemeClr val="tx1"/>
              </a:solidFill>
              <a:effectLst/>
              <a:ea typeface="Times New Roman" panose="02020603050405020304" pitchFamily="18" charset="0"/>
            </a:endParaRPr>
          </a:p>
          <a:p>
            <a:pPr marL="342900" indent="-342900" algn="just">
              <a:lnSpc>
                <a:spcPct val="120000"/>
              </a:lnSpc>
              <a:spcBef>
                <a:spcPts val="0"/>
              </a:spcBef>
            </a:pPr>
            <a:r>
              <a:rPr lang="pl-PL" sz="1200" b="1" dirty="0">
                <a:solidFill>
                  <a:schemeClr val="tx1"/>
                </a:solidFill>
                <a:effectLst/>
                <a:ea typeface="Times New Roman" panose="02020603050405020304" pitchFamily="18" charset="0"/>
              </a:rPr>
              <a:t>Z pomocy ze środków EFRROW wykluczone są operacje:</a:t>
            </a:r>
            <a:r>
              <a:rPr lang="pl-PL" sz="1200" dirty="0">
                <a:solidFill>
                  <a:schemeClr val="tx1"/>
                </a:solidFill>
                <a:effectLst/>
                <a:ea typeface="Times New Roman" panose="02020603050405020304" pitchFamily="18" charset="0"/>
              </a:rPr>
              <a:t> </a:t>
            </a:r>
          </a:p>
          <a:p>
            <a:pPr marL="342900" lvl="0" indent="-342900" algn="just">
              <a:lnSpc>
                <a:spcPct val="120000"/>
              </a:lnSpc>
              <a:spcBef>
                <a:spcPts val="0"/>
              </a:spcBef>
              <a:buFont typeface="+mj-lt"/>
              <a:buAutoNum type="arabicParenR"/>
            </a:pPr>
            <a:r>
              <a:rPr lang="pl-PL" sz="1200" dirty="0">
                <a:solidFill>
                  <a:schemeClr val="tx1"/>
                </a:solidFill>
                <a:effectLst/>
                <a:ea typeface="Times New Roman" panose="02020603050405020304" pitchFamily="18" charset="0"/>
              </a:rPr>
              <a:t>obejmujące budowę lub modernizację dróg, targowisk, sieci wodno-kanalizacyjnych, przydomowych oczyszczalni ścieków, </a:t>
            </a:r>
          </a:p>
          <a:p>
            <a:pPr marL="342900" lvl="0" indent="-342900" algn="just">
              <a:lnSpc>
                <a:spcPct val="120000"/>
              </a:lnSpc>
              <a:spcBef>
                <a:spcPts val="0"/>
              </a:spcBef>
              <a:buFont typeface="+mj-lt"/>
              <a:buAutoNum type="arabicParenR"/>
            </a:pPr>
            <a:r>
              <a:rPr lang="pl-PL" sz="1200" dirty="0">
                <a:solidFill>
                  <a:schemeClr val="tx1"/>
                </a:solidFill>
                <a:effectLst/>
                <a:ea typeface="Times New Roman" panose="02020603050405020304" pitchFamily="18" charset="0"/>
              </a:rPr>
              <a:t>dotyczące świadczenia usług dla rolnictwa.</a:t>
            </a:r>
          </a:p>
          <a:p>
            <a:pPr>
              <a:lnSpc>
                <a:spcPct val="120000"/>
              </a:lnSpc>
              <a:spcBef>
                <a:spcPts val="0"/>
              </a:spcBef>
            </a:pPr>
            <a:endParaRPr lang="pl-PL" sz="1600" dirty="0"/>
          </a:p>
        </p:txBody>
      </p:sp>
    </p:spTree>
    <p:extLst>
      <p:ext uri="{BB962C8B-B14F-4D97-AF65-F5344CB8AC3E}">
        <p14:creationId xmlns:p14="http://schemas.microsoft.com/office/powerpoint/2010/main" val="16114055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1977" y="253582"/>
            <a:ext cx="6858000" cy="938485"/>
          </a:xfrm>
        </p:spPr>
        <p:txBody>
          <a:bodyPr>
            <a:normAutofit/>
          </a:bodyPr>
          <a:lstStyle/>
          <a:p>
            <a:r>
              <a:rPr lang="pl-PL" sz="2800" dirty="0"/>
              <a:t>Definicja </a:t>
            </a:r>
          </a:p>
        </p:txBody>
      </p:sp>
      <p:sp>
        <p:nvSpPr>
          <p:cNvPr id="3" name="Podtytuł 2"/>
          <p:cNvSpPr>
            <a:spLocks noGrp="1"/>
          </p:cNvSpPr>
          <p:nvPr>
            <p:ph type="subTitle" idx="1"/>
          </p:nvPr>
        </p:nvSpPr>
        <p:spPr>
          <a:xfrm>
            <a:off x="581524" y="2204864"/>
            <a:ext cx="7878907" cy="2857254"/>
          </a:xfrm>
        </p:spPr>
        <p:txBody>
          <a:bodyPr>
            <a:normAutofit/>
          </a:bodyPr>
          <a:lstStyle/>
          <a:p>
            <a:pPr algn="just"/>
            <a:r>
              <a:rPr lang="pl-PL" sz="2800" dirty="0">
                <a:solidFill>
                  <a:schemeClr val="tx1"/>
                </a:solidFill>
              </a:rPr>
              <a:t>Strategia rozwoju jest to </a:t>
            </a:r>
            <a:r>
              <a:rPr lang="pl-PL" sz="2800" b="1" dirty="0">
                <a:solidFill>
                  <a:schemeClr val="tx1"/>
                </a:solidFill>
              </a:rPr>
              <a:t>spójny</a:t>
            </a:r>
            <a:r>
              <a:rPr lang="pl-PL" sz="2800" dirty="0">
                <a:solidFill>
                  <a:schemeClr val="tx1"/>
                </a:solidFill>
              </a:rPr>
              <a:t> </a:t>
            </a:r>
            <a:r>
              <a:rPr lang="pl-PL" sz="2800" b="1" dirty="0">
                <a:solidFill>
                  <a:schemeClr val="tx1"/>
                </a:solidFill>
              </a:rPr>
              <a:t>plan działania </a:t>
            </a:r>
            <a:r>
              <a:rPr lang="pl-PL" sz="2800" dirty="0">
                <a:solidFill>
                  <a:schemeClr val="tx1"/>
                </a:solidFill>
              </a:rPr>
              <a:t>dotyczący pokonania zidentyfikowanych wyzwań w celu doprowadzenia do rozwoju.</a:t>
            </a:r>
          </a:p>
        </p:txBody>
      </p:sp>
    </p:spTree>
    <p:extLst>
      <p:ext uri="{BB962C8B-B14F-4D97-AF65-F5344CB8AC3E}">
        <p14:creationId xmlns:p14="http://schemas.microsoft.com/office/powerpoint/2010/main" val="16114055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1977" y="287920"/>
            <a:ext cx="6858000" cy="938485"/>
          </a:xfrm>
        </p:spPr>
        <p:txBody>
          <a:bodyPr>
            <a:normAutofit/>
          </a:bodyPr>
          <a:lstStyle/>
          <a:p>
            <a:r>
              <a:rPr lang="pl-PL" sz="2800" dirty="0"/>
              <a:t>Strategia</a:t>
            </a:r>
          </a:p>
        </p:txBody>
      </p:sp>
      <p:sp>
        <p:nvSpPr>
          <p:cNvPr id="3" name="Podtytuł 2"/>
          <p:cNvSpPr>
            <a:spLocks noGrp="1"/>
          </p:cNvSpPr>
          <p:nvPr>
            <p:ph type="subTitle" idx="1"/>
          </p:nvPr>
        </p:nvSpPr>
        <p:spPr>
          <a:xfrm>
            <a:off x="581524" y="1844824"/>
            <a:ext cx="7878907" cy="3217294"/>
          </a:xfrm>
        </p:spPr>
        <p:txBody>
          <a:bodyPr>
            <a:normAutofit/>
          </a:bodyPr>
          <a:lstStyle/>
          <a:p>
            <a:pPr algn="just"/>
            <a:r>
              <a:rPr lang="pl-PL" sz="2000" dirty="0">
                <a:solidFill>
                  <a:schemeClr val="tx1"/>
                </a:solidFill>
                <a:latin typeface="Calibri Light" pitchFamily="34" charset="0"/>
                <a:cs typeface="Calibri Light" pitchFamily="34" charset="0"/>
              </a:rPr>
              <a:t>Strategia - określona koncepcja systemowego działania polegająca na formułowaniu zbioru długookresowych celów organizacji i ich modyfikacji w zależności od zmian zachodzących w jego otoczeniu, określaniu zasobów i środków niezbędnych do realizacji tych celów oraz sposobów postępowania (reguł działania, dyrektyw, algorytmów) zapewniających optymalne ich rozmieszczenie i wykorzystanie w celu elastycznego reagowania na wyzwania rynku i zapewnienia organizacji korzystnych warunków egzystencji i rozwoju</a:t>
            </a:r>
            <a:r>
              <a:rPr lang="pl-PL" sz="2000" dirty="0"/>
              <a:t>.</a:t>
            </a:r>
          </a:p>
        </p:txBody>
      </p:sp>
    </p:spTree>
    <p:extLst>
      <p:ext uri="{BB962C8B-B14F-4D97-AF65-F5344CB8AC3E}">
        <p14:creationId xmlns:p14="http://schemas.microsoft.com/office/powerpoint/2010/main" val="16114055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1977" y="333399"/>
            <a:ext cx="6858000" cy="938485"/>
          </a:xfrm>
        </p:spPr>
        <p:txBody>
          <a:bodyPr>
            <a:normAutofit/>
          </a:bodyPr>
          <a:lstStyle/>
          <a:p>
            <a:r>
              <a:rPr lang="pl-PL" sz="2800" dirty="0"/>
              <a:t>Strategia</a:t>
            </a:r>
          </a:p>
        </p:txBody>
      </p:sp>
      <p:sp>
        <p:nvSpPr>
          <p:cNvPr id="3" name="Podtytuł 2"/>
          <p:cNvSpPr>
            <a:spLocks noGrp="1"/>
          </p:cNvSpPr>
          <p:nvPr>
            <p:ph type="subTitle" idx="1"/>
          </p:nvPr>
        </p:nvSpPr>
        <p:spPr>
          <a:xfrm>
            <a:off x="419945" y="1719296"/>
            <a:ext cx="7878907" cy="2857254"/>
          </a:xfrm>
        </p:spPr>
        <p:txBody>
          <a:bodyPr>
            <a:normAutofit lnSpcReduction="10000"/>
          </a:bodyPr>
          <a:lstStyle/>
          <a:p>
            <a:pPr algn="just"/>
            <a:r>
              <a:rPr lang="pl-PL" sz="2400" dirty="0">
                <a:solidFill>
                  <a:schemeClr val="tx1"/>
                </a:solidFill>
              </a:rPr>
              <a:t>Dobra strategia rozwoju rozpoznaje prawdziwą naturę wyzwania i oferuje sposoby podjęcia go. Każda strategia rozwoju powinna zawierać minimum trzy elementy: </a:t>
            </a:r>
          </a:p>
          <a:p>
            <a:pPr algn="just"/>
            <a:r>
              <a:rPr lang="pl-PL" sz="2400" b="1" dirty="0">
                <a:solidFill>
                  <a:schemeClr val="tx1"/>
                </a:solidFill>
              </a:rPr>
              <a:t>diagnozę</a:t>
            </a:r>
            <a:r>
              <a:rPr lang="pl-PL" sz="2400" dirty="0">
                <a:solidFill>
                  <a:schemeClr val="tx1"/>
                </a:solidFill>
              </a:rPr>
              <a:t> – która definiuje lub wyjaśnia naturę wyzwania; </a:t>
            </a:r>
          </a:p>
          <a:p>
            <a:pPr algn="just"/>
            <a:r>
              <a:rPr lang="pl-PL" sz="2400" b="1" dirty="0">
                <a:solidFill>
                  <a:schemeClr val="tx1"/>
                </a:solidFill>
              </a:rPr>
              <a:t>kluczowe podejście</a:t>
            </a:r>
            <a:r>
              <a:rPr lang="pl-PL" sz="2400" dirty="0">
                <a:solidFill>
                  <a:schemeClr val="tx1"/>
                </a:solidFill>
              </a:rPr>
              <a:t> wobec wyzwania tj. ścieżkę rozwoju oraz </a:t>
            </a:r>
          </a:p>
          <a:p>
            <a:pPr algn="just"/>
            <a:r>
              <a:rPr lang="pl-PL" sz="2400" b="1" dirty="0">
                <a:solidFill>
                  <a:schemeClr val="tx1"/>
                </a:solidFill>
              </a:rPr>
              <a:t>zbiór spójnych działań</a:t>
            </a:r>
            <a:r>
              <a:rPr lang="pl-PL" sz="2400" dirty="0">
                <a:solidFill>
                  <a:schemeClr val="tx1"/>
                </a:solidFill>
              </a:rPr>
              <a:t>, które pomagają przejść przez daną ścieżkę.</a:t>
            </a:r>
          </a:p>
        </p:txBody>
      </p:sp>
    </p:spTree>
    <p:extLst>
      <p:ext uri="{BB962C8B-B14F-4D97-AF65-F5344CB8AC3E}">
        <p14:creationId xmlns:p14="http://schemas.microsoft.com/office/powerpoint/2010/main" val="16114055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43608" y="476672"/>
            <a:ext cx="6858000" cy="938485"/>
          </a:xfrm>
        </p:spPr>
        <p:txBody>
          <a:bodyPr>
            <a:normAutofit/>
          </a:bodyPr>
          <a:lstStyle/>
          <a:p>
            <a:r>
              <a:rPr lang="pl-PL" sz="2800" dirty="0"/>
              <a:t>Strategia</a:t>
            </a:r>
          </a:p>
        </p:txBody>
      </p:sp>
      <p:sp>
        <p:nvSpPr>
          <p:cNvPr id="3" name="Podtytuł 2"/>
          <p:cNvSpPr>
            <a:spLocks noGrp="1"/>
          </p:cNvSpPr>
          <p:nvPr>
            <p:ph type="subTitle" idx="1"/>
          </p:nvPr>
        </p:nvSpPr>
        <p:spPr>
          <a:xfrm>
            <a:off x="394658" y="1503165"/>
            <a:ext cx="7878907" cy="2857254"/>
          </a:xfrm>
        </p:spPr>
        <p:txBody>
          <a:bodyPr>
            <a:normAutofit fontScale="92500" lnSpcReduction="20000"/>
          </a:bodyPr>
          <a:lstStyle/>
          <a:p>
            <a:pPr algn="just"/>
            <a:r>
              <a:rPr lang="pl-PL" sz="2400" dirty="0">
                <a:solidFill>
                  <a:schemeClr val="tx1"/>
                </a:solidFill>
              </a:rPr>
              <a:t>Tworzenie strategii rozwoju to proces, w ramach którego organizacja </a:t>
            </a:r>
            <a:r>
              <a:rPr lang="pl-PL" sz="2400" b="1" dirty="0">
                <a:solidFill>
                  <a:schemeClr val="tx1"/>
                </a:solidFill>
              </a:rPr>
              <a:t>skupia się na kluczowych aspektach swojej działalności</a:t>
            </a:r>
            <a:r>
              <a:rPr lang="pl-PL" sz="2400" dirty="0">
                <a:solidFill>
                  <a:schemeClr val="tx1"/>
                </a:solidFill>
              </a:rPr>
              <a:t>. Teoretycznie te wszystkie aspekty są oczywiste, ale praktycznie ich eksplorowanie powoduje, że nawet właściciele mogą się bardzo dużo dowiedzieć. Jest to proces, w którym można </a:t>
            </a:r>
            <a:r>
              <a:rPr lang="pl-PL" sz="2400" b="1" dirty="0">
                <a:solidFill>
                  <a:schemeClr val="tx1"/>
                </a:solidFill>
              </a:rPr>
              <a:t>zidentyfikować różnego rodzaju luki lub deficyty</a:t>
            </a:r>
          </a:p>
          <a:p>
            <a:pPr algn="just"/>
            <a:r>
              <a:rPr lang="pl-PL" sz="2400" dirty="0">
                <a:solidFill>
                  <a:schemeClr val="tx1"/>
                </a:solidFill>
              </a:rPr>
              <a:t>Przede wszystkim jednak strategia rozwoju to plan, który zmienia horyzont myślenia w organizacji. Pomaga on kreować przyszłość, zamiast skupiać się wyłącznie na tzw. gaszeniu pożarów.</a:t>
            </a:r>
          </a:p>
        </p:txBody>
      </p:sp>
    </p:spTree>
    <p:extLst>
      <p:ext uri="{BB962C8B-B14F-4D97-AF65-F5344CB8AC3E}">
        <p14:creationId xmlns:p14="http://schemas.microsoft.com/office/powerpoint/2010/main" val="16114055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71600" y="620688"/>
            <a:ext cx="6858000" cy="938485"/>
          </a:xfrm>
        </p:spPr>
        <p:txBody>
          <a:bodyPr>
            <a:normAutofit/>
          </a:bodyPr>
          <a:lstStyle/>
          <a:p>
            <a:r>
              <a:rPr lang="pl-PL" sz="2800" dirty="0"/>
              <a:t>Diagnoza</a:t>
            </a:r>
          </a:p>
        </p:txBody>
      </p:sp>
      <p:sp>
        <p:nvSpPr>
          <p:cNvPr id="3" name="Podtytuł 2"/>
          <p:cNvSpPr>
            <a:spLocks noGrp="1"/>
          </p:cNvSpPr>
          <p:nvPr>
            <p:ph type="subTitle" idx="1"/>
          </p:nvPr>
        </p:nvSpPr>
        <p:spPr>
          <a:xfrm>
            <a:off x="605162" y="1812340"/>
            <a:ext cx="7878907" cy="2857254"/>
          </a:xfrm>
        </p:spPr>
        <p:txBody>
          <a:bodyPr>
            <a:normAutofit fontScale="92500" lnSpcReduction="10000"/>
          </a:bodyPr>
          <a:lstStyle/>
          <a:p>
            <a:pPr algn="just"/>
            <a:r>
              <a:rPr lang="pl-PL" b="1" dirty="0">
                <a:solidFill>
                  <a:schemeClr val="tx1"/>
                </a:solidFill>
              </a:rPr>
              <a:t>Diagnoza potrzeb</a:t>
            </a:r>
          </a:p>
          <a:p>
            <a:pPr algn="just"/>
            <a:r>
              <a:rPr lang="pl-PL" dirty="0">
                <a:solidFill>
                  <a:schemeClr val="tx1"/>
                </a:solidFill>
              </a:rPr>
              <a:t>Diagnoza potrzeb stanowi podstawę do opracowania strategii rozwoju i umożliwia jej skuteczną realizację. Jest to uproszczony model rzeczywistości, który pozwala nam łatwiej zrozumieć sytuację i przystąpić do rozwiązywania problemów. Diagnoza umożliwia </a:t>
            </a:r>
            <a:r>
              <a:rPr lang="pl-PL" b="1" dirty="0">
                <a:solidFill>
                  <a:schemeClr val="tx1"/>
                </a:solidFill>
              </a:rPr>
              <a:t>odkrycie rzeczywistych potrzeb rozwojowych</a:t>
            </a:r>
            <a:r>
              <a:rPr lang="pl-PL" dirty="0">
                <a:solidFill>
                  <a:schemeClr val="tx1"/>
                </a:solidFill>
              </a:rPr>
              <a:t> oraz zrozumienie sytuacji.</a:t>
            </a:r>
          </a:p>
          <a:p>
            <a:endParaRPr lang="pl-PL" dirty="0"/>
          </a:p>
        </p:txBody>
      </p:sp>
    </p:spTree>
    <p:extLst>
      <p:ext uri="{BB962C8B-B14F-4D97-AF65-F5344CB8AC3E}">
        <p14:creationId xmlns:p14="http://schemas.microsoft.com/office/powerpoint/2010/main" val="16114055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142999" y="215252"/>
            <a:ext cx="6858000" cy="938485"/>
          </a:xfrm>
        </p:spPr>
        <p:txBody>
          <a:bodyPr>
            <a:normAutofit/>
          </a:bodyPr>
          <a:lstStyle/>
          <a:p>
            <a:r>
              <a:rPr lang="pl-PL" sz="2800" dirty="0"/>
              <a:t>Etapy tworzenia strategii</a:t>
            </a:r>
          </a:p>
        </p:txBody>
      </p:sp>
      <p:sp>
        <p:nvSpPr>
          <p:cNvPr id="3" name="Podtytuł 2"/>
          <p:cNvSpPr>
            <a:spLocks noGrp="1"/>
          </p:cNvSpPr>
          <p:nvPr>
            <p:ph type="subTitle" idx="1"/>
          </p:nvPr>
        </p:nvSpPr>
        <p:spPr>
          <a:xfrm>
            <a:off x="632546" y="1506138"/>
            <a:ext cx="7878907" cy="2857254"/>
          </a:xfrm>
        </p:spPr>
        <p:txBody>
          <a:bodyPr>
            <a:noAutofit/>
          </a:bodyPr>
          <a:lstStyle/>
          <a:p>
            <a:pPr algn="just"/>
            <a:r>
              <a:rPr lang="pl-PL" sz="2400" dirty="0">
                <a:solidFill>
                  <a:schemeClr val="tx1"/>
                </a:solidFill>
              </a:rPr>
              <a:t>• Planowanie wstępne (plan for </a:t>
            </a:r>
            <a:r>
              <a:rPr lang="pl-PL" sz="2400" dirty="0" err="1">
                <a:solidFill>
                  <a:schemeClr val="tx1"/>
                </a:solidFill>
              </a:rPr>
              <a:t>planning</a:t>
            </a:r>
            <a:r>
              <a:rPr lang="pl-PL" sz="2400" dirty="0">
                <a:solidFill>
                  <a:schemeClr val="tx1"/>
                </a:solidFill>
              </a:rPr>
              <a:t>)</a:t>
            </a:r>
          </a:p>
          <a:p>
            <a:pPr algn="just"/>
            <a:r>
              <a:rPr lang="pl-PL" sz="2400" dirty="0">
                <a:solidFill>
                  <a:schemeClr val="tx1"/>
                </a:solidFill>
              </a:rPr>
              <a:t>• Analizy (diagnoza sytuacji, badanie zasobów)</a:t>
            </a:r>
          </a:p>
          <a:p>
            <a:pPr algn="just"/>
            <a:r>
              <a:rPr lang="pl-PL" sz="2400" dirty="0">
                <a:solidFill>
                  <a:schemeClr val="tx1"/>
                </a:solidFill>
              </a:rPr>
              <a:t>• Analiza problemów</a:t>
            </a:r>
          </a:p>
          <a:p>
            <a:pPr algn="just"/>
            <a:r>
              <a:rPr lang="pl-PL" sz="2400" dirty="0">
                <a:solidFill>
                  <a:schemeClr val="tx1"/>
                </a:solidFill>
              </a:rPr>
              <a:t>• Określenie wizji i misji organizacji</a:t>
            </a:r>
          </a:p>
          <a:p>
            <a:pPr algn="just"/>
            <a:r>
              <a:rPr lang="pl-PL" sz="2400" dirty="0">
                <a:solidFill>
                  <a:schemeClr val="tx1"/>
                </a:solidFill>
              </a:rPr>
              <a:t>• Wybór strategicznych kierunków i celów</a:t>
            </a:r>
          </a:p>
          <a:p>
            <a:pPr algn="just"/>
            <a:r>
              <a:rPr lang="pl-PL" sz="2400" dirty="0">
                <a:solidFill>
                  <a:schemeClr val="tx1"/>
                </a:solidFill>
              </a:rPr>
              <a:t>• Budowa planu operacyjnego</a:t>
            </a:r>
          </a:p>
          <a:p>
            <a:pPr algn="just"/>
            <a:r>
              <a:rPr lang="pl-PL" sz="2400" dirty="0">
                <a:solidFill>
                  <a:schemeClr val="tx1"/>
                </a:solidFill>
              </a:rPr>
              <a:t>• Wdrażanie strategii i monitoring</a:t>
            </a:r>
          </a:p>
        </p:txBody>
      </p:sp>
    </p:spTree>
    <p:extLst>
      <p:ext uri="{BB962C8B-B14F-4D97-AF65-F5344CB8AC3E}">
        <p14:creationId xmlns:p14="http://schemas.microsoft.com/office/powerpoint/2010/main" val="16114055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1977" y="276454"/>
            <a:ext cx="6858000" cy="938485"/>
          </a:xfrm>
        </p:spPr>
        <p:txBody>
          <a:bodyPr>
            <a:normAutofit/>
          </a:bodyPr>
          <a:lstStyle/>
          <a:p>
            <a:r>
              <a:rPr lang="pl-PL" sz="2800" dirty="0"/>
              <a:t>Metody formułowania strategii</a:t>
            </a:r>
          </a:p>
        </p:txBody>
      </p:sp>
      <p:sp>
        <p:nvSpPr>
          <p:cNvPr id="3" name="Podtytuł 2"/>
          <p:cNvSpPr>
            <a:spLocks noGrp="1"/>
          </p:cNvSpPr>
          <p:nvPr>
            <p:ph type="subTitle" idx="1"/>
          </p:nvPr>
        </p:nvSpPr>
        <p:spPr>
          <a:xfrm>
            <a:off x="467544" y="1211693"/>
            <a:ext cx="7878907" cy="3433318"/>
          </a:xfrm>
        </p:spPr>
        <p:txBody>
          <a:bodyPr>
            <a:normAutofit/>
          </a:bodyPr>
          <a:lstStyle/>
          <a:p>
            <a:pPr algn="just"/>
            <a:r>
              <a:rPr lang="pl-PL" sz="2400" dirty="0">
                <a:solidFill>
                  <a:schemeClr val="tx1"/>
                </a:solidFill>
              </a:rPr>
              <a:t>Jedną z wymienionych metod, która może być wykorzystywana w procesie </a:t>
            </a:r>
            <a:r>
              <a:rPr lang="pl-PL" sz="2400" b="1" dirty="0">
                <a:solidFill>
                  <a:schemeClr val="tx1"/>
                </a:solidFill>
              </a:rPr>
              <a:t>formułowania strategii, jest dobrze znana i często stosowana analiza</a:t>
            </a:r>
            <a:r>
              <a:rPr lang="pl-PL" sz="2400" dirty="0">
                <a:solidFill>
                  <a:schemeClr val="tx1"/>
                </a:solidFill>
              </a:rPr>
              <a:t> </a:t>
            </a:r>
            <a:r>
              <a:rPr lang="pl-PL" sz="2400" b="1" dirty="0">
                <a:solidFill>
                  <a:schemeClr val="tx1"/>
                </a:solidFill>
              </a:rPr>
              <a:t>SWOT.</a:t>
            </a:r>
            <a:endParaRPr lang="pl-PL" sz="2400" dirty="0">
              <a:solidFill>
                <a:schemeClr val="tx1"/>
              </a:solidFill>
            </a:endParaRPr>
          </a:p>
          <a:p>
            <a:endParaRPr lang="pl-PL" sz="2400" dirty="0"/>
          </a:p>
        </p:txBody>
      </p:sp>
      <p:pic>
        <p:nvPicPr>
          <p:cNvPr id="29698" name="Picture 2" descr="https://upload.wikimedia.org/wikipedia/commons/thumb/8/8e/SWOT_pl.svg/220px-SWOT_pl.svg.png"/>
          <p:cNvPicPr>
            <a:picLocks noChangeAspect="1" noChangeArrowheads="1"/>
          </p:cNvPicPr>
          <p:nvPr/>
        </p:nvPicPr>
        <p:blipFill>
          <a:blip r:embed="rId2" cstate="print"/>
          <a:srcRect/>
          <a:stretch>
            <a:fillRect/>
          </a:stretch>
        </p:blipFill>
        <p:spPr bwMode="auto">
          <a:xfrm>
            <a:off x="1604652" y="2204453"/>
            <a:ext cx="5832649" cy="4666714"/>
          </a:xfrm>
          <a:prstGeom prst="rect">
            <a:avLst/>
          </a:prstGeom>
          <a:noFill/>
        </p:spPr>
      </p:pic>
    </p:spTree>
    <p:extLst>
      <p:ext uri="{BB962C8B-B14F-4D97-AF65-F5344CB8AC3E}">
        <p14:creationId xmlns:p14="http://schemas.microsoft.com/office/powerpoint/2010/main" val="16114055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1977" y="279070"/>
            <a:ext cx="6858000" cy="938485"/>
          </a:xfrm>
        </p:spPr>
        <p:txBody>
          <a:bodyPr>
            <a:normAutofit/>
          </a:bodyPr>
          <a:lstStyle/>
          <a:p>
            <a:r>
              <a:rPr lang="pl-PL" sz="2800" dirty="0"/>
              <a:t>Niezbędna zawartość strategii</a:t>
            </a:r>
          </a:p>
        </p:txBody>
      </p:sp>
      <p:sp>
        <p:nvSpPr>
          <p:cNvPr id="3" name="Podtytuł 2"/>
          <p:cNvSpPr>
            <a:spLocks noGrp="1"/>
          </p:cNvSpPr>
          <p:nvPr>
            <p:ph type="subTitle" idx="1"/>
          </p:nvPr>
        </p:nvSpPr>
        <p:spPr>
          <a:xfrm>
            <a:off x="467544" y="1450233"/>
            <a:ext cx="7878907" cy="2857254"/>
          </a:xfrm>
        </p:spPr>
        <p:txBody>
          <a:bodyPr>
            <a:normAutofit/>
          </a:bodyPr>
          <a:lstStyle/>
          <a:p>
            <a:pPr marL="342900" lvl="0" indent="-342900" algn="l">
              <a:buAutoNum type="arabicPeriod"/>
            </a:pPr>
            <a:r>
              <a:rPr lang="pl-PL" sz="2400" dirty="0"/>
              <a:t>określenie obszaru geograficznego i populacji, </a:t>
            </a:r>
          </a:p>
          <a:p>
            <a:pPr lvl="0" algn="l"/>
            <a:r>
              <a:rPr lang="pl-PL" sz="2400" dirty="0"/>
              <a:t>2. opis zaangażowania społeczności w jej opracowanie, </a:t>
            </a:r>
          </a:p>
          <a:p>
            <a:pPr lvl="0" algn="l"/>
            <a:r>
              <a:rPr lang="pl-PL" sz="2400" dirty="0"/>
              <a:t>3. analizę potrzeb rozwojowych i potencjałów (niekoniecznie pełna analiza SWOT), </a:t>
            </a:r>
          </a:p>
          <a:p>
            <a:pPr lvl="0" algn="l"/>
            <a:r>
              <a:rPr lang="pl-PL" sz="2400" dirty="0"/>
              <a:t>4. cele, planowane rezultaty i działania. </a:t>
            </a:r>
          </a:p>
          <a:p>
            <a:endParaRPr lang="pl-PL" sz="1800" dirty="0"/>
          </a:p>
        </p:txBody>
      </p:sp>
    </p:spTree>
    <p:extLst>
      <p:ext uri="{BB962C8B-B14F-4D97-AF65-F5344CB8AC3E}">
        <p14:creationId xmlns:p14="http://schemas.microsoft.com/office/powerpoint/2010/main" val="1611405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143000" y="188640"/>
            <a:ext cx="6858000" cy="938485"/>
          </a:xfrm>
        </p:spPr>
        <p:txBody>
          <a:bodyPr>
            <a:normAutofit/>
          </a:bodyPr>
          <a:lstStyle/>
          <a:p>
            <a:r>
              <a:rPr lang="pl-PL" sz="4000" b="0" dirty="0">
                <a:latin typeface="Calibri Light" panose="020F0302020204030204" pitchFamily="34" charset="0"/>
                <a:cs typeface="Calibri Light" panose="020F0302020204030204" pitchFamily="34" charset="0"/>
              </a:rPr>
              <a:t>Główny dokument</a:t>
            </a:r>
          </a:p>
        </p:txBody>
      </p:sp>
      <p:sp>
        <p:nvSpPr>
          <p:cNvPr id="3" name="Podtytuł 2"/>
          <p:cNvSpPr>
            <a:spLocks noGrp="1"/>
          </p:cNvSpPr>
          <p:nvPr>
            <p:ph type="subTitle" idx="1"/>
          </p:nvPr>
        </p:nvSpPr>
        <p:spPr>
          <a:xfrm>
            <a:off x="632546" y="1628800"/>
            <a:ext cx="7878907" cy="2857254"/>
          </a:xfrm>
        </p:spPr>
        <p:txBody>
          <a:bodyPr>
            <a:noAutofit/>
          </a:bodyPr>
          <a:lstStyle/>
          <a:p>
            <a:pPr algn="just"/>
            <a:r>
              <a:rPr lang="pl-PL" sz="2000" dirty="0">
                <a:solidFill>
                  <a:schemeClr val="tx1"/>
                </a:solidFill>
              </a:rPr>
              <a:t>Rozporządzenie Parlamentu Europejskiego i Rady (UE) </a:t>
            </a:r>
            <a:r>
              <a:rPr lang="pl-PL" sz="2000" u="sng" dirty="0">
                <a:solidFill>
                  <a:schemeClr val="tx1"/>
                </a:solidFill>
              </a:rPr>
              <a:t>2021/1060</a:t>
            </a:r>
            <a:r>
              <a:rPr lang="pl-PL" sz="2000" dirty="0">
                <a:solidFill>
                  <a:schemeClr val="tx1"/>
                </a:solidFill>
              </a:rPr>
              <a:t> z dnia 24 czerwca 2021 r. ustanawiające wspólne przepisy dotyczące Europejskiego Funduszu Rozwoju Regionalnego, Europejskiego Funduszu Społecznego Plus, Funduszu Spójności, Funduszu na rzecz Sprawiedliwej Transformacji i Europejskiego Funduszu Morskiego, Rybackiego i Akwakultury, a także przepisy finansowe na potrzeby tych funduszy oraz na potrzeby Funduszu Azylu, Migracji i Integracji, Funduszu Bezpieczeństwa Wewnętrznego i Instrumentu Wsparcia Finansowego na rzecz Zarządzania Granicami i Polityki Wizowej</a:t>
            </a:r>
          </a:p>
        </p:txBody>
      </p:sp>
    </p:spTree>
    <p:extLst>
      <p:ext uri="{BB962C8B-B14F-4D97-AF65-F5344CB8AC3E}">
        <p14:creationId xmlns:p14="http://schemas.microsoft.com/office/powerpoint/2010/main" val="16114055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71600" y="444736"/>
            <a:ext cx="6858000" cy="938485"/>
          </a:xfrm>
        </p:spPr>
        <p:txBody>
          <a:bodyPr>
            <a:normAutofit fontScale="90000"/>
          </a:bodyPr>
          <a:lstStyle/>
          <a:p>
            <a:r>
              <a:rPr lang="pl-PL" sz="3100" b="1" dirty="0"/>
              <a:t>Charakterystyka</a:t>
            </a:r>
            <a:r>
              <a:rPr lang="pl-PL" sz="2800" b="1" dirty="0"/>
              <a:t> partnerstwa lokalnego</a:t>
            </a:r>
            <a:br>
              <a:rPr lang="pl-PL" sz="2800" dirty="0"/>
            </a:br>
            <a:endParaRPr lang="pl-PL" sz="2800" dirty="0"/>
          </a:p>
        </p:txBody>
      </p:sp>
      <p:sp>
        <p:nvSpPr>
          <p:cNvPr id="3" name="Podtytuł 2"/>
          <p:cNvSpPr>
            <a:spLocks noGrp="1"/>
          </p:cNvSpPr>
          <p:nvPr>
            <p:ph type="subTitle" idx="1"/>
          </p:nvPr>
        </p:nvSpPr>
        <p:spPr>
          <a:xfrm>
            <a:off x="581524" y="1383221"/>
            <a:ext cx="7878907" cy="3678897"/>
          </a:xfrm>
        </p:spPr>
        <p:txBody>
          <a:bodyPr>
            <a:normAutofit fontScale="92500" lnSpcReduction="10000"/>
          </a:bodyPr>
          <a:lstStyle/>
          <a:p>
            <a:pPr marL="285750" lvl="0" indent="-285750" algn="l">
              <a:buFont typeface="Arial" panose="020B0604020202020204" pitchFamily="34" charset="0"/>
              <a:buChar char="•"/>
            </a:pPr>
            <a:r>
              <a:rPr lang="pl-PL" sz="2400" dirty="0"/>
              <a:t>Nazwa LGD i forma prawna.</a:t>
            </a:r>
          </a:p>
          <a:p>
            <a:pPr marL="285750" lvl="0" indent="-285750" algn="l">
              <a:buFont typeface="Arial" panose="020B0604020202020204" pitchFamily="34" charset="0"/>
              <a:buChar char="•"/>
            </a:pPr>
            <a:r>
              <a:rPr lang="pl-PL" sz="2400" dirty="0"/>
              <a:t>Opis procesu tworzenia partnerstwa uwzględniający dotychczasowe doświadczenia grupy/jej członków we wdrażaniu podejścia RLKS/Leader bądź w przypadku nowej LGD podejmowane przez nią/podmioty ją tworzące działania pozytywnie oddziałujące na dany obszar</a:t>
            </a:r>
          </a:p>
          <a:p>
            <a:pPr marL="285750" lvl="0" indent="-285750" algn="l">
              <a:buFont typeface="Arial" panose="020B0604020202020204" pitchFamily="34" charset="0"/>
              <a:buChar char="•"/>
            </a:pPr>
            <a:r>
              <a:rPr lang="pl-PL" sz="2400" dirty="0"/>
              <a:t>Ogólny opis struktury LGD, </a:t>
            </a:r>
          </a:p>
          <a:p>
            <a:pPr marL="285750" lvl="0" indent="-285750" algn="l">
              <a:buFont typeface="Arial" panose="020B0604020202020204" pitchFamily="34" charset="0"/>
              <a:buChar char="•"/>
            </a:pPr>
            <a:r>
              <a:rPr lang="pl-PL" sz="2400" dirty="0"/>
              <a:t>Ogólna informacja o składzie organu</a:t>
            </a:r>
          </a:p>
          <a:p>
            <a:pPr marL="285750" lvl="0" indent="-285750" algn="l">
              <a:buFont typeface="Arial" panose="020B0604020202020204" pitchFamily="34" charset="0"/>
              <a:buChar char="•"/>
            </a:pPr>
            <a:r>
              <a:rPr lang="pl-PL" sz="2400" dirty="0"/>
              <a:t>Zwięzła charakterystyka rozwiązań stosowanych w procesie</a:t>
            </a:r>
          </a:p>
          <a:p>
            <a:pPr marL="285750" lvl="0" indent="-285750" algn="l">
              <a:buFont typeface="Arial" panose="020B0604020202020204" pitchFamily="34" charset="0"/>
              <a:buChar char="•"/>
            </a:pPr>
            <a:r>
              <a:rPr lang="pl-PL" sz="2400" dirty="0"/>
              <a:t>Wskazanie dokumentów regulujących funkcjonowanie</a:t>
            </a:r>
          </a:p>
          <a:p>
            <a:pPr marL="285750" indent="-285750">
              <a:buFont typeface="Arial" panose="020B0604020202020204" pitchFamily="34" charset="0"/>
              <a:buChar char="•"/>
            </a:pPr>
            <a:endParaRPr lang="pl-PL" sz="2400" dirty="0"/>
          </a:p>
        </p:txBody>
      </p:sp>
    </p:spTree>
    <p:extLst>
      <p:ext uri="{BB962C8B-B14F-4D97-AF65-F5344CB8AC3E}">
        <p14:creationId xmlns:p14="http://schemas.microsoft.com/office/powerpoint/2010/main" val="16114055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4658" y="417602"/>
            <a:ext cx="8232238" cy="938485"/>
          </a:xfrm>
        </p:spPr>
        <p:txBody>
          <a:bodyPr>
            <a:noAutofit/>
          </a:bodyPr>
          <a:lstStyle/>
          <a:p>
            <a:r>
              <a:rPr lang="pl-PL" sz="2800" b="1" dirty="0"/>
              <a:t>Charakterystyka obszaru i ludności objętej </a:t>
            </a:r>
            <a:br>
              <a:rPr lang="pl-PL" sz="2800" b="1" dirty="0"/>
            </a:br>
            <a:r>
              <a:rPr lang="pl-PL" sz="2800" b="1" dirty="0"/>
              <a:t>wdrażaniem LSR</a:t>
            </a:r>
            <a:br>
              <a:rPr lang="pl-PL" sz="2800" dirty="0"/>
            </a:br>
            <a:endParaRPr lang="pl-PL" sz="2800" dirty="0"/>
          </a:p>
        </p:txBody>
      </p:sp>
      <p:sp>
        <p:nvSpPr>
          <p:cNvPr id="3" name="Podtytuł 2"/>
          <p:cNvSpPr>
            <a:spLocks noGrp="1"/>
          </p:cNvSpPr>
          <p:nvPr>
            <p:ph type="subTitle" idx="1"/>
          </p:nvPr>
        </p:nvSpPr>
        <p:spPr>
          <a:xfrm>
            <a:off x="581524" y="1399741"/>
            <a:ext cx="7878907" cy="3662377"/>
          </a:xfrm>
        </p:spPr>
        <p:txBody>
          <a:bodyPr>
            <a:normAutofit lnSpcReduction="10000"/>
          </a:bodyPr>
          <a:lstStyle/>
          <a:p>
            <a:pPr marL="285750" lvl="0" indent="-285750" algn="l">
              <a:buFont typeface="Arial" panose="020B0604020202020204" pitchFamily="34" charset="0"/>
              <a:buChar char="•"/>
            </a:pPr>
            <a:r>
              <a:rPr lang="pl-PL" sz="2400" dirty="0"/>
              <a:t>Zwięzły opis obszaru w szczególności zawierający liczbę i nazwy gmin, ich powierzchnię i liczbę mieszkańców według stanu na dzień 31 grudnia 2020 r., </a:t>
            </a:r>
          </a:p>
          <a:p>
            <a:pPr marL="285750" lvl="0" indent="-285750" algn="l">
              <a:buFont typeface="Arial" panose="020B0604020202020204" pitchFamily="34" charset="0"/>
              <a:buChar char="•"/>
            </a:pPr>
            <a:r>
              <a:rPr lang="pl-PL" sz="2400" dirty="0"/>
              <a:t>Mapa obszaru objętego LSR z zaznaczeniem granic poszczególnych gmin wykazująca spójność przestrzenną obszaru objętego LSR.</a:t>
            </a:r>
          </a:p>
          <a:p>
            <a:pPr marL="285750" lvl="0" indent="-285750" algn="l">
              <a:buFont typeface="Arial" panose="020B0604020202020204" pitchFamily="34" charset="0"/>
              <a:buChar char="•"/>
            </a:pPr>
            <a:r>
              <a:rPr lang="pl-PL" sz="2400" dirty="0"/>
              <a:t>Wyjaśnienie, dlaczego dany obszar jest odpowiedni dla strategii, np. poprzez zaprezentowanie wyróżniających go cech i czynników, które czynią go społecznie, gospodarczo lub środowiskowo spójnym. </a:t>
            </a:r>
          </a:p>
        </p:txBody>
      </p:sp>
    </p:spTree>
    <p:extLst>
      <p:ext uri="{BB962C8B-B14F-4D97-AF65-F5344CB8AC3E}">
        <p14:creationId xmlns:p14="http://schemas.microsoft.com/office/powerpoint/2010/main" val="16114055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1977" y="188640"/>
            <a:ext cx="6858000" cy="938485"/>
          </a:xfrm>
        </p:spPr>
        <p:txBody>
          <a:bodyPr>
            <a:normAutofit/>
          </a:bodyPr>
          <a:lstStyle/>
          <a:p>
            <a:r>
              <a:rPr lang="pl-PL" sz="3200" dirty="0">
                <a:effectLst>
                  <a:outerShdw blurRad="38100" dist="38100" dir="2700000" algn="tl">
                    <a:srgbClr val="000000">
                      <a:alpha val="43137"/>
                    </a:srgbClr>
                  </a:outerShdw>
                </a:effectLst>
              </a:rPr>
              <a:t>Partycypacja</a:t>
            </a:r>
          </a:p>
        </p:txBody>
      </p:sp>
      <p:sp>
        <p:nvSpPr>
          <p:cNvPr id="3" name="Podtytuł 2"/>
          <p:cNvSpPr>
            <a:spLocks noGrp="1"/>
          </p:cNvSpPr>
          <p:nvPr>
            <p:ph type="subTitle" idx="1"/>
          </p:nvPr>
        </p:nvSpPr>
        <p:spPr>
          <a:xfrm>
            <a:off x="632546" y="1388721"/>
            <a:ext cx="7878907" cy="3480431"/>
          </a:xfrm>
        </p:spPr>
        <p:txBody>
          <a:bodyPr>
            <a:normAutofit lnSpcReduction="10000"/>
          </a:bodyPr>
          <a:lstStyle/>
          <a:p>
            <a:pPr algn="just"/>
            <a:r>
              <a:rPr lang="pl-PL" sz="2400" dirty="0">
                <a:solidFill>
                  <a:schemeClr val="tx1"/>
                </a:solidFill>
              </a:rPr>
              <a:t>Partycypacja społeczna, czyli uspołecznienie procesów decyzyjnych poprzez zwiększenie zaangażowania i roli obywateli, to efekt wdrażania konstytucyjnej zasady subsydiarności. Zasada ta ma fundamentalne znaczenie dla budowania współpracy i zapewnienia warunków udziału w życiu publicznym obywateli, najczęściej zrzeszonych w nieformalnych grupach społecznych lub działających w ramach organizacji pozarządowych.</a:t>
            </a:r>
          </a:p>
          <a:p>
            <a:pPr algn="just"/>
            <a:r>
              <a:rPr lang="pl-PL" sz="2400" dirty="0">
                <a:solidFill>
                  <a:schemeClr val="tx1"/>
                </a:solidFill>
              </a:rPr>
              <a:t>Proces planowania strategicznego powinien zostać uzupełniony o badania społeczne.</a:t>
            </a:r>
          </a:p>
        </p:txBody>
      </p:sp>
    </p:spTree>
    <p:extLst>
      <p:ext uri="{BB962C8B-B14F-4D97-AF65-F5344CB8AC3E}">
        <p14:creationId xmlns:p14="http://schemas.microsoft.com/office/powerpoint/2010/main" val="16114055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1977" y="333399"/>
            <a:ext cx="6858000" cy="938485"/>
          </a:xfrm>
        </p:spPr>
        <p:txBody>
          <a:bodyPr>
            <a:noAutofit/>
          </a:bodyPr>
          <a:lstStyle/>
          <a:p>
            <a:r>
              <a:rPr lang="pl-PL" sz="2800" b="1" dirty="0"/>
              <a:t>Partycypacyjny charakter LSR</a:t>
            </a:r>
            <a:br>
              <a:rPr lang="pl-PL" sz="2800" dirty="0"/>
            </a:br>
            <a:endParaRPr lang="pl-PL" sz="2800" dirty="0"/>
          </a:p>
        </p:txBody>
      </p:sp>
      <p:sp>
        <p:nvSpPr>
          <p:cNvPr id="3" name="Podtytuł 2"/>
          <p:cNvSpPr>
            <a:spLocks noGrp="1"/>
          </p:cNvSpPr>
          <p:nvPr>
            <p:ph type="subTitle" idx="1"/>
          </p:nvPr>
        </p:nvSpPr>
        <p:spPr>
          <a:xfrm>
            <a:off x="581524" y="1315538"/>
            <a:ext cx="7878907" cy="3746580"/>
          </a:xfrm>
        </p:spPr>
        <p:txBody>
          <a:bodyPr>
            <a:normAutofit lnSpcReduction="10000"/>
          </a:bodyPr>
          <a:lstStyle/>
          <a:p>
            <a:pPr marL="285750" lvl="0" indent="-285750" algn="l">
              <a:buFont typeface="Arial" panose="020B0604020202020204" pitchFamily="34" charset="0"/>
              <a:buChar char="•"/>
            </a:pPr>
            <a:r>
              <a:rPr lang="pl-PL" sz="2400" dirty="0"/>
              <a:t>przebieg przeprowadzenia konsultacji LSR ze społecznością lokalną,</a:t>
            </a:r>
          </a:p>
          <a:p>
            <a:pPr marL="285750" lvl="0" indent="-285750" algn="l">
              <a:buFont typeface="Arial" panose="020B0604020202020204" pitchFamily="34" charset="0"/>
              <a:buChar char="•"/>
            </a:pPr>
            <a:r>
              <a:rPr lang="pl-PL" sz="2400" dirty="0"/>
              <a:t>wykorzystanie adekwatnych do potrzeb partycypacyjnych metod konsultacji na każdym kluczowym etapie prac nad opracowaniem LSR,</a:t>
            </a:r>
          </a:p>
          <a:p>
            <a:pPr marL="285750" lvl="0" indent="-285750" algn="l">
              <a:buFont typeface="Arial" panose="020B0604020202020204" pitchFamily="34" charset="0"/>
              <a:buChar char="•"/>
            </a:pPr>
            <a:r>
              <a:rPr lang="pl-PL" sz="2400" dirty="0"/>
              <a:t>dokonanie analizy przyjęcia bądź odrzucenia wniosków z konsultacji,</a:t>
            </a:r>
          </a:p>
          <a:p>
            <a:pPr marL="285750" lvl="0" indent="-285750" algn="l">
              <a:buFont typeface="Arial" panose="020B0604020202020204" pitchFamily="34" charset="0"/>
              <a:buChar char="•"/>
            </a:pPr>
            <a:r>
              <a:rPr lang="pl-PL" sz="2400" dirty="0"/>
              <a:t>wykorzystanie danych z konsultacji społecznych przeprowadzonych na obszarze objętym LSR do jej opracowania. </a:t>
            </a:r>
          </a:p>
          <a:p>
            <a:pPr marL="285750" indent="-285750">
              <a:buFont typeface="Arial" panose="020B0604020202020204" pitchFamily="34" charset="0"/>
              <a:buChar char="•"/>
            </a:pPr>
            <a:endParaRPr lang="pl-PL" sz="2400" dirty="0"/>
          </a:p>
        </p:txBody>
      </p:sp>
    </p:spTree>
    <p:extLst>
      <p:ext uri="{BB962C8B-B14F-4D97-AF65-F5344CB8AC3E}">
        <p14:creationId xmlns:p14="http://schemas.microsoft.com/office/powerpoint/2010/main" val="16114055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1977" y="358887"/>
            <a:ext cx="6858000" cy="938485"/>
          </a:xfrm>
        </p:spPr>
        <p:txBody>
          <a:bodyPr>
            <a:noAutofit/>
          </a:bodyPr>
          <a:lstStyle/>
          <a:p>
            <a:r>
              <a:rPr lang="pl-PL" sz="2800" b="1" dirty="0"/>
              <a:t>Analiza potrzeb i potencjału LSR</a:t>
            </a:r>
            <a:br>
              <a:rPr lang="pl-PL" sz="2800" dirty="0"/>
            </a:br>
            <a:endParaRPr lang="pl-PL" sz="2800" dirty="0"/>
          </a:p>
        </p:txBody>
      </p:sp>
      <p:sp>
        <p:nvSpPr>
          <p:cNvPr id="3" name="Podtytuł 2"/>
          <p:cNvSpPr>
            <a:spLocks noGrp="1"/>
          </p:cNvSpPr>
          <p:nvPr>
            <p:ph type="subTitle" idx="1"/>
          </p:nvPr>
        </p:nvSpPr>
        <p:spPr>
          <a:xfrm>
            <a:off x="581524" y="1348386"/>
            <a:ext cx="7878907" cy="3713732"/>
          </a:xfrm>
        </p:spPr>
        <p:txBody>
          <a:bodyPr>
            <a:normAutofit lnSpcReduction="10000"/>
          </a:bodyPr>
          <a:lstStyle/>
          <a:p>
            <a:pPr marL="285750" lvl="0" indent="-285750" algn="l">
              <a:buFont typeface="Arial" panose="020B0604020202020204" pitchFamily="34" charset="0"/>
              <a:buChar char="•"/>
            </a:pPr>
            <a:r>
              <a:rPr lang="pl-PL" sz="2000" dirty="0"/>
              <a:t>Analiza potrzeb rozwojowych i potencjałów obszaru wdrażania LSR wraz z ich uzasadnieniem. </a:t>
            </a:r>
          </a:p>
          <a:p>
            <a:pPr marL="285750" lvl="0" indent="-285750" algn="l">
              <a:buFont typeface="Arial" panose="020B0604020202020204" pitchFamily="34" charset="0"/>
              <a:buChar char="•"/>
            </a:pPr>
            <a:r>
              <a:rPr lang="pl-PL" sz="2000" dirty="0"/>
              <a:t>Określenie grup docelowych szczególnie istotnych z punktu widzenia realizacji LSR, w tym grup w niekorzystnej sytuacji, seniorów, ludzi młodych (do 25 roku życia), w szczególności w przypadku gdy LGD przewiduje dedykowane wsparcie</a:t>
            </a:r>
            <a:br>
              <a:rPr lang="pl-PL" sz="2000" dirty="0"/>
            </a:br>
            <a:r>
              <a:rPr lang="pl-PL" sz="2000" dirty="0"/>
              <a:t> dla tych grup, oraz problemów odnoszących się do tych grup wraz z ich uzasadnieniem.</a:t>
            </a:r>
          </a:p>
          <a:p>
            <a:pPr marL="285750" lvl="0" indent="-285750" algn="l">
              <a:buFont typeface="Arial" panose="020B0604020202020204" pitchFamily="34" charset="0"/>
              <a:buChar char="•"/>
            </a:pPr>
            <a:r>
              <a:rPr lang="pl-PL" sz="2000" dirty="0"/>
              <a:t>Analiza, w jaki sposób LGD może wesprzeć zarówno lokalne, jak i -ponadlokalne inicjatywy, szczególnie uwzględniając na danym obszarze wdrażanie pozostałych  instrumentów terytorialnych wdrażanych na danym obszarze.</a:t>
            </a:r>
          </a:p>
          <a:p>
            <a:pPr marL="285750" indent="-285750">
              <a:buFont typeface="Arial" panose="020B0604020202020204" pitchFamily="34" charset="0"/>
              <a:buChar char="•"/>
            </a:pPr>
            <a:endParaRPr lang="pl-PL" sz="2000" dirty="0"/>
          </a:p>
        </p:txBody>
      </p:sp>
    </p:spTree>
    <p:extLst>
      <p:ext uri="{BB962C8B-B14F-4D97-AF65-F5344CB8AC3E}">
        <p14:creationId xmlns:p14="http://schemas.microsoft.com/office/powerpoint/2010/main" val="16114055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143000" y="245333"/>
            <a:ext cx="6858000" cy="938485"/>
          </a:xfrm>
        </p:spPr>
        <p:txBody>
          <a:bodyPr>
            <a:normAutofit fontScale="90000"/>
          </a:bodyPr>
          <a:lstStyle/>
          <a:p>
            <a:r>
              <a:rPr lang="pl-PL" sz="2800" b="1" dirty="0"/>
              <a:t>Spójność, komplementarność i synergia</a:t>
            </a:r>
            <a:br>
              <a:rPr lang="pl-PL" sz="2800" dirty="0"/>
            </a:br>
            <a:endParaRPr lang="pl-PL" sz="2800" dirty="0"/>
          </a:p>
        </p:txBody>
      </p:sp>
      <p:sp>
        <p:nvSpPr>
          <p:cNvPr id="3" name="Podtytuł 2"/>
          <p:cNvSpPr>
            <a:spLocks noGrp="1"/>
          </p:cNvSpPr>
          <p:nvPr>
            <p:ph type="subTitle" idx="1"/>
          </p:nvPr>
        </p:nvSpPr>
        <p:spPr>
          <a:xfrm>
            <a:off x="467544" y="974809"/>
            <a:ext cx="8496944" cy="2857254"/>
          </a:xfrm>
        </p:spPr>
        <p:txBody>
          <a:bodyPr>
            <a:noAutofit/>
          </a:bodyPr>
          <a:lstStyle/>
          <a:p>
            <a:pPr marL="342900" lvl="0" indent="-342900" algn="l">
              <a:buFont typeface="Arial" panose="020B0604020202020204" pitchFamily="34" charset="0"/>
              <a:buChar char="•"/>
            </a:pPr>
            <a:r>
              <a:rPr lang="pl-PL" sz="2400" dirty="0"/>
              <a:t>Opis zgodności i komplementarności LSR z innymi dokumentami planistycznymi/ strategiami w szczególności strategiami rozwoju województwa/województw, regionalnymi strategiami  / programami regionalnymi lub tematycznymi czy strategiami ponadlokalnymi i terytorialnymi (ZIT) dotyczącymi obszaru działania LGD, poprzez porównanie celów i założeń tych dokumentów z celami LSR i wykazanie ich spójności, czyli w jaki sposób LSR łączy się z szerszymi planami/strategiami rozwoju na wyższym poziomie?</a:t>
            </a:r>
          </a:p>
          <a:p>
            <a:pPr marL="342900" lvl="0" indent="-342900" algn="l">
              <a:buFont typeface="Arial" panose="020B0604020202020204" pitchFamily="34" charset="0"/>
              <a:buChar char="•"/>
            </a:pPr>
            <a:r>
              <a:rPr lang="pl-PL" sz="2400" dirty="0"/>
              <a:t>Opis sposobu integrowania różnych sektorów, partnerów, zasobów czy branż działalności gospodarczej w celu kompleksowej realizacji przedsięwzięć.</a:t>
            </a:r>
          </a:p>
          <a:p>
            <a:pPr marL="342900" indent="-342900">
              <a:buFont typeface="Arial" panose="020B0604020202020204" pitchFamily="34" charset="0"/>
              <a:buChar char="•"/>
            </a:pPr>
            <a:endParaRPr lang="pl-PL" sz="2400" dirty="0"/>
          </a:p>
        </p:txBody>
      </p:sp>
    </p:spTree>
    <p:extLst>
      <p:ext uri="{BB962C8B-B14F-4D97-AF65-F5344CB8AC3E}">
        <p14:creationId xmlns:p14="http://schemas.microsoft.com/office/powerpoint/2010/main" val="16114055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1977" y="279070"/>
            <a:ext cx="6858000" cy="938485"/>
          </a:xfrm>
        </p:spPr>
        <p:txBody>
          <a:bodyPr>
            <a:normAutofit fontScale="90000"/>
          </a:bodyPr>
          <a:lstStyle/>
          <a:p>
            <a:r>
              <a:rPr lang="pl-PL" sz="2800" b="1" dirty="0"/>
              <a:t>Cele i wskaźniki</a:t>
            </a:r>
            <a:br>
              <a:rPr lang="pl-PL" sz="2800" dirty="0"/>
            </a:br>
            <a:endParaRPr lang="pl-PL" sz="2800" dirty="0"/>
          </a:p>
        </p:txBody>
      </p:sp>
      <p:sp>
        <p:nvSpPr>
          <p:cNvPr id="3" name="Podtytuł 2"/>
          <p:cNvSpPr>
            <a:spLocks noGrp="1"/>
          </p:cNvSpPr>
          <p:nvPr>
            <p:ph type="subTitle" idx="1"/>
          </p:nvPr>
        </p:nvSpPr>
        <p:spPr>
          <a:xfrm>
            <a:off x="581523" y="790751"/>
            <a:ext cx="7878907" cy="2857254"/>
          </a:xfrm>
        </p:spPr>
        <p:txBody>
          <a:bodyPr>
            <a:noAutofit/>
          </a:bodyPr>
          <a:lstStyle/>
          <a:p>
            <a:pPr marL="285750" lvl="0" indent="-285750" algn="l">
              <a:buFont typeface="Arial" panose="020B0604020202020204" pitchFamily="34" charset="0"/>
              <a:buChar char="•"/>
            </a:pPr>
            <a:r>
              <a:rPr lang="pl-PL" sz="1800" dirty="0"/>
              <a:t>Specyfikacja i opis celów, przypisanych im przedsięwzięć oraz uzasadnienie ich sformułowania w oparciu o konsultacje społeczne i powiązanie ich z analizą potrzeb i potencjału obszaru w zintegrowany sposób.</a:t>
            </a:r>
          </a:p>
          <a:p>
            <a:pPr marL="285750" lvl="0" indent="-285750" algn="l">
              <a:buFont typeface="Arial" panose="020B0604020202020204" pitchFamily="34" charset="0"/>
              <a:buChar char="•"/>
            </a:pPr>
            <a:r>
              <a:rPr lang="pl-PL" sz="1800" dirty="0"/>
              <a:t>Przedstawienie celów z podziałem na źródła finansowania.</a:t>
            </a:r>
          </a:p>
          <a:p>
            <a:pPr marL="285750" lvl="0" indent="-285750" algn="l">
              <a:buFont typeface="Arial" panose="020B0604020202020204" pitchFamily="34" charset="0"/>
              <a:buChar char="•"/>
            </a:pPr>
            <a:r>
              <a:rPr lang="pl-PL" sz="1800" dirty="0"/>
              <a:t>Przedstawienie przedsięwzięć realizowanych w ramach RLKS, a także wskazanie sposobu ich realizacji wraz z uzasadnieniem.</a:t>
            </a:r>
          </a:p>
          <a:p>
            <a:pPr marL="285750" lvl="0" indent="-285750" algn="l">
              <a:buFont typeface="Arial" panose="020B0604020202020204" pitchFamily="34" charset="0"/>
              <a:buChar char="•"/>
            </a:pPr>
            <a:r>
              <a:rPr lang="pl-PL" sz="1800" dirty="0"/>
              <a:t>Przypisanie wskaźników do celów i przedsięwzięć w kontekście ich adekwatności do celów i przedsięwzięć oraz zgodności ze wskaźnikami dla programów, w ramach których planowane jest finansowanie LSR.</a:t>
            </a:r>
          </a:p>
          <a:p>
            <a:pPr marL="446088" lvl="1" indent="-271463" algn="l">
              <a:buFont typeface="Calibri Light" panose="020F0302020204030204" pitchFamily="34" charset="0"/>
              <a:buChar char="̶"/>
            </a:pPr>
            <a:r>
              <a:rPr lang="pl-PL" sz="1600" dirty="0">
                <a:solidFill>
                  <a:schemeClr val="tx1"/>
                </a:solidFill>
              </a:rPr>
              <a:t>Pojęcie „zintegrowane” wcale nie oznacza „wszechogarniające” — strategie nie powinny zmierzać do rozwiązania wszystkich problemów równocześnie ani przykładać identycznej wagi do każdego zagadnienia. Niektóre kwestie wykraczają poza zasięg oddziaływania lub realizacji podejścia lokalnego. W swoich zintegrowanych LSR LGD powinny dokonywać wyborów i koncentrować się na tych celach oraz działaniach, które dodają wartość do istniejącego wsparcia i mają największe szanse na przyczynienie się do osiągnięcia oczekiwanych zmian.</a:t>
            </a:r>
          </a:p>
          <a:p>
            <a:pPr marL="285750" indent="-285750">
              <a:buFont typeface="Arial" panose="020B0604020202020204" pitchFamily="34" charset="0"/>
              <a:buChar char="•"/>
            </a:pPr>
            <a:endParaRPr lang="pl-PL" sz="1800" dirty="0"/>
          </a:p>
        </p:txBody>
      </p:sp>
    </p:spTree>
    <p:extLst>
      <p:ext uri="{BB962C8B-B14F-4D97-AF65-F5344CB8AC3E}">
        <p14:creationId xmlns:p14="http://schemas.microsoft.com/office/powerpoint/2010/main" val="16114055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71600" y="200234"/>
            <a:ext cx="6858000" cy="938485"/>
          </a:xfrm>
        </p:spPr>
        <p:txBody>
          <a:bodyPr>
            <a:normAutofit/>
          </a:bodyPr>
          <a:lstStyle/>
          <a:p>
            <a:r>
              <a:rPr lang="pl-PL" sz="2800" dirty="0"/>
              <a:t>LSR współfinansowane ze środków EFRROW</a:t>
            </a:r>
          </a:p>
        </p:txBody>
      </p:sp>
      <p:sp>
        <p:nvSpPr>
          <p:cNvPr id="3" name="Podtytuł 2"/>
          <p:cNvSpPr>
            <a:spLocks noGrp="1"/>
          </p:cNvSpPr>
          <p:nvPr>
            <p:ph type="subTitle" idx="1"/>
          </p:nvPr>
        </p:nvSpPr>
        <p:spPr>
          <a:xfrm>
            <a:off x="581524" y="1268761"/>
            <a:ext cx="7878907" cy="3793357"/>
          </a:xfrm>
        </p:spPr>
        <p:txBody>
          <a:bodyPr>
            <a:normAutofit/>
          </a:bodyPr>
          <a:lstStyle/>
          <a:p>
            <a:pPr marL="285750" lvl="0" indent="-285750" algn="l">
              <a:buFont typeface="Arial" panose="020B0604020202020204" pitchFamily="34" charset="0"/>
              <a:buChar char="•"/>
            </a:pPr>
            <a:r>
              <a:rPr lang="pl-PL" sz="2000" b="1" dirty="0"/>
              <a:t>nie więcej niż 3 konkretne priorytetowe cele</a:t>
            </a:r>
            <a:r>
              <a:rPr lang="pl-PL" sz="2000" dirty="0"/>
              <a:t>/obszary tematyczne, na których będzie koncentrowało się wsparcie z PS WPR, przy czym obszary te powinny być wskazane precyzyjnie w odpowiedzi na zdiagnozowane problemy, najlepiej ze wskazaniem posiadanych specyficznych lokalnych zasobów, które można zaangażować w tym procesie; </a:t>
            </a:r>
          </a:p>
          <a:p>
            <a:pPr marL="285750" lvl="0" indent="-285750" algn="l">
              <a:buFont typeface="Arial" panose="020B0604020202020204" pitchFamily="34" charset="0"/>
              <a:buChar char="•"/>
            </a:pPr>
            <a:r>
              <a:rPr lang="pl-PL" sz="2000" b="1" dirty="0"/>
              <a:t>konkretne zamierzenia </a:t>
            </a:r>
            <a:r>
              <a:rPr lang="pl-PL" sz="2000" dirty="0"/>
              <a:t>składające się na dane przedsięwzięcie </a:t>
            </a:r>
          </a:p>
          <a:p>
            <a:pPr marL="285750" lvl="0" indent="-285750" algn="l">
              <a:buFont typeface="Arial" panose="020B0604020202020204" pitchFamily="34" charset="0"/>
              <a:buChar char="•"/>
            </a:pPr>
            <a:r>
              <a:rPr lang="pl-PL" sz="2000" dirty="0"/>
              <a:t>przewidywane do wsparcia konkretne rodzaje działalności gospodarczej jedynie w zakresie w jakim jest to zgodne z celami tematycznymi wskazanymi w LSR;</a:t>
            </a:r>
          </a:p>
          <a:p>
            <a:pPr marL="285750" lvl="0" indent="-285750" algn="l">
              <a:buFont typeface="Arial" panose="020B0604020202020204" pitchFamily="34" charset="0"/>
              <a:buChar char="•"/>
            </a:pPr>
            <a:r>
              <a:rPr lang="pl-PL" sz="2000" dirty="0"/>
              <a:t>przewidywane wsparcie dla rolników i ich rodziny w zakresie działalności pozarolniczej, o ile zostało przewidziane w LSR. </a:t>
            </a:r>
          </a:p>
          <a:p>
            <a:pPr marL="285750" indent="-285750">
              <a:buFont typeface="Arial" panose="020B0604020202020204" pitchFamily="34" charset="0"/>
              <a:buChar char="•"/>
            </a:pPr>
            <a:endParaRPr lang="pl-PL" sz="2000" dirty="0"/>
          </a:p>
        </p:txBody>
      </p:sp>
    </p:spTree>
    <p:extLst>
      <p:ext uri="{BB962C8B-B14F-4D97-AF65-F5344CB8AC3E}">
        <p14:creationId xmlns:p14="http://schemas.microsoft.com/office/powerpoint/2010/main" val="16114055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1977" y="288876"/>
            <a:ext cx="6858000" cy="938485"/>
          </a:xfrm>
        </p:spPr>
        <p:txBody>
          <a:bodyPr>
            <a:normAutofit/>
          </a:bodyPr>
          <a:lstStyle/>
          <a:p>
            <a:r>
              <a:rPr lang="pl-PL" sz="2800" dirty="0"/>
              <a:t>Ustalanie wielkości wskaźników</a:t>
            </a:r>
          </a:p>
        </p:txBody>
      </p:sp>
      <p:sp>
        <p:nvSpPr>
          <p:cNvPr id="3" name="Podtytuł 2"/>
          <p:cNvSpPr>
            <a:spLocks noGrp="1"/>
          </p:cNvSpPr>
          <p:nvPr>
            <p:ph type="subTitle" idx="1"/>
          </p:nvPr>
        </p:nvSpPr>
        <p:spPr>
          <a:xfrm>
            <a:off x="581524" y="1412776"/>
            <a:ext cx="7878907" cy="3649342"/>
          </a:xfrm>
        </p:spPr>
        <p:txBody>
          <a:bodyPr>
            <a:normAutofit/>
          </a:bodyPr>
          <a:lstStyle/>
          <a:p>
            <a:pPr marL="285750" lvl="0" indent="-285750" algn="l">
              <a:buFont typeface="Arial" panose="020B0604020202020204" pitchFamily="34" charset="0"/>
              <a:buChar char="•"/>
            </a:pPr>
            <a:r>
              <a:rPr lang="pl-PL" sz="2400" dirty="0"/>
              <a:t>źródła pozyskania danych do pomiaru,</a:t>
            </a:r>
          </a:p>
          <a:p>
            <a:pPr marL="285750" lvl="0" indent="-285750" algn="l">
              <a:buFont typeface="Arial" panose="020B0604020202020204" pitchFamily="34" charset="0"/>
              <a:buChar char="•"/>
            </a:pPr>
            <a:r>
              <a:rPr lang="pl-PL" sz="2400" dirty="0"/>
              <a:t>sposób i częstotliwość dokonywania pomiaru, uaktualniania danych (podanie dokładnego sposobu liczenia wskaźnika, algorytmów itp.</a:t>
            </a:r>
          </a:p>
          <a:p>
            <a:pPr marL="285750" lvl="0" indent="-285750" algn="l">
              <a:buFont typeface="Arial" panose="020B0604020202020204" pitchFamily="34" charset="0"/>
              <a:buChar char="•"/>
            </a:pPr>
            <a:r>
              <a:rPr lang="pl-PL" sz="2400" dirty="0"/>
              <a:t>stan początkowy wskaźnika oraz wyjaśnienie sposobu jego ustalenia, </a:t>
            </a:r>
          </a:p>
          <a:p>
            <a:pPr marL="285750" lvl="0" indent="-285750" algn="l">
              <a:buFont typeface="Arial" panose="020B0604020202020204" pitchFamily="34" charset="0"/>
              <a:buChar char="•"/>
            </a:pPr>
            <a:r>
              <a:rPr lang="pl-PL" sz="2400" dirty="0"/>
              <a:t>stan docelowy wskaźnika (ewentualnie poziomy przejściowe, jeśli takie są planowane) oraz wyjaśnienie dotyczące sposobu jego ustalenia (założenia do planowania).</a:t>
            </a:r>
          </a:p>
          <a:p>
            <a:pPr marL="285750" indent="-285750">
              <a:buFont typeface="Arial" panose="020B0604020202020204" pitchFamily="34" charset="0"/>
              <a:buChar char="•"/>
            </a:pPr>
            <a:endParaRPr lang="pl-PL" sz="2400" dirty="0"/>
          </a:p>
        </p:txBody>
      </p:sp>
    </p:spTree>
    <p:extLst>
      <p:ext uri="{BB962C8B-B14F-4D97-AF65-F5344CB8AC3E}">
        <p14:creationId xmlns:p14="http://schemas.microsoft.com/office/powerpoint/2010/main" val="16114055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143000" y="764704"/>
            <a:ext cx="6858000" cy="938485"/>
          </a:xfrm>
        </p:spPr>
        <p:txBody>
          <a:bodyPr>
            <a:noAutofit/>
          </a:bodyPr>
          <a:lstStyle/>
          <a:p>
            <a:r>
              <a:rPr lang="pl-PL" sz="2800" b="1" dirty="0"/>
              <a:t>Sposób wyboru i oceny operacji oraz sposób ustanawiania kryteriów wyboru</a:t>
            </a:r>
            <a:br>
              <a:rPr lang="pl-PL" sz="2800" dirty="0"/>
            </a:br>
            <a:endParaRPr lang="pl-PL" sz="2800" dirty="0"/>
          </a:p>
        </p:txBody>
      </p:sp>
      <p:sp>
        <p:nvSpPr>
          <p:cNvPr id="3" name="Podtytuł 2"/>
          <p:cNvSpPr>
            <a:spLocks noGrp="1"/>
          </p:cNvSpPr>
          <p:nvPr>
            <p:ph type="subTitle" idx="1"/>
          </p:nvPr>
        </p:nvSpPr>
        <p:spPr>
          <a:xfrm>
            <a:off x="467544" y="1916832"/>
            <a:ext cx="8404286" cy="3649341"/>
          </a:xfrm>
        </p:spPr>
        <p:txBody>
          <a:bodyPr>
            <a:normAutofit/>
          </a:bodyPr>
          <a:lstStyle/>
          <a:p>
            <a:pPr marL="285750" lvl="0" indent="-285750" algn="l">
              <a:buFont typeface="Arial" panose="020B0604020202020204" pitchFamily="34" charset="0"/>
              <a:buChar char="•"/>
            </a:pPr>
            <a:r>
              <a:rPr lang="pl-PL" sz="1800" dirty="0"/>
              <a:t>Ogólna charakterystyka wewnętrznej organizacji pracy LGD, w tym przyjętych rozwiązań formalno-instytucjonalnych </a:t>
            </a:r>
          </a:p>
          <a:p>
            <a:pPr marL="285750" lvl="0" indent="-285750" algn="l">
              <a:buFont typeface="Arial" panose="020B0604020202020204" pitchFamily="34" charset="0"/>
              <a:buChar char="•"/>
            </a:pPr>
            <a:r>
              <a:rPr lang="pl-PL" sz="1800" dirty="0"/>
              <a:t>Sposób ustanawiania i zmiany kryteriów wyboru zgodnie z wymogami określonymi dla programów, w ramach których planowane jest finansowanie LSR z uwzględnieniem powiązania kryteriów wyboru z diagnozą obszaru, celami i wskaźnikami. </a:t>
            </a:r>
          </a:p>
          <a:p>
            <a:pPr marL="285750" lvl="0" indent="-285750" algn="l">
              <a:buFont typeface="Arial" panose="020B0604020202020204" pitchFamily="34" charset="0"/>
              <a:buChar char="•"/>
            </a:pPr>
            <a:r>
              <a:rPr lang="pl-PL" sz="1800" dirty="0"/>
              <a:t>Wskazanie w jaki sposób w kryteriach wyboru operacji zostanie uwzględniona innowacyjność i </a:t>
            </a:r>
            <a:r>
              <a:rPr lang="pl-PL" sz="1800" dirty="0" err="1"/>
              <a:t>inkluzywność</a:t>
            </a:r>
            <a:r>
              <a:rPr lang="pl-PL" sz="1800" dirty="0"/>
              <a:t> oraz przedstawienie ich definicji i zasad oceny.</a:t>
            </a:r>
          </a:p>
          <a:p>
            <a:pPr marL="285750" lvl="0" indent="-285750" algn="l">
              <a:buFont typeface="Arial" panose="020B0604020202020204" pitchFamily="34" charset="0"/>
              <a:buChar char="•"/>
            </a:pPr>
            <a:r>
              <a:rPr lang="pl-PL" sz="1800" dirty="0"/>
              <a:t>Informacja o ewentualnej realizacji projektów grantowych</a:t>
            </a:r>
          </a:p>
          <a:p>
            <a:pPr marL="742950" lvl="1" indent="-285750" algn="l">
              <a:buFont typeface="Arial" panose="020B0604020202020204" pitchFamily="34" charset="0"/>
              <a:buChar char="•"/>
            </a:pPr>
            <a:r>
              <a:rPr lang="pl-PL" sz="1800" i="1" dirty="0" err="1">
                <a:solidFill>
                  <a:schemeClr val="tx1"/>
                </a:solidFill>
              </a:rPr>
              <a:t>Inkluzywność</a:t>
            </a:r>
            <a:r>
              <a:rPr lang="pl-PL" sz="1800" i="1" dirty="0">
                <a:solidFill>
                  <a:schemeClr val="tx1"/>
                </a:solidFill>
              </a:rPr>
              <a:t> rozumiana jest jako powszechność, dostępność dla każdego członka społeczności (przeciwieństwo ekskluzywności); w aspekcie integracyjno-aktywizującym.</a:t>
            </a:r>
          </a:p>
          <a:p>
            <a:pPr marL="285750" lvl="0" indent="-285750" algn="l">
              <a:buFont typeface="Arial" panose="020B0604020202020204" pitchFamily="34" charset="0"/>
              <a:buChar char="•"/>
            </a:pPr>
            <a:endParaRPr lang="pl-PL" sz="1800" dirty="0"/>
          </a:p>
          <a:p>
            <a:pPr marL="285750" indent="-285750">
              <a:buFont typeface="Arial" panose="020B0604020202020204" pitchFamily="34" charset="0"/>
              <a:buChar char="•"/>
            </a:pPr>
            <a:endParaRPr lang="pl-PL" sz="1800" dirty="0"/>
          </a:p>
        </p:txBody>
      </p:sp>
    </p:spTree>
    <p:extLst>
      <p:ext uri="{BB962C8B-B14F-4D97-AF65-F5344CB8AC3E}">
        <p14:creationId xmlns:p14="http://schemas.microsoft.com/office/powerpoint/2010/main" val="1611405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4659" y="476672"/>
            <a:ext cx="8065772" cy="938485"/>
          </a:xfrm>
        </p:spPr>
        <p:txBody>
          <a:bodyPr>
            <a:noAutofit/>
          </a:bodyPr>
          <a:lstStyle/>
          <a:p>
            <a:r>
              <a:rPr lang="pl-PL" sz="3200" b="1" dirty="0">
                <a:solidFill>
                  <a:schemeClr val="tx1"/>
                </a:solidFill>
                <a:latin typeface="Calibri Light" panose="020F0302020204030204" pitchFamily="34" charset="0"/>
                <a:cs typeface="Calibri Light" panose="020F0302020204030204" pitchFamily="34" charset="0"/>
              </a:rPr>
              <a:t>Rozporządzenie Parlamentu Europejskiego i Rady (UE) </a:t>
            </a:r>
            <a:r>
              <a:rPr lang="pl-PL" sz="3200" b="1" u="sng" dirty="0">
                <a:solidFill>
                  <a:schemeClr val="tx1"/>
                </a:solidFill>
                <a:latin typeface="Calibri Light" panose="020F0302020204030204" pitchFamily="34" charset="0"/>
                <a:cs typeface="Calibri Light" panose="020F0302020204030204" pitchFamily="34" charset="0"/>
              </a:rPr>
              <a:t>2021/1060</a:t>
            </a:r>
            <a:endParaRPr lang="pl-PL" sz="3200" b="1" dirty="0">
              <a:latin typeface="Calibri Light" panose="020F0302020204030204" pitchFamily="34" charset="0"/>
              <a:cs typeface="Calibri Light" panose="020F0302020204030204" pitchFamily="34" charset="0"/>
            </a:endParaRPr>
          </a:p>
        </p:txBody>
      </p:sp>
      <p:sp>
        <p:nvSpPr>
          <p:cNvPr id="3" name="Podtytuł 2"/>
          <p:cNvSpPr>
            <a:spLocks noGrp="1"/>
          </p:cNvSpPr>
          <p:nvPr>
            <p:ph type="subTitle" idx="1"/>
          </p:nvPr>
        </p:nvSpPr>
        <p:spPr>
          <a:xfrm>
            <a:off x="581524" y="1700810"/>
            <a:ext cx="7878907" cy="4464494"/>
          </a:xfrm>
        </p:spPr>
        <p:txBody>
          <a:bodyPr>
            <a:normAutofit/>
          </a:bodyPr>
          <a:lstStyle/>
          <a:p>
            <a:pPr algn="just"/>
            <a:r>
              <a:rPr lang="pl-PL" sz="1600" dirty="0">
                <a:solidFill>
                  <a:schemeClr val="tx1"/>
                </a:solidFill>
                <a:latin typeface="Calibri Light" pitchFamily="34" charset="0"/>
                <a:cs typeface="Calibri Light" pitchFamily="34" charset="0"/>
              </a:rPr>
              <a:t>Aby ugruntować podejście oparte na zintegrowanym rozwoju terytorialnym, inwestycje w formie narzędzi terytorialnych, takich jak zintegrowane inwestycje terytorialne, </a:t>
            </a:r>
            <a:r>
              <a:rPr lang="pl-PL" sz="1600" b="1" dirty="0">
                <a:solidFill>
                  <a:schemeClr val="tx1"/>
                </a:solidFill>
                <a:latin typeface="Calibri Light" pitchFamily="34" charset="0"/>
                <a:cs typeface="Calibri Light" pitchFamily="34" charset="0"/>
              </a:rPr>
              <a:t>rozwój lokalny kierowany przez społeczność, zwany LEADER</a:t>
            </a:r>
            <a:r>
              <a:rPr lang="pl-PL" sz="1600" dirty="0">
                <a:solidFill>
                  <a:schemeClr val="tx1"/>
                </a:solidFill>
                <a:latin typeface="Calibri Light" pitchFamily="34" charset="0"/>
                <a:cs typeface="Calibri Light" pitchFamily="34" charset="0"/>
              </a:rPr>
              <a:t> w ramach Europejskiego Funduszu Rolnego na rzecz Rozwoju Obszarów Wiejskich (EFRROW) lub wszelkie inne narzędzia terytorialne wspierające inicjatywy opracowane przez państwa członkowskie, </a:t>
            </a:r>
            <a:r>
              <a:rPr lang="pl-PL" sz="1600" b="1" dirty="0">
                <a:solidFill>
                  <a:schemeClr val="tx1"/>
                </a:solidFill>
                <a:latin typeface="Calibri Light" pitchFamily="34" charset="0"/>
                <a:cs typeface="Calibri Light" pitchFamily="34" charset="0"/>
              </a:rPr>
              <a:t>powinny opierać się na strategiach rozwoju terytorialnego i lokalnego.</a:t>
            </a:r>
            <a:r>
              <a:rPr lang="pl-PL" sz="1600" dirty="0">
                <a:solidFill>
                  <a:schemeClr val="tx1"/>
                </a:solidFill>
                <a:latin typeface="Calibri Light" pitchFamily="34" charset="0"/>
                <a:cs typeface="Calibri Light" pitchFamily="34" charset="0"/>
              </a:rPr>
              <a:t> To samo powinno mieć zastosowanie do powiązanych inicjatyw, takich jak idea „inteligentna wieś”. Do celów zintegrowanych inwestycji terytorialnych i narzędzi terytorialnych opracowanych przez państwa członkowskie należy określić minimalne wymogi w odniesieniu do treści strategii terytorialnych. Za opracowanie i zatwierdzenie tych strategii terytorialnych powinny być odpowiedzialne odpowiednie instytucje lub podmioty. Aby zapewnić zaangażowanie odpowiednich instytucji lub podmiotów we wdrażanie strategii terytorialnych, takie instytucje lub podmioty powinny być odpowiedzialne za wybór operacji, które mają otrzymać wsparcie, lub też uczestniczyć w tym wyborze. Promując inicjatywy w zakresie zrównoważonej turystyki, strategie terytorialne powinny zapewniać odpowiednią równowagę między potrzebami zarówno mieszkańców, jak i turystów, takimi jak tworzenie wzajemnych połączeń między sieciami rowerowymi i kolejowymi</a:t>
            </a:r>
          </a:p>
        </p:txBody>
      </p:sp>
    </p:spTree>
    <p:extLst>
      <p:ext uri="{BB962C8B-B14F-4D97-AF65-F5344CB8AC3E}">
        <p14:creationId xmlns:p14="http://schemas.microsoft.com/office/powerpoint/2010/main" val="16114055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1976" y="517487"/>
            <a:ext cx="6858000" cy="938485"/>
          </a:xfrm>
        </p:spPr>
        <p:txBody>
          <a:bodyPr>
            <a:normAutofit/>
          </a:bodyPr>
          <a:lstStyle/>
          <a:p>
            <a:r>
              <a:rPr lang="pl-PL" sz="2800" dirty="0"/>
              <a:t>Innowacyjność</a:t>
            </a:r>
          </a:p>
        </p:txBody>
      </p:sp>
      <p:sp>
        <p:nvSpPr>
          <p:cNvPr id="3" name="Podtytuł 2"/>
          <p:cNvSpPr>
            <a:spLocks noGrp="1"/>
          </p:cNvSpPr>
          <p:nvPr>
            <p:ph type="subTitle" idx="1"/>
          </p:nvPr>
        </p:nvSpPr>
        <p:spPr>
          <a:xfrm>
            <a:off x="488090" y="1484784"/>
            <a:ext cx="8065773" cy="4081389"/>
          </a:xfrm>
        </p:spPr>
        <p:txBody>
          <a:bodyPr>
            <a:normAutofit lnSpcReduction="10000"/>
          </a:bodyPr>
          <a:lstStyle/>
          <a:p>
            <a:pPr algn="l"/>
            <a:r>
              <a:rPr lang="pl-PL" sz="2000" dirty="0"/>
              <a:t>Przez innowacyjność rozumie się zmianę mającą na celu wdrożenie nowego na obszarze objętym LSR lub znacząco udoskonalonego produktu, usługi, procesu, organizacji lub nowego sposobu wykorzystania lub zmobilizowania istniejących lokalnych zasobów przyrodniczych, historycznych, kulturowych czy społecznych (kontekst lokalny). ). Stopień oryginalności zmian:</a:t>
            </a:r>
          </a:p>
          <a:p>
            <a:pPr marL="285750" lvl="0" indent="-285750" algn="l">
              <a:buFont typeface="Arial" panose="020B0604020202020204" pitchFamily="34" charset="0"/>
              <a:buChar char="•"/>
            </a:pPr>
            <a:r>
              <a:rPr lang="pl-PL" sz="2000" dirty="0"/>
              <a:t>Kreatywne – powstają w wyniku autorskiego pomysłu, dotyczą nowych produktów, usług, procesów lub organizacji.</a:t>
            </a:r>
          </a:p>
          <a:p>
            <a:pPr marL="285750" lvl="0" indent="-285750" algn="l">
              <a:buFont typeface="Arial" panose="020B0604020202020204" pitchFamily="34" charset="0"/>
              <a:buChar char="•"/>
            </a:pPr>
            <a:r>
              <a:rPr lang="pl-PL" sz="2000" dirty="0"/>
              <a:t>Imitujące - wzorowane na wcześniej powstałych produktach, usługach, procesach lub organizacji. Dotyczące nowego sposobu wykorzystania lub zmobilizowania istniejących lokalnych zasobów przyrodniczych, historycznych, kulturowych czy społecznych.</a:t>
            </a:r>
          </a:p>
          <a:p>
            <a:pPr marL="285750" indent="-285750" algn="l">
              <a:buFont typeface="Arial" panose="020B0604020202020204" pitchFamily="34" charset="0"/>
              <a:buChar char="•"/>
            </a:pPr>
            <a:r>
              <a:rPr lang="pl-PL" sz="2000" dirty="0"/>
              <a:t>Pozorne – w rzeczywistości nie są to innowacje w skali LSR. Są to jedynie drobne zmiany oferujące rzekome nowości </a:t>
            </a:r>
          </a:p>
          <a:p>
            <a:endParaRPr lang="pl-PL" sz="2000" dirty="0"/>
          </a:p>
        </p:txBody>
      </p:sp>
    </p:spTree>
    <p:extLst>
      <p:ext uri="{BB962C8B-B14F-4D97-AF65-F5344CB8AC3E}">
        <p14:creationId xmlns:p14="http://schemas.microsoft.com/office/powerpoint/2010/main" val="16114055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1976" y="570630"/>
            <a:ext cx="6858000" cy="938485"/>
          </a:xfrm>
        </p:spPr>
        <p:txBody>
          <a:bodyPr>
            <a:noAutofit/>
          </a:bodyPr>
          <a:lstStyle/>
          <a:p>
            <a:r>
              <a:rPr lang="pl-PL" sz="2800" b="1" dirty="0"/>
              <a:t>Plan działania</a:t>
            </a:r>
            <a:br>
              <a:rPr lang="pl-PL" sz="2800" dirty="0"/>
            </a:br>
            <a:endParaRPr lang="pl-PL" sz="2800" dirty="0"/>
          </a:p>
        </p:txBody>
      </p:sp>
      <p:sp>
        <p:nvSpPr>
          <p:cNvPr id="3" name="Podtytuł 2"/>
          <p:cNvSpPr>
            <a:spLocks noGrp="1"/>
          </p:cNvSpPr>
          <p:nvPr>
            <p:ph type="subTitle" idx="1"/>
          </p:nvPr>
        </p:nvSpPr>
        <p:spPr>
          <a:xfrm>
            <a:off x="581523" y="1509115"/>
            <a:ext cx="7878907" cy="2857254"/>
          </a:xfrm>
        </p:spPr>
        <p:txBody>
          <a:bodyPr>
            <a:normAutofit lnSpcReduction="10000"/>
          </a:bodyPr>
          <a:lstStyle/>
          <a:p>
            <a:pPr marL="342900" lvl="0" indent="-342900" algn="l">
              <a:buFont typeface="Arial" panose="020B0604020202020204" pitchFamily="34" charset="0"/>
              <a:buChar char="•"/>
            </a:pPr>
            <a:r>
              <a:rPr lang="pl-PL" sz="3200" dirty="0"/>
              <a:t>Zwięzła charakterystyka przyjętego harmonogramu osiągania poszczególnych celów i wskaźników wskazująca czas realizacji kluczowych efektów wdrażania LSR </a:t>
            </a:r>
          </a:p>
          <a:p>
            <a:pPr marL="342900" lvl="0" indent="-342900" algn="l">
              <a:buFont typeface="Arial" panose="020B0604020202020204" pitchFamily="34" charset="0"/>
              <a:buChar char="•"/>
            </a:pPr>
            <a:r>
              <a:rPr lang="pl-PL" sz="3200" dirty="0"/>
              <a:t>Wyszczególnienie kamieni milowych realizacji LSR.</a:t>
            </a:r>
          </a:p>
          <a:p>
            <a:pPr marL="285750" indent="-285750">
              <a:buFont typeface="Arial" panose="020B0604020202020204" pitchFamily="34" charset="0"/>
              <a:buChar char="•"/>
            </a:pPr>
            <a:endParaRPr lang="pl-PL" sz="2400" dirty="0"/>
          </a:p>
        </p:txBody>
      </p:sp>
    </p:spTree>
    <p:extLst>
      <p:ext uri="{BB962C8B-B14F-4D97-AF65-F5344CB8AC3E}">
        <p14:creationId xmlns:p14="http://schemas.microsoft.com/office/powerpoint/2010/main" val="16114055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167801" y="303478"/>
            <a:ext cx="6858000" cy="938485"/>
          </a:xfrm>
        </p:spPr>
        <p:txBody>
          <a:bodyPr>
            <a:normAutofit fontScale="90000"/>
          </a:bodyPr>
          <a:lstStyle/>
          <a:p>
            <a:r>
              <a:rPr lang="pl-PL" sz="2800" b="1" dirty="0"/>
              <a:t>Plan </a:t>
            </a:r>
            <a:r>
              <a:rPr lang="pl-PL" sz="3100" b="1" dirty="0"/>
              <a:t>finansowy</a:t>
            </a:r>
            <a:r>
              <a:rPr lang="pl-PL" sz="2800" b="1" dirty="0"/>
              <a:t> LSR</a:t>
            </a:r>
            <a:br>
              <a:rPr lang="pl-PL" sz="2800" dirty="0"/>
            </a:br>
            <a:endParaRPr lang="pl-PL" sz="2800" dirty="0"/>
          </a:p>
        </p:txBody>
      </p:sp>
      <p:sp>
        <p:nvSpPr>
          <p:cNvPr id="3" name="Podtytuł 2"/>
          <p:cNvSpPr>
            <a:spLocks noGrp="1"/>
          </p:cNvSpPr>
          <p:nvPr>
            <p:ph type="subTitle" idx="1"/>
          </p:nvPr>
        </p:nvSpPr>
        <p:spPr>
          <a:xfrm>
            <a:off x="581524" y="1292977"/>
            <a:ext cx="7878907" cy="3769141"/>
          </a:xfrm>
        </p:spPr>
        <p:txBody>
          <a:bodyPr>
            <a:normAutofit fontScale="85000" lnSpcReduction="10000"/>
          </a:bodyPr>
          <a:lstStyle/>
          <a:p>
            <a:pPr marL="457200" lvl="0" indent="-457200" algn="l">
              <a:buFont typeface="Arial" panose="020B0604020202020204" pitchFamily="34" charset="0"/>
              <a:buChar char="•"/>
            </a:pPr>
            <a:r>
              <a:rPr lang="pl-PL" dirty="0"/>
              <a:t>Opis źródeł, z których przewiduje się finansowanie działalność LGD, w tym:</a:t>
            </a:r>
          </a:p>
          <a:p>
            <a:pPr marL="914400" lvl="1" indent="-457200" algn="l">
              <a:buFont typeface="Calibri Light" panose="020F0302020204030204" pitchFamily="34" charset="0"/>
              <a:buChar char="̶"/>
            </a:pPr>
            <a:r>
              <a:rPr lang="pl-PL" dirty="0">
                <a:solidFill>
                  <a:schemeClr val="tx1"/>
                </a:solidFill>
              </a:rPr>
              <a:t>wskazanie funduszy EFSI stanowiących </a:t>
            </a:r>
            <a:r>
              <a:rPr lang="pl-PL" b="1" dirty="0">
                <a:solidFill>
                  <a:schemeClr val="tx1"/>
                </a:solidFill>
              </a:rPr>
              <a:t>bezpośrednie źródło finansowania</a:t>
            </a:r>
            <a:r>
              <a:rPr lang="pl-PL" dirty="0">
                <a:solidFill>
                  <a:schemeClr val="tx1"/>
                </a:solidFill>
              </a:rPr>
              <a:t> LSR, jako budżetu LSR;</a:t>
            </a:r>
          </a:p>
          <a:p>
            <a:pPr marL="914400" lvl="1" indent="-457200" algn="l">
              <a:buFont typeface="Calibri Light" panose="020F0302020204030204" pitchFamily="34" charset="0"/>
              <a:buChar char="̶"/>
            </a:pPr>
            <a:r>
              <a:rPr lang="pl-PL" dirty="0">
                <a:solidFill>
                  <a:schemeClr val="tx1"/>
                </a:solidFill>
              </a:rPr>
              <a:t>inne potencjalne źródła finansowania przedsięwzięć wynikających z LSR, w tym także EFSI w zakresie nie objętym RLKS które nie stanowią źródła finansowania, o którym mowa w lit. a. </a:t>
            </a:r>
          </a:p>
          <a:p>
            <a:pPr marL="457200" indent="-457200" algn="l">
              <a:buFont typeface="Arial" panose="020B0604020202020204" pitchFamily="34" charset="0"/>
              <a:buChar char="•"/>
            </a:pPr>
            <a:r>
              <a:rPr lang="pl-PL" dirty="0"/>
              <a:t>Opis powiązań poszczególnych źródeł finansowania z celami LSR.</a:t>
            </a:r>
          </a:p>
          <a:p>
            <a:pPr marL="914400" lvl="1" indent="-457200" algn="l">
              <a:buFont typeface="Arial" panose="020B0604020202020204" pitchFamily="34" charset="0"/>
              <a:buChar char="•"/>
            </a:pPr>
            <a:endParaRPr lang="pl-PL" dirty="0"/>
          </a:p>
          <a:p>
            <a:pPr marL="457200" indent="-457200" algn="l">
              <a:buFont typeface="Arial" panose="020B0604020202020204" pitchFamily="34" charset="0"/>
              <a:buChar char="•"/>
            </a:pPr>
            <a:endParaRPr lang="pl-PL" dirty="0"/>
          </a:p>
          <a:p>
            <a:pPr marL="285750" indent="-285750">
              <a:buFont typeface="Arial" panose="020B0604020202020204" pitchFamily="34" charset="0"/>
              <a:buChar char="•"/>
            </a:pPr>
            <a:endParaRPr lang="pl-PL" sz="1800" dirty="0"/>
          </a:p>
        </p:txBody>
      </p:sp>
    </p:spTree>
    <p:extLst>
      <p:ext uri="{BB962C8B-B14F-4D97-AF65-F5344CB8AC3E}">
        <p14:creationId xmlns:p14="http://schemas.microsoft.com/office/powerpoint/2010/main" val="16114055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71600" y="333399"/>
            <a:ext cx="6858000" cy="938485"/>
          </a:xfrm>
        </p:spPr>
        <p:txBody>
          <a:bodyPr>
            <a:noAutofit/>
          </a:bodyPr>
          <a:lstStyle/>
          <a:p>
            <a:r>
              <a:rPr lang="pl-PL" sz="2800" b="1" dirty="0"/>
              <a:t>Monitoring i ewaluacja</a:t>
            </a:r>
            <a:br>
              <a:rPr lang="pl-PL" sz="2800" dirty="0"/>
            </a:br>
            <a:endParaRPr lang="pl-PL" sz="2800" dirty="0"/>
          </a:p>
        </p:txBody>
      </p:sp>
      <p:sp>
        <p:nvSpPr>
          <p:cNvPr id="3" name="Podtytuł 2"/>
          <p:cNvSpPr>
            <a:spLocks noGrp="1"/>
          </p:cNvSpPr>
          <p:nvPr>
            <p:ph type="subTitle" idx="1"/>
          </p:nvPr>
        </p:nvSpPr>
        <p:spPr>
          <a:xfrm>
            <a:off x="657347" y="1364199"/>
            <a:ext cx="7878907" cy="3360941"/>
          </a:xfrm>
        </p:spPr>
        <p:txBody>
          <a:bodyPr>
            <a:normAutofit lnSpcReduction="10000"/>
          </a:bodyPr>
          <a:lstStyle/>
          <a:p>
            <a:pPr marL="457200" lvl="0" indent="-457200" algn="l">
              <a:buFont typeface="Arial" panose="020B0604020202020204" pitchFamily="34" charset="0"/>
              <a:buChar char="•"/>
            </a:pPr>
            <a:r>
              <a:rPr lang="pl-PL" sz="2400" dirty="0"/>
              <a:t>szczegółowy opis procesu monitorowania i ewaluacji:</a:t>
            </a:r>
          </a:p>
          <a:p>
            <a:pPr marL="914400" lvl="1" indent="-457200" algn="l">
              <a:buFont typeface="Calibri Light" panose="020F0302020204030204" pitchFamily="34" charset="0"/>
              <a:buChar char="̶"/>
            </a:pPr>
            <a:r>
              <a:rPr lang="pl-PL" sz="2400" dirty="0">
                <a:solidFill>
                  <a:schemeClr val="tx1"/>
                </a:solidFill>
              </a:rPr>
              <a:t>opis elementów podlegających ewaluacji, </a:t>
            </a:r>
          </a:p>
          <a:p>
            <a:pPr marL="914400" lvl="1" indent="-457200" algn="l">
              <a:buFont typeface="Calibri Light" panose="020F0302020204030204" pitchFamily="34" charset="0"/>
              <a:buChar char="̶"/>
            </a:pPr>
            <a:r>
              <a:rPr lang="pl-PL" sz="2400" dirty="0">
                <a:solidFill>
                  <a:schemeClr val="tx1"/>
                </a:solidFill>
              </a:rPr>
              <a:t>określenie czasu, w jakim zostanie przeprowadzona ewaluacja,</a:t>
            </a:r>
          </a:p>
          <a:p>
            <a:pPr marL="914400" lvl="1" indent="-457200" algn="l">
              <a:buFont typeface="Calibri Light" panose="020F0302020204030204" pitchFamily="34" charset="0"/>
              <a:buChar char="̶"/>
            </a:pPr>
            <a:r>
              <a:rPr lang="pl-PL" sz="2400" dirty="0">
                <a:solidFill>
                  <a:schemeClr val="tx1"/>
                </a:solidFill>
              </a:rPr>
              <a:t>wskazanie elementów podlegających monitorowaniu, opis sposobu pozyskiwania danych, czas i okres pomiaru;</a:t>
            </a:r>
          </a:p>
          <a:p>
            <a:pPr marL="457200" lvl="0" indent="-457200" algn="l">
              <a:buFont typeface="Arial" panose="020B0604020202020204" pitchFamily="34" charset="0"/>
              <a:buChar char="•"/>
            </a:pPr>
            <a:r>
              <a:rPr lang="pl-PL" sz="2400" dirty="0"/>
              <a:t>sposób wykorzystania wyników z ewaluacji i analizy danych monitoringowych</a:t>
            </a:r>
          </a:p>
          <a:p>
            <a:pPr marL="285750" indent="-285750">
              <a:buFont typeface="Arial" panose="020B0604020202020204" pitchFamily="34" charset="0"/>
              <a:buChar char="•"/>
            </a:pPr>
            <a:endParaRPr lang="pl-PL" sz="1600" dirty="0"/>
          </a:p>
        </p:txBody>
      </p:sp>
    </p:spTree>
    <p:extLst>
      <p:ext uri="{BB962C8B-B14F-4D97-AF65-F5344CB8AC3E}">
        <p14:creationId xmlns:p14="http://schemas.microsoft.com/office/powerpoint/2010/main" val="16114055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581524" y="2204864"/>
            <a:ext cx="7878907" cy="2857254"/>
          </a:xfrm>
        </p:spPr>
        <p:txBody>
          <a:bodyPr>
            <a:normAutofit/>
          </a:bodyPr>
          <a:lstStyle/>
          <a:p>
            <a:r>
              <a:rPr lang="pl-PL" sz="4000" dirty="0"/>
              <a:t>Dziękuję za uwagę </a:t>
            </a:r>
          </a:p>
          <a:p>
            <a:r>
              <a:rPr lang="pl-PL" sz="1800" dirty="0"/>
              <a:t>Elżbieta Filipowicz</a:t>
            </a:r>
          </a:p>
        </p:txBody>
      </p:sp>
    </p:spTree>
    <p:extLst>
      <p:ext uri="{BB962C8B-B14F-4D97-AF65-F5344CB8AC3E}">
        <p14:creationId xmlns:p14="http://schemas.microsoft.com/office/powerpoint/2010/main" val="1611405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4774" y="641373"/>
            <a:ext cx="8174450" cy="938485"/>
          </a:xfrm>
        </p:spPr>
        <p:txBody>
          <a:bodyPr>
            <a:noAutofit/>
          </a:bodyPr>
          <a:lstStyle/>
          <a:p>
            <a:r>
              <a:rPr lang="pl-PL" sz="3600" b="1" dirty="0">
                <a:solidFill>
                  <a:schemeClr val="tx1"/>
                </a:solidFill>
                <a:latin typeface="Calibri Light" panose="020F0302020204030204" pitchFamily="34" charset="0"/>
                <a:cs typeface="Calibri Light" panose="020F0302020204030204" pitchFamily="34" charset="0"/>
              </a:rPr>
              <a:t>Rozporządzenie Parlamentu Europejskiego i Rady (UE) </a:t>
            </a:r>
            <a:r>
              <a:rPr lang="pl-PL" sz="3600" b="1" u="sng" dirty="0">
                <a:solidFill>
                  <a:schemeClr val="tx1"/>
                </a:solidFill>
                <a:latin typeface="Calibri Light" panose="020F0302020204030204" pitchFamily="34" charset="0"/>
                <a:cs typeface="Calibri Light" panose="020F0302020204030204" pitchFamily="34" charset="0"/>
              </a:rPr>
              <a:t>2021/1060</a:t>
            </a:r>
            <a:endParaRPr lang="pl-PL" sz="3600" dirty="0">
              <a:latin typeface="Calibri Light" panose="020F0302020204030204" pitchFamily="34" charset="0"/>
              <a:cs typeface="Calibri Light" panose="020F0302020204030204" pitchFamily="34" charset="0"/>
            </a:endParaRPr>
          </a:p>
        </p:txBody>
      </p:sp>
      <p:sp>
        <p:nvSpPr>
          <p:cNvPr id="3" name="Podtytuł 2"/>
          <p:cNvSpPr>
            <a:spLocks noGrp="1"/>
          </p:cNvSpPr>
          <p:nvPr>
            <p:ph type="subTitle" idx="1"/>
          </p:nvPr>
        </p:nvSpPr>
        <p:spPr>
          <a:xfrm>
            <a:off x="632546" y="2420888"/>
            <a:ext cx="7878907" cy="2857254"/>
          </a:xfrm>
        </p:spPr>
        <p:txBody>
          <a:bodyPr>
            <a:normAutofit/>
          </a:bodyPr>
          <a:lstStyle/>
          <a:p>
            <a:pPr algn="just"/>
            <a:r>
              <a:rPr lang="pl-PL" sz="2000" dirty="0">
                <a:solidFill>
                  <a:schemeClr val="tx1"/>
                </a:solidFill>
              </a:rPr>
              <a:t>Aby skutecznie sprostać wyzwaniom rozwojowym na obszarach wiejskich, </a:t>
            </a:r>
            <a:r>
              <a:rPr lang="pl-PL" sz="2000" b="1" u="sng" dirty="0">
                <a:solidFill>
                  <a:schemeClr val="tx1"/>
                </a:solidFill>
              </a:rPr>
              <a:t>należy ułatwić skoordynowane wsparcie z Funduszy i EFRROW</a:t>
            </a:r>
            <a:r>
              <a:rPr lang="pl-PL" sz="2000" dirty="0">
                <a:solidFill>
                  <a:schemeClr val="tx1"/>
                </a:solidFill>
              </a:rPr>
              <a:t>. Państwa członkowskie i regiony powinny zapewnić, by interwencje wspierane z </a:t>
            </a:r>
            <a:r>
              <a:rPr lang="pl-PL" sz="2000" b="1" dirty="0">
                <a:solidFill>
                  <a:schemeClr val="tx1"/>
                </a:solidFill>
              </a:rPr>
              <a:t>Funduszy i EFRROW wzajemnie się uzupełniały</a:t>
            </a:r>
            <a:r>
              <a:rPr lang="pl-PL" sz="2000" dirty="0">
                <a:solidFill>
                  <a:schemeClr val="tx1"/>
                </a:solidFill>
              </a:rPr>
              <a:t> i były realizowane w sposób skoordynowany z myślą o stworzeniu synergii oraz w celu zmniejszenia kosztów i obciążeń administracyjnych dla podmiotów zarządzających i beneficjentów.</a:t>
            </a:r>
          </a:p>
        </p:txBody>
      </p:sp>
    </p:spTree>
    <p:extLst>
      <p:ext uri="{BB962C8B-B14F-4D97-AF65-F5344CB8AC3E}">
        <p14:creationId xmlns:p14="http://schemas.microsoft.com/office/powerpoint/2010/main" val="1611405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51520" y="307055"/>
            <a:ext cx="8640960" cy="938485"/>
          </a:xfrm>
        </p:spPr>
        <p:txBody>
          <a:bodyPr>
            <a:noAutofit/>
          </a:bodyPr>
          <a:lstStyle/>
          <a:p>
            <a:r>
              <a:rPr lang="pl-PL" sz="2800" b="1" dirty="0">
                <a:solidFill>
                  <a:schemeClr val="tx1"/>
                </a:solidFill>
              </a:rPr>
              <a:t>Rozporządzenie Parlamentu Europejskiego i Rady (UE) </a:t>
            </a:r>
            <a:r>
              <a:rPr lang="pl-PL" sz="2800" b="1" u="sng" dirty="0">
                <a:solidFill>
                  <a:schemeClr val="tx1"/>
                </a:solidFill>
              </a:rPr>
              <a:t>2021/1060</a:t>
            </a:r>
            <a:endParaRPr lang="pl-PL" sz="2800" dirty="0"/>
          </a:p>
        </p:txBody>
      </p:sp>
      <p:sp>
        <p:nvSpPr>
          <p:cNvPr id="3" name="Podtytuł 2"/>
          <p:cNvSpPr>
            <a:spLocks noGrp="1"/>
          </p:cNvSpPr>
          <p:nvPr>
            <p:ph type="subTitle" idx="1"/>
          </p:nvPr>
        </p:nvSpPr>
        <p:spPr>
          <a:xfrm>
            <a:off x="632546" y="1550718"/>
            <a:ext cx="7878907" cy="4758601"/>
          </a:xfrm>
        </p:spPr>
        <p:txBody>
          <a:bodyPr>
            <a:normAutofit/>
          </a:bodyPr>
          <a:lstStyle/>
          <a:p>
            <a:pPr algn="just"/>
            <a:r>
              <a:rPr lang="pl-PL" sz="1800" dirty="0">
                <a:solidFill>
                  <a:schemeClr val="tx1"/>
                </a:solidFill>
                <a:latin typeface="Calibri Light" pitchFamily="34" charset="0"/>
                <a:cs typeface="Calibri Light" pitchFamily="34" charset="0"/>
              </a:rPr>
              <a:t>Aby </a:t>
            </a:r>
            <a:r>
              <a:rPr lang="pl-PL" sz="1800" b="1" dirty="0">
                <a:solidFill>
                  <a:schemeClr val="tx1"/>
                </a:solidFill>
                <a:latin typeface="Calibri Light" pitchFamily="34" charset="0"/>
                <a:cs typeface="Calibri Light" pitchFamily="34" charset="0"/>
              </a:rPr>
              <a:t>lepiej wykorzystać potencjał </a:t>
            </a:r>
            <a:r>
              <a:rPr lang="pl-PL" sz="1800" dirty="0">
                <a:solidFill>
                  <a:schemeClr val="tx1"/>
                </a:solidFill>
                <a:latin typeface="Calibri Light" pitchFamily="34" charset="0"/>
                <a:cs typeface="Calibri Light" pitchFamily="34" charset="0"/>
              </a:rPr>
              <a:t>na szczeblu lokalnym, </a:t>
            </a:r>
            <a:r>
              <a:rPr lang="pl-PL" sz="1800" b="1" dirty="0">
                <a:solidFill>
                  <a:schemeClr val="tx1"/>
                </a:solidFill>
                <a:latin typeface="Calibri Light" pitchFamily="34" charset="0"/>
                <a:cs typeface="Calibri Light" pitchFamily="34" charset="0"/>
              </a:rPr>
              <a:t>konieczne jest wzmocnienie i ułatwienie rozwoju lokalnego kierowanego przez społeczność</a:t>
            </a:r>
            <a:r>
              <a:rPr lang="pl-PL" sz="1800" dirty="0">
                <a:solidFill>
                  <a:schemeClr val="tx1"/>
                </a:solidFill>
                <a:latin typeface="Calibri Light" pitchFamily="34" charset="0"/>
                <a:cs typeface="Calibri Light" pitchFamily="34" charset="0"/>
              </a:rPr>
              <a:t>. Powinien on </a:t>
            </a:r>
            <a:r>
              <a:rPr lang="pl-PL" sz="1800" b="1" dirty="0">
                <a:solidFill>
                  <a:schemeClr val="tx1"/>
                </a:solidFill>
                <a:latin typeface="Calibri Light" pitchFamily="34" charset="0"/>
                <a:cs typeface="Calibri Light" pitchFamily="34" charset="0"/>
              </a:rPr>
              <a:t>uwzględniać lokalne potrzeby i potencjał</a:t>
            </a:r>
            <a:r>
              <a:rPr lang="pl-PL" sz="1800" dirty="0">
                <a:solidFill>
                  <a:schemeClr val="tx1"/>
                </a:solidFill>
                <a:latin typeface="Calibri Light" pitchFamily="34" charset="0"/>
                <a:cs typeface="Calibri Light" pitchFamily="34" charset="0"/>
              </a:rPr>
              <a:t>, a także istotne charakterystyczne cechy społeczno-kulturowe oraz </a:t>
            </a:r>
            <a:r>
              <a:rPr lang="pl-PL" sz="1800" b="1" dirty="0">
                <a:solidFill>
                  <a:schemeClr val="tx1"/>
                </a:solidFill>
                <a:latin typeface="Calibri Light" pitchFamily="34" charset="0"/>
                <a:cs typeface="Calibri Light" pitchFamily="34" charset="0"/>
              </a:rPr>
              <a:t>powinien również przewidywać zmiany strukturalne</a:t>
            </a:r>
            <a:r>
              <a:rPr lang="pl-PL" sz="1800" dirty="0">
                <a:solidFill>
                  <a:schemeClr val="tx1"/>
                </a:solidFill>
                <a:latin typeface="Calibri Light" pitchFamily="34" charset="0"/>
                <a:cs typeface="Calibri Light" pitchFamily="34" charset="0"/>
              </a:rPr>
              <a:t>, budować potencjał społeczności i stymulować innowacje. Należy wzmocnić bliską współpracę i zintegrowane wykorzystanie Funduszy i EFRROW w celu realizacji strategii rozwoju lokalnego. Kluczowe jest, aby </a:t>
            </a:r>
            <a:r>
              <a:rPr lang="pl-PL" sz="1800" b="1" dirty="0">
                <a:solidFill>
                  <a:schemeClr val="tx1"/>
                </a:solidFill>
                <a:latin typeface="Calibri Light" pitchFamily="34" charset="0"/>
                <a:cs typeface="Calibri Light" pitchFamily="34" charset="0"/>
              </a:rPr>
              <a:t>odpowiedzialność za opracowanie i realizację </a:t>
            </a:r>
            <a:r>
              <a:rPr lang="pl-PL" sz="1800" dirty="0">
                <a:solidFill>
                  <a:schemeClr val="tx1"/>
                </a:solidFill>
                <a:latin typeface="Calibri Light" pitchFamily="34" charset="0"/>
                <a:cs typeface="Calibri Light" pitchFamily="34" charset="0"/>
              </a:rPr>
              <a:t>strategii rozwoju lokalnego kierowanego przez społeczność </a:t>
            </a:r>
            <a:r>
              <a:rPr lang="pl-PL" sz="1800" b="1" dirty="0">
                <a:solidFill>
                  <a:schemeClr val="tx1"/>
                </a:solidFill>
                <a:latin typeface="Calibri Light" pitchFamily="34" charset="0"/>
                <a:cs typeface="Calibri Light" pitchFamily="34" charset="0"/>
              </a:rPr>
              <a:t>spoczywała na lokalnych grupach działania</a:t>
            </a:r>
            <a:r>
              <a:rPr lang="pl-PL" sz="1800" dirty="0">
                <a:solidFill>
                  <a:schemeClr val="tx1"/>
                </a:solidFill>
                <a:latin typeface="Calibri Light" pitchFamily="34" charset="0"/>
                <a:cs typeface="Calibri Light" pitchFamily="34" charset="0"/>
              </a:rPr>
              <a:t> reprezentujących interesy społeczności. Aby ułatwić skoordynowane wsparcie z poszczególnych Funduszy i EFRROW na rzecz strategii rozwoju lokalnego kierowanego przez społeczność oraz ułatwić ich realizację, należy wspierać podejście zakładające wykorzystanie funduszu wiodącego. W przypadku wyboru EFRROW jako funduszu wiodącego powinien on stosować się do zasad ustanowionych na potrzeby podejścia zakładającego wykorzystanie funduszu wiodącego</a:t>
            </a:r>
          </a:p>
        </p:txBody>
      </p:sp>
    </p:spTree>
    <p:extLst>
      <p:ext uri="{BB962C8B-B14F-4D97-AF65-F5344CB8AC3E}">
        <p14:creationId xmlns:p14="http://schemas.microsoft.com/office/powerpoint/2010/main" val="1611405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62716" y="375586"/>
            <a:ext cx="8141731" cy="938485"/>
          </a:xfrm>
        </p:spPr>
        <p:txBody>
          <a:bodyPr>
            <a:noAutofit/>
          </a:bodyPr>
          <a:lstStyle/>
          <a:p>
            <a:r>
              <a:rPr lang="pl-PL" sz="2800" b="1" dirty="0">
                <a:solidFill>
                  <a:schemeClr val="tx1"/>
                </a:solidFill>
              </a:rPr>
              <a:t>Rozporządzenie Parlamentu Europejskiego i Rady (UE) </a:t>
            </a:r>
            <a:r>
              <a:rPr lang="pl-PL" sz="2800" b="1" u="sng" dirty="0">
                <a:solidFill>
                  <a:schemeClr val="tx1"/>
                </a:solidFill>
              </a:rPr>
              <a:t>2021/1060</a:t>
            </a:r>
            <a:endParaRPr lang="pl-PL" sz="2800" dirty="0"/>
          </a:p>
        </p:txBody>
      </p:sp>
      <p:sp>
        <p:nvSpPr>
          <p:cNvPr id="3" name="Podtytuł 2"/>
          <p:cNvSpPr>
            <a:spLocks noGrp="1"/>
          </p:cNvSpPr>
          <p:nvPr>
            <p:ph type="subTitle" idx="1"/>
          </p:nvPr>
        </p:nvSpPr>
        <p:spPr>
          <a:xfrm>
            <a:off x="338180" y="1772816"/>
            <a:ext cx="8467639" cy="4368170"/>
          </a:xfrm>
        </p:spPr>
        <p:txBody>
          <a:bodyPr>
            <a:noAutofit/>
          </a:bodyPr>
          <a:lstStyle/>
          <a:p>
            <a:pPr algn="just"/>
            <a:r>
              <a:rPr lang="pl-PL" sz="1800" i="1" dirty="0">
                <a:solidFill>
                  <a:schemeClr val="tx1"/>
                </a:solidFill>
              </a:rPr>
              <a:t>Artykuł 31</a:t>
            </a:r>
          </a:p>
          <a:p>
            <a:pPr algn="just"/>
            <a:r>
              <a:rPr lang="pl-PL" sz="1800" b="1" dirty="0">
                <a:solidFill>
                  <a:schemeClr val="tx1"/>
                </a:solidFill>
              </a:rPr>
              <a:t>Rozwój lokalny kierowany przez społeczność</a:t>
            </a:r>
          </a:p>
          <a:p>
            <a:pPr algn="just"/>
            <a:r>
              <a:rPr lang="pl-PL" sz="1800" dirty="0">
                <a:solidFill>
                  <a:schemeClr val="tx1"/>
                </a:solidFill>
              </a:rPr>
              <a:t>1.   W przypadku gdy państwo członkowskie uzna to za stosowne na mocy art. 28, EFRR, EFS+, FST i EFMRA wspierają rozwój lokalny kierowany przez społeczność.</a:t>
            </a:r>
          </a:p>
          <a:p>
            <a:pPr algn="just"/>
            <a:r>
              <a:rPr lang="pl-PL" sz="1800" dirty="0">
                <a:solidFill>
                  <a:schemeClr val="tx1"/>
                </a:solidFill>
              </a:rPr>
              <a:t>2.   Państwo członkowskie zapewnia, aby rozwój lokalny kierowany przez społeczność:</a:t>
            </a:r>
          </a:p>
          <a:p>
            <a:pPr algn="just"/>
            <a:r>
              <a:rPr lang="pl-PL" sz="1800" dirty="0">
                <a:solidFill>
                  <a:schemeClr val="tx1"/>
                </a:solidFill>
              </a:rPr>
              <a:t>a) koncentrował się na </a:t>
            </a:r>
            <a:r>
              <a:rPr lang="pl-PL" sz="1800" b="1" dirty="0">
                <a:solidFill>
                  <a:schemeClr val="tx1"/>
                </a:solidFill>
              </a:rPr>
              <a:t>obszarach poniżej poziomu regionalnego</a:t>
            </a:r>
            <a:r>
              <a:rPr lang="pl-PL" sz="1800" dirty="0">
                <a:solidFill>
                  <a:schemeClr val="tx1"/>
                </a:solidFill>
              </a:rPr>
              <a:t>;</a:t>
            </a:r>
          </a:p>
          <a:p>
            <a:pPr algn="just"/>
            <a:r>
              <a:rPr lang="pl-PL" sz="1800" dirty="0">
                <a:solidFill>
                  <a:schemeClr val="tx1"/>
                </a:solidFill>
              </a:rPr>
              <a:t>b) był kierowany przez lokalne grupy działania, w skład których wchodzą przedstawiciele publicznych i prywatnych lokalnych interesów społeczno-gospodarczych i w których </a:t>
            </a:r>
            <a:r>
              <a:rPr lang="pl-PL" sz="1800" b="1" dirty="0">
                <a:solidFill>
                  <a:schemeClr val="tx1"/>
                </a:solidFill>
              </a:rPr>
              <a:t>żadna pojedyncza grupa interesu nie kontroluje procesu podejmowania decyzji</a:t>
            </a:r>
            <a:r>
              <a:rPr lang="pl-PL" sz="1800" dirty="0">
                <a:solidFill>
                  <a:schemeClr val="tx1"/>
                </a:solidFill>
              </a:rPr>
              <a:t>;</a:t>
            </a:r>
          </a:p>
          <a:p>
            <a:pPr algn="just"/>
            <a:r>
              <a:rPr lang="pl-PL" sz="1800" dirty="0">
                <a:solidFill>
                  <a:schemeClr val="tx1"/>
                </a:solidFill>
              </a:rPr>
              <a:t>c) przebiegał </a:t>
            </a:r>
            <a:r>
              <a:rPr lang="pl-PL" sz="1800" b="1" dirty="0">
                <a:solidFill>
                  <a:schemeClr val="tx1"/>
                </a:solidFill>
              </a:rPr>
              <a:t>na podstawie strategii </a:t>
            </a:r>
            <a:r>
              <a:rPr lang="pl-PL" sz="1800" dirty="0">
                <a:solidFill>
                  <a:schemeClr val="tx1"/>
                </a:solidFill>
              </a:rPr>
              <a:t>zgodnie z art. 32;</a:t>
            </a:r>
          </a:p>
          <a:p>
            <a:pPr algn="just"/>
            <a:r>
              <a:rPr lang="pl-PL" sz="1800" dirty="0">
                <a:solidFill>
                  <a:schemeClr val="tx1"/>
                </a:solidFill>
              </a:rPr>
              <a:t>d) </a:t>
            </a:r>
            <a:r>
              <a:rPr lang="pl-PL" sz="1800" b="1" dirty="0">
                <a:solidFill>
                  <a:schemeClr val="tx1"/>
                </a:solidFill>
              </a:rPr>
              <a:t>wspierał tworzenie sieci kontaktów, dostępność, innowacyjne</a:t>
            </a:r>
            <a:r>
              <a:rPr lang="pl-PL" sz="1800" dirty="0">
                <a:solidFill>
                  <a:schemeClr val="tx1"/>
                </a:solidFill>
              </a:rPr>
              <a:t> elementy w kontekście lokalnym i, w stosownych przypadkach, współpracę z innymi podmiotami terytorialnymi.</a:t>
            </a:r>
          </a:p>
          <a:p>
            <a:endParaRPr lang="pl-PL" sz="1800" dirty="0"/>
          </a:p>
        </p:txBody>
      </p:sp>
    </p:spTree>
    <p:extLst>
      <p:ext uri="{BB962C8B-B14F-4D97-AF65-F5344CB8AC3E}">
        <p14:creationId xmlns:p14="http://schemas.microsoft.com/office/powerpoint/2010/main" val="1611405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16592" y="476672"/>
            <a:ext cx="8404286" cy="938485"/>
          </a:xfrm>
        </p:spPr>
        <p:txBody>
          <a:bodyPr>
            <a:noAutofit/>
          </a:bodyPr>
          <a:lstStyle/>
          <a:p>
            <a:r>
              <a:rPr lang="pl-PL" sz="2800" b="1" dirty="0">
                <a:solidFill>
                  <a:schemeClr val="tx1"/>
                </a:solidFill>
              </a:rPr>
              <a:t>Rozporządzenie Parlamentu Europejskiego i Rady (UE) </a:t>
            </a:r>
            <a:r>
              <a:rPr lang="pl-PL" sz="2800" b="1" u="sng" dirty="0">
                <a:solidFill>
                  <a:schemeClr val="tx1"/>
                </a:solidFill>
              </a:rPr>
              <a:t>2021/1060</a:t>
            </a:r>
            <a:endParaRPr lang="pl-PL" sz="2800" dirty="0"/>
          </a:p>
        </p:txBody>
      </p:sp>
      <p:sp>
        <p:nvSpPr>
          <p:cNvPr id="3" name="Podtytuł 2"/>
          <p:cNvSpPr>
            <a:spLocks noGrp="1"/>
          </p:cNvSpPr>
          <p:nvPr>
            <p:ph type="subTitle" idx="1"/>
          </p:nvPr>
        </p:nvSpPr>
        <p:spPr>
          <a:xfrm>
            <a:off x="108382" y="1988840"/>
            <a:ext cx="8619432" cy="3216958"/>
          </a:xfrm>
        </p:spPr>
        <p:txBody>
          <a:bodyPr>
            <a:noAutofit/>
          </a:bodyPr>
          <a:lstStyle/>
          <a:p>
            <a:pPr algn="just"/>
            <a:r>
              <a:rPr lang="pl-PL" sz="1600" dirty="0">
                <a:solidFill>
                  <a:schemeClr val="tx1"/>
                </a:solidFill>
                <a:latin typeface="Calibri Light" pitchFamily="34" charset="0"/>
                <a:cs typeface="Calibri Light" pitchFamily="34" charset="0"/>
              </a:rPr>
              <a:t>3.   W przypadku gdy wsparcie strategii, o których mowa w ust. 2 lit. c), dostępne jest z więcej niż jednego Funduszu, odpowiednie instytucje zarządzające organizują </a:t>
            </a:r>
            <a:r>
              <a:rPr lang="pl-PL" sz="1600" b="1" dirty="0">
                <a:solidFill>
                  <a:schemeClr val="tx1"/>
                </a:solidFill>
                <a:latin typeface="Calibri Light" pitchFamily="34" charset="0"/>
                <a:cs typeface="Calibri Light" pitchFamily="34" charset="0"/>
              </a:rPr>
              <a:t>wspólne zaproszenie do wyboru </a:t>
            </a:r>
            <a:r>
              <a:rPr lang="pl-PL" sz="1600" dirty="0">
                <a:solidFill>
                  <a:schemeClr val="tx1"/>
                </a:solidFill>
                <a:latin typeface="Calibri Light" pitchFamily="34" charset="0"/>
                <a:cs typeface="Calibri Light" pitchFamily="34" charset="0"/>
              </a:rPr>
              <a:t>takich strategii i powołują </a:t>
            </a:r>
            <a:r>
              <a:rPr lang="pl-PL" sz="1600" b="1" dirty="0">
                <a:solidFill>
                  <a:schemeClr val="tx1"/>
                </a:solidFill>
                <a:latin typeface="Calibri Light" pitchFamily="34" charset="0"/>
                <a:cs typeface="Calibri Light" pitchFamily="34" charset="0"/>
              </a:rPr>
              <a:t>wspólny komitet </a:t>
            </a:r>
            <a:r>
              <a:rPr lang="pl-PL" sz="1600" dirty="0">
                <a:solidFill>
                  <a:schemeClr val="tx1"/>
                </a:solidFill>
                <a:latin typeface="Calibri Light" pitchFamily="34" charset="0"/>
                <a:cs typeface="Calibri Light" pitchFamily="34" charset="0"/>
              </a:rPr>
              <a:t>dla wszystkich właściwych Funduszy w celu monitorowania realizacji tych strategii. Odpowiednie instytucje zarządzające </a:t>
            </a:r>
            <a:r>
              <a:rPr lang="pl-PL" sz="1600" b="1" dirty="0">
                <a:solidFill>
                  <a:schemeClr val="tx1"/>
                </a:solidFill>
                <a:latin typeface="Calibri Light" pitchFamily="34" charset="0"/>
                <a:cs typeface="Calibri Light" pitchFamily="34" charset="0"/>
              </a:rPr>
              <a:t>mogą wybrać jeden z właściwych Funduszy </a:t>
            </a:r>
            <a:r>
              <a:rPr lang="pl-PL" sz="1600" dirty="0">
                <a:solidFill>
                  <a:schemeClr val="tx1"/>
                </a:solidFill>
                <a:latin typeface="Calibri Light" pitchFamily="34" charset="0"/>
                <a:cs typeface="Calibri Light" pitchFamily="34" charset="0"/>
              </a:rPr>
              <a:t>w celu wspierania wszystkich </a:t>
            </a:r>
            <a:r>
              <a:rPr lang="pl-PL" sz="1600" b="1" dirty="0">
                <a:solidFill>
                  <a:schemeClr val="tx1"/>
                </a:solidFill>
                <a:latin typeface="Calibri Light" pitchFamily="34" charset="0"/>
                <a:cs typeface="Calibri Light" pitchFamily="34" charset="0"/>
              </a:rPr>
              <a:t>kosztów przygotowania, zarządzania i animacji</a:t>
            </a:r>
            <a:r>
              <a:rPr lang="pl-PL" sz="1600" dirty="0">
                <a:solidFill>
                  <a:schemeClr val="tx1"/>
                </a:solidFill>
                <a:latin typeface="Calibri Light" pitchFamily="34" charset="0"/>
                <a:cs typeface="Calibri Light" pitchFamily="34" charset="0"/>
              </a:rPr>
              <a:t>, o których mowa w art. 34 ust. 1 lit. a) i c), związanych z takimi strategiami.</a:t>
            </a:r>
          </a:p>
          <a:p>
            <a:pPr algn="just"/>
            <a:r>
              <a:rPr lang="pl-PL" sz="1600" dirty="0">
                <a:solidFill>
                  <a:schemeClr val="tx1"/>
                </a:solidFill>
                <a:latin typeface="Calibri Light" pitchFamily="34" charset="0"/>
                <a:cs typeface="Calibri Light" pitchFamily="34" charset="0"/>
              </a:rPr>
              <a:t>4.   W przypadku gdy realizacja takiej strategii wiąże się ze wsparciem z więcej niż jednego Funduszu, odpowiednie instytucje zarządzające </a:t>
            </a:r>
            <a:r>
              <a:rPr lang="pl-PL" sz="1600" b="1" dirty="0">
                <a:solidFill>
                  <a:schemeClr val="tx1"/>
                </a:solidFill>
                <a:latin typeface="Calibri Light" pitchFamily="34" charset="0"/>
                <a:cs typeface="Calibri Light" pitchFamily="34" charset="0"/>
              </a:rPr>
              <a:t>mogą wybrać </a:t>
            </a:r>
            <a:r>
              <a:rPr lang="pl-PL" sz="1600" dirty="0">
                <a:solidFill>
                  <a:schemeClr val="tx1"/>
                </a:solidFill>
                <a:latin typeface="Calibri Light" pitchFamily="34" charset="0"/>
                <a:cs typeface="Calibri Light" pitchFamily="34" charset="0"/>
              </a:rPr>
              <a:t>jeden z właściwych Funduszy jako </a:t>
            </a:r>
            <a:r>
              <a:rPr lang="pl-PL" sz="1600" b="1" dirty="0">
                <a:solidFill>
                  <a:schemeClr val="tx1"/>
                </a:solidFill>
                <a:latin typeface="Calibri Light" pitchFamily="34" charset="0"/>
                <a:cs typeface="Calibri Light" pitchFamily="34" charset="0"/>
              </a:rPr>
              <a:t>fundusz wiodący</a:t>
            </a:r>
            <a:r>
              <a:rPr lang="pl-PL" sz="1600" dirty="0">
                <a:solidFill>
                  <a:schemeClr val="tx1"/>
                </a:solidFill>
                <a:latin typeface="Calibri Light" pitchFamily="34" charset="0"/>
                <a:cs typeface="Calibri Light" pitchFamily="34" charset="0"/>
              </a:rPr>
              <a:t>.</a:t>
            </a:r>
          </a:p>
          <a:p>
            <a:pPr algn="just"/>
            <a:r>
              <a:rPr lang="pl-PL" sz="1600" dirty="0">
                <a:solidFill>
                  <a:schemeClr val="tx1"/>
                </a:solidFill>
                <a:latin typeface="Calibri Light" pitchFamily="34" charset="0"/>
                <a:cs typeface="Calibri Light" pitchFamily="34" charset="0"/>
              </a:rPr>
              <a:t>5.   Do takiej strategii </a:t>
            </a:r>
            <a:r>
              <a:rPr lang="pl-PL" sz="1600" b="1" dirty="0">
                <a:solidFill>
                  <a:schemeClr val="tx1"/>
                </a:solidFill>
                <a:latin typeface="Calibri Light" pitchFamily="34" charset="0"/>
                <a:cs typeface="Calibri Light" pitchFamily="34" charset="0"/>
              </a:rPr>
              <a:t>zastosowanie mają przepisy dotyczące funduszu wiodącego</a:t>
            </a:r>
            <a:r>
              <a:rPr lang="pl-PL" sz="1600" dirty="0">
                <a:solidFill>
                  <a:schemeClr val="tx1"/>
                </a:solidFill>
                <a:latin typeface="Calibri Light" pitchFamily="34" charset="0"/>
                <a:cs typeface="Calibri Light" pitchFamily="34" charset="0"/>
              </a:rPr>
              <a:t>, przy jednoczesnym poszanowaniu zakresu i zasad </a:t>
            </a:r>
            <a:r>
              <a:rPr lang="pl-PL" sz="1600" dirty="0" err="1">
                <a:solidFill>
                  <a:schemeClr val="tx1"/>
                </a:solidFill>
                <a:latin typeface="Calibri Light" pitchFamily="34" charset="0"/>
                <a:cs typeface="Calibri Light" pitchFamily="34" charset="0"/>
              </a:rPr>
              <a:t>kwalifikowalności</a:t>
            </a:r>
            <a:r>
              <a:rPr lang="pl-PL" sz="1600" dirty="0">
                <a:solidFill>
                  <a:schemeClr val="tx1"/>
                </a:solidFill>
                <a:latin typeface="Calibri Light" pitchFamily="34" charset="0"/>
                <a:cs typeface="Calibri Light" pitchFamily="34" charset="0"/>
              </a:rPr>
              <a:t> każdego z funduszy biorących udział we wspieraniu strategii. Instytucje odpowiedzialne za inne fundusze postępują zgodnie z decyzjami i weryfikacjami zarządczymi, które podejmuje i przeprowadza instytucja właściwa dla funduszu wiodącego.</a:t>
            </a:r>
          </a:p>
          <a:p>
            <a:pPr algn="just"/>
            <a:r>
              <a:rPr lang="pl-PL" sz="1600" dirty="0">
                <a:solidFill>
                  <a:schemeClr val="tx1"/>
                </a:solidFill>
                <a:latin typeface="Calibri Light" pitchFamily="34" charset="0"/>
                <a:cs typeface="Calibri Light" pitchFamily="34" charset="0"/>
              </a:rPr>
              <a:t>6.   Instytucja funduszu wiodącego przekazują instytucjom innych Funduszy informacje niezbędne do monitorowania i dokonywania płatności zgodnie z przepisami określonymi w rozporządzeniach dotyczących poszczególnych Funduszy.</a:t>
            </a:r>
          </a:p>
          <a:p>
            <a:endParaRPr lang="pl-PL" sz="1600" dirty="0"/>
          </a:p>
        </p:txBody>
      </p:sp>
    </p:spTree>
    <p:extLst>
      <p:ext uri="{BB962C8B-B14F-4D97-AF65-F5344CB8AC3E}">
        <p14:creationId xmlns:p14="http://schemas.microsoft.com/office/powerpoint/2010/main" val="1611405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23871" y="548680"/>
            <a:ext cx="8619432" cy="938485"/>
          </a:xfrm>
        </p:spPr>
        <p:txBody>
          <a:bodyPr>
            <a:noAutofit/>
          </a:bodyPr>
          <a:lstStyle/>
          <a:p>
            <a:r>
              <a:rPr lang="pl-PL" sz="2800" b="1" dirty="0">
                <a:solidFill>
                  <a:schemeClr val="tx1"/>
                </a:solidFill>
              </a:rPr>
              <a:t>Rozporządzenie Parlamentu Europejskiego i Rady (UE) </a:t>
            </a:r>
            <a:r>
              <a:rPr lang="pl-PL" sz="2800" b="1" u="sng" dirty="0">
                <a:solidFill>
                  <a:schemeClr val="tx1"/>
                </a:solidFill>
              </a:rPr>
              <a:t>2021/1060</a:t>
            </a:r>
            <a:endParaRPr lang="pl-PL" sz="2800" dirty="0"/>
          </a:p>
        </p:txBody>
      </p:sp>
      <p:sp>
        <p:nvSpPr>
          <p:cNvPr id="3" name="Podtytuł 2"/>
          <p:cNvSpPr>
            <a:spLocks noGrp="1"/>
          </p:cNvSpPr>
          <p:nvPr>
            <p:ph type="subTitle" idx="1"/>
          </p:nvPr>
        </p:nvSpPr>
        <p:spPr>
          <a:xfrm>
            <a:off x="400697" y="1388721"/>
            <a:ext cx="8275759" cy="3810455"/>
          </a:xfrm>
        </p:spPr>
        <p:txBody>
          <a:bodyPr>
            <a:normAutofit fontScale="92500" lnSpcReduction="20000"/>
          </a:bodyPr>
          <a:lstStyle/>
          <a:p>
            <a:pPr algn="just"/>
            <a:r>
              <a:rPr lang="pl-PL" sz="1800" i="1" dirty="0">
                <a:solidFill>
                  <a:schemeClr val="tx1"/>
                </a:solidFill>
              </a:rPr>
              <a:t>A</a:t>
            </a:r>
            <a:r>
              <a:rPr lang="pl-PL" sz="1800" i="1" dirty="0">
                <a:solidFill>
                  <a:schemeClr val="tx1"/>
                </a:solidFill>
                <a:latin typeface="Calibri Light" pitchFamily="34" charset="0"/>
                <a:cs typeface="Calibri Light" pitchFamily="34" charset="0"/>
              </a:rPr>
              <a:t>rtykuł 32</a:t>
            </a:r>
          </a:p>
          <a:p>
            <a:pPr algn="just"/>
            <a:r>
              <a:rPr lang="pl-PL" sz="1800" b="1" dirty="0">
                <a:solidFill>
                  <a:schemeClr val="tx1"/>
                </a:solidFill>
                <a:latin typeface="Calibri Light" pitchFamily="34" charset="0"/>
                <a:cs typeface="Calibri Light" pitchFamily="34" charset="0"/>
              </a:rPr>
              <a:t>Strategie rozwoju lokalnego kierowanego przez społeczność</a:t>
            </a:r>
          </a:p>
          <a:p>
            <a:pPr algn="just"/>
            <a:r>
              <a:rPr lang="pl-PL" sz="1800" dirty="0">
                <a:solidFill>
                  <a:schemeClr val="tx1"/>
                </a:solidFill>
                <a:latin typeface="Calibri Light" pitchFamily="34" charset="0"/>
                <a:cs typeface="Calibri Light" pitchFamily="34" charset="0"/>
              </a:rPr>
              <a:t>1.   Odpowiednie instytucje zarządzające zapewniają, aby każda </a:t>
            </a:r>
            <a:r>
              <a:rPr lang="pl-PL" sz="1800" b="1" dirty="0">
                <a:solidFill>
                  <a:schemeClr val="tx1"/>
                </a:solidFill>
                <a:latin typeface="Calibri Light" pitchFamily="34" charset="0"/>
                <a:cs typeface="Calibri Light" pitchFamily="34" charset="0"/>
              </a:rPr>
              <a:t>strategia</a:t>
            </a:r>
            <a:r>
              <a:rPr lang="pl-PL" sz="1800" dirty="0">
                <a:solidFill>
                  <a:schemeClr val="tx1"/>
                </a:solidFill>
                <a:latin typeface="Calibri Light" pitchFamily="34" charset="0"/>
                <a:cs typeface="Calibri Light" pitchFamily="34" charset="0"/>
              </a:rPr>
              <a:t>, o której mowa w art. 31 ust. 2 lit. c), zawierała następujące </a:t>
            </a:r>
            <a:r>
              <a:rPr lang="pl-PL" sz="1800" b="1" dirty="0">
                <a:solidFill>
                  <a:schemeClr val="tx1"/>
                </a:solidFill>
                <a:latin typeface="Calibri Light" pitchFamily="34" charset="0"/>
                <a:cs typeface="Calibri Light" pitchFamily="34" charset="0"/>
              </a:rPr>
              <a:t>elementy</a:t>
            </a:r>
            <a:r>
              <a:rPr lang="pl-PL" sz="1800" dirty="0">
                <a:solidFill>
                  <a:schemeClr val="tx1"/>
                </a:solidFill>
                <a:latin typeface="Calibri Light" pitchFamily="34" charset="0"/>
                <a:cs typeface="Calibri Light" pitchFamily="34" charset="0"/>
              </a:rPr>
              <a:t>:</a:t>
            </a:r>
          </a:p>
          <a:p>
            <a:pPr algn="just"/>
            <a:r>
              <a:rPr lang="pl-PL" sz="1800" dirty="0">
                <a:solidFill>
                  <a:schemeClr val="tx1"/>
                </a:solidFill>
                <a:latin typeface="Calibri Light" pitchFamily="34" charset="0"/>
                <a:cs typeface="Calibri Light" pitchFamily="34" charset="0"/>
              </a:rPr>
              <a:t>a) </a:t>
            </a:r>
            <a:r>
              <a:rPr lang="pl-PL" sz="1800" u="sng" dirty="0">
                <a:solidFill>
                  <a:schemeClr val="tx1"/>
                </a:solidFill>
                <a:latin typeface="Calibri Light" pitchFamily="34" charset="0"/>
                <a:cs typeface="Calibri Light" pitchFamily="34" charset="0"/>
              </a:rPr>
              <a:t>obszar geograficzny </a:t>
            </a:r>
            <a:r>
              <a:rPr lang="pl-PL" sz="1800" dirty="0">
                <a:solidFill>
                  <a:schemeClr val="tx1"/>
                </a:solidFill>
                <a:latin typeface="Calibri Light" pitchFamily="34" charset="0"/>
                <a:cs typeface="Calibri Light" pitchFamily="34" charset="0"/>
              </a:rPr>
              <a:t>i populację, których dotyczy dana strategia;</a:t>
            </a:r>
          </a:p>
          <a:p>
            <a:pPr algn="just"/>
            <a:r>
              <a:rPr lang="pl-PL" sz="1800" dirty="0">
                <a:solidFill>
                  <a:schemeClr val="tx1"/>
                </a:solidFill>
                <a:latin typeface="Calibri Light" pitchFamily="34" charset="0"/>
                <a:cs typeface="Calibri Light" pitchFamily="34" charset="0"/>
              </a:rPr>
              <a:t>b) opis procesu </a:t>
            </a:r>
            <a:r>
              <a:rPr lang="pl-PL" sz="1800" u="sng" dirty="0">
                <a:solidFill>
                  <a:schemeClr val="tx1"/>
                </a:solidFill>
                <a:latin typeface="Calibri Light" pitchFamily="34" charset="0"/>
                <a:cs typeface="Calibri Light" pitchFamily="34" charset="0"/>
              </a:rPr>
              <a:t>udziału społeczności </a:t>
            </a:r>
            <a:r>
              <a:rPr lang="pl-PL" sz="1800" dirty="0">
                <a:solidFill>
                  <a:schemeClr val="tx1"/>
                </a:solidFill>
                <a:latin typeface="Calibri Light" pitchFamily="34" charset="0"/>
                <a:cs typeface="Calibri Light" pitchFamily="34" charset="0"/>
              </a:rPr>
              <a:t>w opracowywaniu strategii;</a:t>
            </a:r>
          </a:p>
          <a:p>
            <a:pPr algn="just"/>
            <a:r>
              <a:rPr lang="pl-PL" sz="1800" dirty="0">
                <a:solidFill>
                  <a:schemeClr val="tx1"/>
                </a:solidFill>
                <a:latin typeface="Calibri Light" pitchFamily="34" charset="0"/>
                <a:cs typeface="Calibri Light" pitchFamily="34" charset="0"/>
              </a:rPr>
              <a:t>c) </a:t>
            </a:r>
            <a:r>
              <a:rPr lang="pl-PL" sz="1800" u="sng" dirty="0">
                <a:solidFill>
                  <a:schemeClr val="tx1"/>
                </a:solidFill>
                <a:latin typeface="Calibri Light" pitchFamily="34" charset="0"/>
                <a:cs typeface="Calibri Light" pitchFamily="34" charset="0"/>
              </a:rPr>
              <a:t>analizę potrzeb </a:t>
            </a:r>
            <a:r>
              <a:rPr lang="pl-PL" sz="1800" dirty="0">
                <a:solidFill>
                  <a:schemeClr val="tx1"/>
                </a:solidFill>
                <a:latin typeface="Calibri Light" pitchFamily="34" charset="0"/>
                <a:cs typeface="Calibri Light" pitchFamily="34" charset="0"/>
              </a:rPr>
              <a:t>rozwojowych i </a:t>
            </a:r>
            <a:r>
              <a:rPr lang="pl-PL" sz="1800" u="sng" dirty="0">
                <a:solidFill>
                  <a:schemeClr val="tx1"/>
                </a:solidFill>
                <a:latin typeface="Calibri Light" pitchFamily="34" charset="0"/>
                <a:cs typeface="Calibri Light" pitchFamily="34" charset="0"/>
              </a:rPr>
              <a:t>potencjału</a:t>
            </a:r>
            <a:r>
              <a:rPr lang="pl-PL" sz="1800" dirty="0">
                <a:solidFill>
                  <a:schemeClr val="tx1"/>
                </a:solidFill>
                <a:latin typeface="Calibri Light" pitchFamily="34" charset="0"/>
                <a:cs typeface="Calibri Light" pitchFamily="34" charset="0"/>
              </a:rPr>
              <a:t> danego obszaru;</a:t>
            </a:r>
          </a:p>
          <a:p>
            <a:pPr algn="just"/>
            <a:r>
              <a:rPr lang="pl-PL" sz="1800" dirty="0">
                <a:solidFill>
                  <a:schemeClr val="tx1"/>
                </a:solidFill>
                <a:latin typeface="Calibri Light" pitchFamily="34" charset="0"/>
                <a:cs typeface="Calibri Light" pitchFamily="34" charset="0"/>
              </a:rPr>
              <a:t>d) </a:t>
            </a:r>
            <a:r>
              <a:rPr lang="pl-PL" sz="1800" u="sng" dirty="0">
                <a:solidFill>
                  <a:schemeClr val="tx1"/>
                </a:solidFill>
                <a:latin typeface="Calibri Light" pitchFamily="34" charset="0"/>
                <a:cs typeface="Calibri Light" pitchFamily="34" charset="0"/>
              </a:rPr>
              <a:t>cele strategii</a:t>
            </a:r>
            <a:r>
              <a:rPr lang="pl-PL" sz="1800" dirty="0">
                <a:solidFill>
                  <a:schemeClr val="tx1"/>
                </a:solidFill>
                <a:latin typeface="Calibri Light" pitchFamily="34" charset="0"/>
                <a:cs typeface="Calibri Light" pitchFamily="34" charset="0"/>
              </a:rPr>
              <a:t>, w tym wymierne cele końcowe dotyczące rezultatów, oraz odnośne planowane działania;</a:t>
            </a:r>
          </a:p>
          <a:p>
            <a:pPr algn="just"/>
            <a:r>
              <a:rPr lang="pl-PL" sz="1800" dirty="0">
                <a:solidFill>
                  <a:schemeClr val="tx1"/>
                </a:solidFill>
                <a:latin typeface="Calibri Light" pitchFamily="34" charset="0"/>
                <a:cs typeface="Calibri Light" pitchFamily="34" charset="0"/>
              </a:rPr>
              <a:t>e) ustalenia w zakresie </a:t>
            </a:r>
            <a:r>
              <a:rPr lang="pl-PL" sz="1800" u="sng" dirty="0">
                <a:solidFill>
                  <a:schemeClr val="tx1"/>
                </a:solidFill>
                <a:latin typeface="Calibri Light" pitchFamily="34" charset="0"/>
                <a:cs typeface="Calibri Light" pitchFamily="34" charset="0"/>
              </a:rPr>
              <a:t>zarządzania, monitorowania i ewaluacji</a:t>
            </a:r>
            <a:r>
              <a:rPr lang="pl-PL" sz="1800" dirty="0">
                <a:solidFill>
                  <a:schemeClr val="tx1"/>
                </a:solidFill>
                <a:latin typeface="Calibri Light" pitchFamily="34" charset="0"/>
                <a:cs typeface="Calibri Light" pitchFamily="34" charset="0"/>
              </a:rPr>
              <a:t>, pokazujące zdolność lokalnej grupy działania do realizacji strategii;</a:t>
            </a:r>
          </a:p>
          <a:p>
            <a:pPr algn="just"/>
            <a:r>
              <a:rPr lang="pl-PL" sz="1800" dirty="0">
                <a:solidFill>
                  <a:schemeClr val="tx1"/>
                </a:solidFill>
                <a:latin typeface="Calibri Light" pitchFamily="34" charset="0"/>
                <a:cs typeface="Calibri Light" pitchFamily="34" charset="0"/>
              </a:rPr>
              <a:t>f) </a:t>
            </a:r>
            <a:r>
              <a:rPr lang="pl-PL" sz="1800" u="sng" dirty="0">
                <a:solidFill>
                  <a:schemeClr val="tx1"/>
                </a:solidFill>
                <a:latin typeface="Calibri Light" pitchFamily="34" charset="0"/>
                <a:cs typeface="Calibri Light" pitchFamily="34" charset="0"/>
              </a:rPr>
              <a:t>plan finansowy</a:t>
            </a:r>
            <a:r>
              <a:rPr lang="pl-PL" sz="1800" dirty="0">
                <a:solidFill>
                  <a:schemeClr val="tx1"/>
                </a:solidFill>
                <a:latin typeface="Calibri Light" pitchFamily="34" charset="0"/>
                <a:cs typeface="Calibri Light" pitchFamily="34" charset="0"/>
              </a:rPr>
              <a:t>, w tym planowaną alokację z każdego Funduszu, oraz w stosownych przypadkach, planowaną alokację z EFRROW, i z każdego odnośnego programu.</a:t>
            </a:r>
          </a:p>
          <a:p>
            <a:pPr algn="just"/>
            <a:r>
              <a:rPr lang="pl-PL" sz="1800" dirty="0">
                <a:solidFill>
                  <a:schemeClr val="tx1"/>
                </a:solidFill>
                <a:latin typeface="Calibri Light" pitchFamily="34" charset="0"/>
                <a:cs typeface="Calibri Light" pitchFamily="34" charset="0"/>
              </a:rPr>
              <a:t>Może ona również zawierać rodzaje środków i operacji, które mają być finansowane przez każdy z odnośnych Funduszy;</a:t>
            </a:r>
          </a:p>
          <a:p>
            <a:endParaRPr lang="pl-PL" sz="1800" dirty="0"/>
          </a:p>
        </p:txBody>
      </p:sp>
    </p:spTree>
    <p:extLst>
      <p:ext uri="{BB962C8B-B14F-4D97-AF65-F5344CB8AC3E}">
        <p14:creationId xmlns:p14="http://schemas.microsoft.com/office/powerpoint/2010/main" val="1611405506"/>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1009</TotalTime>
  <Words>4185</Words>
  <Application>Microsoft Office PowerPoint</Application>
  <PresentationFormat>Pokaz na ekranie (4:3)</PresentationFormat>
  <Paragraphs>250</Paragraphs>
  <Slides>44</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44</vt:i4>
      </vt:variant>
    </vt:vector>
  </HeadingPairs>
  <TitlesOfParts>
    <vt:vector size="48" baseType="lpstr">
      <vt:lpstr>Arial</vt:lpstr>
      <vt:lpstr>Calibri</vt:lpstr>
      <vt:lpstr>Calibri Light</vt:lpstr>
      <vt:lpstr>Motyw pakietu Office</vt:lpstr>
      <vt:lpstr>Prezentacja programu PowerPoint</vt:lpstr>
      <vt:lpstr>Przygotowanie strategii</vt:lpstr>
      <vt:lpstr>Główny dokument</vt:lpstr>
      <vt:lpstr>Rozporządzenie Parlamentu Europejskiego i Rady (UE) 2021/1060</vt:lpstr>
      <vt:lpstr>Rozporządzenie Parlamentu Europejskiego i Rady (UE) 2021/1060</vt:lpstr>
      <vt:lpstr>Rozporządzenie Parlamentu Europejskiego i Rady (UE) 2021/1060</vt:lpstr>
      <vt:lpstr>Rozporządzenie Parlamentu Europejskiego i Rady (UE) 2021/1060</vt:lpstr>
      <vt:lpstr>Rozporządzenie Parlamentu Europejskiego i Rady (UE) 2021/1060</vt:lpstr>
      <vt:lpstr>Rozporządzenie Parlamentu Europejskiego i Rady (UE) 2021/1060</vt:lpstr>
      <vt:lpstr>Rozporządzenie Parlamentu Europejskiego i Rady (UE) 2021/1060</vt:lpstr>
      <vt:lpstr>Rozporządzenie Parlamentu Europejskiego i Rady (UE) 2021/1060</vt:lpstr>
      <vt:lpstr>Rozporządzenie Parlamentu Europejskiego i Rady (UE) 2021/1060</vt:lpstr>
      <vt:lpstr>Rozporządzenie Parlamentu Europejskiego i Rady (UE) 2021/1060</vt:lpstr>
      <vt:lpstr>Ustawa z dnia 20 lutego 2015 r o rozwoju lokalnym  z udziałem lokalnej społeczności Warunki wyboru LSR</vt:lpstr>
      <vt:lpstr>Ustawa z dnia 20 lutego 2015 r o rozwoju lokalnym  z udziałem lokalnej społeczności Warunki wyboru LSR</vt:lpstr>
      <vt:lpstr>Ustawa z dnia 20 lutego 2015 r o rozwoju lokalnym  z udziałem lokalnej społeczności</vt:lpstr>
      <vt:lpstr>Ustawa z dnia 20 lutego 2015 r o rozwoju lokalnym z udziałem lokalnej społeczności</vt:lpstr>
      <vt:lpstr>Regulamin konkursu LSR - wymogi</vt:lpstr>
      <vt:lpstr>Regulamin konkursu – zawartość LSR</vt:lpstr>
      <vt:lpstr>Tekst LSR wraz z załącznikami: </vt:lpstr>
      <vt:lpstr>Obszary tematyczne LSR – PS WPR</vt:lpstr>
      <vt:lpstr>Definicja </vt:lpstr>
      <vt:lpstr>Strategia</vt:lpstr>
      <vt:lpstr>Strategia</vt:lpstr>
      <vt:lpstr>Strategia</vt:lpstr>
      <vt:lpstr>Diagnoza</vt:lpstr>
      <vt:lpstr>Etapy tworzenia strategii</vt:lpstr>
      <vt:lpstr>Metody formułowania strategii</vt:lpstr>
      <vt:lpstr>Niezbędna zawartość strategii</vt:lpstr>
      <vt:lpstr>Charakterystyka partnerstwa lokalnego </vt:lpstr>
      <vt:lpstr>Charakterystyka obszaru i ludności objętej  wdrażaniem LSR </vt:lpstr>
      <vt:lpstr>Partycypacja</vt:lpstr>
      <vt:lpstr>Partycypacyjny charakter LSR </vt:lpstr>
      <vt:lpstr>Analiza potrzeb i potencjału LSR </vt:lpstr>
      <vt:lpstr>Spójność, komplementarność i synergia </vt:lpstr>
      <vt:lpstr>Cele i wskaźniki </vt:lpstr>
      <vt:lpstr>LSR współfinansowane ze środków EFRROW</vt:lpstr>
      <vt:lpstr>Ustalanie wielkości wskaźników</vt:lpstr>
      <vt:lpstr>Sposób wyboru i oceny operacji oraz sposób ustanawiania kryteriów wyboru </vt:lpstr>
      <vt:lpstr>Innowacyjność</vt:lpstr>
      <vt:lpstr>Plan działania </vt:lpstr>
      <vt:lpstr>Plan finansowy LSR </vt:lpstr>
      <vt:lpstr>Monitoring i ewaluacja </vt:lpstr>
      <vt:lpstr>Prezentacja programu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Filip</dc:creator>
  <cp:lastModifiedBy>agata</cp:lastModifiedBy>
  <cp:revision>39</cp:revision>
  <dcterms:created xsi:type="dcterms:W3CDTF">2022-10-12T17:34:28Z</dcterms:created>
  <dcterms:modified xsi:type="dcterms:W3CDTF">2022-11-02T12:57:05Z</dcterms:modified>
</cp:coreProperties>
</file>