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80" r:id="rId5"/>
    <p:sldId id="388" r:id="rId6"/>
    <p:sldId id="260" r:id="rId7"/>
    <p:sldId id="358" r:id="rId8"/>
    <p:sldId id="377" r:id="rId9"/>
    <p:sldId id="381" r:id="rId10"/>
    <p:sldId id="382" r:id="rId11"/>
    <p:sldId id="383" r:id="rId12"/>
    <p:sldId id="359" r:id="rId13"/>
    <p:sldId id="386" r:id="rId14"/>
    <p:sldId id="364" r:id="rId15"/>
    <p:sldId id="365" r:id="rId16"/>
    <p:sldId id="384" r:id="rId17"/>
    <p:sldId id="258" r:id="rId18"/>
    <p:sldId id="387" r:id="rId19"/>
    <p:sldId id="378" r:id="rId20"/>
    <p:sldId id="363" r:id="rId21"/>
    <p:sldId id="354" r:id="rId22"/>
    <p:sldId id="357" r:id="rId23"/>
    <p:sldId id="291" r:id="rId24"/>
    <p:sldId id="355" r:id="rId25"/>
    <p:sldId id="356" r:id="rId26"/>
    <p:sldId id="369" r:id="rId27"/>
    <p:sldId id="346" r:id="rId28"/>
    <p:sldId id="349" r:id="rId29"/>
    <p:sldId id="366" r:id="rId30"/>
    <p:sldId id="367" r:id="rId31"/>
    <p:sldId id="350" r:id="rId32"/>
    <p:sldId id="352" r:id="rId33"/>
    <p:sldId id="353" r:id="rId34"/>
    <p:sldId id="264" r:id="rId35"/>
    <p:sldId id="368" r:id="rId36"/>
    <p:sldId id="372" r:id="rId37"/>
    <p:sldId id="370" r:id="rId38"/>
    <p:sldId id="373" r:id="rId39"/>
    <p:sldId id="374" r:id="rId40"/>
    <p:sldId id="375" r:id="rId41"/>
    <p:sldId id="371" r:id="rId42"/>
    <p:sldId id="309" r:id="rId4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Kawałek" initials="IK" lastIdx="1" clrIdx="0">
    <p:extLst>
      <p:ext uri="{19B8F6BF-5375-455C-9EA6-DF929625EA0E}">
        <p15:presenceInfo xmlns:p15="http://schemas.microsoft.com/office/powerpoint/2012/main" userId="36193ac0dc165d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F1E7"/>
    <a:srgbClr val="66FFCC"/>
    <a:srgbClr val="CCFFCC"/>
    <a:srgbClr val="CCECFF"/>
    <a:srgbClr val="CCFF99"/>
    <a:srgbClr val="00FF00"/>
    <a:srgbClr val="E7F43C"/>
    <a:srgbClr val="0066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37518-BE86-42B3-A400-473DA502B5A1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106BE373-29D6-490B-BE9D-EEE22C201AC6}">
      <dgm:prSet phldrT="[Tekst]"/>
      <dgm:spPr/>
      <dgm:t>
        <a:bodyPr/>
        <a:lstStyle/>
        <a:p>
          <a:r>
            <a:rPr lang="pl-PL" dirty="0"/>
            <a:t>RLKS</a:t>
          </a:r>
        </a:p>
      </dgm:t>
    </dgm:pt>
    <dgm:pt modelId="{954833A0-721F-4E3C-B595-CDFFCC1F31E3}" type="parTrans" cxnId="{AA992248-D309-443A-90E8-95814E7BFDCE}">
      <dgm:prSet/>
      <dgm:spPr/>
      <dgm:t>
        <a:bodyPr/>
        <a:lstStyle/>
        <a:p>
          <a:endParaRPr lang="pl-PL"/>
        </a:p>
      </dgm:t>
    </dgm:pt>
    <dgm:pt modelId="{FD461EAA-A5EB-4A45-A578-9F7E9866280D}" type="sibTrans" cxnId="{AA992248-D309-443A-90E8-95814E7BFDCE}">
      <dgm:prSet/>
      <dgm:spPr/>
      <dgm:t>
        <a:bodyPr/>
        <a:lstStyle/>
        <a:p>
          <a:endParaRPr lang="pl-PL"/>
        </a:p>
      </dgm:t>
    </dgm:pt>
    <dgm:pt modelId="{D0851CE1-2410-4CB9-A273-B82F5A9CE8C5}">
      <dgm:prSet phldrT="[Tekst]" custT="1"/>
      <dgm:spPr/>
      <dgm:t>
        <a:bodyPr/>
        <a:lstStyle/>
        <a:p>
          <a:r>
            <a:rPr lang="pl-PL" sz="13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Instrument skupiony na </a:t>
          </a:r>
          <a:r>
            <a:rPr lang="pl-PL" sz="1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oddolnym planowaniu i realizowaniu działań</a:t>
          </a:r>
          <a:endParaRPr lang="pl-PL" sz="1300" dirty="0">
            <a:solidFill>
              <a:srgbClr val="FF0000"/>
            </a:solidFill>
          </a:endParaRPr>
        </a:p>
      </dgm:t>
    </dgm:pt>
    <dgm:pt modelId="{A9CC72FC-C7A7-4468-9A8E-079D4576FD5E}" type="parTrans" cxnId="{B56E3B7B-59C5-49BB-9D6A-0B7BC61D3A8B}">
      <dgm:prSet/>
      <dgm:spPr/>
      <dgm:t>
        <a:bodyPr/>
        <a:lstStyle/>
        <a:p>
          <a:endParaRPr lang="pl-PL"/>
        </a:p>
      </dgm:t>
    </dgm:pt>
    <dgm:pt modelId="{124BCF07-EB49-4B14-9CFD-BB9F1E4D856D}" type="sibTrans" cxnId="{B56E3B7B-59C5-49BB-9D6A-0B7BC61D3A8B}">
      <dgm:prSet/>
      <dgm:spPr/>
      <dgm:t>
        <a:bodyPr/>
        <a:lstStyle/>
        <a:p>
          <a:endParaRPr lang="pl-PL"/>
        </a:p>
      </dgm:t>
    </dgm:pt>
    <dgm:pt modelId="{EED9F029-0A67-4D46-9638-69B52F17AD70}">
      <dgm:prSet phldrT="[Tekst]" custT="1"/>
      <dgm:spPr/>
      <dgm:t>
        <a:bodyPr/>
        <a:lstStyle/>
        <a:p>
          <a:r>
            <a:rPr lang="pl-PL" sz="1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Zaawansowane formy współpracy wszystkich interesariuszy </a:t>
          </a:r>
          <a:r>
            <a:rPr lang="pl-PL" sz="13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zarówno publicznych, prywatnych oraz społecznych </a:t>
          </a:r>
          <a:endParaRPr lang="pl-PL" sz="1300" b="1" dirty="0"/>
        </a:p>
      </dgm:t>
    </dgm:pt>
    <dgm:pt modelId="{FDE623D8-A75E-424A-BC9F-0F93EA08953A}" type="parTrans" cxnId="{125528BF-C66A-4B15-A0C1-4DF035D8322C}">
      <dgm:prSet/>
      <dgm:spPr/>
      <dgm:t>
        <a:bodyPr/>
        <a:lstStyle/>
        <a:p>
          <a:endParaRPr lang="pl-PL"/>
        </a:p>
      </dgm:t>
    </dgm:pt>
    <dgm:pt modelId="{6E1F1A8A-7ACA-47C6-8828-84E4399D8726}" type="sibTrans" cxnId="{125528BF-C66A-4B15-A0C1-4DF035D8322C}">
      <dgm:prSet/>
      <dgm:spPr/>
      <dgm:t>
        <a:bodyPr/>
        <a:lstStyle/>
        <a:p>
          <a:endParaRPr lang="pl-PL"/>
        </a:p>
      </dgm:t>
    </dgm:pt>
    <dgm:pt modelId="{D674A2AD-3D54-45D6-A193-B3EE2C79EE2D}">
      <dgm:prSet phldrT="[Tekst]" custT="1"/>
      <dgm:spPr/>
      <dgm:t>
        <a:bodyPr/>
        <a:lstStyle/>
        <a:p>
          <a:r>
            <a:rPr lang="pl-PL" sz="13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Może przynieść wartość dodaną w postaci realizacji projektów </a:t>
          </a:r>
          <a:r>
            <a:rPr lang="pl-PL" sz="1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dokładnie dopasowanych do miejscowych potrzeb</a:t>
          </a:r>
          <a:endParaRPr lang="pl-PL" sz="1300" b="1" dirty="0">
            <a:solidFill>
              <a:srgbClr val="FF0000"/>
            </a:solidFill>
          </a:endParaRPr>
        </a:p>
      </dgm:t>
    </dgm:pt>
    <dgm:pt modelId="{225B8971-09B4-4AD4-B866-84AAAD0F6A95}" type="parTrans" cxnId="{FACB4639-FDB5-4734-9EB2-F1EDAF69302F}">
      <dgm:prSet/>
      <dgm:spPr/>
      <dgm:t>
        <a:bodyPr/>
        <a:lstStyle/>
        <a:p>
          <a:endParaRPr lang="pl-PL"/>
        </a:p>
      </dgm:t>
    </dgm:pt>
    <dgm:pt modelId="{94AF22BB-ECAD-4E43-AE5F-87A1BB950913}" type="sibTrans" cxnId="{FACB4639-FDB5-4734-9EB2-F1EDAF69302F}">
      <dgm:prSet/>
      <dgm:spPr/>
      <dgm:t>
        <a:bodyPr/>
        <a:lstStyle/>
        <a:p>
          <a:endParaRPr lang="pl-PL"/>
        </a:p>
      </dgm:t>
    </dgm:pt>
    <dgm:pt modelId="{4C5B551C-F47E-4EFF-9D7C-E0FC2288D30C}">
      <dgm:prSet custT="1"/>
      <dgm:spPr/>
      <dgm:t>
        <a:bodyPr/>
        <a:lstStyle/>
        <a:p>
          <a:r>
            <a:rPr lang="pl-PL" sz="13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RLKS to zdecydowanie </a:t>
          </a:r>
          <a:r>
            <a:rPr lang="pl-PL" sz="13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więcej niż przypadkowy zbiór inspirujących projektów lokalnych</a:t>
          </a:r>
          <a:endParaRPr lang="pl-PL" sz="1300" dirty="0">
            <a:solidFill>
              <a:srgbClr val="FF0000"/>
            </a:solidFill>
          </a:endParaRPr>
        </a:p>
      </dgm:t>
    </dgm:pt>
    <dgm:pt modelId="{2A9A71E4-2379-4326-8D4B-3412989EA55A}" type="parTrans" cxnId="{C9FCDB1A-9531-424A-990C-29FEC5E83989}">
      <dgm:prSet/>
      <dgm:spPr/>
      <dgm:t>
        <a:bodyPr/>
        <a:lstStyle/>
        <a:p>
          <a:endParaRPr lang="pl-PL"/>
        </a:p>
      </dgm:t>
    </dgm:pt>
    <dgm:pt modelId="{D27E11D5-D059-4D98-A7E4-672632AB9BA4}" type="sibTrans" cxnId="{C9FCDB1A-9531-424A-990C-29FEC5E83989}">
      <dgm:prSet/>
      <dgm:spPr/>
      <dgm:t>
        <a:bodyPr/>
        <a:lstStyle/>
        <a:p>
          <a:endParaRPr lang="pl-PL"/>
        </a:p>
      </dgm:t>
    </dgm:pt>
    <dgm:pt modelId="{B99514C1-7499-499B-9330-3F9BF278E0C5}" type="pres">
      <dgm:prSet presAssocID="{0A437518-BE86-42B3-A400-473DA502B5A1}" presName="composite" presStyleCnt="0">
        <dgm:presLayoutVars>
          <dgm:chMax val="1"/>
          <dgm:dir/>
          <dgm:resizeHandles val="exact"/>
        </dgm:presLayoutVars>
      </dgm:prSet>
      <dgm:spPr/>
    </dgm:pt>
    <dgm:pt modelId="{00D6C557-4124-4249-A621-34A9CEABDB61}" type="pres">
      <dgm:prSet presAssocID="{0A437518-BE86-42B3-A400-473DA502B5A1}" presName="radial" presStyleCnt="0">
        <dgm:presLayoutVars>
          <dgm:animLvl val="ctr"/>
        </dgm:presLayoutVars>
      </dgm:prSet>
      <dgm:spPr/>
    </dgm:pt>
    <dgm:pt modelId="{C4B4B3DB-3A87-4356-AC3A-2DE633DD4645}" type="pres">
      <dgm:prSet presAssocID="{106BE373-29D6-490B-BE9D-EEE22C201AC6}" presName="centerShape" presStyleLbl="vennNode1" presStyleIdx="0" presStyleCnt="5"/>
      <dgm:spPr/>
    </dgm:pt>
    <dgm:pt modelId="{61D544EE-D441-489A-8129-C6D2C9B1289A}" type="pres">
      <dgm:prSet presAssocID="{D0851CE1-2410-4CB9-A273-B82F5A9CE8C5}" presName="node" presStyleLbl="vennNode1" presStyleIdx="1" presStyleCnt="5" custScaleX="137977" custScaleY="131025">
        <dgm:presLayoutVars>
          <dgm:bulletEnabled val="1"/>
        </dgm:presLayoutVars>
      </dgm:prSet>
      <dgm:spPr/>
    </dgm:pt>
    <dgm:pt modelId="{D0E6E406-3ECC-41C0-8682-E91C3A02B7CD}" type="pres">
      <dgm:prSet presAssocID="{4C5B551C-F47E-4EFF-9D7C-E0FC2288D30C}" presName="node" presStyleLbl="vennNode1" presStyleIdx="2" presStyleCnt="5" custScaleX="138611" custScaleY="141961">
        <dgm:presLayoutVars>
          <dgm:bulletEnabled val="1"/>
        </dgm:presLayoutVars>
      </dgm:prSet>
      <dgm:spPr/>
    </dgm:pt>
    <dgm:pt modelId="{B906AD2F-87FB-48C3-9DB4-E066AD8C3B55}" type="pres">
      <dgm:prSet presAssocID="{EED9F029-0A67-4D46-9638-69B52F17AD70}" presName="node" presStyleLbl="vennNode1" presStyleIdx="3" presStyleCnt="5" custScaleX="142866" custScaleY="135112">
        <dgm:presLayoutVars>
          <dgm:bulletEnabled val="1"/>
        </dgm:presLayoutVars>
      </dgm:prSet>
      <dgm:spPr/>
    </dgm:pt>
    <dgm:pt modelId="{55E5FD58-7F64-4992-AF71-DDF6F0E8B646}" type="pres">
      <dgm:prSet presAssocID="{D674A2AD-3D54-45D6-A193-B3EE2C79EE2D}" presName="node" presStyleLbl="vennNode1" presStyleIdx="4" presStyleCnt="5" custScaleX="135372" custScaleY="140788">
        <dgm:presLayoutVars>
          <dgm:bulletEnabled val="1"/>
        </dgm:presLayoutVars>
      </dgm:prSet>
      <dgm:spPr/>
    </dgm:pt>
  </dgm:ptLst>
  <dgm:cxnLst>
    <dgm:cxn modelId="{C9FCDB1A-9531-424A-990C-29FEC5E83989}" srcId="{106BE373-29D6-490B-BE9D-EEE22C201AC6}" destId="{4C5B551C-F47E-4EFF-9D7C-E0FC2288D30C}" srcOrd="1" destOrd="0" parTransId="{2A9A71E4-2379-4326-8D4B-3412989EA55A}" sibTransId="{D27E11D5-D059-4D98-A7E4-672632AB9BA4}"/>
    <dgm:cxn modelId="{FE1FAF2C-CC92-45BE-B9F9-BC121C733E3A}" type="presOf" srcId="{D0851CE1-2410-4CB9-A273-B82F5A9CE8C5}" destId="{61D544EE-D441-489A-8129-C6D2C9B1289A}" srcOrd="0" destOrd="0" presId="urn:microsoft.com/office/officeart/2005/8/layout/radial3"/>
    <dgm:cxn modelId="{2E5E6E31-DC04-440D-BFE5-BE03C393AFD6}" type="presOf" srcId="{0A437518-BE86-42B3-A400-473DA502B5A1}" destId="{B99514C1-7499-499B-9330-3F9BF278E0C5}" srcOrd="0" destOrd="0" presId="urn:microsoft.com/office/officeart/2005/8/layout/radial3"/>
    <dgm:cxn modelId="{FACB4639-FDB5-4734-9EB2-F1EDAF69302F}" srcId="{106BE373-29D6-490B-BE9D-EEE22C201AC6}" destId="{D674A2AD-3D54-45D6-A193-B3EE2C79EE2D}" srcOrd="3" destOrd="0" parTransId="{225B8971-09B4-4AD4-B866-84AAAD0F6A95}" sibTransId="{94AF22BB-ECAD-4E43-AE5F-87A1BB950913}"/>
    <dgm:cxn modelId="{76137D46-5FEC-4E46-AE57-CFE970C1D42F}" type="presOf" srcId="{106BE373-29D6-490B-BE9D-EEE22C201AC6}" destId="{C4B4B3DB-3A87-4356-AC3A-2DE633DD4645}" srcOrd="0" destOrd="0" presId="urn:microsoft.com/office/officeart/2005/8/layout/radial3"/>
    <dgm:cxn modelId="{AA992248-D309-443A-90E8-95814E7BFDCE}" srcId="{0A437518-BE86-42B3-A400-473DA502B5A1}" destId="{106BE373-29D6-490B-BE9D-EEE22C201AC6}" srcOrd="0" destOrd="0" parTransId="{954833A0-721F-4E3C-B595-CDFFCC1F31E3}" sibTransId="{FD461EAA-A5EB-4A45-A578-9F7E9866280D}"/>
    <dgm:cxn modelId="{D6BED94A-AFB5-4B82-B03E-83B235CB0F90}" type="presOf" srcId="{D674A2AD-3D54-45D6-A193-B3EE2C79EE2D}" destId="{55E5FD58-7F64-4992-AF71-DDF6F0E8B646}" srcOrd="0" destOrd="0" presId="urn:microsoft.com/office/officeart/2005/8/layout/radial3"/>
    <dgm:cxn modelId="{B56E3B7B-59C5-49BB-9D6A-0B7BC61D3A8B}" srcId="{106BE373-29D6-490B-BE9D-EEE22C201AC6}" destId="{D0851CE1-2410-4CB9-A273-B82F5A9CE8C5}" srcOrd="0" destOrd="0" parTransId="{A9CC72FC-C7A7-4468-9A8E-079D4576FD5E}" sibTransId="{124BCF07-EB49-4B14-9CFD-BB9F1E4D856D}"/>
    <dgm:cxn modelId="{E55A5F83-3D08-4A3D-90EE-F47A54AE75BF}" type="presOf" srcId="{EED9F029-0A67-4D46-9638-69B52F17AD70}" destId="{B906AD2F-87FB-48C3-9DB4-E066AD8C3B55}" srcOrd="0" destOrd="0" presId="urn:microsoft.com/office/officeart/2005/8/layout/radial3"/>
    <dgm:cxn modelId="{04F19DAB-F86B-453E-8F5D-38312CDCAA1A}" type="presOf" srcId="{4C5B551C-F47E-4EFF-9D7C-E0FC2288D30C}" destId="{D0E6E406-3ECC-41C0-8682-E91C3A02B7CD}" srcOrd="0" destOrd="0" presId="urn:microsoft.com/office/officeart/2005/8/layout/radial3"/>
    <dgm:cxn modelId="{125528BF-C66A-4B15-A0C1-4DF035D8322C}" srcId="{106BE373-29D6-490B-BE9D-EEE22C201AC6}" destId="{EED9F029-0A67-4D46-9638-69B52F17AD70}" srcOrd="2" destOrd="0" parTransId="{FDE623D8-A75E-424A-BC9F-0F93EA08953A}" sibTransId="{6E1F1A8A-7ACA-47C6-8828-84E4399D8726}"/>
    <dgm:cxn modelId="{27306594-F048-43CF-9152-02BE1A0F90EE}" type="presParOf" srcId="{B99514C1-7499-499B-9330-3F9BF278E0C5}" destId="{00D6C557-4124-4249-A621-34A9CEABDB61}" srcOrd="0" destOrd="0" presId="urn:microsoft.com/office/officeart/2005/8/layout/radial3"/>
    <dgm:cxn modelId="{AEF72800-7FC1-494D-B313-9349A9531513}" type="presParOf" srcId="{00D6C557-4124-4249-A621-34A9CEABDB61}" destId="{C4B4B3DB-3A87-4356-AC3A-2DE633DD4645}" srcOrd="0" destOrd="0" presId="urn:microsoft.com/office/officeart/2005/8/layout/radial3"/>
    <dgm:cxn modelId="{432B4462-870A-421B-AEB4-3639BF5A5D4B}" type="presParOf" srcId="{00D6C557-4124-4249-A621-34A9CEABDB61}" destId="{61D544EE-D441-489A-8129-C6D2C9B1289A}" srcOrd="1" destOrd="0" presId="urn:microsoft.com/office/officeart/2005/8/layout/radial3"/>
    <dgm:cxn modelId="{3005E804-5D52-4AD2-8C7E-AFEB9ECED66C}" type="presParOf" srcId="{00D6C557-4124-4249-A621-34A9CEABDB61}" destId="{D0E6E406-3ECC-41C0-8682-E91C3A02B7CD}" srcOrd="2" destOrd="0" presId="urn:microsoft.com/office/officeart/2005/8/layout/radial3"/>
    <dgm:cxn modelId="{2E5964B2-49BA-4C85-B91B-61DB7B5647C0}" type="presParOf" srcId="{00D6C557-4124-4249-A621-34A9CEABDB61}" destId="{B906AD2F-87FB-48C3-9DB4-E066AD8C3B55}" srcOrd="3" destOrd="0" presId="urn:microsoft.com/office/officeart/2005/8/layout/radial3"/>
    <dgm:cxn modelId="{5FF6A2FD-AE06-4BBE-9FC4-3A834D31618C}" type="presParOf" srcId="{00D6C557-4124-4249-A621-34A9CEABDB61}" destId="{55E5FD58-7F64-4992-AF71-DDF6F0E8B64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15FD63-A8AB-472D-8CAD-49FEA7F2C83F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6EAAEE22-5310-4258-978B-1BB5AF44830F}">
      <dgm:prSet phldrT="[Tekst]"/>
      <dgm:spPr/>
      <dgm:t>
        <a:bodyPr/>
        <a:lstStyle/>
        <a:p>
          <a:r>
            <a:rPr lang="pl-PL" dirty="0"/>
            <a:t>Ocena potrzeb</a:t>
          </a:r>
        </a:p>
      </dgm:t>
    </dgm:pt>
    <dgm:pt modelId="{BA88ADFC-FA10-41B5-81F1-0F00DD07F06F}" type="parTrans" cxnId="{BE50BA9E-7931-4D94-B2B3-8D77E076BD31}">
      <dgm:prSet/>
      <dgm:spPr/>
      <dgm:t>
        <a:bodyPr/>
        <a:lstStyle/>
        <a:p>
          <a:endParaRPr lang="pl-PL"/>
        </a:p>
      </dgm:t>
    </dgm:pt>
    <dgm:pt modelId="{CB4B2DA9-5C5C-4D15-8CAD-48FDDE1FBD51}" type="sibTrans" cxnId="{BE50BA9E-7931-4D94-B2B3-8D77E076BD31}">
      <dgm:prSet/>
      <dgm:spPr/>
      <dgm:t>
        <a:bodyPr/>
        <a:lstStyle/>
        <a:p>
          <a:endParaRPr lang="pl-PL"/>
        </a:p>
      </dgm:t>
    </dgm:pt>
    <dgm:pt modelId="{F9D911E7-D6EB-4B06-95C0-AD57EA8324F4}">
      <dgm:prSet phldrT="[Tekst]"/>
      <dgm:spPr/>
      <dgm:t>
        <a:bodyPr/>
        <a:lstStyle/>
        <a:p>
          <a:r>
            <a:rPr lang="pl-PL" dirty="0"/>
            <a:t>Identyfikacja szans</a:t>
          </a:r>
        </a:p>
      </dgm:t>
    </dgm:pt>
    <dgm:pt modelId="{7997E146-25E0-4A3D-A32F-4C5B589ED7B1}" type="parTrans" cxnId="{4C22D07E-681F-4558-8501-8313924437FB}">
      <dgm:prSet/>
      <dgm:spPr/>
      <dgm:t>
        <a:bodyPr/>
        <a:lstStyle/>
        <a:p>
          <a:endParaRPr lang="pl-PL"/>
        </a:p>
      </dgm:t>
    </dgm:pt>
    <dgm:pt modelId="{0C2E0F34-AF02-4F7A-A3C6-C9B25A89A147}" type="sibTrans" cxnId="{4C22D07E-681F-4558-8501-8313924437FB}">
      <dgm:prSet/>
      <dgm:spPr/>
      <dgm:t>
        <a:bodyPr/>
        <a:lstStyle/>
        <a:p>
          <a:endParaRPr lang="pl-PL"/>
        </a:p>
      </dgm:t>
    </dgm:pt>
    <dgm:pt modelId="{4D57E464-6450-4B47-AE31-0FCE0417BCC5}">
      <dgm:prSet phldrT="[Tekst]"/>
      <dgm:spPr/>
      <dgm:t>
        <a:bodyPr/>
        <a:lstStyle/>
        <a:p>
          <a:r>
            <a:rPr lang="pl-PL" dirty="0"/>
            <a:t>Wyznaczanie celów</a:t>
          </a:r>
        </a:p>
      </dgm:t>
    </dgm:pt>
    <dgm:pt modelId="{B9B6CE05-FCD1-4FBD-9D88-9EBDB98ECEA8}" type="parTrans" cxnId="{4DB45DE9-B0B1-4A29-B9B0-CE0F42285E3C}">
      <dgm:prSet/>
      <dgm:spPr/>
      <dgm:t>
        <a:bodyPr/>
        <a:lstStyle/>
        <a:p>
          <a:endParaRPr lang="pl-PL"/>
        </a:p>
      </dgm:t>
    </dgm:pt>
    <dgm:pt modelId="{76D22D96-1207-4FD5-AE31-A2DFD9B1E76B}" type="sibTrans" cxnId="{4DB45DE9-B0B1-4A29-B9B0-CE0F42285E3C}">
      <dgm:prSet/>
      <dgm:spPr/>
      <dgm:t>
        <a:bodyPr/>
        <a:lstStyle/>
        <a:p>
          <a:endParaRPr lang="pl-PL"/>
        </a:p>
      </dgm:t>
    </dgm:pt>
    <dgm:pt modelId="{FAA15269-4F3F-487A-8F28-708C60F4B5EB}" type="pres">
      <dgm:prSet presAssocID="{7315FD63-A8AB-472D-8CAD-49FEA7F2C83F}" presName="Name0" presStyleCnt="0">
        <dgm:presLayoutVars>
          <dgm:dir/>
          <dgm:resizeHandles val="exact"/>
        </dgm:presLayoutVars>
      </dgm:prSet>
      <dgm:spPr/>
    </dgm:pt>
    <dgm:pt modelId="{F3F452C4-54EB-44CD-B097-8B0CA971280C}" type="pres">
      <dgm:prSet presAssocID="{7315FD63-A8AB-472D-8CAD-49FEA7F2C83F}" presName="arrow" presStyleLbl="bgShp" presStyleIdx="0" presStyleCnt="1"/>
      <dgm:spPr/>
    </dgm:pt>
    <dgm:pt modelId="{5673192D-6962-411E-9146-45ABD4685923}" type="pres">
      <dgm:prSet presAssocID="{7315FD63-A8AB-472D-8CAD-49FEA7F2C83F}" presName="points" presStyleCnt="0"/>
      <dgm:spPr/>
    </dgm:pt>
    <dgm:pt modelId="{724A82C8-7E38-4E52-B585-24277D4388F0}" type="pres">
      <dgm:prSet presAssocID="{6EAAEE22-5310-4258-978B-1BB5AF44830F}" presName="compositeA" presStyleCnt="0"/>
      <dgm:spPr/>
    </dgm:pt>
    <dgm:pt modelId="{F6D5BE93-B9AD-4054-944D-081DAAC69FDD}" type="pres">
      <dgm:prSet presAssocID="{6EAAEE22-5310-4258-978B-1BB5AF44830F}" presName="textA" presStyleLbl="revTx" presStyleIdx="0" presStyleCnt="3">
        <dgm:presLayoutVars>
          <dgm:bulletEnabled val="1"/>
        </dgm:presLayoutVars>
      </dgm:prSet>
      <dgm:spPr/>
    </dgm:pt>
    <dgm:pt modelId="{D298D23E-2BBE-43A3-AA47-3C8B6FEFB3B9}" type="pres">
      <dgm:prSet presAssocID="{6EAAEE22-5310-4258-978B-1BB5AF44830F}" presName="circleA" presStyleLbl="node1" presStyleIdx="0" presStyleCnt="3"/>
      <dgm:spPr/>
    </dgm:pt>
    <dgm:pt modelId="{BCFDA97A-CBE2-402D-A396-BF54C55A2A89}" type="pres">
      <dgm:prSet presAssocID="{6EAAEE22-5310-4258-978B-1BB5AF44830F}" presName="spaceA" presStyleCnt="0"/>
      <dgm:spPr/>
    </dgm:pt>
    <dgm:pt modelId="{A46D145F-C54F-4EA4-8B21-49752432EF5F}" type="pres">
      <dgm:prSet presAssocID="{CB4B2DA9-5C5C-4D15-8CAD-48FDDE1FBD51}" presName="space" presStyleCnt="0"/>
      <dgm:spPr/>
    </dgm:pt>
    <dgm:pt modelId="{633D1699-6CEF-463E-81C4-54D0C5B239DB}" type="pres">
      <dgm:prSet presAssocID="{F9D911E7-D6EB-4B06-95C0-AD57EA8324F4}" presName="compositeB" presStyleCnt="0"/>
      <dgm:spPr/>
    </dgm:pt>
    <dgm:pt modelId="{D7F54356-52E8-4BD2-A216-8E17CBF76AC2}" type="pres">
      <dgm:prSet presAssocID="{F9D911E7-D6EB-4B06-95C0-AD57EA8324F4}" presName="textB" presStyleLbl="revTx" presStyleIdx="1" presStyleCnt="3">
        <dgm:presLayoutVars>
          <dgm:bulletEnabled val="1"/>
        </dgm:presLayoutVars>
      </dgm:prSet>
      <dgm:spPr/>
    </dgm:pt>
    <dgm:pt modelId="{E10D41BE-5092-4A68-B61B-60C5E40AC226}" type="pres">
      <dgm:prSet presAssocID="{F9D911E7-D6EB-4B06-95C0-AD57EA8324F4}" presName="circleB" presStyleLbl="node1" presStyleIdx="1" presStyleCnt="3"/>
      <dgm:spPr/>
    </dgm:pt>
    <dgm:pt modelId="{B1D1642F-FBEB-445E-9AD0-FDA5450E306B}" type="pres">
      <dgm:prSet presAssocID="{F9D911E7-D6EB-4B06-95C0-AD57EA8324F4}" presName="spaceB" presStyleCnt="0"/>
      <dgm:spPr/>
    </dgm:pt>
    <dgm:pt modelId="{4BB607BF-A3DB-4677-B664-31CC90E717BB}" type="pres">
      <dgm:prSet presAssocID="{0C2E0F34-AF02-4F7A-A3C6-C9B25A89A147}" presName="space" presStyleCnt="0"/>
      <dgm:spPr/>
    </dgm:pt>
    <dgm:pt modelId="{E0ECBD8B-5B33-4574-AE51-AFCFE8234F7B}" type="pres">
      <dgm:prSet presAssocID="{4D57E464-6450-4B47-AE31-0FCE0417BCC5}" presName="compositeA" presStyleCnt="0"/>
      <dgm:spPr/>
    </dgm:pt>
    <dgm:pt modelId="{85AB486A-895A-45A3-B289-2ECED8C7717A}" type="pres">
      <dgm:prSet presAssocID="{4D57E464-6450-4B47-AE31-0FCE0417BCC5}" presName="textA" presStyleLbl="revTx" presStyleIdx="2" presStyleCnt="3">
        <dgm:presLayoutVars>
          <dgm:bulletEnabled val="1"/>
        </dgm:presLayoutVars>
      </dgm:prSet>
      <dgm:spPr/>
    </dgm:pt>
    <dgm:pt modelId="{876B1B27-9D26-4EB2-A5AE-538B4BE0EDAB}" type="pres">
      <dgm:prSet presAssocID="{4D57E464-6450-4B47-AE31-0FCE0417BCC5}" presName="circleA" presStyleLbl="node1" presStyleIdx="2" presStyleCnt="3"/>
      <dgm:spPr/>
    </dgm:pt>
    <dgm:pt modelId="{C448C33E-DC06-442E-A0E9-8D0A4021C597}" type="pres">
      <dgm:prSet presAssocID="{4D57E464-6450-4B47-AE31-0FCE0417BCC5}" presName="spaceA" presStyleCnt="0"/>
      <dgm:spPr/>
    </dgm:pt>
  </dgm:ptLst>
  <dgm:cxnLst>
    <dgm:cxn modelId="{E01A060E-758B-4D24-803F-8572C1D461A6}" type="presOf" srcId="{6EAAEE22-5310-4258-978B-1BB5AF44830F}" destId="{F6D5BE93-B9AD-4054-944D-081DAAC69FDD}" srcOrd="0" destOrd="0" presId="urn:microsoft.com/office/officeart/2005/8/layout/hProcess11"/>
    <dgm:cxn modelId="{B7BF9822-511D-4D80-8031-EBF26974334B}" type="presOf" srcId="{7315FD63-A8AB-472D-8CAD-49FEA7F2C83F}" destId="{FAA15269-4F3F-487A-8F28-708C60F4B5EB}" srcOrd="0" destOrd="0" presId="urn:microsoft.com/office/officeart/2005/8/layout/hProcess11"/>
    <dgm:cxn modelId="{35238238-32BA-42A9-9B79-4C9CB25F27D4}" type="presOf" srcId="{F9D911E7-D6EB-4B06-95C0-AD57EA8324F4}" destId="{D7F54356-52E8-4BD2-A216-8E17CBF76AC2}" srcOrd="0" destOrd="0" presId="urn:microsoft.com/office/officeart/2005/8/layout/hProcess11"/>
    <dgm:cxn modelId="{B9DFC771-86E1-4942-A9FC-31AFCAF2FCA6}" type="presOf" srcId="{4D57E464-6450-4B47-AE31-0FCE0417BCC5}" destId="{85AB486A-895A-45A3-B289-2ECED8C7717A}" srcOrd="0" destOrd="0" presId="urn:microsoft.com/office/officeart/2005/8/layout/hProcess11"/>
    <dgm:cxn modelId="{4C22D07E-681F-4558-8501-8313924437FB}" srcId="{7315FD63-A8AB-472D-8CAD-49FEA7F2C83F}" destId="{F9D911E7-D6EB-4B06-95C0-AD57EA8324F4}" srcOrd="1" destOrd="0" parTransId="{7997E146-25E0-4A3D-A32F-4C5B589ED7B1}" sibTransId="{0C2E0F34-AF02-4F7A-A3C6-C9B25A89A147}"/>
    <dgm:cxn modelId="{BE50BA9E-7931-4D94-B2B3-8D77E076BD31}" srcId="{7315FD63-A8AB-472D-8CAD-49FEA7F2C83F}" destId="{6EAAEE22-5310-4258-978B-1BB5AF44830F}" srcOrd="0" destOrd="0" parTransId="{BA88ADFC-FA10-41B5-81F1-0F00DD07F06F}" sibTransId="{CB4B2DA9-5C5C-4D15-8CAD-48FDDE1FBD51}"/>
    <dgm:cxn modelId="{4DB45DE9-B0B1-4A29-B9B0-CE0F42285E3C}" srcId="{7315FD63-A8AB-472D-8CAD-49FEA7F2C83F}" destId="{4D57E464-6450-4B47-AE31-0FCE0417BCC5}" srcOrd="2" destOrd="0" parTransId="{B9B6CE05-FCD1-4FBD-9D88-9EBDB98ECEA8}" sibTransId="{76D22D96-1207-4FD5-AE31-A2DFD9B1E76B}"/>
    <dgm:cxn modelId="{ECEA51F3-F5D8-47CE-B06B-E12CA2396AF8}" type="presParOf" srcId="{FAA15269-4F3F-487A-8F28-708C60F4B5EB}" destId="{F3F452C4-54EB-44CD-B097-8B0CA971280C}" srcOrd="0" destOrd="0" presId="urn:microsoft.com/office/officeart/2005/8/layout/hProcess11"/>
    <dgm:cxn modelId="{68A48250-87DB-4D3C-9F0F-2DA51301D0B0}" type="presParOf" srcId="{FAA15269-4F3F-487A-8F28-708C60F4B5EB}" destId="{5673192D-6962-411E-9146-45ABD4685923}" srcOrd="1" destOrd="0" presId="urn:microsoft.com/office/officeart/2005/8/layout/hProcess11"/>
    <dgm:cxn modelId="{F49686A2-9E9F-484D-8711-01D497583ECD}" type="presParOf" srcId="{5673192D-6962-411E-9146-45ABD4685923}" destId="{724A82C8-7E38-4E52-B585-24277D4388F0}" srcOrd="0" destOrd="0" presId="urn:microsoft.com/office/officeart/2005/8/layout/hProcess11"/>
    <dgm:cxn modelId="{936A16B1-1123-4951-8CFA-797DE7B9157E}" type="presParOf" srcId="{724A82C8-7E38-4E52-B585-24277D4388F0}" destId="{F6D5BE93-B9AD-4054-944D-081DAAC69FDD}" srcOrd="0" destOrd="0" presId="urn:microsoft.com/office/officeart/2005/8/layout/hProcess11"/>
    <dgm:cxn modelId="{57348F76-B887-4A5A-A7F9-151C76C08E10}" type="presParOf" srcId="{724A82C8-7E38-4E52-B585-24277D4388F0}" destId="{D298D23E-2BBE-43A3-AA47-3C8B6FEFB3B9}" srcOrd="1" destOrd="0" presId="urn:microsoft.com/office/officeart/2005/8/layout/hProcess11"/>
    <dgm:cxn modelId="{88426D01-9A97-4185-A650-D06E7203085C}" type="presParOf" srcId="{724A82C8-7E38-4E52-B585-24277D4388F0}" destId="{BCFDA97A-CBE2-402D-A396-BF54C55A2A89}" srcOrd="2" destOrd="0" presId="urn:microsoft.com/office/officeart/2005/8/layout/hProcess11"/>
    <dgm:cxn modelId="{E01D9024-FE76-4B5F-A2F7-0AAC94AAA888}" type="presParOf" srcId="{5673192D-6962-411E-9146-45ABD4685923}" destId="{A46D145F-C54F-4EA4-8B21-49752432EF5F}" srcOrd="1" destOrd="0" presId="urn:microsoft.com/office/officeart/2005/8/layout/hProcess11"/>
    <dgm:cxn modelId="{FD27DE04-D487-47CC-AD1B-FA74BCD84082}" type="presParOf" srcId="{5673192D-6962-411E-9146-45ABD4685923}" destId="{633D1699-6CEF-463E-81C4-54D0C5B239DB}" srcOrd="2" destOrd="0" presId="urn:microsoft.com/office/officeart/2005/8/layout/hProcess11"/>
    <dgm:cxn modelId="{1441ABF7-1FC0-4B48-8928-9187179A7E37}" type="presParOf" srcId="{633D1699-6CEF-463E-81C4-54D0C5B239DB}" destId="{D7F54356-52E8-4BD2-A216-8E17CBF76AC2}" srcOrd="0" destOrd="0" presId="urn:microsoft.com/office/officeart/2005/8/layout/hProcess11"/>
    <dgm:cxn modelId="{E15E1645-CC96-468D-A097-A6FBA2D759BD}" type="presParOf" srcId="{633D1699-6CEF-463E-81C4-54D0C5B239DB}" destId="{E10D41BE-5092-4A68-B61B-60C5E40AC226}" srcOrd="1" destOrd="0" presId="urn:microsoft.com/office/officeart/2005/8/layout/hProcess11"/>
    <dgm:cxn modelId="{4EF254EF-ECFF-4FAC-92BC-BA167A271F25}" type="presParOf" srcId="{633D1699-6CEF-463E-81C4-54D0C5B239DB}" destId="{B1D1642F-FBEB-445E-9AD0-FDA5450E306B}" srcOrd="2" destOrd="0" presId="urn:microsoft.com/office/officeart/2005/8/layout/hProcess11"/>
    <dgm:cxn modelId="{CF9BB11B-E6E1-49E7-9BC2-DBE09A223601}" type="presParOf" srcId="{5673192D-6962-411E-9146-45ABD4685923}" destId="{4BB607BF-A3DB-4677-B664-31CC90E717BB}" srcOrd="3" destOrd="0" presId="urn:microsoft.com/office/officeart/2005/8/layout/hProcess11"/>
    <dgm:cxn modelId="{44294AEF-AC6A-4DFC-8E7A-DCD812EB3E61}" type="presParOf" srcId="{5673192D-6962-411E-9146-45ABD4685923}" destId="{E0ECBD8B-5B33-4574-AE51-AFCFE8234F7B}" srcOrd="4" destOrd="0" presId="urn:microsoft.com/office/officeart/2005/8/layout/hProcess11"/>
    <dgm:cxn modelId="{7DC2E410-CF91-4AE4-B337-1DC5D2EFB5F6}" type="presParOf" srcId="{E0ECBD8B-5B33-4574-AE51-AFCFE8234F7B}" destId="{85AB486A-895A-45A3-B289-2ECED8C7717A}" srcOrd="0" destOrd="0" presId="urn:microsoft.com/office/officeart/2005/8/layout/hProcess11"/>
    <dgm:cxn modelId="{BF372C71-E54A-47F1-9918-68AB883FA1AB}" type="presParOf" srcId="{E0ECBD8B-5B33-4574-AE51-AFCFE8234F7B}" destId="{876B1B27-9D26-4EB2-A5AE-538B4BE0EDAB}" srcOrd="1" destOrd="0" presId="urn:microsoft.com/office/officeart/2005/8/layout/hProcess11"/>
    <dgm:cxn modelId="{F45272BD-D54C-4601-B601-0F0D3EDED579}" type="presParOf" srcId="{E0ECBD8B-5B33-4574-AE51-AFCFE8234F7B}" destId="{C448C33E-DC06-442E-A0E9-8D0A4021C597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15FD63-A8AB-472D-8CAD-49FEA7F2C83F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6EAAEE22-5310-4258-978B-1BB5AF44830F}">
      <dgm:prSet phldrT="[Tekst]"/>
      <dgm:spPr/>
      <dgm:t>
        <a:bodyPr/>
        <a:lstStyle/>
        <a:p>
          <a:r>
            <a:rPr lang="pl-PL" dirty="0"/>
            <a:t>Komunikacja i animacja</a:t>
          </a:r>
        </a:p>
      </dgm:t>
    </dgm:pt>
    <dgm:pt modelId="{BA88ADFC-FA10-41B5-81F1-0F00DD07F06F}" type="parTrans" cxnId="{BE50BA9E-7931-4D94-B2B3-8D77E076BD31}">
      <dgm:prSet/>
      <dgm:spPr/>
      <dgm:t>
        <a:bodyPr/>
        <a:lstStyle/>
        <a:p>
          <a:endParaRPr lang="pl-PL"/>
        </a:p>
      </dgm:t>
    </dgm:pt>
    <dgm:pt modelId="{CB4B2DA9-5C5C-4D15-8CAD-48FDDE1FBD51}" type="sibTrans" cxnId="{BE50BA9E-7931-4D94-B2B3-8D77E076BD31}">
      <dgm:prSet/>
      <dgm:spPr/>
      <dgm:t>
        <a:bodyPr/>
        <a:lstStyle/>
        <a:p>
          <a:endParaRPr lang="pl-PL"/>
        </a:p>
      </dgm:t>
    </dgm:pt>
    <dgm:pt modelId="{F9D911E7-D6EB-4B06-95C0-AD57EA8324F4}">
      <dgm:prSet phldrT="[Tekst]"/>
      <dgm:spPr/>
      <dgm:t>
        <a:bodyPr/>
        <a:lstStyle/>
        <a:p>
          <a:r>
            <a:rPr lang="pl-PL" dirty="0"/>
            <a:t>Podejmowanie decyzji</a:t>
          </a:r>
        </a:p>
      </dgm:t>
    </dgm:pt>
    <dgm:pt modelId="{7997E146-25E0-4A3D-A32F-4C5B589ED7B1}" type="parTrans" cxnId="{4C22D07E-681F-4558-8501-8313924437FB}">
      <dgm:prSet/>
      <dgm:spPr/>
      <dgm:t>
        <a:bodyPr/>
        <a:lstStyle/>
        <a:p>
          <a:endParaRPr lang="pl-PL"/>
        </a:p>
      </dgm:t>
    </dgm:pt>
    <dgm:pt modelId="{0C2E0F34-AF02-4F7A-A3C6-C9B25A89A147}" type="sibTrans" cxnId="{4C22D07E-681F-4558-8501-8313924437FB}">
      <dgm:prSet/>
      <dgm:spPr/>
      <dgm:t>
        <a:bodyPr/>
        <a:lstStyle/>
        <a:p>
          <a:endParaRPr lang="pl-PL"/>
        </a:p>
      </dgm:t>
    </dgm:pt>
    <dgm:pt modelId="{4D57E464-6450-4B47-AE31-0FCE0417BCC5}">
      <dgm:prSet phldrT="[Tekst]"/>
      <dgm:spPr/>
      <dgm:t>
        <a:bodyPr/>
        <a:lstStyle/>
        <a:p>
          <a:r>
            <a:rPr lang="pl-PL" dirty="0"/>
            <a:t>Budowanie zaufania</a:t>
          </a:r>
        </a:p>
      </dgm:t>
    </dgm:pt>
    <dgm:pt modelId="{B9B6CE05-FCD1-4FBD-9D88-9EBDB98ECEA8}" type="parTrans" cxnId="{4DB45DE9-B0B1-4A29-B9B0-CE0F42285E3C}">
      <dgm:prSet/>
      <dgm:spPr/>
      <dgm:t>
        <a:bodyPr/>
        <a:lstStyle/>
        <a:p>
          <a:endParaRPr lang="pl-PL"/>
        </a:p>
      </dgm:t>
    </dgm:pt>
    <dgm:pt modelId="{76D22D96-1207-4FD5-AE31-A2DFD9B1E76B}" type="sibTrans" cxnId="{4DB45DE9-B0B1-4A29-B9B0-CE0F42285E3C}">
      <dgm:prSet/>
      <dgm:spPr/>
      <dgm:t>
        <a:bodyPr/>
        <a:lstStyle/>
        <a:p>
          <a:endParaRPr lang="pl-PL"/>
        </a:p>
      </dgm:t>
    </dgm:pt>
    <dgm:pt modelId="{C5D50A2D-C130-44EB-BB78-E6DFB7960631}">
      <dgm:prSet/>
      <dgm:spPr/>
      <dgm:t>
        <a:bodyPr/>
        <a:lstStyle/>
        <a:p>
          <a:r>
            <a:rPr lang="pl-PL" dirty="0"/>
            <a:t>Wdrażanie projektów</a:t>
          </a:r>
        </a:p>
      </dgm:t>
    </dgm:pt>
    <dgm:pt modelId="{B85A1768-3209-44AF-8260-946D0B798416}" type="parTrans" cxnId="{81679418-A24E-4E1B-9AF5-A23326B227E6}">
      <dgm:prSet/>
      <dgm:spPr/>
      <dgm:t>
        <a:bodyPr/>
        <a:lstStyle/>
        <a:p>
          <a:endParaRPr lang="pl-PL"/>
        </a:p>
      </dgm:t>
    </dgm:pt>
    <dgm:pt modelId="{C84CF6E2-5499-47FE-997C-5F17739E431D}" type="sibTrans" cxnId="{81679418-A24E-4E1B-9AF5-A23326B227E6}">
      <dgm:prSet/>
      <dgm:spPr/>
      <dgm:t>
        <a:bodyPr/>
        <a:lstStyle/>
        <a:p>
          <a:endParaRPr lang="pl-PL"/>
        </a:p>
      </dgm:t>
    </dgm:pt>
    <dgm:pt modelId="{FAA15269-4F3F-487A-8F28-708C60F4B5EB}" type="pres">
      <dgm:prSet presAssocID="{7315FD63-A8AB-472D-8CAD-49FEA7F2C83F}" presName="Name0" presStyleCnt="0">
        <dgm:presLayoutVars>
          <dgm:dir/>
          <dgm:resizeHandles val="exact"/>
        </dgm:presLayoutVars>
      </dgm:prSet>
      <dgm:spPr/>
    </dgm:pt>
    <dgm:pt modelId="{F3F452C4-54EB-44CD-B097-8B0CA971280C}" type="pres">
      <dgm:prSet presAssocID="{7315FD63-A8AB-472D-8CAD-49FEA7F2C83F}" presName="arrow" presStyleLbl="bgShp" presStyleIdx="0" presStyleCnt="1"/>
      <dgm:spPr/>
    </dgm:pt>
    <dgm:pt modelId="{5673192D-6962-411E-9146-45ABD4685923}" type="pres">
      <dgm:prSet presAssocID="{7315FD63-A8AB-472D-8CAD-49FEA7F2C83F}" presName="points" presStyleCnt="0"/>
      <dgm:spPr/>
    </dgm:pt>
    <dgm:pt modelId="{724A82C8-7E38-4E52-B585-24277D4388F0}" type="pres">
      <dgm:prSet presAssocID="{6EAAEE22-5310-4258-978B-1BB5AF44830F}" presName="compositeA" presStyleCnt="0"/>
      <dgm:spPr/>
    </dgm:pt>
    <dgm:pt modelId="{F6D5BE93-B9AD-4054-944D-081DAAC69FDD}" type="pres">
      <dgm:prSet presAssocID="{6EAAEE22-5310-4258-978B-1BB5AF44830F}" presName="textA" presStyleLbl="revTx" presStyleIdx="0" presStyleCnt="4">
        <dgm:presLayoutVars>
          <dgm:bulletEnabled val="1"/>
        </dgm:presLayoutVars>
      </dgm:prSet>
      <dgm:spPr/>
    </dgm:pt>
    <dgm:pt modelId="{D298D23E-2BBE-43A3-AA47-3C8B6FEFB3B9}" type="pres">
      <dgm:prSet presAssocID="{6EAAEE22-5310-4258-978B-1BB5AF44830F}" presName="circleA" presStyleLbl="node1" presStyleIdx="0" presStyleCnt="4"/>
      <dgm:spPr/>
    </dgm:pt>
    <dgm:pt modelId="{BCFDA97A-CBE2-402D-A396-BF54C55A2A89}" type="pres">
      <dgm:prSet presAssocID="{6EAAEE22-5310-4258-978B-1BB5AF44830F}" presName="spaceA" presStyleCnt="0"/>
      <dgm:spPr/>
    </dgm:pt>
    <dgm:pt modelId="{A46D145F-C54F-4EA4-8B21-49752432EF5F}" type="pres">
      <dgm:prSet presAssocID="{CB4B2DA9-5C5C-4D15-8CAD-48FDDE1FBD51}" presName="space" presStyleCnt="0"/>
      <dgm:spPr/>
    </dgm:pt>
    <dgm:pt modelId="{633D1699-6CEF-463E-81C4-54D0C5B239DB}" type="pres">
      <dgm:prSet presAssocID="{F9D911E7-D6EB-4B06-95C0-AD57EA8324F4}" presName="compositeB" presStyleCnt="0"/>
      <dgm:spPr/>
    </dgm:pt>
    <dgm:pt modelId="{D7F54356-52E8-4BD2-A216-8E17CBF76AC2}" type="pres">
      <dgm:prSet presAssocID="{F9D911E7-D6EB-4B06-95C0-AD57EA8324F4}" presName="textB" presStyleLbl="revTx" presStyleIdx="1" presStyleCnt="4">
        <dgm:presLayoutVars>
          <dgm:bulletEnabled val="1"/>
        </dgm:presLayoutVars>
      </dgm:prSet>
      <dgm:spPr/>
    </dgm:pt>
    <dgm:pt modelId="{E10D41BE-5092-4A68-B61B-60C5E40AC226}" type="pres">
      <dgm:prSet presAssocID="{F9D911E7-D6EB-4B06-95C0-AD57EA8324F4}" presName="circleB" presStyleLbl="node1" presStyleIdx="1" presStyleCnt="4"/>
      <dgm:spPr/>
    </dgm:pt>
    <dgm:pt modelId="{B1D1642F-FBEB-445E-9AD0-FDA5450E306B}" type="pres">
      <dgm:prSet presAssocID="{F9D911E7-D6EB-4B06-95C0-AD57EA8324F4}" presName="spaceB" presStyleCnt="0"/>
      <dgm:spPr/>
    </dgm:pt>
    <dgm:pt modelId="{4BB607BF-A3DB-4677-B664-31CC90E717BB}" type="pres">
      <dgm:prSet presAssocID="{0C2E0F34-AF02-4F7A-A3C6-C9B25A89A147}" presName="space" presStyleCnt="0"/>
      <dgm:spPr/>
    </dgm:pt>
    <dgm:pt modelId="{8295B3C3-A7B4-44EC-9860-DD52831BE544}" type="pres">
      <dgm:prSet presAssocID="{C5D50A2D-C130-44EB-BB78-E6DFB7960631}" presName="compositeA" presStyleCnt="0"/>
      <dgm:spPr/>
    </dgm:pt>
    <dgm:pt modelId="{B2A4D20B-9210-4BB5-BB98-3056025A60D3}" type="pres">
      <dgm:prSet presAssocID="{C5D50A2D-C130-44EB-BB78-E6DFB7960631}" presName="textA" presStyleLbl="revTx" presStyleIdx="2" presStyleCnt="4">
        <dgm:presLayoutVars>
          <dgm:bulletEnabled val="1"/>
        </dgm:presLayoutVars>
      </dgm:prSet>
      <dgm:spPr/>
    </dgm:pt>
    <dgm:pt modelId="{BF1E88A4-5387-45BA-8593-F19600C1FD42}" type="pres">
      <dgm:prSet presAssocID="{C5D50A2D-C130-44EB-BB78-E6DFB7960631}" presName="circleA" presStyleLbl="node1" presStyleIdx="2" presStyleCnt="4"/>
      <dgm:spPr/>
    </dgm:pt>
    <dgm:pt modelId="{BB1AFD98-36C6-4F7E-9DE8-84D3C67407B5}" type="pres">
      <dgm:prSet presAssocID="{C5D50A2D-C130-44EB-BB78-E6DFB7960631}" presName="spaceA" presStyleCnt="0"/>
      <dgm:spPr/>
    </dgm:pt>
    <dgm:pt modelId="{99EC3DB2-7CEC-462D-AABE-2EEF74DCB3FC}" type="pres">
      <dgm:prSet presAssocID="{C84CF6E2-5499-47FE-997C-5F17739E431D}" presName="space" presStyleCnt="0"/>
      <dgm:spPr/>
    </dgm:pt>
    <dgm:pt modelId="{D65C5ECA-889B-44A9-BD7F-0330047EFDF5}" type="pres">
      <dgm:prSet presAssocID="{4D57E464-6450-4B47-AE31-0FCE0417BCC5}" presName="compositeB" presStyleCnt="0"/>
      <dgm:spPr/>
    </dgm:pt>
    <dgm:pt modelId="{799AEF34-D5B4-424A-8A52-112914A83A21}" type="pres">
      <dgm:prSet presAssocID="{4D57E464-6450-4B47-AE31-0FCE0417BCC5}" presName="textB" presStyleLbl="revTx" presStyleIdx="3" presStyleCnt="4">
        <dgm:presLayoutVars>
          <dgm:bulletEnabled val="1"/>
        </dgm:presLayoutVars>
      </dgm:prSet>
      <dgm:spPr/>
    </dgm:pt>
    <dgm:pt modelId="{FE4907FB-FF0E-47B6-B1CE-E3DBE2E6A714}" type="pres">
      <dgm:prSet presAssocID="{4D57E464-6450-4B47-AE31-0FCE0417BCC5}" presName="circleB" presStyleLbl="node1" presStyleIdx="3" presStyleCnt="4"/>
      <dgm:spPr/>
    </dgm:pt>
    <dgm:pt modelId="{2BE73B7E-3F77-48F1-884D-62075AC9E58E}" type="pres">
      <dgm:prSet presAssocID="{4D57E464-6450-4B47-AE31-0FCE0417BCC5}" presName="spaceB" presStyleCnt="0"/>
      <dgm:spPr/>
    </dgm:pt>
  </dgm:ptLst>
  <dgm:cxnLst>
    <dgm:cxn modelId="{E01A060E-758B-4D24-803F-8572C1D461A6}" type="presOf" srcId="{6EAAEE22-5310-4258-978B-1BB5AF44830F}" destId="{F6D5BE93-B9AD-4054-944D-081DAAC69FDD}" srcOrd="0" destOrd="0" presId="urn:microsoft.com/office/officeart/2005/8/layout/hProcess11"/>
    <dgm:cxn modelId="{81679418-A24E-4E1B-9AF5-A23326B227E6}" srcId="{7315FD63-A8AB-472D-8CAD-49FEA7F2C83F}" destId="{C5D50A2D-C130-44EB-BB78-E6DFB7960631}" srcOrd="2" destOrd="0" parTransId="{B85A1768-3209-44AF-8260-946D0B798416}" sibTransId="{C84CF6E2-5499-47FE-997C-5F17739E431D}"/>
    <dgm:cxn modelId="{B7BF9822-511D-4D80-8031-EBF26974334B}" type="presOf" srcId="{7315FD63-A8AB-472D-8CAD-49FEA7F2C83F}" destId="{FAA15269-4F3F-487A-8F28-708C60F4B5EB}" srcOrd="0" destOrd="0" presId="urn:microsoft.com/office/officeart/2005/8/layout/hProcess11"/>
    <dgm:cxn modelId="{35238238-32BA-42A9-9B79-4C9CB25F27D4}" type="presOf" srcId="{F9D911E7-D6EB-4B06-95C0-AD57EA8324F4}" destId="{D7F54356-52E8-4BD2-A216-8E17CBF76AC2}" srcOrd="0" destOrd="0" presId="urn:microsoft.com/office/officeart/2005/8/layout/hProcess11"/>
    <dgm:cxn modelId="{6F45D45B-FEBB-47E6-8D9C-12D6520CFEDF}" type="presOf" srcId="{C5D50A2D-C130-44EB-BB78-E6DFB7960631}" destId="{B2A4D20B-9210-4BB5-BB98-3056025A60D3}" srcOrd="0" destOrd="0" presId="urn:microsoft.com/office/officeart/2005/8/layout/hProcess11"/>
    <dgm:cxn modelId="{E056F36B-91DB-4D6F-A3CC-602A5618DDCE}" type="presOf" srcId="{4D57E464-6450-4B47-AE31-0FCE0417BCC5}" destId="{799AEF34-D5B4-424A-8A52-112914A83A21}" srcOrd="0" destOrd="0" presId="urn:microsoft.com/office/officeart/2005/8/layout/hProcess11"/>
    <dgm:cxn modelId="{4C22D07E-681F-4558-8501-8313924437FB}" srcId="{7315FD63-A8AB-472D-8CAD-49FEA7F2C83F}" destId="{F9D911E7-D6EB-4B06-95C0-AD57EA8324F4}" srcOrd="1" destOrd="0" parTransId="{7997E146-25E0-4A3D-A32F-4C5B589ED7B1}" sibTransId="{0C2E0F34-AF02-4F7A-A3C6-C9B25A89A147}"/>
    <dgm:cxn modelId="{BE50BA9E-7931-4D94-B2B3-8D77E076BD31}" srcId="{7315FD63-A8AB-472D-8CAD-49FEA7F2C83F}" destId="{6EAAEE22-5310-4258-978B-1BB5AF44830F}" srcOrd="0" destOrd="0" parTransId="{BA88ADFC-FA10-41B5-81F1-0F00DD07F06F}" sibTransId="{CB4B2DA9-5C5C-4D15-8CAD-48FDDE1FBD51}"/>
    <dgm:cxn modelId="{4DB45DE9-B0B1-4A29-B9B0-CE0F42285E3C}" srcId="{7315FD63-A8AB-472D-8CAD-49FEA7F2C83F}" destId="{4D57E464-6450-4B47-AE31-0FCE0417BCC5}" srcOrd="3" destOrd="0" parTransId="{B9B6CE05-FCD1-4FBD-9D88-9EBDB98ECEA8}" sibTransId="{76D22D96-1207-4FD5-AE31-A2DFD9B1E76B}"/>
    <dgm:cxn modelId="{ECEA51F3-F5D8-47CE-B06B-E12CA2396AF8}" type="presParOf" srcId="{FAA15269-4F3F-487A-8F28-708C60F4B5EB}" destId="{F3F452C4-54EB-44CD-B097-8B0CA971280C}" srcOrd="0" destOrd="0" presId="urn:microsoft.com/office/officeart/2005/8/layout/hProcess11"/>
    <dgm:cxn modelId="{68A48250-87DB-4D3C-9F0F-2DA51301D0B0}" type="presParOf" srcId="{FAA15269-4F3F-487A-8F28-708C60F4B5EB}" destId="{5673192D-6962-411E-9146-45ABD4685923}" srcOrd="1" destOrd="0" presId="urn:microsoft.com/office/officeart/2005/8/layout/hProcess11"/>
    <dgm:cxn modelId="{F49686A2-9E9F-484D-8711-01D497583ECD}" type="presParOf" srcId="{5673192D-6962-411E-9146-45ABD4685923}" destId="{724A82C8-7E38-4E52-B585-24277D4388F0}" srcOrd="0" destOrd="0" presId="urn:microsoft.com/office/officeart/2005/8/layout/hProcess11"/>
    <dgm:cxn modelId="{936A16B1-1123-4951-8CFA-797DE7B9157E}" type="presParOf" srcId="{724A82C8-7E38-4E52-B585-24277D4388F0}" destId="{F6D5BE93-B9AD-4054-944D-081DAAC69FDD}" srcOrd="0" destOrd="0" presId="urn:microsoft.com/office/officeart/2005/8/layout/hProcess11"/>
    <dgm:cxn modelId="{57348F76-B887-4A5A-A7F9-151C76C08E10}" type="presParOf" srcId="{724A82C8-7E38-4E52-B585-24277D4388F0}" destId="{D298D23E-2BBE-43A3-AA47-3C8B6FEFB3B9}" srcOrd="1" destOrd="0" presId="urn:microsoft.com/office/officeart/2005/8/layout/hProcess11"/>
    <dgm:cxn modelId="{88426D01-9A97-4185-A650-D06E7203085C}" type="presParOf" srcId="{724A82C8-7E38-4E52-B585-24277D4388F0}" destId="{BCFDA97A-CBE2-402D-A396-BF54C55A2A89}" srcOrd="2" destOrd="0" presId="urn:microsoft.com/office/officeart/2005/8/layout/hProcess11"/>
    <dgm:cxn modelId="{E01D9024-FE76-4B5F-A2F7-0AAC94AAA888}" type="presParOf" srcId="{5673192D-6962-411E-9146-45ABD4685923}" destId="{A46D145F-C54F-4EA4-8B21-49752432EF5F}" srcOrd="1" destOrd="0" presId="urn:microsoft.com/office/officeart/2005/8/layout/hProcess11"/>
    <dgm:cxn modelId="{FD27DE04-D487-47CC-AD1B-FA74BCD84082}" type="presParOf" srcId="{5673192D-6962-411E-9146-45ABD4685923}" destId="{633D1699-6CEF-463E-81C4-54D0C5B239DB}" srcOrd="2" destOrd="0" presId="urn:microsoft.com/office/officeart/2005/8/layout/hProcess11"/>
    <dgm:cxn modelId="{1441ABF7-1FC0-4B48-8928-9187179A7E37}" type="presParOf" srcId="{633D1699-6CEF-463E-81C4-54D0C5B239DB}" destId="{D7F54356-52E8-4BD2-A216-8E17CBF76AC2}" srcOrd="0" destOrd="0" presId="urn:microsoft.com/office/officeart/2005/8/layout/hProcess11"/>
    <dgm:cxn modelId="{E15E1645-CC96-468D-A097-A6FBA2D759BD}" type="presParOf" srcId="{633D1699-6CEF-463E-81C4-54D0C5B239DB}" destId="{E10D41BE-5092-4A68-B61B-60C5E40AC226}" srcOrd="1" destOrd="0" presId="urn:microsoft.com/office/officeart/2005/8/layout/hProcess11"/>
    <dgm:cxn modelId="{4EF254EF-ECFF-4FAC-92BC-BA167A271F25}" type="presParOf" srcId="{633D1699-6CEF-463E-81C4-54D0C5B239DB}" destId="{B1D1642F-FBEB-445E-9AD0-FDA5450E306B}" srcOrd="2" destOrd="0" presId="urn:microsoft.com/office/officeart/2005/8/layout/hProcess11"/>
    <dgm:cxn modelId="{CF9BB11B-E6E1-49E7-9BC2-DBE09A223601}" type="presParOf" srcId="{5673192D-6962-411E-9146-45ABD4685923}" destId="{4BB607BF-A3DB-4677-B664-31CC90E717BB}" srcOrd="3" destOrd="0" presId="urn:microsoft.com/office/officeart/2005/8/layout/hProcess11"/>
    <dgm:cxn modelId="{6ED1EEAD-5A2D-4778-9478-ED73138BE7E8}" type="presParOf" srcId="{5673192D-6962-411E-9146-45ABD4685923}" destId="{8295B3C3-A7B4-44EC-9860-DD52831BE544}" srcOrd="4" destOrd="0" presId="urn:microsoft.com/office/officeart/2005/8/layout/hProcess11"/>
    <dgm:cxn modelId="{63E8724C-7BE0-408B-BF95-94BFFCED00D0}" type="presParOf" srcId="{8295B3C3-A7B4-44EC-9860-DD52831BE544}" destId="{B2A4D20B-9210-4BB5-BB98-3056025A60D3}" srcOrd="0" destOrd="0" presId="urn:microsoft.com/office/officeart/2005/8/layout/hProcess11"/>
    <dgm:cxn modelId="{B5932BE3-3551-47A2-A5BB-76EF6CEF836B}" type="presParOf" srcId="{8295B3C3-A7B4-44EC-9860-DD52831BE544}" destId="{BF1E88A4-5387-45BA-8593-F19600C1FD42}" srcOrd="1" destOrd="0" presId="urn:microsoft.com/office/officeart/2005/8/layout/hProcess11"/>
    <dgm:cxn modelId="{3D83B0DA-4A34-4EAF-85D7-ADF4277E18A0}" type="presParOf" srcId="{8295B3C3-A7B4-44EC-9860-DD52831BE544}" destId="{BB1AFD98-36C6-4F7E-9DE8-84D3C67407B5}" srcOrd="2" destOrd="0" presId="urn:microsoft.com/office/officeart/2005/8/layout/hProcess11"/>
    <dgm:cxn modelId="{5E0771AC-C3CA-4CC7-A602-CD08D4AAC5F7}" type="presParOf" srcId="{5673192D-6962-411E-9146-45ABD4685923}" destId="{99EC3DB2-7CEC-462D-AABE-2EEF74DCB3FC}" srcOrd="5" destOrd="0" presId="urn:microsoft.com/office/officeart/2005/8/layout/hProcess11"/>
    <dgm:cxn modelId="{0066DCED-B3A1-490D-88AE-C13729BB7085}" type="presParOf" srcId="{5673192D-6962-411E-9146-45ABD4685923}" destId="{D65C5ECA-889B-44A9-BD7F-0330047EFDF5}" srcOrd="6" destOrd="0" presId="urn:microsoft.com/office/officeart/2005/8/layout/hProcess11"/>
    <dgm:cxn modelId="{78E8068E-9567-4CE4-A284-8235CE26D751}" type="presParOf" srcId="{D65C5ECA-889B-44A9-BD7F-0330047EFDF5}" destId="{799AEF34-D5B4-424A-8A52-112914A83A21}" srcOrd="0" destOrd="0" presId="urn:microsoft.com/office/officeart/2005/8/layout/hProcess11"/>
    <dgm:cxn modelId="{2FB18C2C-1517-49F6-8F6C-DBDD4BB14944}" type="presParOf" srcId="{D65C5ECA-889B-44A9-BD7F-0330047EFDF5}" destId="{FE4907FB-FF0E-47B6-B1CE-E3DBE2E6A714}" srcOrd="1" destOrd="0" presId="urn:microsoft.com/office/officeart/2005/8/layout/hProcess11"/>
    <dgm:cxn modelId="{9979B1F4-AA6B-4550-8C0B-07242A52FB6C}" type="presParOf" srcId="{D65C5ECA-889B-44A9-BD7F-0330047EFDF5}" destId="{2BE73B7E-3F77-48F1-884D-62075AC9E58E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04545C-A9C7-4F4D-B79E-186D4EB9219E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A4B0D8FE-FCD2-4703-8A4C-211F3CA48295}">
      <dgm:prSet phldrT="[Tekst]"/>
      <dgm:spPr/>
      <dgm:t>
        <a:bodyPr/>
        <a:lstStyle/>
        <a:p>
          <a:r>
            <a:rPr lang="pl-PL" dirty="0"/>
            <a:t>Diagnoza</a:t>
          </a:r>
        </a:p>
      </dgm:t>
    </dgm:pt>
    <dgm:pt modelId="{1336E6E4-F92B-4FC8-A34E-534AACAF45DA}" type="parTrans" cxnId="{1CCCDEC1-6CE6-4B14-89C9-D60144182959}">
      <dgm:prSet/>
      <dgm:spPr/>
      <dgm:t>
        <a:bodyPr/>
        <a:lstStyle/>
        <a:p>
          <a:endParaRPr lang="pl-PL"/>
        </a:p>
      </dgm:t>
    </dgm:pt>
    <dgm:pt modelId="{8A289974-D917-47E3-BC6B-D9FB61A2195D}" type="sibTrans" cxnId="{1CCCDEC1-6CE6-4B14-89C9-D60144182959}">
      <dgm:prSet/>
      <dgm:spPr/>
      <dgm:t>
        <a:bodyPr/>
        <a:lstStyle/>
        <a:p>
          <a:endParaRPr lang="pl-PL"/>
        </a:p>
      </dgm:t>
    </dgm:pt>
    <dgm:pt modelId="{457098D6-DD0E-4A5F-B024-5F9E4DFF1482}">
      <dgm:prSet phldrT="[Tekst]"/>
      <dgm:spPr/>
      <dgm:t>
        <a:bodyPr/>
        <a:lstStyle/>
        <a:p>
          <a:r>
            <a:rPr lang="pl-PL" dirty="0"/>
            <a:t>Stan aktualny </a:t>
          </a:r>
        </a:p>
      </dgm:t>
    </dgm:pt>
    <dgm:pt modelId="{9DABE834-F2A5-4783-B1BB-9B284E78A592}" type="parTrans" cxnId="{ABE82A67-0A3A-4C2E-9BDA-4DBA72B44ED2}">
      <dgm:prSet/>
      <dgm:spPr/>
      <dgm:t>
        <a:bodyPr/>
        <a:lstStyle/>
        <a:p>
          <a:endParaRPr lang="pl-PL"/>
        </a:p>
      </dgm:t>
    </dgm:pt>
    <dgm:pt modelId="{05AF1AD8-8C5D-4033-A669-E7A3303328A7}" type="sibTrans" cxnId="{ABE82A67-0A3A-4C2E-9BDA-4DBA72B44ED2}">
      <dgm:prSet/>
      <dgm:spPr/>
      <dgm:t>
        <a:bodyPr/>
        <a:lstStyle/>
        <a:p>
          <a:endParaRPr lang="pl-PL"/>
        </a:p>
      </dgm:t>
    </dgm:pt>
    <dgm:pt modelId="{0F9C65F0-F434-4434-99FA-A0089E6EAAE5}">
      <dgm:prSet phldrT="[Tekst]"/>
      <dgm:spPr/>
      <dgm:t>
        <a:bodyPr/>
        <a:lstStyle/>
        <a:p>
          <a:r>
            <a:rPr lang="pl-PL" dirty="0"/>
            <a:t>Trend</a:t>
          </a:r>
        </a:p>
      </dgm:t>
    </dgm:pt>
    <dgm:pt modelId="{0AE27689-F94B-4FEE-B72B-FC85A45BAE8C}" type="parTrans" cxnId="{C05D932D-745C-4818-96C6-705CB8ED5393}">
      <dgm:prSet/>
      <dgm:spPr/>
      <dgm:t>
        <a:bodyPr/>
        <a:lstStyle/>
        <a:p>
          <a:endParaRPr lang="pl-PL"/>
        </a:p>
      </dgm:t>
    </dgm:pt>
    <dgm:pt modelId="{E2772654-A998-427A-9C54-B707FE201C64}" type="sibTrans" cxnId="{C05D932D-745C-4818-96C6-705CB8ED5393}">
      <dgm:prSet/>
      <dgm:spPr/>
      <dgm:t>
        <a:bodyPr/>
        <a:lstStyle/>
        <a:p>
          <a:endParaRPr lang="pl-PL"/>
        </a:p>
      </dgm:t>
    </dgm:pt>
    <dgm:pt modelId="{9419D5CC-E18E-4750-8EAC-172E831E0FC0}">
      <dgm:prSet phldrT="[Tekst]"/>
      <dgm:spPr/>
      <dgm:t>
        <a:bodyPr/>
        <a:lstStyle/>
        <a:p>
          <a:r>
            <a:rPr lang="pl-PL" dirty="0"/>
            <a:t>Zmiany w czasie</a:t>
          </a:r>
        </a:p>
      </dgm:t>
    </dgm:pt>
    <dgm:pt modelId="{7A70B7CD-2DD7-4CFF-9BBD-EE38563521D0}" type="parTrans" cxnId="{E0EFE187-731E-4CAF-A1AD-E846C5160C49}">
      <dgm:prSet/>
      <dgm:spPr/>
      <dgm:t>
        <a:bodyPr/>
        <a:lstStyle/>
        <a:p>
          <a:endParaRPr lang="pl-PL"/>
        </a:p>
      </dgm:t>
    </dgm:pt>
    <dgm:pt modelId="{46441094-A4C5-47DD-B6FE-F03066B25919}" type="sibTrans" cxnId="{E0EFE187-731E-4CAF-A1AD-E846C5160C49}">
      <dgm:prSet/>
      <dgm:spPr/>
      <dgm:t>
        <a:bodyPr/>
        <a:lstStyle/>
        <a:p>
          <a:endParaRPr lang="pl-PL"/>
        </a:p>
      </dgm:t>
    </dgm:pt>
    <dgm:pt modelId="{3E14CF04-AB9C-4458-A62F-F4380A9729B0}" type="pres">
      <dgm:prSet presAssocID="{C804545C-A9C7-4F4D-B79E-186D4EB9219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85BD143-B309-4996-BB72-9AE253175B9E}" type="pres">
      <dgm:prSet presAssocID="{A4B0D8FE-FCD2-4703-8A4C-211F3CA48295}" presName="singleCycle" presStyleCnt="0"/>
      <dgm:spPr/>
    </dgm:pt>
    <dgm:pt modelId="{081EDBB8-3265-4EFC-810C-D65C29147DE6}" type="pres">
      <dgm:prSet presAssocID="{A4B0D8FE-FCD2-4703-8A4C-211F3CA48295}" presName="singleCenter" presStyleLbl="node1" presStyleIdx="0" presStyleCnt="4" custLinFactNeighborX="22547" custLinFactNeighborY="-11839">
        <dgm:presLayoutVars>
          <dgm:chMax val="7"/>
          <dgm:chPref val="7"/>
        </dgm:presLayoutVars>
      </dgm:prSet>
      <dgm:spPr/>
    </dgm:pt>
    <dgm:pt modelId="{47D7E7DF-FA76-4EC9-B010-D2C158C75731}" type="pres">
      <dgm:prSet presAssocID="{9DABE834-F2A5-4783-B1BB-9B284E78A592}" presName="Name56" presStyleLbl="parChTrans1D2" presStyleIdx="0" presStyleCnt="3"/>
      <dgm:spPr/>
    </dgm:pt>
    <dgm:pt modelId="{961B0318-5EA1-4DC3-93EE-044925878309}" type="pres">
      <dgm:prSet presAssocID="{457098D6-DD0E-4A5F-B024-5F9E4DFF1482}" presName="text0" presStyleLbl="node1" presStyleIdx="1" presStyleCnt="4" custScaleX="117291" custScaleY="123076" custRadScaleRad="101698" custRadScaleInc="41246">
        <dgm:presLayoutVars>
          <dgm:bulletEnabled val="1"/>
        </dgm:presLayoutVars>
      </dgm:prSet>
      <dgm:spPr/>
    </dgm:pt>
    <dgm:pt modelId="{91ADD897-AA15-4301-ABAE-34737F77A8BB}" type="pres">
      <dgm:prSet presAssocID="{0AE27689-F94B-4FEE-B72B-FC85A45BAE8C}" presName="Name56" presStyleLbl="parChTrans1D2" presStyleIdx="1" presStyleCnt="3"/>
      <dgm:spPr/>
    </dgm:pt>
    <dgm:pt modelId="{63C57528-6310-413B-92A4-812CA98A4716}" type="pres">
      <dgm:prSet presAssocID="{0F9C65F0-F434-4434-99FA-A0089E6EAAE5}" presName="text0" presStyleLbl="node1" presStyleIdx="2" presStyleCnt="4" custRadScaleRad="119872" custRadScaleInc="-13471">
        <dgm:presLayoutVars>
          <dgm:bulletEnabled val="1"/>
        </dgm:presLayoutVars>
      </dgm:prSet>
      <dgm:spPr/>
    </dgm:pt>
    <dgm:pt modelId="{7F5D23C5-0FCB-4334-9A93-CFE75E709E2D}" type="pres">
      <dgm:prSet presAssocID="{7A70B7CD-2DD7-4CFF-9BBD-EE38563521D0}" presName="Name56" presStyleLbl="parChTrans1D2" presStyleIdx="2" presStyleCnt="3"/>
      <dgm:spPr/>
    </dgm:pt>
    <dgm:pt modelId="{BC123D5D-5630-45E9-97E5-3053C4014DC3}" type="pres">
      <dgm:prSet presAssocID="{9419D5CC-E18E-4750-8EAC-172E831E0FC0}" presName="text0" presStyleLbl="node1" presStyleIdx="3" presStyleCnt="4" custRadScaleRad="47912" custRadScaleInc="-70120">
        <dgm:presLayoutVars>
          <dgm:bulletEnabled val="1"/>
        </dgm:presLayoutVars>
      </dgm:prSet>
      <dgm:spPr/>
    </dgm:pt>
  </dgm:ptLst>
  <dgm:cxnLst>
    <dgm:cxn modelId="{C05D932D-745C-4818-96C6-705CB8ED5393}" srcId="{A4B0D8FE-FCD2-4703-8A4C-211F3CA48295}" destId="{0F9C65F0-F434-4434-99FA-A0089E6EAAE5}" srcOrd="1" destOrd="0" parTransId="{0AE27689-F94B-4FEE-B72B-FC85A45BAE8C}" sibTransId="{E2772654-A998-427A-9C54-B707FE201C64}"/>
    <dgm:cxn modelId="{A2EED93B-903F-4C6B-8E5F-955CC69D84BD}" type="presOf" srcId="{7A70B7CD-2DD7-4CFF-9BBD-EE38563521D0}" destId="{7F5D23C5-0FCB-4334-9A93-CFE75E709E2D}" srcOrd="0" destOrd="0" presId="urn:microsoft.com/office/officeart/2008/layout/RadialCluster"/>
    <dgm:cxn modelId="{9841A03F-EE1F-46D4-AA58-876D218AD66B}" type="presOf" srcId="{C804545C-A9C7-4F4D-B79E-186D4EB9219E}" destId="{3E14CF04-AB9C-4458-A62F-F4380A9729B0}" srcOrd="0" destOrd="0" presId="urn:microsoft.com/office/officeart/2008/layout/RadialCluster"/>
    <dgm:cxn modelId="{6A44C645-BF65-4947-AB1F-B856A640FCFB}" type="presOf" srcId="{A4B0D8FE-FCD2-4703-8A4C-211F3CA48295}" destId="{081EDBB8-3265-4EFC-810C-D65C29147DE6}" srcOrd="0" destOrd="0" presId="urn:microsoft.com/office/officeart/2008/layout/RadialCluster"/>
    <dgm:cxn modelId="{349FAE66-BF4F-44F5-B0DD-3DF054C636F1}" type="presOf" srcId="{0F9C65F0-F434-4434-99FA-A0089E6EAAE5}" destId="{63C57528-6310-413B-92A4-812CA98A4716}" srcOrd="0" destOrd="0" presId="urn:microsoft.com/office/officeart/2008/layout/RadialCluster"/>
    <dgm:cxn modelId="{ABE82A67-0A3A-4C2E-9BDA-4DBA72B44ED2}" srcId="{A4B0D8FE-FCD2-4703-8A4C-211F3CA48295}" destId="{457098D6-DD0E-4A5F-B024-5F9E4DFF1482}" srcOrd="0" destOrd="0" parTransId="{9DABE834-F2A5-4783-B1BB-9B284E78A592}" sibTransId="{05AF1AD8-8C5D-4033-A669-E7A3303328A7}"/>
    <dgm:cxn modelId="{DF03087B-B6E1-48FF-84D2-53BD85F0F86D}" type="presOf" srcId="{0AE27689-F94B-4FEE-B72B-FC85A45BAE8C}" destId="{91ADD897-AA15-4301-ABAE-34737F77A8BB}" srcOrd="0" destOrd="0" presId="urn:microsoft.com/office/officeart/2008/layout/RadialCluster"/>
    <dgm:cxn modelId="{E0EFE187-731E-4CAF-A1AD-E846C5160C49}" srcId="{A4B0D8FE-FCD2-4703-8A4C-211F3CA48295}" destId="{9419D5CC-E18E-4750-8EAC-172E831E0FC0}" srcOrd="2" destOrd="0" parTransId="{7A70B7CD-2DD7-4CFF-9BBD-EE38563521D0}" sibTransId="{46441094-A4C5-47DD-B6FE-F03066B25919}"/>
    <dgm:cxn modelId="{F9F18B95-96A4-455D-85DF-C1378D063D71}" type="presOf" srcId="{9DABE834-F2A5-4783-B1BB-9B284E78A592}" destId="{47D7E7DF-FA76-4EC9-B010-D2C158C75731}" srcOrd="0" destOrd="0" presId="urn:microsoft.com/office/officeart/2008/layout/RadialCluster"/>
    <dgm:cxn modelId="{4887EDC0-079E-44BF-8F79-89D274CD45AF}" type="presOf" srcId="{9419D5CC-E18E-4750-8EAC-172E831E0FC0}" destId="{BC123D5D-5630-45E9-97E5-3053C4014DC3}" srcOrd="0" destOrd="0" presId="urn:microsoft.com/office/officeart/2008/layout/RadialCluster"/>
    <dgm:cxn modelId="{1CCCDEC1-6CE6-4B14-89C9-D60144182959}" srcId="{C804545C-A9C7-4F4D-B79E-186D4EB9219E}" destId="{A4B0D8FE-FCD2-4703-8A4C-211F3CA48295}" srcOrd="0" destOrd="0" parTransId="{1336E6E4-F92B-4FC8-A34E-534AACAF45DA}" sibTransId="{8A289974-D917-47E3-BC6B-D9FB61A2195D}"/>
    <dgm:cxn modelId="{8B0062ED-6BC3-4420-808B-A5A5FCA37883}" type="presOf" srcId="{457098D6-DD0E-4A5F-B024-5F9E4DFF1482}" destId="{961B0318-5EA1-4DC3-93EE-044925878309}" srcOrd="0" destOrd="0" presId="urn:microsoft.com/office/officeart/2008/layout/RadialCluster"/>
    <dgm:cxn modelId="{97795C1A-59F9-4539-8053-A92D4772FABC}" type="presParOf" srcId="{3E14CF04-AB9C-4458-A62F-F4380A9729B0}" destId="{A85BD143-B309-4996-BB72-9AE253175B9E}" srcOrd="0" destOrd="0" presId="urn:microsoft.com/office/officeart/2008/layout/RadialCluster"/>
    <dgm:cxn modelId="{B27E36E7-125A-4DBF-8EA1-A26D6F9E9BB1}" type="presParOf" srcId="{A85BD143-B309-4996-BB72-9AE253175B9E}" destId="{081EDBB8-3265-4EFC-810C-D65C29147DE6}" srcOrd="0" destOrd="0" presId="urn:microsoft.com/office/officeart/2008/layout/RadialCluster"/>
    <dgm:cxn modelId="{BF6C75A4-C7F0-41D3-984C-C98A2C211EC5}" type="presParOf" srcId="{A85BD143-B309-4996-BB72-9AE253175B9E}" destId="{47D7E7DF-FA76-4EC9-B010-D2C158C75731}" srcOrd="1" destOrd="0" presId="urn:microsoft.com/office/officeart/2008/layout/RadialCluster"/>
    <dgm:cxn modelId="{1DD70CEB-7814-4F8F-BC78-3A1ADBC1A2D1}" type="presParOf" srcId="{A85BD143-B309-4996-BB72-9AE253175B9E}" destId="{961B0318-5EA1-4DC3-93EE-044925878309}" srcOrd="2" destOrd="0" presId="urn:microsoft.com/office/officeart/2008/layout/RadialCluster"/>
    <dgm:cxn modelId="{71E6BE24-D306-491C-9F48-51651B62B379}" type="presParOf" srcId="{A85BD143-B309-4996-BB72-9AE253175B9E}" destId="{91ADD897-AA15-4301-ABAE-34737F77A8BB}" srcOrd="3" destOrd="0" presId="urn:microsoft.com/office/officeart/2008/layout/RadialCluster"/>
    <dgm:cxn modelId="{FA340DDA-054A-40B3-90D9-D5F636A03AA6}" type="presParOf" srcId="{A85BD143-B309-4996-BB72-9AE253175B9E}" destId="{63C57528-6310-413B-92A4-812CA98A4716}" srcOrd="4" destOrd="0" presId="urn:microsoft.com/office/officeart/2008/layout/RadialCluster"/>
    <dgm:cxn modelId="{7B9183E5-E0F8-4759-B4AE-3B6A1A2E230A}" type="presParOf" srcId="{A85BD143-B309-4996-BB72-9AE253175B9E}" destId="{7F5D23C5-0FCB-4334-9A93-CFE75E709E2D}" srcOrd="5" destOrd="0" presId="urn:microsoft.com/office/officeart/2008/layout/RadialCluster"/>
    <dgm:cxn modelId="{CDBC4258-1926-42B1-972C-08A914673DAD}" type="presParOf" srcId="{A85BD143-B309-4996-BB72-9AE253175B9E}" destId="{BC123D5D-5630-45E9-97E5-3053C4014DC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437518-BE86-42B3-A400-473DA502B5A1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106BE373-29D6-490B-BE9D-EEE22C201AC6}">
      <dgm:prSet phldrT="[Tekst]" custT="1"/>
      <dgm:spPr/>
      <dgm:t>
        <a:bodyPr/>
        <a:lstStyle/>
        <a:p>
          <a:r>
            <a:rPr lang="pl-PL" sz="1800" dirty="0"/>
            <a:t>Grupy o szczególnym znaczeniu w LSR</a:t>
          </a:r>
        </a:p>
      </dgm:t>
    </dgm:pt>
    <dgm:pt modelId="{954833A0-721F-4E3C-B595-CDFFCC1F31E3}" type="parTrans" cxnId="{AA992248-D309-443A-90E8-95814E7BFDCE}">
      <dgm:prSet/>
      <dgm:spPr/>
      <dgm:t>
        <a:bodyPr/>
        <a:lstStyle/>
        <a:p>
          <a:endParaRPr lang="pl-PL"/>
        </a:p>
      </dgm:t>
    </dgm:pt>
    <dgm:pt modelId="{FD461EAA-A5EB-4A45-A578-9F7E9866280D}" type="sibTrans" cxnId="{AA992248-D309-443A-90E8-95814E7BFDCE}">
      <dgm:prSet/>
      <dgm:spPr/>
      <dgm:t>
        <a:bodyPr/>
        <a:lstStyle/>
        <a:p>
          <a:endParaRPr lang="pl-PL"/>
        </a:p>
      </dgm:t>
    </dgm:pt>
    <dgm:pt modelId="{D0851CE1-2410-4CB9-A273-B82F5A9CE8C5}">
      <dgm:prSet phldrT="[Tekst]" custT="1"/>
      <dgm:spPr/>
      <dgm:t>
        <a:bodyPr/>
        <a:lstStyle/>
        <a:p>
          <a:r>
            <a:rPr lang="pl-PL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Młodzi</a:t>
          </a:r>
        </a:p>
        <a:p>
          <a:r>
            <a:rPr lang="pl-PL" sz="1800" dirty="0"/>
            <a:t>Do 25 r.ż.</a:t>
          </a:r>
        </a:p>
      </dgm:t>
    </dgm:pt>
    <dgm:pt modelId="{A9CC72FC-C7A7-4468-9A8E-079D4576FD5E}" type="parTrans" cxnId="{B56E3B7B-59C5-49BB-9D6A-0B7BC61D3A8B}">
      <dgm:prSet/>
      <dgm:spPr/>
      <dgm:t>
        <a:bodyPr/>
        <a:lstStyle/>
        <a:p>
          <a:endParaRPr lang="pl-PL"/>
        </a:p>
      </dgm:t>
    </dgm:pt>
    <dgm:pt modelId="{124BCF07-EB49-4B14-9CFD-BB9F1E4D856D}" type="sibTrans" cxnId="{B56E3B7B-59C5-49BB-9D6A-0B7BC61D3A8B}">
      <dgm:prSet/>
      <dgm:spPr/>
      <dgm:t>
        <a:bodyPr/>
        <a:lstStyle/>
        <a:p>
          <a:endParaRPr lang="pl-PL"/>
        </a:p>
      </dgm:t>
    </dgm:pt>
    <dgm:pt modelId="{EED9F029-0A67-4D46-9638-69B52F17AD70}">
      <dgm:prSet phldrT="[Tekst]" custT="1"/>
      <dgm:spPr/>
      <dgm:t>
        <a:bodyPr/>
        <a:lstStyle/>
        <a:p>
          <a:r>
            <a:rPr lang="pl-PL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Seniorzy </a:t>
          </a:r>
        </a:p>
      </dgm:t>
    </dgm:pt>
    <dgm:pt modelId="{FDE623D8-A75E-424A-BC9F-0F93EA08953A}" type="parTrans" cxnId="{125528BF-C66A-4B15-A0C1-4DF035D8322C}">
      <dgm:prSet/>
      <dgm:spPr/>
      <dgm:t>
        <a:bodyPr/>
        <a:lstStyle/>
        <a:p>
          <a:endParaRPr lang="pl-PL"/>
        </a:p>
      </dgm:t>
    </dgm:pt>
    <dgm:pt modelId="{6E1F1A8A-7ACA-47C6-8828-84E4399D8726}" type="sibTrans" cxnId="{125528BF-C66A-4B15-A0C1-4DF035D8322C}">
      <dgm:prSet/>
      <dgm:spPr/>
      <dgm:t>
        <a:bodyPr/>
        <a:lstStyle/>
        <a:p>
          <a:endParaRPr lang="pl-PL"/>
        </a:p>
      </dgm:t>
    </dgm:pt>
    <dgm:pt modelId="{4C5B551C-F47E-4EFF-9D7C-E0FC2288D30C}">
      <dgm:prSet custT="1"/>
      <dgm:spPr/>
      <dgm:t>
        <a:bodyPr lIns="0" tIns="0" rIns="0" bIns="0"/>
        <a:lstStyle/>
        <a:p>
          <a:r>
            <a:rPr lang="pl-PL" sz="2400" dirty="0"/>
            <a:t>Grupy w </a:t>
          </a:r>
          <a:r>
            <a:rPr lang="pl-PL" sz="1800" dirty="0"/>
            <a:t>niekorzystnej </a:t>
          </a:r>
          <a:r>
            <a:rPr lang="pl-PL" sz="2400" dirty="0"/>
            <a:t>sytuacji </a:t>
          </a:r>
        </a:p>
      </dgm:t>
    </dgm:pt>
    <dgm:pt modelId="{2A9A71E4-2379-4326-8D4B-3412989EA55A}" type="parTrans" cxnId="{C9FCDB1A-9531-424A-990C-29FEC5E83989}">
      <dgm:prSet/>
      <dgm:spPr/>
      <dgm:t>
        <a:bodyPr/>
        <a:lstStyle/>
        <a:p>
          <a:endParaRPr lang="pl-PL"/>
        </a:p>
      </dgm:t>
    </dgm:pt>
    <dgm:pt modelId="{D27E11D5-D059-4D98-A7E4-672632AB9BA4}" type="sibTrans" cxnId="{C9FCDB1A-9531-424A-990C-29FEC5E83989}">
      <dgm:prSet/>
      <dgm:spPr/>
      <dgm:t>
        <a:bodyPr/>
        <a:lstStyle/>
        <a:p>
          <a:endParaRPr lang="pl-PL"/>
        </a:p>
      </dgm:t>
    </dgm:pt>
    <dgm:pt modelId="{B99514C1-7499-499B-9330-3F9BF278E0C5}" type="pres">
      <dgm:prSet presAssocID="{0A437518-BE86-42B3-A400-473DA502B5A1}" presName="composite" presStyleCnt="0">
        <dgm:presLayoutVars>
          <dgm:chMax val="1"/>
          <dgm:dir/>
          <dgm:resizeHandles val="exact"/>
        </dgm:presLayoutVars>
      </dgm:prSet>
      <dgm:spPr/>
    </dgm:pt>
    <dgm:pt modelId="{00D6C557-4124-4249-A621-34A9CEABDB61}" type="pres">
      <dgm:prSet presAssocID="{0A437518-BE86-42B3-A400-473DA502B5A1}" presName="radial" presStyleCnt="0">
        <dgm:presLayoutVars>
          <dgm:animLvl val="ctr"/>
        </dgm:presLayoutVars>
      </dgm:prSet>
      <dgm:spPr/>
    </dgm:pt>
    <dgm:pt modelId="{C4B4B3DB-3A87-4356-AC3A-2DE633DD4645}" type="pres">
      <dgm:prSet presAssocID="{106BE373-29D6-490B-BE9D-EEE22C201AC6}" presName="centerShape" presStyleLbl="vennNode1" presStyleIdx="0" presStyleCnt="4"/>
      <dgm:spPr/>
    </dgm:pt>
    <dgm:pt modelId="{61D544EE-D441-489A-8129-C6D2C9B1289A}" type="pres">
      <dgm:prSet presAssocID="{D0851CE1-2410-4CB9-A273-B82F5A9CE8C5}" presName="node" presStyleLbl="vennNode1" presStyleIdx="1" presStyleCnt="4" custScaleX="137977" custScaleY="131025">
        <dgm:presLayoutVars>
          <dgm:bulletEnabled val="1"/>
        </dgm:presLayoutVars>
      </dgm:prSet>
      <dgm:spPr/>
    </dgm:pt>
    <dgm:pt modelId="{D0E6E406-3ECC-41C0-8682-E91C3A02B7CD}" type="pres">
      <dgm:prSet presAssocID="{4C5B551C-F47E-4EFF-9D7C-E0FC2288D30C}" presName="node" presStyleLbl="vennNode1" presStyleIdx="2" presStyleCnt="4" custScaleX="149352" custScaleY="143934">
        <dgm:presLayoutVars>
          <dgm:bulletEnabled val="1"/>
        </dgm:presLayoutVars>
      </dgm:prSet>
      <dgm:spPr/>
    </dgm:pt>
    <dgm:pt modelId="{B906AD2F-87FB-48C3-9DB4-E066AD8C3B55}" type="pres">
      <dgm:prSet presAssocID="{EED9F029-0A67-4D46-9638-69B52F17AD70}" presName="node" presStyleLbl="vennNode1" presStyleIdx="3" presStyleCnt="4" custScaleX="155493" custScaleY="153180">
        <dgm:presLayoutVars>
          <dgm:bulletEnabled val="1"/>
        </dgm:presLayoutVars>
      </dgm:prSet>
      <dgm:spPr/>
    </dgm:pt>
  </dgm:ptLst>
  <dgm:cxnLst>
    <dgm:cxn modelId="{C9FCDB1A-9531-424A-990C-29FEC5E83989}" srcId="{106BE373-29D6-490B-BE9D-EEE22C201AC6}" destId="{4C5B551C-F47E-4EFF-9D7C-E0FC2288D30C}" srcOrd="1" destOrd="0" parTransId="{2A9A71E4-2379-4326-8D4B-3412989EA55A}" sibTransId="{D27E11D5-D059-4D98-A7E4-672632AB9BA4}"/>
    <dgm:cxn modelId="{FE1FAF2C-CC92-45BE-B9F9-BC121C733E3A}" type="presOf" srcId="{D0851CE1-2410-4CB9-A273-B82F5A9CE8C5}" destId="{61D544EE-D441-489A-8129-C6D2C9B1289A}" srcOrd="0" destOrd="0" presId="urn:microsoft.com/office/officeart/2005/8/layout/radial3"/>
    <dgm:cxn modelId="{2E5E6E31-DC04-440D-BFE5-BE03C393AFD6}" type="presOf" srcId="{0A437518-BE86-42B3-A400-473DA502B5A1}" destId="{B99514C1-7499-499B-9330-3F9BF278E0C5}" srcOrd="0" destOrd="0" presId="urn:microsoft.com/office/officeart/2005/8/layout/radial3"/>
    <dgm:cxn modelId="{76137D46-5FEC-4E46-AE57-CFE970C1D42F}" type="presOf" srcId="{106BE373-29D6-490B-BE9D-EEE22C201AC6}" destId="{C4B4B3DB-3A87-4356-AC3A-2DE633DD4645}" srcOrd="0" destOrd="0" presId="urn:microsoft.com/office/officeart/2005/8/layout/radial3"/>
    <dgm:cxn modelId="{AA992248-D309-443A-90E8-95814E7BFDCE}" srcId="{0A437518-BE86-42B3-A400-473DA502B5A1}" destId="{106BE373-29D6-490B-BE9D-EEE22C201AC6}" srcOrd="0" destOrd="0" parTransId="{954833A0-721F-4E3C-B595-CDFFCC1F31E3}" sibTransId="{FD461EAA-A5EB-4A45-A578-9F7E9866280D}"/>
    <dgm:cxn modelId="{B56E3B7B-59C5-49BB-9D6A-0B7BC61D3A8B}" srcId="{106BE373-29D6-490B-BE9D-EEE22C201AC6}" destId="{D0851CE1-2410-4CB9-A273-B82F5A9CE8C5}" srcOrd="0" destOrd="0" parTransId="{A9CC72FC-C7A7-4468-9A8E-079D4576FD5E}" sibTransId="{124BCF07-EB49-4B14-9CFD-BB9F1E4D856D}"/>
    <dgm:cxn modelId="{E55A5F83-3D08-4A3D-90EE-F47A54AE75BF}" type="presOf" srcId="{EED9F029-0A67-4D46-9638-69B52F17AD70}" destId="{B906AD2F-87FB-48C3-9DB4-E066AD8C3B55}" srcOrd="0" destOrd="0" presId="urn:microsoft.com/office/officeart/2005/8/layout/radial3"/>
    <dgm:cxn modelId="{04F19DAB-F86B-453E-8F5D-38312CDCAA1A}" type="presOf" srcId="{4C5B551C-F47E-4EFF-9D7C-E0FC2288D30C}" destId="{D0E6E406-3ECC-41C0-8682-E91C3A02B7CD}" srcOrd="0" destOrd="0" presId="urn:microsoft.com/office/officeart/2005/8/layout/radial3"/>
    <dgm:cxn modelId="{125528BF-C66A-4B15-A0C1-4DF035D8322C}" srcId="{106BE373-29D6-490B-BE9D-EEE22C201AC6}" destId="{EED9F029-0A67-4D46-9638-69B52F17AD70}" srcOrd="2" destOrd="0" parTransId="{FDE623D8-A75E-424A-BC9F-0F93EA08953A}" sibTransId="{6E1F1A8A-7ACA-47C6-8828-84E4399D8726}"/>
    <dgm:cxn modelId="{27306594-F048-43CF-9152-02BE1A0F90EE}" type="presParOf" srcId="{B99514C1-7499-499B-9330-3F9BF278E0C5}" destId="{00D6C557-4124-4249-A621-34A9CEABDB61}" srcOrd="0" destOrd="0" presId="urn:microsoft.com/office/officeart/2005/8/layout/radial3"/>
    <dgm:cxn modelId="{AEF72800-7FC1-494D-B313-9349A9531513}" type="presParOf" srcId="{00D6C557-4124-4249-A621-34A9CEABDB61}" destId="{C4B4B3DB-3A87-4356-AC3A-2DE633DD4645}" srcOrd="0" destOrd="0" presId="urn:microsoft.com/office/officeart/2005/8/layout/radial3"/>
    <dgm:cxn modelId="{432B4462-870A-421B-AEB4-3639BF5A5D4B}" type="presParOf" srcId="{00D6C557-4124-4249-A621-34A9CEABDB61}" destId="{61D544EE-D441-489A-8129-C6D2C9B1289A}" srcOrd="1" destOrd="0" presId="urn:microsoft.com/office/officeart/2005/8/layout/radial3"/>
    <dgm:cxn modelId="{3005E804-5D52-4AD2-8C7E-AFEB9ECED66C}" type="presParOf" srcId="{00D6C557-4124-4249-A621-34A9CEABDB61}" destId="{D0E6E406-3ECC-41C0-8682-E91C3A02B7CD}" srcOrd="2" destOrd="0" presId="urn:microsoft.com/office/officeart/2005/8/layout/radial3"/>
    <dgm:cxn modelId="{2E5964B2-49BA-4C85-B91B-61DB7B5647C0}" type="presParOf" srcId="{00D6C557-4124-4249-A621-34A9CEABDB61}" destId="{B906AD2F-87FB-48C3-9DB4-E066AD8C3B5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437518-BE86-42B3-A400-473DA502B5A1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106BE373-29D6-490B-BE9D-EEE22C201AC6}">
      <dgm:prSet phldrT="[Tekst]"/>
      <dgm:spPr/>
      <dgm:t>
        <a:bodyPr/>
        <a:lstStyle/>
        <a:p>
          <a:r>
            <a:rPr lang="pl-PL" dirty="0"/>
            <a:t>LSR</a:t>
          </a:r>
        </a:p>
      </dgm:t>
    </dgm:pt>
    <dgm:pt modelId="{954833A0-721F-4E3C-B595-CDFFCC1F31E3}" type="parTrans" cxnId="{AA992248-D309-443A-90E8-95814E7BFDCE}">
      <dgm:prSet/>
      <dgm:spPr/>
      <dgm:t>
        <a:bodyPr/>
        <a:lstStyle/>
        <a:p>
          <a:endParaRPr lang="pl-PL"/>
        </a:p>
      </dgm:t>
    </dgm:pt>
    <dgm:pt modelId="{FD461EAA-A5EB-4A45-A578-9F7E9866280D}" type="sibTrans" cxnId="{AA992248-D309-443A-90E8-95814E7BFDCE}">
      <dgm:prSet/>
      <dgm:spPr/>
      <dgm:t>
        <a:bodyPr/>
        <a:lstStyle/>
        <a:p>
          <a:endParaRPr lang="pl-PL"/>
        </a:p>
      </dgm:t>
    </dgm:pt>
    <dgm:pt modelId="{D0851CE1-2410-4CB9-A273-B82F5A9CE8C5}">
      <dgm:prSet phldrT="[Tekst]" custT="1"/>
      <dgm:spPr/>
      <dgm:t>
        <a:bodyPr/>
        <a:lstStyle/>
        <a:p>
          <a:r>
            <a:rPr lang="pl-PL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Spójność </a:t>
          </a:r>
        </a:p>
        <a:p>
          <a:r>
            <a:rPr lang="pl-PL" sz="1800" dirty="0"/>
            <a:t>ścisła łączność, zwartość</a:t>
          </a:r>
        </a:p>
      </dgm:t>
    </dgm:pt>
    <dgm:pt modelId="{A9CC72FC-C7A7-4468-9A8E-079D4576FD5E}" type="parTrans" cxnId="{B56E3B7B-59C5-49BB-9D6A-0B7BC61D3A8B}">
      <dgm:prSet/>
      <dgm:spPr/>
      <dgm:t>
        <a:bodyPr/>
        <a:lstStyle/>
        <a:p>
          <a:endParaRPr lang="pl-PL"/>
        </a:p>
      </dgm:t>
    </dgm:pt>
    <dgm:pt modelId="{124BCF07-EB49-4B14-9CFD-BB9F1E4D856D}" type="sibTrans" cxnId="{B56E3B7B-59C5-49BB-9D6A-0B7BC61D3A8B}">
      <dgm:prSet/>
      <dgm:spPr/>
      <dgm:t>
        <a:bodyPr/>
        <a:lstStyle/>
        <a:p>
          <a:endParaRPr lang="pl-PL"/>
        </a:p>
      </dgm:t>
    </dgm:pt>
    <dgm:pt modelId="{EED9F029-0A67-4D46-9638-69B52F17AD70}">
      <dgm:prSet phldrT="[Tekst]" custT="1"/>
      <dgm:spPr/>
      <dgm:t>
        <a:bodyPr/>
        <a:lstStyle/>
        <a:p>
          <a:endParaRPr lang="pl-PL" sz="2800" b="1" dirty="0">
            <a:effectLst/>
            <a:latin typeface="Calibri" panose="020F0502020204030204" pitchFamily="34" charset="0"/>
            <a:ea typeface="Times New Roman" panose="02020603050405020304" pitchFamily="18" charset="0"/>
          </a:endParaRPr>
        </a:p>
      </dgm:t>
    </dgm:pt>
    <dgm:pt modelId="{FDE623D8-A75E-424A-BC9F-0F93EA08953A}" type="parTrans" cxnId="{125528BF-C66A-4B15-A0C1-4DF035D8322C}">
      <dgm:prSet/>
      <dgm:spPr/>
      <dgm:t>
        <a:bodyPr/>
        <a:lstStyle/>
        <a:p>
          <a:endParaRPr lang="pl-PL"/>
        </a:p>
      </dgm:t>
    </dgm:pt>
    <dgm:pt modelId="{6E1F1A8A-7ACA-47C6-8828-84E4399D8726}" type="sibTrans" cxnId="{125528BF-C66A-4B15-A0C1-4DF035D8322C}">
      <dgm:prSet/>
      <dgm:spPr/>
      <dgm:t>
        <a:bodyPr/>
        <a:lstStyle/>
        <a:p>
          <a:endParaRPr lang="pl-PL"/>
        </a:p>
      </dgm:t>
    </dgm:pt>
    <dgm:pt modelId="{4C5B551C-F47E-4EFF-9D7C-E0FC2288D30C}">
      <dgm:prSet custT="1"/>
      <dgm:spPr/>
      <dgm:t>
        <a:bodyPr lIns="0" tIns="0" rIns="0" bIns="0"/>
        <a:lstStyle/>
        <a:p>
          <a:endParaRPr lang="pl-PL" sz="1600" dirty="0"/>
        </a:p>
      </dgm:t>
    </dgm:pt>
    <dgm:pt modelId="{2A9A71E4-2379-4326-8D4B-3412989EA55A}" type="parTrans" cxnId="{C9FCDB1A-9531-424A-990C-29FEC5E83989}">
      <dgm:prSet/>
      <dgm:spPr/>
      <dgm:t>
        <a:bodyPr/>
        <a:lstStyle/>
        <a:p>
          <a:endParaRPr lang="pl-PL"/>
        </a:p>
      </dgm:t>
    </dgm:pt>
    <dgm:pt modelId="{D27E11D5-D059-4D98-A7E4-672632AB9BA4}" type="sibTrans" cxnId="{C9FCDB1A-9531-424A-990C-29FEC5E83989}">
      <dgm:prSet/>
      <dgm:spPr/>
      <dgm:t>
        <a:bodyPr/>
        <a:lstStyle/>
        <a:p>
          <a:endParaRPr lang="pl-PL"/>
        </a:p>
      </dgm:t>
    </dgm:pt>
    <dgm:pt modelId="{B99514C1-7499-499B-9330-3F9BF278E0C5}" type="pres">
      <dgm:prSet presAssocID="{0A437518-BE86-42B3-A400-473DA502B5A1}" presName="composite" presStyleCnt="0">
        <dgm:presLayoutVars>
          <dgm:chMax val="1"/>
          <dgm:dir/>
          <dgm:resizeHandles val="exact"/>
        </dgm:presLayoutVars>
      </dgm:prSet>
      <dgm:spPr/>
    </dgm:pt>
    <dgm:pt modelId="{00D6C557-4124-4249-A621-34A9CEABDB61}" type="pres">
      <dgm:prSet presAssocID="{0A437518-BE86-42B3-A400-473DA502B5A1}" presName="radial" presStyleCnt="0">
        <dgm:presLayoutVars>
          <dgm:animLvl val="ctr"/>
        </dgm:presLayoutVars>
      </dgm:prSet>
      <dgm:spPr/>
    </dgm:pt>
    <dgm:pt modelId="{C4B4B3DB-3A87-4356-AC3A-2DE633DD4645}" type="pres">
      <dgm:prSet presAssocID="{106BE373-29D6-490B-BE9D-EEE22C201AC6}" presName="centerShape" presStyleLbl="vennNode1" presStyleIdx="0" presStyleCnt="4"/>
      <dgm:spPr/>
    </dgm:pt>
    <dgm:pt modelId="{61D544EE-D441-489A-8129-C6D2C9B1289A}" type="pres">
      <dgm:prSet presAssocID="{D0851CE1-2410-4CB9-A273-B82F5A9CE8C5}" presName="node" presStyleLbl="vennNode1" presStyleIdx="1" presStyleCnt="4" custScaleX="137977" custScaleY="131025">
        <dgm:presLayoutVars>
          <dgm:bulletEnabled val="1"/>
        </dgm:presLayoutVars>
      </dgm:prSet>
      <dgm:spPr/>
    </dgm:pt>
    <dgm:pt modelId="{D0E6E406-3ECC-41C0-8682-E91C3A02B7CD}" type="pres">
      <dgm:prSet presAssocID="{4C5B551C-F47E-4EFF-9D7C-E0FC2288D30C}" presName="node" presStyleLbl="vennNode1" presStyleIdx="2" presStyleCnt="4" custScaleX="149352" custScaleY="143934">
        <dgm:presLayoutVars>
          <dgm:bulletEnabled val="1"/>
        </dgm:presLayoutVars>
      </dgm:prSet>
      <dgm:spPr/>
    </dgm:pt>
    <dgm:pt modelId="{B906AD2F-87FB-48C3-9DB4-E066AD8C3B55}" type="pres">
      <dgm:prSet presAssocID="{EED9F029-0A67-4D46-9638-69B52F17AD70}" presName="node" presStyleLbl="vennNode1" presStyleIdx="3" presStyleCnt="4" custScaleX="155493" custScaleY="153180">
        <dgm:presLayoutVars>
          <dgm:bulletEnabled val="1"/>
        </dgm:presLayoutVars>
      </dgm:prSet>
      <dgm:spPr/>
    </dgm:pt>
  </dgm:ptLst>
  <dgm:cxnLst>
    <dgm:cxn modelId="{C9FCDB1A-9531-424A-990C-29FEC5E83989}" srcId="{106BE373-29D6-490B-BE9D-EEE22C201AC6}" destId="{4C5B551C-F47E-4EFF-9D7C-E0FC2288D30C}" srcOrd="1" destOrd="0" parTransId="{2A9A71E4-2379-4326-8D4B-3412989EA55A}" sibTransId="{D27E11D5-D059-4D98-A7E4-672632AB9BA4}"/>
    <dgm:cxn modelId="{FE1FAF2C-CC92-45BE-B9F9-BC121C733E3A}" type="presOf" srcId="{D0851CE1-2410-4CB9-A273-B82F5A9CE8C5}" destId="{61D544EE-D441-489A-8129-C6D2C9B1289A}" srcOrd="0" destOrd="0" presId="urn:microsoft.com/office/officeart/2005/8/layout/radial3"/>
    <dgm:cxn modelId="{2E5E6E31-DC04-440D-BFE5-BE03C393AFD6}" type="presOf" srcId="{0A437518-BE86-42B3-A400-473DA502B5A1}" destId="{B99514C1-7499-499B-9330-3F9BF278E0C5}" srcOrd="0" destOrd="0" presId="urn:microsoft.com/office/officeart/2005/8/layout/radial3"/>
    <dgm:cxn modelId="{76137D46-5FEC-4E46-AE57-CFE970C1D42F}" type="presOf" srcId="{106BE373-29D6-490B-BE9D-EEE22C201AC6}" destId="{C4B4B3DB-3A87-4356-AC3A-2DE633DD4645}" srcOrd="0" destOrd="0" presId="urn:microsoft.com/office/officeart/2005/8/layout/radial3"/>
    <dgm:cxn modelId="{AA992248-D309-443A-90E8-95814E7BFDCE}" srcId="{0A437518-BE86-42B3-A400-473DA502B5A1}" destId="{106BE373-29D6-490B-BE9D-EEE22C201AC6}" srcOrd="0" destOrd="0" parTransId="{954833A0-721F-4E3C-B595-CDFFCC1F31E3}" sibTransId="{FD461EAA-A5EB-4A45-A578-9F7E9866280D}"/>
    <dgm:cxn modelId="{B56E3B7B-59C5-49BB-9D6A-0B7BC61D3A8B}" srcId="{106BE373-29D6-490B-BE9D-EEE22C201AC6}" destId="{D0851CE1-2410-4CB9-A273-B82F5A9CE8C5}" srcOrd="0" destOrd="0" parTransId="{A9CC72FC-C7A7-4468-9A8E-079D4576FD5E}" sibTransId="{124BCF07-EB49-4B14-9CFD-BB9F1E4D856D}"/>
    <dgm:cxn modelId="{E55A5F83-3D08-4A3D-90EE-F47A54AE75BF}" type="presOf" srcId="{EED9F029-0A67-4D46-9638-69B52F17AD70}" destId="{B906AD2F-87FB-48C3-9DB4-E066AD8C3B55}" srcOrd="0" destOrd="0" presId="urn:microsoft.com/office/officeart/2005/8/layout/radial3"/>
    <dgm:cxn modelId="{04F19DAB-F86B-453E-8F5D-38312CDCAA1A}" type="presOf" srcId="{4C5B551C-F47E-4EFF-9D7C-E0FC2288D30C}" destId="{D0E6E406-3ECC-41C0-8682-E91C3A02B7CD}" srcOrd="0" destOrd="0" presId="urn:microsoft.com/office/officeart/2005/8/layout/radial3"/>
    <dgm:cxn modelId="{125528BF-C66A-4B15-A0C1-4DF035D8322C}" srcId="{106BE373-29D6-490B-BE9D-EEE22C201AC6}" destId="{EED9F029-0A67-4D46-9638-69B52F17AD70}" srcOrd="2" destOrd="0" parTransId="{FDE623D8-A75E-424A-BC9F-0F93EA08953A}" sibTransId="{6E1F1A8A-7ACA-47C6-8828-84E4399D8726}"/>
    <dgm:cxn modelId="{27306594-F048-43CF-9152-02BE1A0F90EE}" type="presParOf" srcId="{B99514C1-7499-499B-9330-3F9BF278E0C5}" destId="{00D6C557-4124-4249-A621-34A9CEABDB61}" srcOrd="0" destOrd="0" presId="urn:microsoft.com/office/officeart/2005/8/layout/radial3"/>
    <dgm:cxn modelId="{AEF72800-7FC1-494D-B313-9349A9531513}" type="presParOf" srcId="{00D6C557-4124-4249-A621-34A9CEABDB61}" destId="{C4B4B3DB-3A87-4356-AC3A-2DE633DD4645}" srcOrd="0" destOrd="0" presId="urn:microsoft.com/office/officeart/2005/8/layout/radial3"/>
    <dgm:cxn modelId="{432B4462-870A-421B-AEB4-3639BF5A5D4B}" type="presParOf" srcId="{00D6C557-4124-4249-A621-34A9CEABDB61}" destId="{61D544EE-D441-489A-8129-C6D2C9B1289A}" srcOrd="1" destOrd="0" presId="urn:microsoft.com/office/officeart/2005/8/layout/radial3"/>
    <dgm:cxn modelId="{3005E804-5D52-4AD2-8C7E-AFEB9ECED66C}" type="presParOf" srcId="{00D6C557-4124-4249-A621-34A9CEABDB61}" destId="{D0E6E406-3ECC-41C0-8682-E91C3A02B7CD}" srcOrd="2" destOrd="0" presId="urn:microsoft.com/office/officeart/2005/8/layout/radial3"/>
    <dgm:cxn modelId="{2E5964B2-49BA-4C85-B91B-61DB7B5647C0}" type="presParOf" srcId="{00D6C557-4124-4249-A621-34A9CEABDB61}" destId="{B906AD2F-87FB-48C3-9DB4-E066AD8C3B5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C810A6-3C46-42C1-AE78-4FF5FE35820F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8F50E84A-A81E-4559-A99E-ED5686E23084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200" dirty="0"/>
            <a:t>Diagnoza, w tym: problemy/</a:t>
          </a:r>
        </a:p>
        <a:p>
          <a:pPr>
            <a:spcAft>
              <a:spcPts val="0"/>
            </a:spcAft>
          </a:pPr>
          <a:r>
            <a:rPr lang="pl-PL" sz="1200" dirty="0"/>
            <a:t>potrzeby</a:t>
          </a:r>
        </a:p>
      </dgm:t>
    </dgm:pt>
    <dgm:pt modelId="{107CF1AD-7DA9-45D4-A815-193B02286262}" type="parTrans" cxnId="{ED216BC2-78D6-4679-9F62-0AC069681647}">
      <dgm:prSet/>
      <dgm:spPr/>
      <dgm:t>
        <a:bodyPr/>
        <a:lstStyle/>
        <a:p>
          <a:endParaRPr lang="pl-PL"/>
        </a:p>
      </dgm:t>
    </dgm:pt>
    <dgm:pt modelId="{BEFBECAE-F893-4FE9-8020-4CE088A7AC5D}" type="sibTrans" cxnId="{ED216BC2-78D6-4679-9F62-0AC069681647}">
      <dgm:prSet/>
      <dgm:spPr/>
      <dgm:t>
        <a:bodyPr/>
        <a:lstStyle/>
        <a:p>
          <a:endParaRPr lang="pl-PL"/>
        </a:p>
      </dgm:t>
    </dgm:pt>
    <dgm:pt modelId="{90F8F711-03D2-4249-B745-00C6A961B10E}">
      <dgm:prSet phldrT="[Tekst]" custT="1"/>
      <dgm:spPr/>
      <dgm:t>
        <a:bodyPr/>
        <a:lstStyle/>
        <a:p>
          <a:r>
            <a:rPr lang="pl-PL" sz="2000" dirty="0"/>
            <a:t>Szanse</a:t>
          </a:r>
        </a:p>
      </dgm:t>
    </dgm:pt>
    <dgm:pt modelId="{8DF1FE4C-C297-4DD2-8590-CE7626FE5727}" type="parTrans" cxnId="{7D5B7CC6-55D6-42C6-91C7-F97F5ADE2BFA}">
      <dgm:prSet/>
      <dgm:spPr/>
      <dgm:t>
        <a:bodyPr/>
        <a:lstStyle/>
        <a:p>
          <a:endParaRPr lang="pl-PL"/>
        </a:p>
      </dgm:t>
    </dgm:pt>
    <dgm:pt modelId="{14AB1E99-3A5A-4E3F-834E-E15EABD1DE5C}" type="sibTrans" cxnId="{7D5B7CC6-55D6-42C6-91C7-F97F5ADE2BFA}">
      <dgm:prSet/>
      <dgm:spPr/>
      <dgm:t>
        <a:bodyPr/>
        <a:lstStyle/>
        <a:p>
          <a:endParaRPr lang="pl-PL"/>
        </a:p>
      </dgm:t>
    </dgm:pt>
    <dgm:pt modelId="{27BC5C86-04E8-48B6-B9EA-F545DD6C919D}">
      <dgm:prSet phldrT="[Tekst]" custT="1"/>
      <dgm:spPr/>
      <dgm:t>
        <a:bodyPr/>
        <a:lstStyle/>
        <a:p>
          <a:r>
            <a:rPr lang="pl-PL" sz="1600" dirty="0"/>
            <a:t>Cele, </a:t>
          </a:r>
          <a:r>
            <a:rPr lang="pl-PL" sz="1200" dirty="0"/>
            <a:t>przedsięwzięcia</a:t>
          </a:r>
          <a:endParaRPr lang="pl-PL" sz="1600" dirty="0"/>
        </a:p>
      </dgm:t>
    </dgm:pt>
    <dgm:pt modelId="{47225A54-B540-4831-9629-460980161A41}" type="parTrans" cxnId="{A9927568-B46D-4556-B26A-E6DD52E54668}">
      <dgm:prSet/>
      <dgm:spPr/>
      <dgm:t>
        <a:bodyPr/>
        <a:lstStyle/>
        <a:p>
          <a:endParaRPr lang="pl-PL"/>
        </a:p>
      </dgm:t>
    </dgm:pt>
    <dgm:pt modelId="{40B7BA10-E3DE-4668-BB29-5C14F5BA30FE}" type="sibTrans" cxnId="{A9927568-B46D-4556-B26A-E6DD52E54668}">
      <dgm:prSet/>
      <dgm:spPr/>
      <dgm:t>
        <a:bodyPr/>
        <a:lstStyle/>
        <a:p>
          <a:endParaRPr lang="pl-PL"/>
        </a:p>
      </dgm:t>
    </dgm:pt>
    <dgm:pt modelId="{DF1B5AF8-6560-4D71-9D81-8FF9AA321D3C}">
      <dgm:prSet/>
      <dgm:spPr/>
      <dgm:t>
        <a:bodyPr/>
        <a:lstStyle/>
        <a:p>
          <a:r>
            <a:rPr lang="pl-PL" dirty="0"/>
            <a:t>Wskaźniki</a:t>
          </a:r>
        </a:p>
      </dgm:t>
    </dgm:pt>
    <dgm:pt modelId="{10192F7D-F24C-45EA-971A-FD0E73091B2B}" type="parTrans" cxnId="{EB37912D-007E-4825-B93E-F3EA11B99696}">
      <dgm:prSet/>
      <dgm:spPr/>
      <dgm:t>
        <a:bodyPr/>
        <a:lstStyle/>
        <a:p>
          <a:endParaRPr lang="pl-PL"/>
        </a:p>
      </dgm:t>
    </dgm:pt>
    <dgm:pt modelId="{82D2A7C1-D4EA-4936-A6F2-51496CB6B554}" type="sibTrans" cxnId="{EB37912D-007E-4825-B93E-F3EA11B99696}">
      <dgm:prSet/>
      <dgm:spPr/>
      <dgm:t>
        <a:bodyPr/>
        <a:lstStyle/>
        <a:p>
          <a:endParaRPr lang="pl-PL"/>
        </a:p>
      </dgm:t>
    </dgm:pt>
    <dgm:pt modelId="{0FEB1E69-BC37-49F5-9D32-BFFEADEB7159}" type="pres">
      <dgm:prSet presAssocID="{2EC810A6-3C46-42C1-AE78-4FF5FE35820F}" presName="Name0" presStyleCnt="0">
        <dgm:presLayoutVars>
          <dgm:dir/>
          <dgm:animLvl val="lvl"/>
          <dgm:resizeHandles val="exact"/>
        </dgm:presLayoutVars>
      </dgm:prSet>
      <dgm:spPr/>
    </dgm:pt>
    <dgm:pt modelId="{22E970F4-1C56-4F11-AE6B-2460A4243EC7}" type="pres">
      <dgm:prSet presAssocID="{8F50E84A-A81E-4559-A99E-ED5686E2308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AAB05DD-0A0B-4E18-8933-F420E6205FD4}" type="pres">
      <dgm:prSet presAssocID="{BEFBECAE-F893-4FE9-8020-4CE088A7AC5D}" presName="parTxOnlySpace" presStyleCnt="0"/>
      <dgm:spPr/>
    </dgm:pt>
    <dgm:pt modelId="{FD010215-5742-487A-B91F-FFCC8B8FD92A}" type="pres">
      <dgm:prSet presAssocID="{90F8F711-03D2-4249-B745-00C6A961B10E}" presName="parTxOnly" presStyleLbl="node1" presStyleIdx="1" presStyleCnt="4" custLinFactNeighborX="7911" custLinFactNeighborY="1294">
        <dgm:presLayoutVars>
          <dgm:chMax val="0"/>
          <dgm:chPref val="0"/>
          <dgm:bulletEnabled val="1"/>
        </dgm:presLayoutVars>
      </dgm:prSet>
      <dgm:spPr/>
    </dgm:pt>
    <dgm:pt modelId="{871870DF-C7CB-4148-A23F-EAE9070F27E6}" type="pres">
      <dgm:prSet presAssocID="{14AB1E99-3A5A-4E3F-834E-E15EABD1DE5C}" presName="parTxOnlySpace" presStyleCnt="0"/>
      <dgm:spPr/>
    </dgm:pt>
    <dgm:pt modelId="{564FA04A-1254-48A8-9940-93CBCAB18071}" type="pres">
      <dgm:prSet presAssocID="{27BC5C86-04E8-48B6-B9EA-F545DD6C919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46C597A-1AAD-4813-AF9C-E3FE6BEC7DF0}" type="pres">
      <dgm:prSet presAssocID="{40B7BA10-E3DE-4668-BB29-5C14F5BA30FE}" presName="parTxOnlySpace" presStyleCnt="0"/>
      <dgm:spPr/>
    </dgm:pt>
    <dgm:pt modelId="{47049517-83E0-43E4-BD5C-B5A3CC8AAD32}" type="pres">
      <dgm:prSet presAssocID="{DF1B5AF8-6560-4D71-9D81-8FF9AA321D3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B37912D-007E-4825-B93E-F3EA11B99696}" srcId="{2EC810A6-3C46-42C1-AE78-4FF5FE35820F}" destId="{DF1B5AF8-6560-4D71-9D81-8FF9AA321D3C}" srcOrd="3" destOrd="0" parTransId="{10192F7D-F24C-45EA-971A-FD0E73091B2B}" sibTransId="{82D2A7C1-D4EA-4936-A6F2-51496CB6B554}"/>
    <dgm:cxn modelId="{6EF8F12F-CA4A-48B9-8F8B-3DD36A4E7ED6}" type="presOf" srcId="{90F8F711-03D2-4249-B745-00C6A961B10E}" destId="{FD010215-5742-487A-B91F-FFCC8B8FD92A}" srcOrd="0" destOrd="0" presId="urn:microsoft.com/office/officeart/2005/8/layout/chevron1"/>
    <dgm:cxn modelId="{0D395C64-293C-4462-AC64-7B037D8E4FFD}" type="presOf" srcId="{DF1B5AF8-6560-4D71-9D81-8FF9AA321D3C}" destId="{47049517-83E0-43E4-BD5C-B5A3CC8AAD32}" srcOrd="0" destOrd="0" presId="urn:microsoft.com/office/officeart/2005/8/layout/chevron1"/>
    <dgm:cxn modelId="{A9927568-B46D-4556-B26A-E6DD52E54668}" srcId="{2EC810A6-3C46-42C1-AE78-4FF5FE35820F}" destId="{27BC5C86-04E8-48B6-B9EA-F545DD6C919D}" srcOrd="2" destOrd="0" parTransId="{47225A54-B540-4831-9629-460980161A41}" sibTransId="{40B7BA10-E3DE-4668-BB29-5C14F5BA30FE}"/>
    <dgm:cxn modelId="{4BF00E6A-46CD-4A9D-9801-2DEEF74E6D9B}" type="presOf" srcId="{8F50E84A-A81E-4559-A99E-ED5686E23084}" destId="{22E970F4-1C56-4F11-AE6B-2460A4243EC7}" srcOrd="0" destOrd="0" presId="urn:microsoft.com/office/officeart/2005/8/layout/chevron1"/>
    <dgm:cxn modelId="{31FC564A-F09E-4D6C-AC19-2151211414B4}" type="presOf" srcId="{2EC810A6-3C46-42C1-AE78-4FF5FE35820F}" destId="{0FEB1E69-BC37-49F5-9D32-BFFEADEB7159}" srcOrd="0" destOrd="0" presId="urn:microsoft.com/office/officeart/2005/8/layout/chevron1"/>
    <dgm:cxn modelId="{89DE1D97-2548-4FB1-B16D-80D4390DBFF4}" type="presOf" srcId="{27BC5C86-04E8-48B6-B9EA-F545DD6C919D}" destId="{564FA04A-1254-48A8-9940-93CBCAB18071}" srcOrd="0" destOrd="0" presId="urn:microsoft.com/office/officeart/2005/8/layout/chevron1"/>
    <dgm:cxn modelId="{ED216BC2-78D6-4679-9F62-0AC069681647}" srcId="{2EC810A6-3C46-42C1-AE78-4FF5FE35820F}" destId="{8F50E84A-A81E-4559-A99E-ED5686E23084}" srcOrd="0" destOrd="0" parTransId="{107CF1AD-7DA9-45D4-A815-193B02286262}" sibTransId="{BEFBECAE-F893-4FE9-8020-4CE088A7AC5D}"/>
    <dgm:cxn modelId="{7D5B7CC6-55D6-42C6-91C7-F97F5ADE2BFA}" srcId="{2EC810A6-3C46-42C1-AE78-4FF5FE35820F}" destId="{90F8F711-03D2-4249-B745-00C6A961B10E}" srcOrd="1" destOrd="0" parTransId="{8DF1FE4C-C297-4DD2-8590-CE7626FE5727}" sibTransId="{14AB1E99-3A5A-4E3F-834E-E15EABD1DE5C}"/>
    <dgm:cxn modelId="{D5FA14D6-CDBE-4261-83F4-435D49F65C28}" type="presParOf" srcId="{0FEB1E69-BC37-49F5-9D32-BFFEADEB7159}" destId="{22E970F4-1C56-4F11-AE6B-2460A4243EC7}" srcOrd="0" destOrd="0" presId="urn:microsoft.com/office/officeart/2005/8/layout/chevron1"/>
    <dgm:cxn modelId="{032ED9F5-4180-4076-8D9C-DE53DCCAB2C5}" type="presParOf" srcId="{0FEB1E69-BC37-49F5-9D32-BFFEADEB7159}" destId="{3AAB05DD-0A0B-4E18-8933-F420E6205FD4}" srcOrd="1" destOrd="0" presId="urn:microsoft.com/office/officeart/2005/8/layout/chevron1"/>
    <dgm:cxn modelId="{AF7B2081-6BC7-4ED7-AE65-895C2B99F0D3}" type="presParOf" srcId="{0FEB1E69-BC37-49F5-9D32-BFFEADEB7159}" destId="{FD010215-5742-487A-B91F-FFCC8B8FD92A}" srcOrd="2" destOrd="0" presId="urn:microsoft.com/office/officeart/2005/8/layout/chevron1"/>
    <dgm:cxn modelId="{773E0AFC-43E5-4F90-99D7-FFB78D43D942}" type="presParOf" srcId="{0FEB1E69-BC37-49F5-9D32-BFFEADEB7159}" destId="{871870DF-C7CB-4148-A23F-EAE9070F27E6}" srcOrd="3" destOrd="0" presId="urn:microsoft.com/office/officeart/2005/8/layout/chevron1"/>
    <dgm:cxn modelId="{6E867EAD-1279-46E4-B862-0F38D0920346}" type="presParOf" srcId="{0FEB1E69-BC37-49F5-9D32-BFFEADEB7159}" destId="{564FA04A-1254-48A8-9940-93CBCAB18071}" srcOrd="4" destOrd="0" presId="urn:microsoft.com/office/officeart/2005/8/layout/chevron1"/>
    <dgm:cxn modelId="{6B5E20DE-A523-4859-BED6-38C6126ED3D0}" type="presParOf" srcId="{0FEB1E69-BC37-49F5-9D32-BFFEADEB7159}" destId="{D46C597A-1AAD-4813-AF9C-E3FE6BEC7DF0}" srcOrd="5" destOrd="0" presId="urn:microsoft.com/office/officeart/2005/8/layout/chevron1"/>
    <dgm:cxn modelId="{9BCF6C55-BEDA-482A-841E-41361A0CF341}" type="presParOf" srcId="{0FEB1E69-BC37-49F5-9D32-BFFEADEB7159}" destId="{47049517-83E0-43E4-BD5C-B5A3CC8AAD3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10C5DD-1988-4537-B4F8-7AD6F8823E5D}" type="doc">
      <dgm:prSet loTypeId="urn:microsoft.com/office/officeart/2005/8/layout/matrix2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833100A3-A870-40A2-B31C-DD41D6D29A48}">
      <dgm:prSet phldrT="[Tekst]"/>
      <dgm:spPr/>
      <dgm:t>
        <a:bodyPr/>
        <a:lstStyle/>
        <a:p>
          <a:r>
            <a:rPr lang="pl-PL" dirty="0"/>
            <a:t>Utrzymuj zadowolonych</a:t>
          </a:r>
        </a:p>
      </dgm:t>
    </dgm:pt>
    <dgm:pt modelId="{E3C58EF6-9868-4C8F-AE16-539241D5294A}" type="parTrans" cxnId="{A8BC932D-0591-466C-BC41-0B7DB33C3BC8}">
      <dgm:prSet/>
      <dgm:spPr/>
      <dgm:t>
        <a:bodyPr/>
        <a:lstStyle/>
        <a:p>
          <a:endParaRPr lang="pl-PL"/>
        </a:p>
      </dgm:t>
    </dgm:pt>
    <dgm:pt modelId="{22EABE62-121D-43B4-A4A9-3C061602E86E}" type="sibTrans" cxnId="{A8BC932D-0591-466C-BC41-0B7DB33C3BC8}">
      <dgm:prSet/>
      <dgm:spPr/>
      <dgm:t>
        <a:bodyPr/>
        <a:lstStyle/>
        <a:p>
          <a:endParaRPr lang="pl-PL"/>
        </a:p>
      </dgm:t>
    </dgm:pt>
    <dgm:pt modelId="{2E8BCD11-3415-459D-B099-7B4B9DB2AB8E}">
      <dgm:prSet phldrT="[Tekst]"/>
      <dgm:spPr/>
      <dgm:t>
        <a:bodyPr/>
        <a:lstStyle/>
        <a:p>
          <a:r>
            <a:rPr lang="pl-PL" dirty="0"/>
            <a:t>Ściśle współpracuj</a:t>
          </a:r>
        </a:p>
      </dgm:t>
    </dgm:pt>
    <dgm:pt modelId="{492A167A-3532-44F7-8B89-B9E369D2BA2B}" type="parTrans" cxnId="{5C804457-B9EF-4AAC-8FC4-6601A651F644}">
      <dgm:prSet/>
      <dgm:spPr/>
      <dgm:t>
        <a:bodyPr/>
        <a:lstStyle/>
        <a:p>
          <a:endParaRPr lang="pl-PL"/>
        </a:p>
      </dgm:t>
    </dgm:pt>
    <dgm:pt modelId="{2481F2EA-64F6-4E3A-8B0C-49240564DFE1}" type="sibTrans" cxnId="{5C804457-B9EF-4AAC-8FC4-6601A651F644}">
      <dgm:prSet/>
      <dgm:spPr/>
      <dgm:t>
        <a:bodyPr/>
        <a:lstStyle/>
        <a:p>
          <a:endParaRPr lang="pl-PL"/>
        </a:p>
      </dgm:t>
    </dgm:pt>
    <dgm:pt modelId="{FBB70F37-CBA1-486D-9BD2-1156B7C1C5A7}">
      <dgm:prSet phldrT="[Tekst]"/>
      <dgm:spPr/>
      <dgm:t>
        <a:bodyPr/>
        <a:lstStyle/>
        <a:p>
          <a:r>
            <a:rPr lang="pl-PL" dirty="0"/>
            <a:t>Monitoruj</a:t>
          </a:r>
        </a:p>
      </dgm:t>
    </dgm:pt>
    <dgm:pt modelId="{77645318-6474-4026-8286-527E220E3288}" type="parTrans" cxnId="{1AC48148-D2DE-4265-BB52-9C15832A932C}">
      <dgm:prSet/>
      <dgm:spPr/>
      <dgm:t>
        <a:bodyPr/>
        <a:lstStyle/>
        <a:p>
          <a:endParaRPr lang="pl-PL"/>
        </a:p>
      </dgm:t>
    </dgm:pt>
    <dgm:pt modelId="{F6067ECF-611B-4DF5-905C-1DC17944799D}" type="sibTrans" cxnId="{1AC48148-D2DE-4265-BB52-9C15832A932C}">
      <dgm:prSet/>
      <dgm:spPr/>
      <dgm:t>
        <a:bodyPr/>
        <a:lstStyle/>
        <a:p>
          <a:endParaRPr lang="pl-PL"/>
        </a:p>
      </dgm:t>
    </dgm:pt>
    <dgm:pt modelId="{5E995E2D-3EE0-4CAC-8704-720832304E2B}">
      <dgm:prSet phldrT="[Tekst]"/>
      <dgm:spPr/>
      <dgm:t>
        <a:bodyPr/>
        <a:lstStyle/>
        <a:p>
          <a:r>
            <a:rPr lang="pl-PL" dirty="0"/>
            <a:t>Informuj</a:t>
          </a:r>
        </a:p>
      </dgm:t>
    </dgm:pt>
    <dgm:pt modelId="{4C2A2447-B2A9-4770-9DBC-F11320430289}" type="parTrans" cxnId="{6AD802A6-3144-4B53-9C5B-F4E9D3D65605}">
      <dgm:prSet/>
      <dgm:spPr/>
      <dgm:t>
        <a:bodyPr/>
        <a:lstStyle/>
        <a:p>
          <a:endParaRPr lang="pl-PL"/>
        </a:p>
      </dgm:t>
    </dgm:pt>
    <dgm:pt modelId="{0C1EB753-2F16-4936-B297-22D932138BA6}" type="sibTrans" cxnId="{6AD802A6-3144-4B53-9C5B-F4E9D3D65605}">
      <dgm:prSet/>
      <dgm:spPr/>
      <dgm:t>
        <a:bodyPr/>
        <a:lstStyle/>
        <a:p>
          <a:endParaRPr lang="pl-PL"/>
        </a:p>
      </dgm:t>
    </dgm:pt>
    <dgm:pt modelId="{2224F746-82B5-484A-A26F-B99039315CAB}" type="pres">
      <dgm:prSet presAssocID="{FF10C5DD-1988-4537-B4F8-7AD6F8823E5D}" presName="matrix" presStyleCnt="0">
        <dgm:presLayoutVars>
          <dgm:chMax val="1"/>
          <dgm:dir/>
          <dgm:resizeHandles val="exact"/>
        </dgm:presLayoutVars>
      </dgm:prSet>
      <dgm:spPr/>
    </dgm:pt>
    <dgm:pt modelId="{512119EE-67DC-495C-9554-E627975C7231}" type="pres">
      <dgm:prSet presAssocID="{FF10C5DD-1988-4537-B4F8-7AD6F8823E5D}" presName="axisShape" presStyleLbl="bgShp" presStyleIdx="0" presStyleCnt="1"/>
      <dgm:spPr>
        <a:solidFill>
          <a:schemeClr val="bg1"/>
        </a:solidFill>
      </dgm:spPr>
    </dgm:pt>
    <dgm:pt modelId="{6F05CEC6-A862-4CD9-9C8A-67F542280733}" type="pres">
      <dgm:prSet presAssocID="{FF10C5DD-1988-4537-B4F8-7AD6F8823E5D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75C39F0-C11C-4367-9470-52E4521B94E2}" type="pres">
      <dgm:prSet presAssocID="{FF10C5DD-1988-4537-B4F8-7AD6F8823E5D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3E4F170-661C-4359-B05B-7D310DA0D4AA}" type="pres">
      <dgm:prSet presAssocID="{FF10C5DD-1988-4537-B4F8-7AD6F8823E5D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69A74B0-8287-4ADD-9D44-47F35CC67419}" type="pres">
      <dgm:prSet presAssocID="{FF10C5DD-1988-4537-B4F8-7AD6F8823E5D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A6E4604-D45A-40DA-8EF3-64F1078BE789}" type="presOf" srcId="{FBB70F37-CBA1-486D-9BD2-1156B7C1C5A7}" destId="{A3E4F170-661C-4359-B05B-7D310DA0D4AA}" srcOrd="0" destOrd="0" presId="urn:microsoft.com/office/officeart/2005/8/layout/matrix2"/>
    <dgm:cxn modelId="{A8BC932D-0591-466C-BC41-0B7DB33C3BC8}" srcId="{FF10C5DD-1988-4537-B4F8-7AD6F8823E5D}" destId="{833100A3-A870-40A2-B31C-DD41D6D29A48}" srcOrd="0" destOrd="0" parTransId="{E3C58EF6-9868-4C8F-AE16-539241D5294A}" sibTransId="{22EABE62-121D-43B4-A4A9-3C061602E86E}"/>
    <dgm:cxn modelId="{1AC48148-D2DE-4265-BB52-9C15832A932C}" srcId="{FF10C5DD-1988-4537-B4F8-7AD6F8823E5D}" destId="{FBB70F37-CBA1-486D-9BD2-1156B7C1C5A7}" srcOrd="2" destOrd="0" parTransId="{77645318-6474-4026-8286-527E220E3288}" sibTransId="{F6067ECF-611B-4DF5-905C-1DC17944799D}"/>
    <dgm:cxn modelId="{5C804457-B9EF-4AAC-8FC4-6601A651F644}" srcId="{FF10C5DD-1988-4537-B4F8-7AD6F8823E5D}" destId="{2E8BCD11-3415-459D-B099-7B4B9DB2AB8E}" srcOrd="1" destOrd="0" parTransId="{492A167A-3532-44F7-8B89-B9E369D2BA2B}" sibTransId="{2481F2EA-64F6-4E3A-8B0C-49240564DFE1}"/>
    <dgm:cxn modelId="{6AD802A6-3144-4B53-9C5B-F4E9D3D65605}" srcId="{FF10C5DD-1988-4537-B4F8-7AD6F8823E5D}" destId="{5E995E2D-3EE0-4CAC-8704-720832304E2B}" srcOrd="3" destOrd="0" parTransId="{4C2A2447-B2A9-4770-9DBC-F11320430289}" sibTransId="{0C1EB753-2F16-4936-B297-22D932138BA6}"/>
    <dgm:cxn modelId="{94B9BEB2-0485-4950-ADC4-10785E673657}" type="presOf" srcId="{2E8BCD11-3415-459D-B099-7B4B9DB2AB8E}" destId="{F75C39F0-C11C-4367-9470-52E4521B94E2}" srcOrd="0" destOrd="0" presId="urn:microsoft.com/office/officeart/2005/8/layout/matrix2"/>
    <dgm:cxn modelId="{C7FCCDB9-354F-4D41-BA36-1BF7D3018DFF}" type="presOf" srcId="{FF10C5DD-1988-4537-B4F8-7AD6F8823E5D}" destId="{2224F746-82B5-484A-A26F-B99039315CAB}" srcOrd="0" destOrd="0" presId="urn:microsoft.com/office/officeart/2005/8/layout/matrix2"/>
    <dgm:cxn modelId="{CBA715D8-D671-4D2E-9218-A88DD3E99F46}" type="presOf" srcId="{833100A3-A870-40A2-B31C-DD41D6D29A48}" destId="{6F05CEC6-A862-4CD9-9C8A-67F542280733}" srcOrd="0" destOrd="0" presId="urn:microsoft.com/office/officeart/2005/8/layout/matrix2"/>
    <dgm:cxn modelId="{4AA557F4-9E3B-40AC-A190-5FF270F291F4}" type="presOf" srcId="{5E995E2D-3EE0-4CAC-8704-720832304E2B}" destId="{169A74B0-8287-4ADD-9D44-47F35CC67419}" srcOrd="0" destOrd="0" presId="urn:microsoft.com/office/officeart/2005/8/layout/matrix2"/>
    <dgm:cxn modelId="{6491E035-7DE8-4112-AB34-C77495004752}" type="presParOf" srcId="{2224F746-82B5-484A-A26F-B99039315CAB}" destId="{512119EE-67DC-495C-9554-E627975C7231}" srcOrd="0" destOrd="0" presId="urn:microsoft.com/office/officeart/2005/8/layout/matrix2"/>
    <dgm:cxn modelId="{F9880054-A17B-455E-B810-C674F80DD89A}" type="presParOf" srcId="{2224F746-82B5-484A-A26F-B99039315CAB}" destId="{6F05CEC6-A862-4CD9-9C8A-67F542280733}" srcOrd="1" destOrd="0" presId="urn:microsoft.com/office/officeart/2005/8/layout/matrix2"/>
    <dgm:cxn modelId="{71E77CED-2C6A-4DD8-9035-783E30B837DA}" type="presParOf" srcId="{2224F746-82B5-484A-A26F-B99039315CAB}" destId="{F75C39F0-C11C-4367-9470-52E4521B94E2}" srcOrd="2" destOrd="0" presId="urn:microsoft.com/office/officeart/2005/8/layout/matrix2"/>
    <dgm:cxn modelId="{683FABC6-63A8-41BB-BB99-A4C3003082D5}" type="presParOf" srcId="{2224F746-82B5-484A-A26F-B99039315CAB}" destId="{A3E4F170-661C-4359-B05B-7D310DA0D4AA}" srcOrd="3" destOrd="0" presId="urn:microsoft.com/office/officeart/2005/8/layout/matrix2"/>
    <dgm:cxn modelId="{135BE885-14F0-49EA-99B2-6220B1FFC67F}" type="presParOf" srcId="{2224F746-82B5-484A-A26F-B99039315CAB}" destId="{169A74B0-8287-4ADD-9D44-47F35CC6741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6E2621-244A-45E9-8C7C-39BC1A6EFCD3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A7C7A979-0B99-4AD5-BECF-C26523A5CA87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1. </a:t>
          </a:r>
          <a:r>
            <a:rPr lang="pl-PL" b="1" dirty="0" err="1">
              <a:solidFill>
                <a:schemeClr val="tx1"/>
              </a:solidFill>
            </a:rPr>
            <a:t>Attract</a:t>
          </a:r>
          <a:endParaRPr lang="pl-PL" b="1" dirty="0">
            <a:solidFill>
              <a:schemeClr val="tx1"/>
            </a:solidFill>
          </a:endParaRPr>
        </a:p>
        <a:p>
          <a:r>
            <a:rPr lang="pl-PL" dirty="0">
              <a:solidFill>
                <a:schemeClr val="tx1"/>
              </a:solidFill>
            </a:rPr>
            <a:t>Zwrócenie uwagi</a:t>
          </a:r>
        </a:p>
      </dgm:t>
    </dgm:pt>
    <dgm:pt modelId="{DC37B892-E625-430F-AC4B-338C821B9AFC}" type="parTrans" cxnId="{8C9E7856-47BB-42D0-AD15-72F5E07082CB}">
      <dgm:prSet/>
      <dgm:spPr/>
      <dgm:t>
        <a:bodyPr/>
        <a:lstStyle/>
        <a:p>
          <a:endParaRPr lang="pl-PL"/>
        </a:p>
      </dgm:t>
    </dgm:pt>
    <dgm:pt modelId="{B977270A-D7EB-460A-83FB-B375A68B54B5}" type="sibTrans" cxnId="{8C9E7856-47BB-42D0-AD15-72F5E07082C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F2AA0CB-E0CE-48C9-8D04-0276AE4B64B6}">
      <dgm:prSet phldrT="[Tekst]" custT="1"/>
      <dgm:spPr/>
      <dgm:t>
        <a:bodyPr lIns="0" tIns="0" rIns="0" bIns="0"/>
        <a:lstStyle/>
        <a:p>
          <a:pPr>
            <a:spcAft>
              <a:spcPts val="0"/>
            </a:spcAft>
          </a:pPr>
          <a:r>
            <a:rPr lang="pl-PL" sz="1400" b="1" dirty="0">
              <a:solidFill>
                <a:schemeClr val="tx1"/>
              </a:solidFill>
            </a:rPr>
            <a:t>2. </a:t>
          </a:r>
          <a:r>
            <a:rPr lang="pl-PL" sz="1400" b="1" dirty="0" err="1">
              <a:solidFill>
                <a:schemeClr val="tx1"/>
              </a:solidFill>
            </a:rPr>
            <a:t>Interest</a:t>
          </a:r>
          <a:endParaRPr lang="pl-PL" sz="1400" b="1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pl-PL" sz="1100" dirty="0">
              <a:solidFill>
                <a:schemeClr val="tx1"/>
              </a:solidFill>
            </a:rPr>
            <a:t>Zainteresowanie</a:t>
          </a:r>
          <a:endParaRPr lang="pl-PL" sz="1000" dirty="0">
            <a:solidFill>
              <a:schemeClr val="tx1"/>
            </a:solidFill>
          </a:endParaRPr>
        </a:p>
      </dgm:t>
    </dgm:pt>
    <dgm:pt modelId="{166D7BAB-94BB-4FC1-977A-729B9382FBA7}" type="parTrans" cxnId="{B1E23DD2-6D56-4E08-A079-5E7A5F75707A}">
      <dgm:prSet/>
      <dgm:spPr/>
      <dgm:t>
        <a:bodyPr/>
        <a:lstStyle/>
        <a:p>
          <a:endParaRPr lang="pl-PL"/>
        </a:p>
      </dgm:t>
    </dgm:pt>
    <dgm:pt modelId="{4E92A1BC-A7AC-4C75-A14F-C891997136BB}" type="sibTrans" cxnId="{B1E23DD2-6D56-4E08-A079-5E7A5F75707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ADB4789-C4E7-430A-8704-B391D0FF3D78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4. Action</a:t>
          </a:r>
        </a:p>
        <a:p>
          <a:r>
            <a:rPr lang="pl-PL" dirty="0">
              <a:solidFill>
                <a:schemeClr val="tx1"/>
              </a:solidFill>
            </a:rPr>
            <a:t>Działanie</a:t>
          </a:r>
        </a:p>
      </dgm:t>
    </dgm:pt>
    <dgm:pt modelId="{6009ED9F-D3A6-4DBC-8CF6-7CD8FA5CE9EE}" type="parTrans" cxnId="{02CC95F2-F1A0-4251-8316-2852C1207443}">
      <dgm:prSet/>
      <dgm:spPr/>
      <dgm:t>
        <a:bodyPr/>
        <a:lstStyle/>
        <a:p>
          <a:endParaRPr lang="pl-PL"/>
        </a:p>
      </dgm:t>
    </dgm:pt>
    <dgm:pt modelId="{37D72AAC-057F-4225-BC07-4EED8F0D6263}" type="sibTrans" cxnId="{02CC95F2-F1A0-4251-8316-2852C120744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8963BD3-D96D-4C5C-B7F7-1E462335F87F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5. </a:t>
          </a:r>
          <a:r>
            <a:rPr lang="pl-PL" b="1" dirty="0" err="1">
              <a:solidFill>
                <a:schemeClr val="tx1"/>
              </a:solidFill>
            </a:rPr>
            <a:t>Conviction</a:t>
          </a:r>
          <a:endParaRPr lang="pl-PL" b="1" dirty="0">
            <a:solidFill>
              <a:schemeClr val="tx1"/>
            </a:solidFill>
          </a:endParaRPr>
        </a:p>
        <a:p>
          <a:r>
            <a:rPr lang="pl-PL" dirty="0">
              <a:solidFill>
                <a:schemeClr val="tx1"/>
              </a:solidFill>
            </a:rPr>
            <a:t>Przekonanie</a:t>
          </a:r>
        </a:p>
      </dgm:t>
    </dgm:pt>
    <dgm:pt modelId="{11480745-83CC-47AC-9E46-F8F6B86E29F8}" type="parTrans" cxnId="{1ECFAB93-6B40-4367-BEA0-548E0685F729}">
      <dgm:prSet/>
      <dgm:spPr/>
      <dgm:t>
        <a:bodyPr/>
        <a:lstStyle/>
        <a:p>
          <a:endParaRPr lang="pl-PL"/>
        </a:p>
      </dgm:t>
    </dgm:pt>
    <dgm:pt modelId="{79DD321D-BB2F-4296-9F13-7C35762AA074}" type="sibTrans" cxnId="{1ECFAB93-6B40-4367-BEA0-548E0685F72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2CAA1EF-9759-4ABA-88DC-8948CBE68ADE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6. </a:t>
          </a:r>
          <a:r>
            <a:rPr lang="pl-PL" b="1" dirty="0" err="1">
              <a:solidFill>
                <a:schemeClr val="tx1"/>
              </a:solidFill>
            </a:rPr>
            <a:t>Satisfaction</a:t>
          </a:r>
          <a:endParaRPr lang="pl-PL" b="1" dirty="0">
            <a:solidFill>
              <a:schemeClr val="tx1"/>
            </a:solidFill>
          </a:endParaRPr>
        </a:p>
        <a:p>
          <a:r>
            <a:rPr lang="pl-PL" b="0" dirty="0">
              <a:solidFill>
                <a:schemeClr val="tx1"/>
              </a:solidFill>
            </a:rPr>
            <a:t>Satysfakcja</a:t>
          </a:r>
        </a:p>
      </dgm:t>
    </dgm:pt>
    <dgm:pt modelId="{D12A6C43-6E28-4357-9E93-40687A84FA43}" type="parTrans" cxnId="{EBEEC74C-5C15-4096-B323-AC47F9C09F05}">
      <dgm:prSet/>
      <dgm:spPr/>
      <dgm:t>
        <a:bodyPr/>
        <a:lstStyle/>
        <a:p>
          <a:endParaRPr lang="pl-PL"/>
        </a:p>
      </dgm:t>
    </dgm:pt>
    <dgm:pt modelId="{AAC4284C-D9B8-47F9-AEC2-20004A759BC1}" type="sibTrans" cxnId="{EBEEC74C-5C15-4096-B323-AC47F9C09F0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B728E77-DC27-4F96-9706-E83EB12D33CE}">
      <dgm:prSet custT="1"/>
      <dgm:spPr/>
      <dgm:t>
        <a:bodyPr/>
        <a:lstStyle/>
        <a:p>
          <a:r>
            <a:rPr lang="pl-PL" sz="1500" b="1" dirty="0">
              <a:solidFill>
                <a:schemeClr val="tx1"/>
              </a:solidFill>
            </a:rPr>
            <a:t>3. </a:t>
          </a:r>
          <a:r>
            <a:rPr lang="pl-PL" sz="1500" b="1" dirty="0" err="1">
              <a:solidFill>
                <a:schemeClr val="tx1"/>
              </a:solidFill>
            </a:rPr>
            <a:t>Desire</a:t>
          </a:r>
          <a:endParaRPr lang="pl-PL" sz="1500" b="1" dirty="0">
            <a:solidFill>
              <a:schemeClr val="tx1"/>
            </a:solidFill>
          </a:endParaRPr>
        </a:p>
        <a:p>
          <a:r>
            <a:rPr lang="pl-PL" sz="1200" b="0" dirty="0">
              <a:solidFill>
                <a:schemeClr val="tx1"/>
              </a:solidFill>
            </a:rPr>
            <a:t>Pożądanie</a:t>
          </a:r>
        </a:p>
        <a:p>
          <a:endParaRPr lang="pl-PL" sz="1500" b="1" dirty="0">
            <a:solidFill>
              <a:schemeClr val="tx1"/>
            </a:solidFill>
          </a:endParaRPr>
        </a:p>
      </dgm:t>
    </dgm:pt>
    <dgm:pt modelId="{1C243A3E-00F0-4FB6-A779-3342F0C1F859}" type="parTrans" cxnId="{A7667279-6A05-4440-AD99-83B26A5B51E2}">
      <dgm:prSet/>
      <dgm:spPr/>
      <dgm:t>
        <a:bodyPr/>
        <a:lstStyle/>
        <a:p>
          <a:endParaRPr lang="pl-PL"/>
        </a:p>
      </dgm:t>
    </dgm:pt>
    <dgm:pt modelId="{AD2B34D0-6B79-4914-AFB8-5150B00F2029}" type="sibTrans" cxnId="{A7667279-6A05-4440-AD99-83B26A5B51E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28D1F9D-EB86-4E64-B81F-61D0354573D6}" type="pres">
      <dgm:prSet presAssocID="{F06E2621-244A-45E9-8C7C-39BC1A6EFCD3}" presName="cycle" presStyleCnt="0">
        <dgm:presLayoutVars>
          <dgm:dir/>
          <dgm:resizeHandles val="exact"/>
        </dgm:presLayoutVars>
      </dgm:prSet>
      <dgm:spPr/>
    </dgm:pt>
    <dgm:pt modelId="{4EE96A63-6990-494A-B99E-6D1F1D46FA1E}" type="pres">
      <dgm:prSet presAssocID="{A7C7A979-0B99-4AD5-BECF-C26523A5CA87}" presName="node" presStyleLbl="node1" presStyleIdx="0" presStyleCnt="6">
        <dgm:presLayoutVars>
          <dgm:bulletEnabled val="1"/>
        </dgm:presLayoutVars>
      </dgm:prSet>
      <dgm:spPr/>
    </dgm:pt>
    <dgm:pt modelId="{AF078BB6-D161-40DB-9EB0-AE04FF8034DB}" type="pres">
      <dgm:prSet presAssocID="{B977270A-D7EB-460A-83FB-B375A68B54B5}" presName="sibTrans" presStyleLbl="sibTrans2D1" presStyleIdx="0" presStyleCnt="6"/>
      <dgm:spPr/>
    </dgm:pt>
    <dgm:pt modelId="{8B723A54-968E-45E3-8FB3-CDA867C104D7}" type="pres">
      <dgm:prSet presAssocID="{B977270A-D7EB-460A-83FB-B375A68B54B5}" presName="connectorText" presStyleLbl="sibTrans2D1" presStyleIdx="0" presStyleCnt="6"/>
      <dgm:spPr/>
    </dgm:pt>
    <dgm:pt modelId="{8B59422B-DBA6-4907-BE2B-015F06CAD735}" type="pres">
      <dgm:prSet presAssocID="{0F2AA0CB-E0CE-48C9-8D04-0276AE4B64B6}" presName="node" presStyleLbl="node1" presStyleIdx="1" presStyleCnt="6">
        <dgm:presLayoutVars>
          <dgm:bulletEnabled val="1"/>
        </dgm:presLayoutVars>
      </dgm:prSet>
      <dgm:spPr/>
    </dgm:pt>
    <dgm:pt modelId="{947D08CD-B62E-4189-8C8B-CF1300EA2736}" type="pres">
      <dgm:prSet presAssocID="{4E92A1BC-A7AC-4C75-A14F-C891997136BB}" presName="sibTrans" presStyleLbl="sibTrans2D1" presStyleIdx="1" presStyleCnt="6"/>
      <dgm:spPr/>
    </dgm:pt>
    <dgm:pt modelId="{EAF47DE8-FF97-4EFD-A32D-2A6939EFAD71}" type="pres">
      <dgm:prSet presAssocID="{4E92A1BC-A7AC-4C75-A14F-C891997136BB}" presName="connectorText" presStyleLbl="sibTrans2D1" presStyleIdx="1" presStyleCnt="6"/>
      <dgm:spPr/>
    </dgm:pt>
    <dgm:pt modelId="{5F2DDF20-7328-4160-B30E-1B729B75C0EE}" type="pres">
      <dgm:prSet presAssocID="{1B728E77-DC27-4F96-9706-E83EB12D33CE}" presName="node" presStyleLbl="node1" presStyleIdx="2" presStyleCnt="6">
        <dgm:presLayoutVars>
          <dgm:bulletEnabled val="1"/>
        </dgm:presLayoutVars>
      </dgm:prSet>
      <dgm:spPr/>
    </dgm:pt>
    <dgm:pt modelId="{2B78C48A-A00B-4D66-A9F9-C5AB4E01EDFC}" type="pres">
      <dgm:prSet presAssocID="{AD2B34D0-6B79-4914-AFB8-5150B00F2029}" presName="sibTrans" presStyleLbl="sibTrans2D1" presStyleIdx="2" presStyleCnt="6"/>
      <dgm:spPr/>
    </dgm:pt>
    <dgm:pt modelId="{B2C07B75-0586-4130-979F-E2439E47A6DA}" type="pres">
      <dgm:prSet presAssocID="{AD2B34D0-6B79-4914-AFB8-5150B00F2029}" presName="connectorText" presStyleLbl="sibTrans2D1" presStyleIdx="2" presStyleCnt="6"/>
      <dgm:spPr/>
    </dgm:pt>
    <dgm:pt modelId="{CD246C2C-6F16-4C5F-A77E-EC80D774C348}" type="pres">
      <dgm:prSet presAssocID="{DADB4789-C4E7-430A-8704-B391D0FF3D78}" presName="node" presStyleLbl="node1" presStyleIdx="3" presStyleCnt="6">
        <dgm:presLayoutVars>
          <dgm:bulletEnabled val="1"/>
        </dgm:presLayoutVars>
      </dgm:prSet>
      <dgm:spPr/>
    </dgm:pt>
    <dgm:pt modelId="{55F0FD9C-522B-4AF3-819E-48F36475DCF3}" type="pres">
      <dgm:prSet presAssocID="{37D72AAC-057F-4225-BC07-4EED8F0D6263}" presName="sibTrans" presStyleLbl="sibTrans2D1" presStyleIdx="3" presStyleCnt="6"/>
      <dgm:spPr/>
    </dgm:pt>
    <dgm:pt modelId="{2F5B74D5-F3E3-4F1A-B2ED-CCA8D3264FA4}" type="pres">
      <dgm:prSet presAssocID="{37D72AAC-057F-4225-BC07-4EED8F0D6263}" presName="connectorText" presStyleLbl="sibTrans2D1" presStyleIdx="3" presStyleCnt="6"/>
      <dgm:spPr/>
    </dgm:pt>
    <dgm:pt modelId="{51A56457-AF20-4CB9-AA6E-C1B8D8301088}" type="pres">
      <dgm:prSet presAssocID="{F8963BD3-D96D-4C5C-B7F7-1E462335F87F}" presName="node" presStyleLbl="node1" presStyleIdx="4" presStyleCnt="6">
        <dgm:presLayoutVars>
          <dgm:bulletEnabled val="1"/>
        </dgm:presLayoutVars>
      </dgm:prSet>
      <dgm:spPr/>
    </dgm:pt>
    <dgm:pt modelId="{6998213D-7758-4DB3-AC5B-C6DB8442CD9E}" type="pres">
      <dgm:prSet presAssocID="{79DD321D-BB2F-4296-9F13-7C35762AA074}" presName="sibTrans" presStyleLbl="sibTrans2D1" presStyleIdx="4" presStyleCnt="6"/>
      <dgm:spPr/>
    </dgm:pt>
    <dgm:pt modelId="{A4136856-CF24-48FA-BE69-491AC9C60AE5}" type="pres">
      <dgm:prSet presAssocID="{79DD321D-BB2F-4296-9F13-7C35762AA074}" presName="connectorText" presStyleLbl="sibTrans2D1" presStyleIdx="4" presStyleCnt="6"/>
      <dgm:spPr/>
    </dgm:pt>
    <dgm:pt modelId="{1F0AEBA8-176A-4F4D-BC49-4FD6248B5360}" type="pres">
      <dgm:prSet presAssocID="{42CAA1EF-9759-4ABA-88DC-8948CBE68ADE}" presName="node" presStyleLbl="node1" presStyleIdx="5" presStyleCnt="6">
        <dgm:presLayoutVars>
          <dgm:bulletEnabled val="1"/>
        </dgm:presLayoutVars>
      </dgm:prSet>
      <dgm:spPr/>
    </dgm:pt>
    <dgm:pt modelId="{A2120965-5B01-4537-9F1D-CA7CF0DBA2D7}" type="pres">
      <dgm:prSet presAssocID="{AAC4284C-D9B8-47F9-AEC2-20004A759BC1}" presName="sibTrans" presStyleLbl="sibTrans2D1" presStyleIdx="5" presStyleCnt="6"/>
      <dgm:spPr/>
    </dgm:pt>
    <dgm:pt modelId="{7F1A47DA-2541-4808-96B1-269B190C04E0}" type="pres">
      <dgm:prSet presAssocID="{AAC4284C-D9B8-47F9-AEC2-20004A759BC1}" presName="connectorText" presStyleLbl="sibTrans2D1" presStyleIdx="5" presStyleCnt="6"/>
      <dgm:spPr/>
    </dgm:pt>
  </dgm:ptLst>
  <dgm:cxnLst>
    <dgm:cxn modelId="{506C8D16-7855-4174-A10B-A6254033A835}" type="presOf" srcId="{AD2B34D0-6B79-4914-AFB8-5150B00F2029}" destId="{B2C07B75-0586-4130-979F-E2439E47A6DA}" srcOrd="1" destOrd="0" presId="urn:microsoft.com/office/officeart/2005/8/layout/cycle2"/>
    <dgm:cxn modelId="{FB98531E-D674-42EA-B521-30767D5A5B82}" type="presOf" srcId="{37D72AAC-057F-4225-BC07-4EED8F0D6263}" destId="{55F0FD9C-522B-4AF3-819E-48F36475DCF3}" srcOrd="0" destOrd="0" presId="urn:microsoft.com/office/officeart/2005/8/layout/cycle2"/>
    <dgm:cxn modelId="{5C23482E-E95A-402D-BD41-3DCBEF45691C}" type="presOf" srcId="{AD2B34D0-6B79-4914-AFB8-5150B00F2029}" destId="{2B78C48A-A00B-4D66-A9F9-C5AB4E01EDFC}" srcOrd="0" destOrd="0" presId="urn:microsoft.com/office/officeart/2005/8/layout/cycle2"/>
    <dgm:cxn modelId="{DCABD93F-1049-4E1F-83E3-B245D14DBFC3}" type="presOf" srcId="{79DD321D-BB2F-4296-9F13-7C35762AA074}" destId="{A4136856-CF24-48FA-BE69-491AC9C60AE5}" srcOrd="1" destOrd="0" presId="urn:microsoft.com/office/officeart/2005/8/layout/cycle2"/>
    <dgm:cxn modelId="{FDF79A5B-9788-4C43-B7DB-B14CDAA4B7DE}" type="presOf" srcId="{79DD321D-BB2F-4296-9F13-7C35762AA074}" destId="{6998213D-7758-4DB3-AC5B-C6DB8442CD9E}" srcOrd="0" destOrd="0" presId="urn:microsoft.com/office/officeart/2005/8/layout/cycle2"/>
    <dgm:cxn modelId="{FBD93262-D1D1-4E62-BE0B-BCD77AFA59E3}" type="presOf" srcId="{AAC4284C-D9B8-47F9-AEC2-20004A759BC1}" destId="{7F1A47DA-2541-4808-96B1-269B190C04E0}" srcOrd="1" destOrd="0" presId="urn:microsoft.com/office/officeart/2005/8/layout/cycle2"/>
    <dgm:cxn modelId="{D3F0D743-1BF6-43A0-89E1-B8702565A803}" type="presOf" srcId="{F06E2621-244A-45E9-8C7C-39BC1A6EFCD3}" destId="{E28D1F9D-EB86-4E64-B81F-61D0354573D6}" srcOrd="0" destOrd="0" presId="urn:microsoft.com/office/officeart/2005/8/layout/cycle2"/>
    <dgm:cxn modelId="{2AAFB448-4465-4824-B906-B263ED24E43F}" type="presOf" srcId="{42CAA1EF-9759-4ABA-88DC-8948CBE68ADE}" destId="{1F0AEBA8-176A-4F4D-BC49-4FD6248B5360}" srcOrd="0" destOrd="0" presId="urn:microsoft.com/office/officeart/2005/8/layout/cycle2"/>
    <dgm:cxn modelId="{730B3449-0DB1-47E2-8C5D-A3E7B707EC95}" type="presOf" srcId="{4E92A1BC-A7AC-4C75-A14F-C891997136BB}" destId="{947D08CD-B62E-4189-8C8B-CF1300EA2736}" srcOrd="0" destOrd="0" presId="urn:microsoft.com/office/officeart/2005/8/layout/cycle2"/>
    <dgm:cxn modelId="{EBEEC74C-5C15-4096-B323-AC47F9C09F05}" srcId="{F06E2621-244A-45E9-8C7C-39BC1A6EFCD3}" destId="{42CAA1EF-9759-4ABA-88DC-8948CBE68ADE}" srcOrd="5" destOrd="0" parTransId="{D12A6C43-6E28-4357-9E93-40687A84FA43}" sibTransId="{AAC4284C-D9B8-47F9-AEC2-20004A759BC1}"/>
    <dgm:cxn modelId="{84C2064D-09D8-497A-9F05-00E891D9F1F1}" type="presOf" srcId="{37D72AAC-057F-4225-BC07-4EED8F0D6263}" destId="{2F5B74D5-F3E3-4F1A-B2ED-CCA8D3264FA4}" srcOrd="1" destOrd="0" presId="urn:microsoft.com/office/officeart/2005/8/layout/cycle2"/>
    <dgm:cxn modelId="{3DB3CD55-DC37-46DB-8CA1-C2EC4DC9A564}" type="presOf" srcId="{4E92A1BC-A7AC-4C75-A14F-C891997136BB}" destId="{EAF47DE8-FF97-4EFD-A32D-2A6939EFAD71}" srcOrd="1" destOrd="0" presId="urn:microsoft.com/office/officeart/2005/8/layout/cycle2"/>
    <dgm:cxn modelId="{8C9E7856-47BB-42D0-AD15-72F5E07082CB}" srcId="{F06E2621-244A-45E9-8C7C-39BC1A6EFCD3}" destId="{A7C7A979-0B99-4AD5-BECF-C26523A5CA87}" srcOrd="0" destOrd="0" parTransId="{DC37B892-E625-430F-AC4B-338C821B9AFC}" sibTransId="{B977270A-D7EB-460A-83FB-B375A68B54B5}"/>
    <dgm:cxn modelId="{A7667279-6A05-4440-AD99-83B26A5B51E2}" srcId="{F06E2621-244A-45E9-8C7C-39BC1A6EFCD3}" destId="{1B728E77-DC27-4F96-9706-E83EB12D33CE}" srcOrd="2" destOrd="0" parTransId="{1C243A3E-00F0-4FB6-A779-3342F0C1F859}" sibTransId="{AD2B34D0-6B79-4914-AFB8-5150B00F2029}"/>
    <dgm:cxn modelId="{03421D7D-54BE-411B-9942-BDC3CE4A0FE6}" type="presOf" srcId="{A7C7A979-0B99-4AD5-BECF-C26523A5CA87}" destId="{4EE96A63-6990-494A-B99E-6D1F1D46FA1E}" srcOrd="0" destOrd="0" presId="urn:microsoft.com/office/officeart/2005/8/layout/cycle2"/>
    <dgm:cxn modelId="{1ECFAB93-6B40-4367-BEA0-548E0685F729}" srcId="{F06E2621-244A-45E9-8C7C-39BC1A6EFCD3}" destId="{F8963BD3-D96D-4C5C-B7F7-1E462335F87F}" srcOrd="4" destOrd="0" parTransId="{11480745-83CC-47AC-9E46-F8F6B86E29F8}" sibTransId="{79DD321D-BB2F-4296-9F13-7C35762AA074}"/>
    <dgm:cxn modelId="{C5F9C4A0-B307-4728-8773-108217F0215F}" type="presOf" srcId="{B977270A-D7EB-460A-83FB-B375A68B54B5}" destId="{8B723A54-968E-45E3-8FB3-CDA867C104D7}" srcOrd="1" destOrd="0" presId="urn:microsoft.com/office/officeart/2005/8/layout/cycle2"/>
    <dgm:cxn modelId="{0DACAAA1-3CD8-4E43-B251-140141193840}" type="presOf" srcId="{AAC4284C-D9B8-47F9-AEC2-20004A759BC1}" destId="{A2120965-5B01-4537-9F1D-CA7CF0DBA2D7}" srcOrd="0" destOrd="0" presId="urn:microsoft.com/office/officeart/2005/8/layout/cycle2"/>
    <dgm:cxn modelId="{1CD3BBA7-9AC0-4E7B-9055-4B335EE22D45}" type="presOf" srcId="{1B728E77-DC27-4F96-9706-E83EB12D33CE}" destId="{5F2DDF20-7328-4160-B30E-1B729B75C0EE}" srcOrd="0" destOrd="0" presId="urn:microsoft.com/office/officeart/2005/8/layout/cycle2"/>
    <dgm:cxn modelId="{927757BD-8E78-4E73-BF4C-229C4A49B247}" type="presOf" srcId="{F8963BD3-D96D-4C5C-B7F7-1E462335F87F}" destId="{51A56457-AF20-4CB9-AA6E-C1B8D8301088}" srcOrd="0" destOrd="0" presId="urn:microsoft.com/office/officeart/2005/8/layout/cycle2"/>
    <dgm:cxn modelId="{B1E23DD2-6D56-4E08-A079-5E7A5F75707A}" srcId="{F06E2621-244A-45E9-8C7C-39BC1A6EFCD3}" destId="{0F2AA0CB-E0CE-48C9-8D04-0276AE4B64B6}" srcOrd="1" destOrd="0" parTransId="{166D7BAB-94BB-4FC1-977A-729B9382FBA7}" sibTransId="{4E92A1BC-A7AC-4C75-A14F-C891997136BB}"/>
    <dgm:cxn modelId="{176A53D8-49CC-457C-BCC9-FA2671F8D99A}" type="presOf" srcId="{0F2AA0CB-E0CE-48C9-8D04-0276AE4B64B6}" destId="{8B59422B-DBA6-4907-BE2B-015F06CAD735}" srcOrd="0" destOrd="0" presId="urn:microsoft.com/office/officeart/2005/8/layout/cycle2"/>
    <dgm:cxn modelId="{6D26B3ED-519B-4F87-8AB7-C2CE9BB0BC13}" type="presOf" srcId="{B977270A-D7EB-460A-83FB-B375A68B54B5}" destId="{AF078BB6-D161-40DB-9EB0-AE04FF8034DB}" srcOrd="0" destOrd="0" presId="urn:microsoft.com/office/officeart/2005/8/layout/cycle2"/>
    <dgm:cxn modelId="{02CC95F2-F1A0-4251-8316-2852C1207443}" srcId="{F06E2621-244A-45E9-8C7C-39BC1A6EFCD3}" destId="{DADB4789-C4E7-430A-8704-B391D0FF3D78}" srcOrd="3" destOrd="0" parTransId="{6009ED9F-D3A6-4DBC-8CF6-7CD8FA5CE9EE}" sibTransId="{37D72AAC-057F-4225-BC07-4EED8F0D6263}"/>
    <dgm:cxn modelId="{6AF6D4F6-7203-4FF0-91DE-2FADB8A72AB6}" type="presOf" srcId="{DADB4789-C4E7-430A-8704-B391D0FF3D78}" destId="{CD246C2C-6F16-4C5F-A77E-EC80D774C348}" srcOrd="0" destOrd="0" presId="urn:microsoft.com/office/officeart/2005/8/layout/cycle2"/>
    <dgm:cxn modelId="{AD5E4807-9A41-49A1-886A-E3C217AF8ACF}" type="presParOf" srcId="{E28D1F9D-EB86-4E64-B81F-61D0354573D6}" destId="{4EE96A63-6990-494A-B99E-6D1F1D46FA1E}" srcOrd="0" destOrd="0" presId="urn:microsoft.com/office/officeart/2005/8/layout/cycle2"/>
    <dgm:cxn modelId="{60AF8477-BDC9-448A-B5DE-235653826A06}" type="presParOf" srcId="{E28D1F9D-EB86-4E64-B81F-61D0354573D6}" destId="{AF078BB6-D161-40DB-9EB0-AE04FF8034DB}" srcOrd="1" destOrd="0" presId="urn:microsoft.com/office/officeart/2005/8/layout/cycle2"/>
    <dgm:cxn modelId="{4F6A1509-FEBF-41C6-8335-6592F2C09E71}" type="presParOf" srcId="{AF078BB6-D161-40DB-9EB0-AE04FF8034DB}" destId="{8B723A54-968E-45E3-8FB3-CDA867C104D7}" srcOrd="0" destOrd="0" presId="urn:microsoft.com/office/officeart/2005/8/layout/cycle2"/>
    <dgm:cxn modelId="{2C8F4C48-7F24-464B-BFC4-0DB650E74B3A}" type="presParOf" srcId="{E28D1F9D-EB86-4E64-B81F-61D0354573D6}" destId="{8B59422B-DBA6-4907-BE2B-015F06CAD735}" srcOrd="2" destOrd="0" presId="urn:microsoft.com/office/officeart/2005/8/layout/cycle2"/>
    <dgm:cxn modelId="{634B2737-858C-4C87-9875-B372266E61AE}" type="presParOf" srcId="{E28D1F9D-EB86-4E64-B81F-61D0354573D6}" destId="{947D08CD-B62E-4189-8C8B-CF1300EA2736}" srcOrd="3" destOrd="0" presId="urn:microsoft.com/office/officeart/2005/8/layout/cycle2"/>
    <dgm:cxn modelId="{04D85493-D627-458A-90E6-E677C3310B0F}" type="presParOf" srcId="{947D08CD-B62E-4189-8C8B-CF1300EA2736}" destId="{EAF47DE8-FF97-4EFD-A32D-2A6939EFAD71}" srcOrd="0" destOrd="0" presId="urn:microsoft.com/office/officeart/2005/8/layout/cycle2"/>
    <dgm:cxn modelId="{B8F73AA6-6ED3-4FEB-9DA3-FD6168E2623D}" type="presParOf" srcId="{E28D1F9D-EB86-4E64-B81F-61D0354573D6}" destId="{5F2DDF20-7328-4160-B30E-1B729B75C0EE}" srcOrd="4" destOrd="0" presId="urn:microsoft.com/office/officeart/2005/8/layout/cycle2"/>
    <dgm:cxn modelId="{A29ECFFE-0D63-4C1C-9581-8C11A6BC543B}" type="presParOf" srcId="{E28D1F9D-EB86-4E64-B81F-61D0354573D6}" destId="{2B78C48A-A00B-4D66-A9F9-C5AB4E01EDFC}" srcOrd="5" destOrd="0" presId="urn:microsoft.com/office/officeart/2005/8/layout/cycle2"/>
    <dgm:cxn modelId="{9B59A122-B1EA-4A14-B833-970C6C15584A}" type="presParOf" srcId="{2B78C48A-A00B-4D66-A9F9-C5AB4E01EDFC}" destId="{B2C07B75-0586-4130-979F-E2439E47A6DA}" srcOrd="0" destOrd="0" presId="urn:microsoft.com/office/officeart/2005/8/layout/cycle2"/>
    <dgm:cxn modelId="{CF9172BC-1BF2-463D-BECA-401F4663281E}" type="presParOf" srcId="{E28D1F9D-EB86-4E64-B81F-61D0354573D6}" destId="{CD246C2C-6F16-4C5F-A77E-EC80D774C348}" srcOrd="6" destOrd="0" presId="urn:microsoft.com/office/officeart/2005/8/layout/cycle2"/>
    <dgm:cxn modelId="{A8E92AAC-A4DF-46BF-823D-8D57B6C1138B}" type="presParOf" srcId="{E28D1F9D-EB86-4E64-B81F-61D0354573D6}" destId="{55F0FD9C-522B-4AF3-819E-48F36475DCF3}" srcOrd="7" destOrd="0" presId="urn:microsoft.com/office/officeart/2005/8/layout/cycle2"/>
    <dgm:cxn modelId="{264EFC97-3D05-434C-B276-CC58470CE033}" type="presParOf" srcId="{55F0FD9C-522B-4AF3-819E-48F36475DCF3}" destId="{2F5B74D5-F3E3-4F1A-B2ED-CCA8D3264FA4}" srcOrd="0" destOrd="0" presId="urn:microsoft.com/office/officeart/2005/8/layout/cycle2"/>
    <dgm:cxn modelId="{596FF152-FCE3-471B-92A2-AE776EE47099}" type="presParOf" srcId="{E28D1F9D-EB86-4E64-B81F-61D0354573D6}" destId="{51A56457-AF20-4CB9-AA6E-C1B8D8301088}" srcOrd="8" destOrd="0" presId="urn:microsoft.com/office/officeart/2005/8/layout/cycle2"/>
    <dgm:cxn modelId="{4B6E9506-9A17-4F40-93B7-B4FEF1302661}" type="presParOf" srcId="{E28D1F9D-EB86-4E64-B81F-61D0354573D6}" destId="{6998213D-7758-4DB3-AC5B-C6DB8442CD9E}" srcOrd="9" destOrd="0" presId="urn:microsoft.com/office/officeart/2005/8/layout/cycle2"/>
    <dgm:cxn modelId="{57644651-8CAA-4A2B-9137-DBAEB35B9807}" type="presParOf" srcId="{6998213D-7758-4DB3-AC5B-C6DB8442CD9E}" destId="{A4136856-CF24-48FA-BE69-491AC9C60AE5}" srcOrd="0" destOrd="0" presId="urn:microsoft.com/office/officeart/2005/8/layout/cycle2"/>
    <dgm:cxn modelId="{23D6073B-7E0F-4C14-9A57-D7A2F27BD6FF}" type="presParOf" srcId="{E28D1F9D-EB86-4E64-B81F-61D0354573D6}" destId="{1F0AEBA8-176A-4F4D-BC49-4FD6248B5360}" srcOrd="10" destOrd="0" presId="urn:microsoft.com/office/officeart/2005/8/layout/cycle2"/>
    <dgm:cxn modelId="{BECAC7BB-CD6A-4C2D-9F88-529226B713D6}" type="presParOf" srcId="{E28D1F9D-EB86-4E64-B81F-61D0354573D6}" destId="{A2120965-5B01-4537-9F1D-CA7CF0DBA2D7}" srcOrd="11" destOrd="0" presId="urn:microsoft.com/office/officeart/2005/8/layout/cycle2"/>
    <dgm:cxn modelId="{D22568E3-6EC1-40E8-8B1C-B18019544440}" type="presParOf" srcId="{A2120965-5B01-4537-9F1D-CA7CF0DBA2D7}" destId="{7F1A47DA-2541-4808-96B1-269B190C0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4B3DB-3A87-4356-AC3A-2DE633DD4645}">
      <dsp:nvSpPr>
        <dsp:cNvPr id="0" name=""/>
        <dsp:cNvSpPr/>
      </dsp:nvSpPr>
      <dsp:spPr>
        <a:xfrm>
          <a:off x="2560936" y="1138186"/>
          <a:ext cx="2872033" cy="287203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/>
            <a:t>RLKS</a:t>
          </a:r>
        </a:p>
      </dsp:txBody>
      <dsp:txXfrm>
        <a:off x="2981535" y="1558785"/>
        <a:ext cx="2030835" cy="2030835"/>
      </dsp:txXfrm>
    </dsp:sp>
    <dsp:sp modelId="{61D544EE-D441-489A-8129-C6D2C9B1289A}">
      <dsp:nvSpPr>
        <dsp:cNvPr id="0" name=""/>
        <dsp:cNvSpPr/>
      </dsp:nvSpPr>
      <dsp:spPr>
        <a:xfrm>
          <a:off x="3006266" y="-236921"/>
          <a:ext cx="1981373" cy="1881541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Instrument skupiony na </a:t>
          </a:r>
          <a:r>
            <a:rPr lang="pl-PL" sz="1300" b="1" kern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oddolnym planowaniu i realizowaniu działań</a:t>
          </a:r>
          <a:endParaRPr lang="pl-PL" sz="1300" kern="1200" dirty="0">
            <a:solidFill>
              <a:srgbClr val="FF0000"/>
            </a:solidFill>
          </a:endParaRPr>
        </a:p>
      </dsp:txBody>
      <dsp:txXfrm>
        <a:off x="3296431" y="38624"/>
        <a:ext cx="1401043" cy="1330451"/>
      </dsp:txXfrm>
    </dsp:sp>
    <dsp:sp modelId="{D0E6E406-3ECC-41C0-8682-E91C3A02B7CD}">
      <dsp:nvSpPr>
        <dsp:cNvPr id="0" name=""/>
        <dsp:cNvSpPr/>
      </dsp:nvSpPr>
      <dsp:spPr>
        <a:xfrm>
          <a:off x="4872069" y="1554911"/>
          <a:ext cx="1990477" cy="2038583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RLKS to zdecydowanie </a:t>
          </a:r>
          <a:r>
            <a:rPr lang="pl-PL" sz="1300" b="1" kern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więcej niż przypadkowy zbiór inspirujących projektów lokalnych</a:t>
          </a:r>
          <a:endParaRPr lang="pl-PL" sz="1300" kern="1200" dirty="0">
            <a:solidFill>
              <a:srgbClr val="FF0000"/>
            </a:solidFill>
          </a:endParaRPr>
        </a:p>
      </dsp:txBody>
      <dsp:txXfrm>
        <a:off x="5163568" y="1853455"/>
        <a:ext cx="1407479" cy="1441495"/>
      </dsp:txXfrm>
    </dsp:sp>
    <dsp:sp modelId="{B906AD2F-87FB-48C3-9DB4-E066AD8C3B55}">
      <dsp:nvSpPr>
        <dsp:cNvPr id="0" name=""/>
        <dsp:cNvSpPr/>
      </dsp:nvSpPr>
      <dsp:spPr>
        <a:xfrm>
          <a:off x="2971163" y="3474441"/>
          <a:ext cx="2051579" cy="1940231"/>
        </a:xfrm>
        <a:prstGeom prst="ellipse">
          <a:avLst/>
        </a:prstGeom>
        <a:solidFill>
          <a:schemeClr val="accent4">
            <a:alpha val="50000"/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Zaawansowane formy współpracy wszystkich interesariuszy </a:t>
          </a:r>
          <a:r>
            <a:rPr lang="pl-PL" sz="13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zarówno publicznych, prywatnych oraz społecznych </a:t>
          </a:r>
          <a:endParaRPr lang="pl-PL" sz="1300" b="1" kern="1200" dirty="0"/>
        </a:p>
      </dsp:txBody>
      <dsp:txXfrm>
        <a:off x="3271610" y="3758581"/>
        <a:ext cx="1450685" cy="1371951"/>
      </dsp:txXfrm>
    </dsp:sp>
    <dsp:sp modelId="{55E5FD58-7F64-4992-AF71-DDF6F0E8B646}">
      <dsp:nvSpPr>
        <dsp:cNvPr id="0" name=""/>
        <dsp:cNvSpPr/>
      </dsp:nvSpPr>
      <dsp:spPr>
        <a:xfrm>
          <a:off x="1154616" y="1563333"/>
          <a:ext cx="1943964" cy="2021739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Może przynieść wartość dodaną w postaci realizacji projektów </a:t>
          </a:r>
          <a:r>
            <a:rPr lang="pl-PL" sz="1300" b="1" kern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dokładnie dopasowanych do miejscowych potrzeb</a:t>
          </a:r>
          <a:endParaRPr lang="pl-PL" sz="1300" b="1" kern="1200" dirty="0">
            <a:solidFill>
              <a:srgbClr val="FF0000"/>
            </a:solidFill>
          </a:endParaRPr>
        </a:p>
      </dsp:txBody>
      <dsp:txXfrm>
        <a:off x="1439303" y="1859410"/>
        <a:ext cx="1374590" cy="1429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452C4-54EB-44CD-B097-8B0CA971280C}">
      <dsp:nvSpPr>
        <dsp:cNvPr id="0" name=""/>
        <dsp:cNvSpPr/>
      </dsp:nvSpPr>
      <dsp:spPr>
        <a:xfrm>
          <a:off x="0" y="825380"/>
          <a:ext cx="10998798" cy="1100507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5BE93-B9AD-4054-944D-081DAAC69FDD}">
      <dsp:nvSpPr>
        <dsp:cNvPr id="0" name=""/>
        <dsp:cNvSpPr/>
      </dsp:nvSpPr>
      <dsp:spPr>
        <a:xfrm>
          <a:off x="4833" y="0"/>
          <a:ext cx="3190081" cy="11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Ocena potrzeb</a:t>
          </a:r>
        </a:p>
      </dsp:txBody>
      <dsp:txXfrm>
        <a:off x="4833" y="0"/>
        <a:ext cx="3190081" cy="1100507"/>
      </dsp:txXfrm>
    </dsp:sp>
    <dsp:sp modelId="{D298D23E-2BBE-43A3-AA47-3C8B6FEFB3B9}">
      <dsp:nvSpPr>
        <dsp:cNvPr id="0" name=""/>
        <dsp:cNvSpPr/>
      </dsp:nvSpPr>
      <dsp:spPr>
        <a:xfrm>
          <a:off x="1462310" y="1238070"/>
          <a:ext cx="275126" cy="2751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54356-52E8-4BD2-A216-8E17CBF76AC2}">
      <dsp:nvSpPr>
        <dsp:cNvPr id="0" name=""/>
        <dsp:cNvSpPr/>
      </dsp:nvSpPr>
      <dsp:spPr>
        <a:xfrm>
          <a:off x="3354418" y="1650760"/>
          <a:ext cx="3190081" cy="11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Identyfikacja szans</a:t>
          </a:r>
        </a:p>
      </dsp:txBody>
      <dsp:txXfrm>
        <a:off x="3354418" y="1650760"/>
        <a:ext cx="3190081" cy="1100507"/>
      </dsp:txXfrm>
    </dsp:sp>
    <dsp:sp modelId="{E10D41BE-5092-4A68-B61B-60C5E40AC226}">
      <dsp:nvSpPr>
        <dsp:cNvPr id="0" name=""/>
        <dsp:cNvSpPr/>
      </dsp:nvSpPr>
      <dsp:spPr>
        <a:xfrm>
          <a:off x="4811895" y="1238070"/>
          <a:ext cx="275126" cy="275126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B486A-895A-45A3-B289-2ECED8C7717A}">
      <dsp:nvSpPr>
        <dsp:cNvPr id="0" name=""/>
        <dsp:cNvSpPr/>
      </dsp:nvSpPr>
      <dsp:spPr>
        <a:xfrm>
          <a:off x="6704003" y="0"/>
          <a:ext cx="3190081" cy="11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Wyznaczanie celów</a:t>
          </a:r>
        </a:p>
      </dsp:txBody>
      <dsp:txXfrm>
        <a:off x="6704003" y="0"/>
        <a:ext cx="3190081" cy="1100507"/>
      </dsp:txXfrm>
    </dsp:sp>
    <dsp:sp modelId="{876B1B27-9D26-4EB2-A5AE-538B4BE0EDAB}">
      <dsp:nvSpPr>
        <dsp:cNvPr id="0" name=""/>
        <dsp:cNvSpPr/>
      </dsp:nvSpPr>
      <dsp:spPr>
        <a:xfrm>
          <a:off x="8161480" y="1238070"/>
          <a:ext cx="275126" cy="275126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452C4-54EB-44CD-B097-8B0CA971280C}">
      <dsp:nvSpPr>
        <dsp:cNvPr id="0" name=""/>
        <dsp:cNvSpPr/>
      </dsp:nvSpPr>
      <dsp:spPr>
        <a:xfrm>
          <a:off x="0" y="825380"/>
          <a:ext cx="10998798" cy="1100507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5BE93-B9AD-4054-944D-081DAAC69FDD}">
      <dsp:nvSpPr>
        <dsp:cNvPr id="0" name=""/>
        <dsp:cNvSpPr/>
      </dsp:nvSpPr>
      <dsp:spPr>
        <a:xfrm>
          <a:off x="4954" y="0"/>
          <a:ext cx="2382893" cy="11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Komunikacja i animacja</a:t>
          </a:r>
        </a:p>
      </dsp:txBody>
      <dsp:txXfrm>
        <a:off x="4954" y="0"/>
        <a:ext cx="2382893" cy="1100507"/>
      </dsp:txXfrm>
    </dsp:sp>
    <dsp:sp modelId="{D298D23E-2BBE-43A3-AA47-3C8B6FEFB3B9}">
      <dsp:nvSpPr>
        <dsp:cNvPr id="0" name=""/>
        <dsp:cNvSpPr/>
      </dsp:nvSpPr>
      <dsp:spPr>
        <a:xfrm>
          <a:off x="1058837" y="1238070"/>
          <a:ext cx="275126" cy="2751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54356-52E8-4BD2-A216-8E17CBF76AC2}">
      <dsp:nvSpPr>
        <dsp:cNvPr id="0" name=""/>
        <dsp:cNvSpPr/>
      </dsp:nvSpPr>
      <dsp:spPr>
        <a:xfrm>
          <a:off x="2506992" y="1650760"/>
          <a:ext cx="2382893" cy="11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Podejmowanie decyzji</a:t>
          </a:r>
        </a:p>
      </dsp:txBody>
      <dsp:txXfrm>
        <a:off x="2506992" y="1650760"/>
        <a:ext cx="2382893" cy="1100507"/>
      </dsp:txXfrm>
    </dsp:sp>
    <dsp:sp modelId="{E10D41BE-5092-4A68-B61B-60C5E40AC226}">
      <dsp:nvSpPr>
        <dsp:cNvPr id="0" name=""/>
        <dsp:cNvSpPr/>
      </dsp:nvSpPr>
      <dsp:spPr>
        <a:xfrm>
          <a:off x="3560876" y="1238070"/>
          <a:ext cx="275126" cy="275126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4D20B-9210-4BB5-BB98-3056025A60D3}">
      <dsp:nvSpPr>
        <dsp:cNvPr id="0" name=""/>
        <dsp:cNvSpPr/>
      </dsp:nvSpPr>
      <dsp:spPr>
        <a:xfrm>
          <a:off x="5009031" y="0"/>
          <a:ext cx="2382893" cy="11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Wdrażanie projektów</a:t>
          </a:r>
        </a:p>
      </dsp:txBody>
      <dsp:txXfrm>
        <a:off x="5009031" y="0"/>
        <a:ext cx="2382893" cy="1100507"/>
      </dsp:txXfrm>
    </dsp:sp>
    <dsp:sp modelId="{BF1E88A4-5387-45BA-8593-F19600C1FD42}">
      <dsp:nvSpPr>
        <dsp:cNvPr id="0" name=""/>
        <dsp:cNvSpPr/>
      </dsp:nvSpPr>
      <dsp:spPr>
        <a:xfrm>
          <a:off x="6062914" y="1238070"/>
          <a:ext cx="275126" cy="275126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AEF34-D5B4-424A-8A52-112914A83A21}">
      <dsp:nvSpPr>
        <dsp:cNvPr id="0" name=""/>
        <dsp:cNvSpPr/>
      </dsp:nvSpPr>
      <dsp:spPr>
        <a:xfrm>
          <a:off x="7511070" y="1650760"/>
          <a:ext cx="2382893" cy="110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Budowanie zaufania</a:t>
          </a:r>
        </a:p>
      </dsp:txBody>
      <dsp:txXfrm>
        <a:off x="7511070" y="1650760"/>
        <a:ext cx="2382893" cy="1100507"/>
      </dsp:txXfrm>
    </dsp:sp>
    <dsp:sp modelId="{FE4907FB-FF0E-47B6-B1CE-E3DBE2E6A714}">
      <dsp:nvSpPr>
        <dsp:cNvPr id="0" name=""/>
        <dsp:cNvSpPr/>
      </dsp:nvSpPr>
      <dsp:spPr>
        <a:xfrm>
          <a:off x="8564953" y="1238070"/>
          <a:ext cx="275126" cy="275126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EDBB8-3265-4EFC-810C-D65C29147DE6}">
      <dsp:nvSpPr>
        <dsp:cNvPr id="0" name=""/>
        <dsp:cNvSpPr/>
      </dsp:nvSpPr>
      <dsp:spPr>
        <a:xfrm>
          <a:off x="3042946" y="1511599"/>
          <a:ext cx="1233323" cy="12333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Diagnoza</a:t>
          </a:r>
        </a:p>
      </dsp:txBody>
      <dsp:txXfrm>
        <a:off x="3103152" y="1571805"/>
        <a:ext cx="1112911" cy="1112911"/>
      </dsp:txXfrm>
    </dsp:sp>
    <dsp:sp modelId="{47D7E7DF-FA76-4EC9-B010-D2C158C75731}">
      <dsp:nvSpPr>
        <dsp:cNvPr id="0" name=""/>
        <dsp:cNvSpPr/>
      </dsp:nvSpPr>
      <dsp:spPr>
        <a:xfrm rot="16073869">
          <a:off x="3545533" y="1423455"/>
          <a:ext cx="1764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40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B0318-5EA1-4DC3-93EE-044925878309}">
      <dsp:nvSpPr>
        <dsp:cNvPr id="0" name=""/>
        <dsp:cNvSpPr/>
      </dsp:nvSpPr>
      <dsp:spPr>
        <a:xfrm>
          <a:off x="3127232" y="318302"/>
          <a:ext cx="969206" cy="1017009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Stan aktualny </a:t>
          </a:r>
        </a:p>
      </dsp:txBody>
      <dsp:txXfrm>
        <a:off x="3174545" y="365615"/>
        <a:ext cx="874580" cy="922383"/>
      </dsp:txXfrm>
    </dsp:sp>
    <dsp:sp modelId="{91ADD897-AA15-4301-ABAE-34737F77A8BB}">
      <dsp:nvSpPr>
        <dsp:cNvPr id="0" name=""/>
        <dsp:cNvSpPr/>
      </dsp:nvSpPr>
      <dsp:spPr>
        <a:xfrm rot="2758984">
          <a:off x="4198872" y="2878296"/>
          <a:ext cx="3709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92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57528-6310-413B-92A4-812CA98A4716}">
      <dsp:nvSpPr>
        <dsp:cNvPr id="0" name=""/>
        <dsp:cNvSpPr/>
      </dsp:nvSpPr>
      <dsp:spPr>
        <a:xfrm>
          <a:off x="4499271" y="3011671"/>
          <a:ext cx="826326" cy="826326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Trend</a:t>
          </a:r>
        </a:p>
      </dsp:txBody>
      <dsp:txXfrm>
        <a:off x="4539609" y="3052009"/>
        <a:ext cx="745650" cy="745650"/>
      </dsp:txXfrm>
    </dsp:sp>
    <dsp:sp modelId="{7F5D23C5-0FCB-4334-9A93-CFE75E709E2D}">
      <dsp:nvSpPr>
        <dsp:cNvPr id="0" name=""/>
        <dsp:cNvSpPr/>
      </dsp:nvSpPr>
      <dsp:spPr>
        <a:xfrm rot="7849581">
          <a:off x="2817917" y="2886265"/>
          <a:ext cx="3735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57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23D5D-5630-45E9-97E5-3053C4014DC3}">
      <dsp:nvSpPr>
        <dsp:cNvPr id="0" name=""/>
        <dsp:cNvSpPr/>
      </dsp:nvSpPr>
      <dsp:spPr>
        <a:xfrm>
          <a:off x="2112461" y="3027608"/>
          <a:ext cx="826326" cy="82632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Zmiany w czasie</a:t>
          </a:r>
        </a:p>
      </dsp:txBody>
      <dsp:txXfrm>
        <a:off x="2152799" y="3067946"/>
        <a:ext cx="745650" cy="745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4B3DB-3A87-4356-AC3A-2DE633DD4645}">
      <dsp:nvSpPr>
        <dsp:cNvPr id="0" name=""/>
        <dsp:cNvSpPr/>
      </dsp:nvSpPr>
      <dsp:spPr>
        <a:xfrm>
          <a:off x="2282658" y="1250636"/>
          <a:ext cx="2785723" cy="278572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Grupy o szczególnym znaczeniu w LSR</a:t>
          </a:r>
        </a:p>
      </dsp:txBody>
      <dsp:txXfrm>
        <a:off x="2690618" y="1658596"/>
        <a:ext cx="1969803" cy="1969803"/>
      </dsp:txXfrm>
    </dsp:sp>
    <dsp:sp modelId="{61D544EE-D441-489A-8129-C6D2C9B1289A}">
      <dsp:nvSpPr>
        <dsp:cNvPr id="0" name=""/>
        <dsp:cNvSpPr/>
      </dsp:nvSpPr>
      <dsp:spPr>
        <a:xfrm>
          <a:off x="2714606" y="-81373"/>
          <a:ext cx="1921828" cy="1824996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Młodzi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Do 25 r.ż.</a:t>
          </a:r>
        </a:p>
      </dsp:txBody>
      <dsp:txXfrm>
        <a:off x="2996051" y="185891"/>
        <a:ext cx="1358938" cy="1290468"/>
      </dsp:txXfrm>
    </dsp:sp>
    <dsp:sp modelId="{D0E6E406-3ECC-41C0-8682-E91C3A02B7CD}">
      <dsp:nvSpPr>
        <dsp:cNvPr id="0" name=""/>
        <dsp:cNvSpPr/>
      </dsp:nvSpPr>
      <dsp:spPr>
        <a:xfrm>
          <a:off x="4204948" y="2547284"/>
          <a:ext cx="2080266" cy="2004801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Grupy w </a:t>
          </a:r>
          <a:r>
            <a:rPr lang="pl-PL" sz="1800" kern="1200" dirty="0"/>
            <a:t>niekorzystnej </a:t>
          </a:r>
          <a:r>
            <a:rPr lang="pl-PL" sz="2400" kern="1200" dirty="0"/>
            <a:t>sytuacji </a:t>
          </a:r>
        </a:p>
      </dsp:txBody>
      <dsp:txXfrm>
        <a:off x="4509596" y="2840880"/>
        <a:ext cx="1470970" cy="1417609"/>
      </dsp:txXfrm>
    </dsp:sp>
    <dsp:sp modelId="{B906AD2F-87FB-48C3-9DB4-E066AD8C3B55}">
      <dsp:nvSpPr>
        <dsp:cNvPr id="0" name=""/>
        <dsp:cNvSpPr/>
      </dsp:nvSpPr>
      <dsp:spPr>
        <a:xfrm>
          <a:off x="1023058" y="2482892"/>
          <a:ext cx="2165802" cy="2133585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Seniorzy </a:t>
          </a:r>
        </a:p>
      </dsp:txBody>
      <dsp:txXfrm>
        <a:off x="1340232" y="2795348"/>
        <a:ext cx="1531454" cy="15086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4B3DB-3A87-4356-AC3A-2DE633DD4645}">
      <dsp:nvSpPr>
        <dsp:cNvPr id="0" name=""/>
        <dsp:cNvSpPr/>
      </dsp:nvSpPr>
      <dsp:spPr>
        <a:xfrm>
          <a:off x="2649407" y="1372597"/>
          <a:ext cx="3057383" cy="30573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/>
            <a:t>LSR</a:t>
          </a:r>
        </a:p>
      </dsp:txBody>
      <dsp:txXfrm>
        <a:off x="3097150" y="1820340"/>
        <a:ext cx="2161897" cy="2161897"/>
      </dsp:txXfrm>
    </dsp:sp>
    <dsp:sp modelId="{61D544EE-D441-489A-8129-C6D2C9B1289A}">
      <dsp:nvSpPr>
        <dsp:cNvPr id="0" name=""/>
        <dsp:cNvSpPr/>
      </dsp:nvSpPr>
      <dsp:spPr>
        <a:xfrm>
          <a:off x="3123477" y="-89308"/>
          <a:ext cx="2109243" cy="2002968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Spójność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ścisła łączność, zwartość</a:t>
          </a:r>
        </a:p>
      </dsp:txBody>
      <dsp:txXfrm>
        <a:off x="3432368" y="204020"/>
        <a:ext cx="1491461" cy="1416312"/>
      </dsp:txXfrm>
    </dsp:sp>
    <dsp:sp modelId="{D0E6E406-3ECC-41C0-8682-E91C3A02B7CD}">
      <dsp:nvSpPr>
        <dsp:cNvPr id="0" name=""/>
        <dsp:cNvSpPr/>
      </dsp:nvSpPr>
      <dsp:spPr>
        <a:xfrm>
          <a:off x="4759156" y="2795692"/>
          <a:ext cx="2283131" cy="2200307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/>
        </a:p>
      </dsp:txBody>
      <dsp:txXfrm>
        <a:off x="5093513" y="3117919"/>
        <a:ext cx="1614417" cy="1555853"/>
      </dsp:txXfrm>
    </dsp:sp>
    <dsp:sp modelId="{B906AD2F-87FB-48C3-9DB4-E066AD8C3B55}">
      <dsp:nvSpPr>
        <dsp:cNvPr id="0" name=""/>
        <dsp:cNvSpPr/>
      </dsp:nvSpPr>
      <dsp:spPr>
        <a:xfrm>
          <a:off x="1266971" y="2725020"/>
          <a:ext cx="2377008" cy="2341650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b="1" kern="1200" dirty="0">
            <a:effectLst/>
            <a:latin typeface="Calibri" panose="020F0502020204030204" pitchFamily="34" charset="0"/>
            <a:ea typeface="Times New Roman" panose="02020603050405020304" pitchFamily="18" charset="0"/>
          </a:endParaRPr>
        </a:p>
      </dsp:txBody>
      <dsp:txXfrm>
        <a:off x="1615076" y="3067947"/>
        <a:ext cx="1680798" cy="16557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970F4-1C56-4F11-AE6B-2460A4243EC7}">
      <dsp:nvSpPr>
        <dsp:cNvPr id="0" name=""/>
        <dsp:cNvSpPr/>
      </dsp:nvSpPr>
      <dsp:spPr>
        <a:xfrm>
          <a:off x="3068" y="1453234"/>
          <a:ext cx="1786436" cy="7145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200" kern="1200" dirty="0"/>
            <a:t>Diagnoza, w tym: problemy/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200" kern="1200" dirty="0"/>
            <a:t>potrzeby</a:t>
          </a:r>
        </a:p>
      </dsp:txBody>
      <dsp:txXfrm>
        <a:off x="360355" y="1453234"/>
        <a:ext cx="1071862" cy="714574"/>
      </dsp:txXfrm>
    </dsp:sp>
    <dsp:sp modelId="{FD010215-5742-487A-B91F-FFCC8B8FD92A}">
      <dsp:nvSpPr>
        <dsp:cNvPr id="0" name=""/>
        <dsp:cNvSpPr/>
      </dsp:nvSpPr>
      <dsp:spPr>
        <a:xfrm>
          <a:off x="1624994" y="1462480"/>
          <a:ext cx="1786436" cy="714574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Szanse</a:t>
          </a:r>
        </a:p>
      </dsp:txBody>
      <dsp:txXfrm>
        <a:off x="1982281" y="1462480"/>
        <a:ext cx="1071862" cy="714574"/>
      </dsp:txXfrm>
    </dsp:sp>
    <dsp:sp modelId="{564FA04A-1254-48A8-9940-93CBCAB18071}">
      <dsp:nvSpPr>
        <dsp:cNvPr id="0" name=""/>
        <dsp:cNvSpPr/>
      </dsp:nvSpPr>
      <dsp:spPr>
        <a:xfrm>
          <a:off x="3218654" y="1453234"/>
          <a:ext cx="1786436" cy="714574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Cele, </a:t>
          </a:r>
          <a:r>
            <a:rPr lang="pl-PL" sz="1200" kern="1200" dirty="0"/>
            <a:t>przedsięwzięcia</a:t>
          </a:r>
          <a:endParaRPr lang="pl-PL" sz="1600" kern="1200" dirty="0"/>
        </a:p>
      </dsp:txBody>
      <dsp:txXfrm>
        <a:off x="3575941" y="1453234"/>
        <a:ext cx="1071862" cy="714574"/>
      </dsp:txXfrm>
    </dsp:sp>
    <dsp:sp modelId="{47049517-83E0-43E4-BD5C-B5A3CC8AAD32}">
      <dsp:nvSpPr>
        <dsp:cNvPr id="0" name=""/>
        <dsp:cNvSpPr/>
      </dsp:nvSpPr>
      <dsp:spPr>
        <a:xfrm>
          <a:off x="4826446" y="1453234"/>
          <a:ext cx="1786436" cy="71457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Wskaźniki</a:t>
          </a:r>
        </a:p>
      </dsp:txBody>
      <dsp:txXfrm>
        <a:off x="5183733" y="1453234"/>
        <a:ext cx="1071862" cy="7145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119EE-67DC-495C-9554-E627975C7231}">
      <dsp:nvSpPr>
        <dsp:cNvPr id="0" name=""/>
        <dsp:cNvSpPr/>
      </dsp:nvSpPr>
      <dsp:spPr>
        <a:xfrm>
          <a:off x="3082131" y="0"/>
          <a:ext cx="4351338" cy="435133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5CEC6-A862-4CD9-9C8A-67F542280733}">
      <dsp:nvSpPr>
        <dsp:cNvPr id="0" name=""/>
        <dsp:cNvSpPr/>
      </dsp:nvSpPr>
      <dsp:spPr>
        <a:xfrm>
          <a:off x="3364967" y="282836"/>
          <a:ext cx="1740535" cy="1740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Utrzymuj zadowolonych</a:t>
          </a:r>
        </a:p>
      </dsp:txBody>
      <dsp:txXfrm>
        <a:off x="3449933" y="367802"/>
        <a:ext cx="1570603" cy="1570603"/>
      </dsp:txXfrm>
    </dsp:sp>
    <dsp:sp modelId="{F75C39F0-C11C-4367-9470-52E4521B94E2}">
      <dsp:nvSpPr>
        <dsp:cNvPr id="0" name=""/>
        <dsp:cNvSpPr/>
      </dsp:nvSpPr>
      <dsp:spPr>
        <a:xfrm>
          <a:off x="5410096" y="282836"/>
          <a:ext cx="1740535" cy="1740535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Ściśle współpracuj</a:t>
          </a:r>
        </a:p>
      </dsp:txBody>
      <dsp:txXfrm>
        <a:off x="5495062" y="367802"/>
        <a:ext cx="1570603" cy="1570603"/>
      </dsp:txXfrm>
    </dsp:sp>
    <dsp:sp modelId="{A3E4F170-661C-4359-B05B-7D310DA0D4AA}">
      <dsp:nvSpPr>
        <dsp:cNvPr id="0" name=""/>
        <dsp:cNvSpPr/>
      </dsp:nvSpPr>
      <dsp:spPr>
        <a:xfrm>
          <a:off x="3364967" y="2327965"/>
          <a:ext cx="1740535" cy="1740535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Monitoruj</a:t>
          </a:r>
        </a:p>
      </dsp:txBody>
      <dsp:txXfrm>
        <a:off x="3449933" y="2412931"/>
        <a:ext cx="1570603" cy="1570603"/>
      </dsp:txXfrm>
    </dsp:sp>
    <dsp:sp modelId="{169A74B0-8287-4ADD-9D44-47F35CC67419}">
      <dsp:nvSpPr>
        <dsp:cNvPr id="0" name=""/>
        <dsp:cNvSpPr/>
      </dsp:nvSpPr>
      <dsp:spPr>
        <a:xfrm>
          <a:off x="5410096" y="2327965"/>
          <a:ext cx="1740535" cy="1740535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Informuj</a:t>
          </a:r>
        </a:p>
      </dsp:txBody>
      <dsp:txXfrm>
        <a:off x="5495062" y="2412931"/>
        <a:ext cx="1570603" cy="15706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96A63-6990-494A-B99E-6D1F1D46FA1E}">
      <dsp:nvSpPr>
        <dsp:cNvPr id="0" name=""/>
        <dsp:cNvSpPr/>
      </dsp:nvSpPr>
      <dsp:spPr>
        <a:xfrm>
          <a:off x="3347075" y="1754"/>
          <a:ext cx="1353763" cy="13537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1. </a:t>
          </a:r>
          <a:r>
            <a:rPr lang="pl-PL" sz="1400" b="1" kern="1200" dirty="0" err="1">
              <a:solidFill>
                <a:schemeClr val="tx1"/>
              </a:solidFill>
            </a:rPr>
            <a:t>Attract</a:t>
          </a:r>
          <a:endParaRPr lang="pl-PL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Zwrócenie uwagi</a:t>
          </a:r>
        </a:p>
      </dsp:txBody>
      <dsp:txXfrm>
        <a:off x="3545329" y="200008"/>
        <a:ext cx="957255" cy="957255"/>
      </dsp:txXfrm>
    </dsp:sp>
    <dsp:sp modelId="{AF078BB6-D161-40DB-9EB0-AE04FF8034DB}">
      <dsp:nvSpPr>
        <dsp:cNvPr id="0" name=""/>
        <dsp:cNvSpPr/>
      </dsp:nvSpPr>
      <dsp:spPr>
        <a:xfrm rot="1800000">
          <a:off x="4715094" y="952785"/>
          <a:ext cx="358775" cy="45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</a:endParaRPr>
        </a:p>
      </dsp:txBody>
      <dsp:txXfrm>
        <a:off x="4722304" y="1017256"/>
        <a:ext cx="251143" cy="274137"/>
      </dsp:txXfrm>
    </dsp:sp>
    <dsp:sp modelId="{8B59422B-DBA6-4907-BE2B-015F06CAD735}">
      <dsp:nvSpPr>
        <dsp:cNvPr id="0" name=""/>
        <dsp:cNvSpPr/>
      </dsp:nvSpPr>
      <dsp:spPr>
        <a:xfrm>
          <a:off x="5105711" y="1017103"/>
          <a:ext cx="1353763" cy="1353763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2. </a:t>
          </a:r>
          <a:r>
            <a:rPr lang="pl-PL" sz="1400" b="1" kern="1200" dirty="0" err="1">
              <a:solidFill>
                <a:schemeClr val="tx1"/>
              </a:solidFill>
            </a:rPr>
            <a:t>Interest</a:t>
          </a:r>
          <a:endParaRPr lang="pl-PL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Zainteresowanie</a:t>
          </a:r>
          <a:endParaRPr lang="pl-PL" sz="1000" kern="1200" dirty="0">
            <a:solidFill>
              <a:schemeClr val="tx1"/>
            </a:solidFill>
          </a:endParaRPr>
        </a:p>
      </dsp:txBody>
      <dsp:txXfrm>
        <a:off x="5303965" y="1215357"/>
        <a:ext cx="957255" cy="957255"/>
      </dsp:txXfrm>
    </dsp:sp>
    <dsp:sp modelId="{947D08CD-B62E-4189-8C8B-CF1300EA2736}">
      <dsp:nvSpPr>
        <dsp:cNvPr id="0" name=""/>
        <dsp:cNvSpPr/>
      </dsp:nvSpPr>
      <dsp:spPr>
        <a:xfrm rot="5400000">
          <a:off x="5603205" y="2470731"/>
          <a:ext cx="358775" cy="45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</a:endParaRPr>
        </a:p>
      </dsp:txBody>
      <dsp:txXfrm>
        <a:off x="5657021" y="2508294"/>
        <a:ext cx="251143" cy="274137"/>
      </dsp:txXfrm>
    </dsp:sp>
    <dsp:sp modelId="{5F2DDF20-7328-4160-B30E-1B729B75C0EE}">
      <dsp:nvSpPr>
        <dsp:cNvPr id="0" name=""/>
        <dsp:cNvSpPr/>
      </dsp:nvSpPr>
      <dsp:spPr>
        <a:xfrm>
          <a:off x="5105711" y="3047800"/>
          <a:ext cx="1353763" cy="1353763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tx1"/>
              </a:solidFill>
            </a:rPr>
            <a:t>3. </a:t>
          </a:r>
          <a:r>
            <a:rPr lang="pl-PL" sz="1500" b="1" kern="1200" dirty="0" err="1">
              <a:solidFill>
                <a:schemeClr val="tx1"/>
              </a:solidFill>
            </a:rPr>
            <a:t>Desire</a:t>
          </a:r>
          <a:endParaRPr lang="pl-PL" sz="1500" b="1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solidFill>
                <a:schemeClr val="tx1"/>
              </a:solidFill>
            </a:rPr>
            <a:t>Pożądanie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b="1" kern="1200" dirty="0">
            <a:solidFill>
              <a:schemeClr val="tx1"/>
            </a:solidFill>
          </a:endParaRPr>
        </a:p>
      </dsp:txBody>
      <dsp:txXfrm>
        <a:off x="5303965" y="3246054"/>
        <a:ext cx="957255" cy="957255"/>
      </dsp:txXfrm>
    </dsp:sp>
    <dsp:sp modelId="{2B78C48A-A00B-4D66-A9F9-C5AB4E01EDFC}">
      <dsp:nvSpPr>
        <dsp:cNvPr id="0" name=""/>
        <dsp:cNvSpPr/>
      </dsp:nvSpPr>
      <dsp:spPr>
        <a:xfrm rot="9000000">
          <a:off x="4732681" y="3998832"/>
          <a:ext cx="358775" cy="45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</a:endParaRPr>
        </a:p>
      </dsp:txBody>
      <dsp:txXfrm rot="10800000">
        <a:off x="4833103" y="4063303"/>
        <a:ext cx="251143" cy="274137"/>
      </dsp:txXfrm>
    </dsp:sp>
    <dsp:sp modelId="{CD246C2C-6F16-4C5F-A77E-EC80D774C348}">
      <dsp:nvSpPr>
        <dsp:cNvPr id="0" name=""/>
        <dsp:cNvSpPr/>
      </dsp:nvSpPr>
      <dsp:spPr>
        <a:xfrm>
          <a:off x="3347075" y="4063149"/>
          <a:ext cx="1353763" cy="1353763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4. Action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Działanie</a:t>
          </a:r>
        </a:p>
      </dsp:txBody>
      <dsp:txXfrm>
        <a:off x="3545329" y="4261403"/>
        <a:ext cx="957255" cy="957255"/>
      </dsp:txXfrm>
    </dsp:sp>
    <dsp:sp modelId="{55F0FD9C-522B-4AF3-819E-48F36475DCF3}">
      <dsp:nvSpPr>
        <dsp:cNvPr id="0" name=""/>
        <dsp:cNvSpPr/>
      </dsp:nvSpPr>
      <dsp:spPr>
        <a:xfrm rot="12600000">
          <a:off x="2974045" y="4008986"/>
          <a:ext cx="358775" cy="45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</a:endParaRPr>
        </a:p>
      </dsp:txBody>
      <dsp:txXfrm rot="10800000">
        <a:off x="3074467" y="4127273"/>
        <a:ext cx="251143" cy="274137"/>
      </dsp:txXfrm>
    </dsp:sp>
    <dsp:sp modelId="{51A56457-AF20-4CB9-AA6E-C1B8D8301088}">
      <dsp:nvSpPr>
        <dsp:cNvPr id="0" name=""/>
        <dsp:cNvSpPr/>
      </dsp:nvSpPr>
      <dsp:spPr>
        <a:xfrm>
          <a:off x="1588440" y="3047800"/>
          <a:ext cx="1353763" cy="1353763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5. </a:t>
          </a:r>
          <a:r>
            <a:rPr lang="pl-PL" sz="1400" b="1" kern="1200" dirty="0" err="1">
              <a:solidFill>
                <a:schemeClr val="tx1"/>
              </a:solidFill>
            </a:rPr>
            <a:t>Conviction</a:t>
          </a:r>
          <a:endParaRPr lang="pl-PL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Przekonanie</a:t>
          </a:r>
        </a:p>
      </dsp:txBody>
      <dsp:txXfrm>
        <a:off x="1786694" y="3246054"/>
        <a:ext cx="957255" cy="957255"/>
      </dsp:txXfrm>
    </dsp:sp>
    <dsp:sp modelId="{6998213D-7758-4DB3-AC5B-C6DB8442CD9E}">
      <dsp:nvSpPr>
        <dsp:cNvPr id="0" name=""/>
        <dsp:cNvSpPr/>
      </dsp:nvSpPr>
      <dsp:spPr>
        <a:xfrm rot="16200000">
          <a:off x="2085933" y="2491040"/>
          <a:ext cx="358775" cy="45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</a:endParaRPr>
        </a:p>
      </dsp:txBody>
      <dsp:txXfrm>
        <a:off x="2139749" y="2636235"/>
        <a:ext cx="251143" cy="274137"/>
      </dsp:txXfrm>
    </dsp:sp>
    <dsp:sp modelId="{1F0AEBA8-176A-4F4D-BC49-4FD6248B5360}">
      <dsp:nvSpPr>
        <dsp:cNvPr id="0" name=""/>
        <dsp:cNvSpPr/>
      </dsp:nvSpPr>
      <dsp:spPr>
        <a:xfrm>
          <a:off x="1588440" y="1017103"/>
          <a:ext cx="1353763" cy="135376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6. </a:t>
          </a:r>
          <a:r>
            <a:rPr lang="pl-PL" sz="1400" b="1" kern="1200" dirty="0" err="1">
              <a:solidFill>
                <a:schemeClr val="tx1"/>
              </a:solidFill>
            </a:rPr>
            <a:t>Satisfaction</a:t>
          </a:r>
          <a:endParaRPr lang="pl-PL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dirty="0">
              <a:solidFill>
                <a:schemeClr val="tx1"/>
              </a:solidFill>
            </a:rPr>
            <a:t>Satysfakcja</a:t>
          </a:r>
        </a:p>
      </dsp:txBody>
      <dsp:txXfrm>
        <a:off x="1786694" y="1215357"/>
        <a:ext cx="957255" cy="957255"/>
      </dsp:txXfrm>
    </dsp:sp>
    <dsp:sp modelId="{A2120965-5B01-4537-9F1D-CA7CF0DBA2D7}">
      <dsp:nvSpPr>
        <dsp:cNvPr id="0" name=""/>
        <dsp:cNvSpPr/>
      </dsp:nvSpPr>
      <dsp:spPr>
        <a:xfrm rot="19800000">
          <a:off x="2956458" y="962939"/>
          <a:ext cx="358775" cy="456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</a:endParaRPr>
        </a:p>
      </dsp:txBody>
      <dsp:txXfrm>
        <a:off x="2963668" y="1081226"/>
        <a:ext cx="251143" cy="274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0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20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24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2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64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28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41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66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62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05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2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44EEC-2381-4DE7-AB0A-52F81634168A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DF97-91CC-4452-8672-6C06ABD7A0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82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oide.sejm.gov.pl/oide/?option=com_content&amp;view=article&amp;id=14428&amp;Itemid=42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ycypacjaobywatelska.pl/strefa-wiedzy/techniki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io.slupsk.pl/facylitacja-innowacji-w-organizacjach-spolecznych/" TargetMode="External"/><Relationship Id="rId4" Type="http://schemas.openxmlformats.org/officeDocument/2006/relationships/hyperlink" Target="https://pomysly.e.org.pl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artycypacjaobywatelska.pl/strefa-wiedzy/techniki/world-caf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ycypacjaobywatelska.pl/wp-content/uploads/2015/09/Partycypacja_seniorow_Mora.pdf" TargetMode="External"/><Relationship Id="rId2" Type="http://schemas.openxmlformats.org/officeDocument/2006/relationships/hyperlink" Target="https://partycypacjaobywatelska.pl/strefa-wiedzy/techniki/warsztaty-przyszlosciow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znan.pl/mim/main/opis-techniki-oraz-etykieta-kawiarniana,p,15574,25301,25307.html" TargetMode="External"/><Relationship Id="rId2" Type="http://schemas.openxmlformats.org/officeDocument/2006/relationships/hyperlink" Target="https://partycypacjaobywatelska.pl/strefa-wiedzy/techniki/kawiarnia-obywatelsk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dansk.pl/panel-obywatelski/trzeci-panel-jak-wspierac-aktywnosc-obywatelska-w-gdansku,a,108003" TargetMode="External"/><Relationship Id="rId2" Type="http://schemas.openxmlformats.org/officeDocument/2006/relationships/hyperlink" Target="https://partycypacjaobywatelska.pl/strefa-wiedzy/techniki/panel-obywatelsk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omysly.e.org.pl/spacer-badawczy/" TargetMode="External"/><Relationship Id="rId2" Type="http://schemas.openxmlformats.org/officeDocument/2006/relationships/hyperlink" Target="https://partycypacjaobywatelska.pl/strefa-wiedzy/techniki/spacery-badawcz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Opis działań partycypacyjnych w procesie budowy LSR, opis sposobów analizy potrzeb i potencjału oraz spójności, komplementarności i synergii w LSR</a:t>
            </a:r>
            <a:br>
              <a:rPr lang="pl-PL" sz="3200" dirty="0"/>
            </a:br>
            <a:br>
              <a:rPr lang="pl-PL" sz="3200" dirty="0"/>
            </a:br>
            <a:endParaRPr lang="pl-PL" sz="3200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35A6EA6D-D894-19FE-49EE-B9D98362320C}"/>
              </a:ext>
            </a:extLst>
          </p:cNvPr>
          <p:cNvCxnSpPr>
            <a:cxnSpLocks/>
          </p:cNvCxnSpPr>
          <p:nvPr/>
        </p:nvCxnSpPr>
        <p:spPr>
          <a:xfrm>
            <a:off x="526211" y="5322201"/>
            <a:ext cx="11205714" cy="0"/>
          </a:xfrm>
          <a:prstGeom prst="line">
            <a:avLst/>
          </a:prstGeom>
          <a:ln w="28575">
            <a:solidFill>
              <a:srgbClr val="88BA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a 24">
            <a:extLst>
              <a:ext uri="{FF2B5EF4-FFF2-40B4-BE49-F238E27FC236}">
                <a16:creationId xmlns:a16="http://schemas.microsoft.com/office/drawing/2014/main" id="{8EDC2DF0-B10F-C1CB-6C94-6776E0FB8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5343" y="5414518"/>
            <a:ext cx="923027" cy="615352"/>
          </a:xfrm>
          <a:prstGeom prst="rect">
            <a:avLst/>
          </a:prstGeom>
        </p:spPr>
      </p:pic>
      <p:pic>
        <p:nvPicPr>
          <p:cNvPr id="7" name="Grafika 26">
            <a:extLst>
              <a:ext uri="{FF2B5EF4-FFF2-40B4-BE49-F238E27FC236}">
                <a16:creationId xmlns:a16="http://schemas.microsoft.com/office/drawing/2014/main" id="{3CC9E1D6-85BB-AD47-76B4-0663143F6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7367" y="5414518"/>
            <a:ext cx="1488458" cy="610134"/>
          </a:xfrm>
          <a:prstGeom prst="rect">
            <a:avLst/>
          </a:prstGeom>
        </p:spPr>
      </p:pic>
      <p:pic>
        <p:nvPicPr>
          <p:cNvPr id="8" name="Grafika 28">
            <a:extLst>
              <a:ext uri="{FF2B5EF4-FFF2-40B4-BE49-F238E27FC236}">
                <a16:creationId xmlns:a16="http://schemas.microsoft.com/office/drawing/2014/main" id="{63B110A7-A6EC-66ED-67BB-344885664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6608" y="5414518"/>
            <a:ext cx="930305" cy="61013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A8C4E06-9A87-81DB-228C-D08CBB4BB10F}"/>
              </a:ext>
            </a:extLst>
          </p:cNvPr>
          <p:cNvSpPr txBox="1"/>
          <p:nvPr/>
        </p:nvSpPr>
        <p:spPr>
          <a:xfrm>
            <a:off x="526211" y="6027003"/>
            <a:ext cx="1120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„Europejski Fundusz Rolny na rzecz Rozwoju Obszarów Wiejskich: Europa inwestująca w obszary wiejskie”</a:t>
            </a:r>
          </a:p>
          <a:p>
            <a:pPr algn="ctr"/>
            <a:r>
              <a:rPr lang="pl-PL" sz="1200" dirty="0"/>
              <a:t>„Instytucja Zarządzająca Programem Rozwoju Obszarów Wiejskich na lata 2014-2020 – Minister Rolnictwa i Rozwoju Wsi”</a:t>
            </a:r>
          </a:p>
          <a:p>
            <a:pPr algn="ctr"/>
            <a:r>
              <a:rPr lang="pl-PL" sz="1200" dirty="0"/>
              <a:t>Materiał opracowany przez:  </a:t>
            </a:r>
            <a:r>
              <a:rPr lang="pl-PL" sz="1200" dirty="0">
                <a:effectLst/>
                <a:ea typeface="Calibri" panose="020F0502020204030204" pitchFamily="34" charset="0"/>
              </a:rPr>
              <a:t>„RURBAN Wieś-Miasto-Region Andrzej Hałasiewicz” </a:t>
            </a:r>
            <a:r>
              <a:rPr lang="pl-PL" sz="1200" dirty="0"/>
              <a:t>współfinansowany ze środków Unii Europejskiej w ramach schematu II pomocy technicznej „Krajowa Sieć Obszarów Wiejskich” Programu Rozwoju Obszarów Wiejskich na lata 2014–2020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5306B58A-3809-3474-8860-7F62F359203D}"/>
              </a:ext>
            </a:extLst>
          </p:cNvPr>
          <p:cNvSpPr txBox="1">
            <a:spLocks/>
          </p:cNvSpPr>
          <p:nvPr/>
        </p:nvSpPr>
        <p:spPr>
          <a:xfrm>
            <a:off x="1783348" y="4120942"/>
            <a:ext cx="8691440" cy="1183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Szkolenie dla lokalnych grup działania (LGD) z zakresu metodologii pisania </a:t>
            </a:r>
            <a:br>
              <a:rPr lang="pl-PL" sz="18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pl-PL" sz="18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lokalnych strategii rozwoju (LSR) – wielofunduszowych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Inga Kawałek</a:t>
            </a:r>
          </a:p>
          <a:p>
            <a:endParaRPr lang="pl-PL" sz="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05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98657A-533C-BAC3-64E8-25A359A3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Zachęcanie do partnerskich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C6FB3F-5ED9-CB78-E051-B88BE62D1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400" b="1" dirty="0">
                <a:effectLst/>
              </a:rPr>
              <a:t>wspieranie współpracy </a:t>
            </a:r>
            <a:r>
              <a:rPr lang="pl-PL" sz="2400" dirty="0">
                <a:effectLst/>
              </a:rPr>
              <a:t>z innymi podmiotami tj. </a:t>
            </a:r>
            <a:r>
              <a:rPr lang="pl-PL" sz="2400" b="1" dirty="0">
                <a:effectLst/>
              </a:rPr>
              <a:t>animowanie </a:t>
            </a:r>
            <a:r>
              <a:rPr lang="pl-PL" sz="2400" dirty="0">
                <a:effectLst/>
              </a:rPr>
              <a:t>podmiotów z obszaru objętego LSR </a:t>
            </a:r>
            <a:r>
              <a:rPr lang="pl-PL" sz="2400" b="1" dirty="0">
                <a:effectLst/>
              </a:rPr>
              <a:t>do współpracy </a:t>
            </a:r>
            <a:r>
              <a:rPr lang="pl-PL" sz="2400" dirty="0">
                <a:effectLst/>
              </a:rPr>
              <a:t>z innymi podmiotami (nie tylko z LGD) poprzez </a:t>
            </a:r>
            <a:r>
              <a:rPr lang="pl-PL" sz="2400" b="1" dirty="0">
                <a:effectLst/>
              </a:rPr>
              <a:t>szkolenia, spotkania aktywizacyjne</a:t>
            </a:r>
            <a:r>
              <a:rPr lang="pl-PL" sz="2400" dirty="0">
                <a:effectLst/>
              </a:rPr>
              <a:t>, itp. 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400" dirty="0">
                <a:effectLst/>
              </a:rPr>
              <a:t>wspieranie realizacji projektów partnerskich przez </a:t>
            </a:r>
            <a:r>
              <a:rPr lang="pl-PL" sz="2400" b="1" dirty="0">
                <a:effectLst/>
              </a:rPr>
              <a:t>kojarzenie partnerów</a:t>
            </a:r>
            <a:r>
              <a:rPr lang="pl-PL" sz="2400" dirty="0">
                <a:effectLst/>
              </a:rPr>
              <a:t> 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400" b="1" dirty="0">
                <a:effectLst/>
              </a:rPr>
              <a:t>premiowanie projektów realizowanych w partnerstwie </a:t>
            </a:r>
            <a:r>
              <a:rPr lang="pl-PL" sz="2400" dirty="0">
                <a:effectLst/>
              </a:rPr>
              <a:t>na obszarze LSR</a:t>
            </a:r>
            <a:r>
              <a:rPr lang="pl-PL" sz="2400" dirty="0"/>
              <a:t> (</a:t>
            </a:r>
            <a:r>
              <a:rPr lang="pl-PL" sz="2400" dirty="0">
                <a:effectLst/>
              </a:rPr>
              <a:t>z wyjątkiem premiowania projektów których jedyną ich formą realizacji jest partnerstwo - np. projekty w zakresie skracania łańcuchów dostaw.)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3824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D02207-FA0E-2E58-D74A-AC7C4F28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0418" cy="1325563"/>
          </a:xfrm>
        </p:spPr>
        <p:txBody>
          <a:bodyPr/>
          <a:lstStyle/>
          <a:p>
            <a:r>
              <a:rPr lang="pl-PL" sz="4400" b="0" dirty="0">
                <a:effectLst/>
              </a:rPr>
              <a:t>Współpraca z partnerami spoza obszaru danej LSR</a:t>
            </a:r>
            <a:endParaRPr lang="pl-PL" b="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A7FCEF7-77A1-86C5-96BA-EF8FFB7D1B27}"/>
              </a:ext>
            </a:extLst>
          </p:cNvPr>
          <p:cNvSpPr txBox="1"/>
          <p:nvPr/>
        </p:nvSpPr>
        <p:spPr>
          <a:xfrm>
            <a:off x="1117600" y="1934193"/>
            <a:ext cx="9301018" cy="195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</a:rPr>
              <a:t>organizacja konkursów na projekty realizowane </a:t>
            </a:r>
            <a:r>
              <a:rPr lang="pl-PL" sz="1800" b="1" dirty="0">
                <a:effectLst/>
              </a:rPr>
              <a:t>w partnerstwie z udziałem partnerów zagranicznych lub krajowych spoza obszaru objętego daną LSR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/>
              <a:t>w</a:t>
            </a:r>
            <a:r>
              <a:rPr lang="pl-PL" sz="1800" dirty="0">
                <a:effectLst/>
              </a:rPr>
              <a:t>spółpraca oznacza coś więcej niż tylko tworzenie sieci. Współpraca – </a:t>
            </a:r>
            <a:r>
              <a:rPr lang="pl-PL" sz="1800" dirty="0" err="1">
                <a:effectLst/>
              </a:rPr>
              <a:t>międzyterytorialna</a:t>
            </a:r>
            <a:r>
              <a:rPr lang="pl-PL" sz="1800" dirty="0">
                <a:effectLst/>
              </a:rPr>
              <a:t> lub ponadnarodowa – obejmująca co najmniej 2 partnerów, </a:t>
            </a:r>
            <a:r>
              <a:rPr lang="pl-PL" sz="1800" b="1" dirty="0">
                <a:effectLst/>
              </a:rPr>
              <a:t>powinna mieć na celu: wymianę doświadczeń, projektowanie wspólnych działań i znajdowanie wspólnych rozwiązań problemów </a:t>
            </a:r>
            <a:r>
              <a:rPr lang="pl-PL" sz="1800" dirty="0">
                <a:effectLst/>
              </a:rPr>
              <a:t>zidentyfikowanych w lokalnych strategiach rozwoju partnerów współpracujących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9D206445-A1AD-2297-3F97-EEDA22579B40}"/>
              </a:ext>
            </a:extLst>
          </p:cNvPr>
          <p:cNvGrpSpPr/>
          <p:nvPr/>
        </p:nvGrpSpPr>
        <p:grpSpPr>
          <a:xfrm>
            <a:off x="4065134" y="4248898"/>
            <a:ext cx="2384472" cy="1514764"/>
            <a:chOff x="4076165" y="1084040"/>
            <a:chExt cx="3929019" cy="2327757"/>
          </a:xfrm>
        </p:grpSpPr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FD350F6B-28C3-1183-4FE4-93E6B09FC60D}"/>
                </a:ext>
              </a:extLst>
            </p:cNvPr>
            <p:cNvSpPr/>
            <p:nvPr/>
          </p:nvSpPr>
          <p:spPr>
            <a:xfrm>
              <a:off x="4808982" y="1084040"/>
              <a:ext cx="2463387" cy="2327757"/>
            </a:xfrm>
            <a:prstGeom prst="ellipse">
              <a:avLst/>
            </a:prstGeom>
            <a:noFill/>
            <a:ln w="76200">
              <a:solidFill>
                <a:srgbClr val="8A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400E74F4-E528-B0E2-0DA8-D03FF05EFA63}"/>
                </a:ext>
              </a:extLst>
            </p:cNvPr>
            <p:cNvSpPr txBox="1"/>
            <p:nvPr/>
          </p:nvSpPr>
          <p:spPr>
            <a:xfrm>
              <a:off x="4076165" y="1850760"/>
              <a:ext cx="3929019" cy="567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Transparentność</a:t>
              </a:r>
              <a:endParaRPr lang="pl-PL" sz="2400" dirty="0">
                <a:solidFill>
                  <a:schemeClr val="accent1">
                    <a:lumMod val="50000"/>
                  </a:schemeClr>
                </a:solidFill>
                <a:latin typeface="+mj-lt"/>
                <a:cs typeface="MV Boli" panose="02000500030200090000" pitchFamily="2" charset="0"/>
              </a:endParaRP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2F1B1CD0-615D-13FA-6602-98C0298A101E}"/>
              </a:ext>
            </a:extLst>
          </p:cNvPr>
          <p:cNvGrpSpPr/>
          <p:nvPr/>
        </p:nvGrpSpPr>
        <p:grpSpPr>
          <a:xfrm>
            <a:off x="8510346" y="4324383"/>
            <a:ext cx="2408218" cy="2064192"/>
            <a:chOff x="8089603" y="2311401"/>
            <a:chExt cx="4230590" cy="4236650"/>
          </a:xfrm>
        </p:grpSpPr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B4491EF7-79C5-110A-7693-88E02456C671}"/>
                </a:ext>
              </a:extLst>
            </p:cNvPr>
            <p:cNvSpPr/>
            <p:nvPr/>
          </p:nvSpPr>
          <p:spPr>
            <a:xfrm>
              <a:off x="8089603" y="2311401"/>
              <a:ext cx="4045691" cy="4236650"/>
            </a:xfrm>
            <a:prstGeom prst="ellipse">
              <a:avLst/>
            </a:prstGeom>
            <a:noFill/>
            <a:ln w="76200">
              <a:solidFill>
                <a:srgbClr val="8A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2450BAC5-4CD9-40DF-D9C5-E2317A5690FB}"/>
                </a:ext>
              </a:extLst>
            </p:cNvPr>
            <p:cNvSpPr txBox="1"/>
            <p:nvPr/>
          </p:nvSpPr>
          <p:spPr>
            <a:xfrm>
              <a:off x="8089603" y="3632520"/>
              <a:ext cx="4230590" cy="1326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Zaufanie</a:t>
              </a:r>
              <a:endParaRPr lang="pl-PL" sz="3600" dirty="0">
                <a:solidFill>
                  <a:schemeClr val="accent1">
                    <a:lumMod val="50000"/>
                  </a:schemeClr>
                </a:solidFill>
                <a:latin typeface="+mj-lt"/>
                <a:cs typeface="MV Boli" panose="02000500030200090000" pitchFamily="2" charset="0"/>
              </a:endParaRP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39208754-E47D-4D4D-2F45-C9597E2E89F7}"/>
              </a:ext>
            </a:extLst>
          </p:cNvPr>
          <p:cNvGrpSpPr/>
          <p:nvPr/>
        </p:nvGrpSpPr>
        <p:grpSpPr>
          <a:xfrm>
            <a:off x="5783741" y="5120537"/>
            <a:ext cx="2384472" cy="1514764"/>
            <a:chOff x="4076165" y="1084040"/>
            <a:chExt cx="3929019" cy="2327757"/>
          </a:xfrm>
        </p:grpSpPr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33C67ADF-1B75-DEDC-B546-AA4068A7FB2C}"/>
                </a:ext>
              </a:extLst>
            </p:cNvPr>
            <p:cNvSpPr/>
            <p:nvPr/>
          </p:nvSpPr>
          <p:spPr>
            <a:xfrm>
              <a:off x="4808982" y="1084040"/>
              <a:ext cx="2463387" cy="2327757"/>
            </a:xfrm>
            <a:prstGeom prst="ellipse">
              <a:avLst/>
            </a:prstGeom>
            <a:noFill/>
            <a:ln w="76200">
              <a:solidFill>
                <a:srgbClr val="8A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6A56B44D-182B-77F2-CFEE-14DDB1639CC9}"/>
                </a:ext>
              </a:extLst>
            </p:cNvPr>
            <p:cNvSpPr txBox="1"/>
            <p:nvPr/>
          </p:nvSpPr>
          <p:spPr>
            <a:xfrm>
              <a:off x="4076165" y="1850760"/>
              <a:ext cx="3929019" cy="89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Wspólne decyzje</a:t>
              </a:r>
            </a:p>
            <a:p>
              <a:pPr algn="ctr"/>
              <a:r>
                <a:rPr lang="pl-PL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i wspólna praca </a:t>
              </a:r>
              <a:endParaRPr lang="pl-PL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MV Boli" panose="02000500030200090000" pitchFamily="2" charset="0"/>
              </a:endParaRP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E1F18590-A6EB-2CEC-72B2-F2B0C16617C7}"/>
              </a:ext>
            </a:extLst>
          </p:cNvPr>
          <p:cNvGrpSpPr/>
          <p:nvPr/>
        </p:nvGrpSpPr>
        <p:grpSpPr>
          <a:xfrm>
            <a:off x="2258335" y="5120537"/>
            <a:ext cx="2384472" cy="1514764"/>
            <a:chOff x="4076165" y="1084040"/>
            <a:chExt cx="3929019" cy="2327757"/>
          </a:xfrm>
        </p:grpSpPr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0791CFC4-E728-959B-0E54-CD57E68FFF2A}"/>
                </a:ext>
              </a:extLst>
            </p:cNvPr>
            <p:cNvSpPr/>
            <p:nvPr/>
          </p:nvSpPr>
          <p:spPr>
            <a:xfrm>
              <a:off x="4808982" y="1084040"/>
              <a:ext cx="2463387" cy="2327757"/>
            </a:xfrm>
            <a:prstGeom prst="ellipse">
              <a:avLst/>
            </a:prstGeom>
            <a:noFill/>
            <a:ln w="76200">
              <a:solidFill>
                <a:srgbClr val="8A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17C351F0-FBC2-4CC0-883D-8091F08FAFAB}"/>
                </a:ext>
              </a:extLst>
            </p:cNvPr>
            <p:cNvSpPr txBox="1"/>
            <p:nvPr/>
          </p:nvSpPr>
          <p:spPr>
            <a:xfrm>
              <a:off x="4076165" y="1850760"/>
              <a:ext cx="3929019" cy="70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Otwartość</a:t>
              </a:r>
              <a:endParaRPr lang="pl-PL" sz="2400" dirty="0">
                <a:solidFill>
                  <a:schemeClr val="accent1">
                    <a:lumMod val="50000"/>
                  </a:schemeClr>
                </a:solidFill>
                <a:latin typeface="+mj-lt"/>
                <a:cs typeface="MV Boli" panose="02000500030200090000" pitchFamily="2" charset="0"/>
              </a:endParaRP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EBC8667B-B550-35F1-8787-E963DC76E40C}"/>
              </a:ext>
            </a:extLst>
          </p:cNvPr>
          <p:cNvGrpSpPr/>
          <p:nvPr/>
        </p:nvGrpSpPr>
        <p:grpSpPr>
          <a:xfrm>
            <a:off x="539728" y="4210680"/>
            <a:ext cx="2384472" cy="1514764"/>
            <a:chOff x="4076165" y="1084040"/>
            <a:chExt cx="3929019" cy="2327757"/>
          </a:xfrm>
        </p:grpSpPr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394DFFA2-A142-1396-5203-3635D629813D}"/>
                </a:ext>
              </a:extLst>
            </p:cNvPr>
            <p:cNvSpPr/>
            <p:nvPr/>
          </p:nvSpPr>
          <p:spPr>
            <a:xfrm>
              <a:off x="4808982" y="1084040"/>
              <a:ext cx="2463387" cy="2327757"/>
            </a:xfrm>
            <a:prstGeom prst="ellipse">
              <a:avLst/>
            </a:prstGeom>
            <a:noFill/>
            <a:ln w="76200">
              <a:solidFill>
                <a:srgbClr val="8A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E55CEB97-2017-7CE1-AB83-BE3B5A91E414}"/>
                </a:ext>
              </a:extLst>
            </p:cNvPr>
            <p:cNvSpPr txBox="1"/>
            <p:nvPr/>
          </p:nvSpPr>
          <p:spPr>
            <a:xfrm>
              <a:off x="4076165" y="1850760"/>
              <a:ext cx="3929019" cy="70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Komunikacja</a:t>
              </a:r>
              <a:endParaRPr lang="pl-PL" sz="2400" dirty="0">
                <a:solidFill>
                  <a:schemeClr val="accent1">
                    <a:lumMod val="50000"/>
                  </a:schemeClr>
                </a:solidFill>
                <a:latin typeface="+mj-lt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21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68B40E-CFF1-5FAB-1A36-26DA684E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46793"/>
            <a:ext cx="10515600" cy="1325563"/>
          </a:xfrm>
        </p:spPr>
        <p:txBody>
          <a:bodyPr/>
          <a:lstStyle/>
          <a:p>
            <a:r>
              <a:rPr lang="pl-PL" b="0" dirty="0"/>
              <a:t>Zasady horyzontalne (w odniesieniu do FEW)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86736E-671B-A1E1-CB0F-F7B97257D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80655"/>
            <a:ext cx="11231417" cy="2872509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800" dirty="0">
                <a:effectLst/>
                <a:latin typeface="+mj-lt"/>
                <a:ea typeface="Times New Roman" panose="02020603050405020304" pitchFamily="18" charset="0"/>
              </a:rPr>
              <a:t>Proces tworzenia LSR a potem wdrożenia, musi uwzględniać zasady horyzontalne określone w art. 9 rozporządzenia 2021/1060, w tym: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2800" b="1" dirty="0">
                <a:effectLst/>
                <a:latin typeface="+mj-lt"/>
                <a:ea typeface="Times New Roman" panose="02020603050405020304" pitchFamily="18" charset="0"/>
              </a:rPr>
              <a:t>poszanowania praw podstawowych</a:t>
            </a:r>
            <a:r>
              <a:rPr lang="pl-PL" sz="2800" dirty="0">
                <a:effectLst/>
                <a:latin typeface="+mj-lt"/>
                <a:ea typeface="Times New Roman" panose="02020603050405020304" pitchFamily="18" charset="0"/>
              </a:rPr>
              <a:t> oraz przestrzeganie Karty praw podstawowych Unii Europejskiej</a:t>
            </a:r>
            <a:endParaRPr lang="pl-PL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2800" dirty="0">
                <a:effectLst/>
                <a:latin typeface="+mj-lt"/>
                <a:ea typeface="Times New Roman" panose="02020603050405020304" pitchFamily="18" charset="0"/>
              </a:rPr>
              <a:t>zasady </a:t>
            </a:r>
            <a:r>
              <a:rPr lang="pl-PL" sz="2800" b="1" dirty="0">
                <a:effectLst/>
                <a:latin typeface="+mj-lt"/>
                <a:ea typeface="Times New Roman" panose="02020603050405020304" pitchFamily="18" charset="0"/>
              </a:rPr>
              <a:t>równości kobiet i mężczyzn</a:t>
            </a:r>
            <a:r>
              <a:rPr lang="pl-PL" sz="2800" dirty="0">
                <a:effectLst/>
                <a:latin typeface="+mj-lt"/>
                <a:ea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2800" dirty="0">
                <a:effectLst/>
                <a:latin typeface="+mj-lt"/>
                <a:ea typeface="Times New Roman" panose="02020603050405020304" pitchFamily="18" charset="0"/>
              </a:rPr>
              <a:t>zasady </a:t>
            </a:r>
            <a:r>
              <a:rPr lang="pl-PL" sz="2800" b="1" dirty="0">
                <a:effectLst/>
                <a:latin typeface="+mj-lt"/>
                <a:ea typeface="Times New Roman" panose="02020603050405020304" pitchFamily="18" charset="0"/>
              </a:rPr>
              <a:t>równości szans i niedyskryminacji</a:t>
            </a:r>
            <a:r>
              <a:rPr lang="pl-PL" sz="2800" b="1" spc="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pl-PL" sz="2800" spc="1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ze względu na płeć, rasę lub pochodzenie etniczne, religię lub światopogląd, niepełnosprawność, wiek lub orientację seksualną, w tym </a:t>
            </a:r>
            <a:r>
              <a:rPr lang="pl-PL" sz="2800" dirty="0">
                <a:effectLst/>
                <a:latin typeface="+mj-lt"/>
                <a:ea typeface="Times New Roman" panose="02020603050405020304" pitchFamily="18" charset="0"/>
              </a:rPr>
              <a:t>zasadę dostępności dla osób z niepełnosprawnościami;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2800" dirty="0">
                <a:effectLst/>
                <a:latin typeface="+mj-lt"/>
                <a:ea typeface="Times New Roman" panose="02020603050405020304" pitchFamily="18" charset="0"/>
              </a:rPr>
              <a:t>zgodności działań z celem </a:t>
            </a:r>
            <a:r>
              <a:rPr lang="pl-PL" sz="2800" b="1" dirty="0">
                <a:effectLst/>
                <a:latin typeface="+mj-lt"/>
                <a:ea typeface="Times New Roman" panose="02020603050405020304" pitchFamily="18" charset="0"/>
              </a:rPr>
              <a:t>wspierania zrównoważonego rozwoju</a:t>
            </a:r>
            <a:r>
              <a:rPr lang="pl-PL" sz="2800" dirty="0">
                <a:effectLst/>
                <a:latin typeface="+mj-lt"/>
                <a:ea typeface="Times New Roman" panose="02020603050405020304" pitchFamily="18" charset="0"/>
              </a:rPr>
              <a:t> określonego w art. 11 TFUE  oraz z uwzględnieniem celów ONZ dotyczących zrównoważonego rozwoju, a także porozumienia paryskiego i zasady DNSH (Do No </a:t>
            </a:r>
            <a:r>
              <a:rPr lang="pl-PL" sz="2800" dirty="0" err="1">
                <a:effectLst/>
                <a:latin typeface="+mj-lt"/>
                <a:ea typeface="Times New Roman" panose="02020603050405020304" pitchFamily="18" charset="0"/>
              </a:rPr>
              <a:t>Significant</a:t>
            </a:r>
            <a:r>
              <a:rPr lang="pl-PL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pl-PL" sz="2800" dirty="0" err="1">
                <a:effectLst/>
                <a:latin typeface="+mj-lt"/>
                <a:ea typeface="Times New Roman" panose="02020603050405020304" pitchFamily="18" charset="0"/>
              </a:rPr>
              <a:t>Harm</a:t>
            </a:r>
            <a:r>
              <a:rPr lang="pl-PL" sz="2800" dirty="0">
                <a:effectLst/>
                <a:latin typeface="+mj-lt"/>
                <a:ea typeface="Times New Roman" panose="02020603050405020304" pitchFamily="18" charset="0"/>
              </a:rPr>
              <a:t>) „nie czyń poważnych szkód”.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FC686F2-07A3-E98B-9E89-72849F451673}"/>
              </a:ext>
            </a:extLst>
          </p:cNvPr>
          <p:cNvSpPr txBox="1"/>
          <p:nvPr/>
        </p:nvSpPr>
        <p:spPr>
          <a:xfrm>
            <a:off x="304800" y="3730563"/>
            <a:ext cx="681643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200" b="1" dirty="0">
                <a:effectLst/>
                <a:latin typeface="+mj-lt"/>
                <a:ea typeface="Times New Roman" panose="02020603050405020304" pitchFamily="18" charset="0"/>
              </a:rPr>
              <a:t>Karta praw podstawowych UE: </a:t>
            </a:r>
            <a:r>
              <a:rPr lang="pl-PL" sz="1200" dirty="0">
                <a:effectLst/>
                <a:latin typeface="+mj-lt"/>
                <a:ea typeface="Times New Roman" panose="02020603050405020304" pitchFamily="18" charset="0"/>
              </a:rPr>
              <a:t>1) Godność, 2) Wolności, 3) Równość, 4) Solidarność, 5) Prawa Obywatelskie, 6) Wymiar Sprawiedliwości:</a:t>
            </a:r>
            <a:r>
              <a:rPr lang="pl-PL" sz="1200" b="1" dirty="0"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pl-PL" sz="1200" dirty="0">
                <a:effectLst/>
                <a:latin typeface="+mj-lt"/>
                <a:ea typeface="Times New Roman" panose="02020603050405020304" pitchFamily="18" charset="0"/>
                <a:hlinkClick r:id="rId2"/>
              </a:rPr>
              <a:t>https://oide.sejm.gov.pl/oide/?option=com_content&amp;view=article&amp;id=14428&amp;Itemid=422</a:t>
            </a:r>
            <a:endParaRPr lang="pl-PL" sz="12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200" b="1" dirty="0">
                <a:effectLst/>
                <a:latin typeface="+mj-lt"/>
                <a:ea typeface="Times New Roman" panose="02020603050405020304" pitchFamily="18" charset="0"/>
              </a:rPr>
              <a:t>Art. 11 TFUE: </a:t>
            </a:r>
            <a:r>
              <a:rPr lang="pl-PL" sz="1200" i="1" dirty="0">
                <a:effectLst/>
                <a:latin typeface="+mj-lt"/>
                <a:ea typeface="Times New Roman" panose="02020603050405020304" pitchFamily="18" charset="0"/>
              </a:rPr>
              <a:t>„P</a:t>
            </a:r>
            <a:r>
              <a:rPr lang="pl-PL" sz="1200" b="0" i="1" dirty="0">
                <a:solidFill>
                  <a:srgbClr val="212529"/>
                </a:solidFill>
                <a:effectLst/>
                <a:latin typeface="+mj-lt"/>
              </a:rPr>
              <a:t>rzy ustalaniu i realizacji polityk i działań Unii, w szczególności w celu wspierania zrównoważonego rozwoju, muszą być brane pod uwagę wymogi ochrony środowiska.”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200" b="1" dirty="0">
                <a:solidFill>
                  <a:srgbClr val="212529"/>
                </a:solidFill>
                <a:latin typeface="+mj-lt"/>
              </a:rPr>
              <a:t>Porozumienie paryskie: </a:t>
            </a:r>
            <a:r>
              <a:rPr lang="pl-PL" sz="1200" i="1" dirty="0">
                <a:solidFill>
                  <a:srgbClr val="212529"/>
                </a:solidFill>
                <a:latin typeface="+mj-lt"/>
              </a:rPr>
              <a:t>do 2050 r. UE jako pierwsza na świecie gospodarka i pierwsze na świecie społeczeństwo stanie się neutralna klimatycznie; 2030 r. ograniczy unijne emisje o co najmniej 55% w porównaniu z poziomami z 1990 r.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200" b="1" dirty="0">
                <a:solidFill>
                  <a:srgbClr val="212529"/>
                </a:solidFill>
                <a:latin typeface="+mj-lt"/>
              </a:rPr>
              <a:t>DNSH: </a:t>
            </a:r>
            <a:r>
              <a:rPr lang="pl-PL" sz="1200" dirty="0">
                <a:solidFill>
                  <a:srgbClr val="212529"/>
                </a:solidFill>
                <a:latin typeface="+mj-lt"/>
              </a:rPr>
              <a:t> </a:t>
            </a:r>
            <a:r>
              <a:rPr lang="pl-PL" sz="1200" i="1" dirty="0">
                <a:solidFill>
                  <a:srgbClr val="212529"/>
                </a:solidFill>
                <a:latin typeface="+mj-lt"/>
              </a:rPr>
              <a:t>zasada, zgodnie z którą każda z inwestycji jest oceniania czy nie będzie nadmiernie szkodliwa z punktu widzenia klimatu i środowiska</a:t>
            </a:r>
          </a:p>
          <a:p>
            <a:endParaRPr lang="pl-PL" sz="1200" dirty="0"/>
          </a:p>
        </p:txBody>
      </p:sp>
      <p:pic>
        <p:nvPicPr>
          <p:cNvPr id="5" name="Picture 2" descr="Cele Zrównoważonego Rozwoju">
            <a:extLst>
              <a:ext uri="{FF2B5EF4-FFF2-40B4-BE49-F238E27FC236}">
                <a16:creationId xmlns:a16="http://schemas.microsoft.com/office/drawing/2014/main" id="{665AA203-9353-D5BE-14F8-9FBCF3DF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54" y="3658136"/>
            <a:ext cx="4359563" cy="308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274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945D4B-8ADA-6B3D-C8B0-1739A807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8979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0" dirty="0">
                <a:ea typeface="Times New Roman" panose="02020603050405020304" pitchFamily="18" charset="0"/>
              </a:rPr>
              <a:t>A</a:t>
            </a:r>
            <a:r>
              <a:rPr lang="pl-PL" sz="4000" b="0" dirty="0">
                <a:effectLst/>
                <a:ea typeface="Times New Roman" panose="02020603050405020304" pitchFamily="18" charset="0"/>
              </a:rPr>
              <a:t>naliza potrzeb rozwojowych i potencjałów LSR- rozdział IV LSR </a:t>
            </a:r>
            <a:endParaRPr lang="pl-PL" sz="8000" b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60DC75-0825-576C-2266-8EA0530B5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7" y="1384541"/>
            <a:ext cx="10640292" cy="5182513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Analiza potrzeb rozwojowych i potencjałów obszaru wdrażania LSR + uzasadnienie (najważniejsze obszary, na które może ona mieć wpływ LSR + wybór max 3 tematów)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Określenie grup docelowych szczególnie istotnych z punktu widzenia realizacji LSR, w tym grup w niekorzystnej sytuacji, seniorów, ludzi młodych (do 25 roku życia), w szczególności w przypadku gdy LGD przewiduje dedykowane wsparcie dla tych grup, oraz problemów odnoszących się do tych grup wraz z ich uzasadnieniem (</a:t>
            </a:r>
            <a:r>
              <a:rPr lang="pl-PL" sz="2000" dirty="0">
                <a:latin typeface="+mj-lt"/>
                <a:ea typeface="Times New Roman" panose="02020603050405020304" pitchFamily="18" charset="0"/>
              </a:rPr>
              <a:t>s</a:t>
            </a: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posób animacji, komunikacji i informowania lokalnej społeczności o  działaniach na rzecz grup osób w niekorzystnej sytuacji)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Regulamin: </a:t>
            </a:r>
            <a:r>
              <a:rPr lang="pl-PL" sz="2000" i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grupy w niekorzystnej sytuacji </a:t>
            </a:r>
            <a:r>
              <a:rPr lang="pl-PL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grupy społeczności lokalnej, będące w trudnej sytuacji, w tym osoby doświadczające ubóstwa, wykluczenia społecznego lub dyskryminacji w wielu wymiarach lub zagrożone takimi zjawiskami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 WPR: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Mając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na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uwadze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rolę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LGD we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wspieraniu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włączenia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społecznego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szczególny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nacisk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zostanie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położony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na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potrzeby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zdiagnozowanych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na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obszarach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objętych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LSR </a:t>
            </a:r>
            <a:r>
              <a:rPr lang="en-US" sz="2000" i="1" u="sng" dirty="0" err="1">
                <a:latin typeface="+mj-lt"/>
                <a:cs typeface="Times New Roman" panose="02020603050405020304" pitchFamily="18" charset="0"/>
              </a:rPr>
              <a:t>grup</a:t>
            </a:r>
            <a:r>
              <a:rPr lang="en-US" sz="2000" i="1" u="sng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latin typeface="+mj-lt"/>
                <a:cs typeface="Times New Roman" panose="02020603050405020304" pitchFamily="18" charset="0"/>
              </a:rPr>
              <a:t>osób</a:t>
            </a:r>
            <a:r>
              <a:rPr lang="en-US" sz="2000" i="1" u="sng" dirty="0">
                <a:latin typeface="+mj-lt"/>
                <a:cs typeface="Times New Roman" panose="02020603050405020304" pitchFamily="18" charset="0"/>
              </a:rPr>
              <a:t> w </a:t>
            </a:r>
            <a:r>
              <a:rPr lang="en-US" sz="2000" i="1" u="sng" dirty="0" err="1">
                <a:latin typeface="+mj-lt"/>
                <a:cs typeface="Times New Roman" panose="02020603050405020304" pitchFamily="18" charset="0"/>
              </a:rPr>
              <a:t>niekorzystnej</a:t>
            </a:r>
            <a:r>
              <a:rPr lang="en-US" sz="2000" i="1" u="sng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latin typeface="+mj-lt"/>
                <a:cs typeface="Times New Roman" panose="02020603050405020304" pitchFamily="18" charset="0"/>
              </a:rPr>
              <a:t>sytuacji</a:t>
            </a:r>
            <a:r>
              <a:rPr lang="en-US" sz="2000" i="1" u="sng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tj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.: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osób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z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niepełnosprawnościami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kobiet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migrantów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rolników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niskotowarowych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lub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osób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poszukujących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zatrudnienia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np.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mieszkańców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osiedli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po-PGR. </a:t>
            </a:r>
            <a:endParaRPr lang="pl-PL" sz="2000" i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sz="20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W</a:t>
            </a:r>
            <a:r>
              <a:rPr lang="pl-PL" sz="2000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przypadku wielofunduszowych mamy szersze menu grup w niekorzystnej sytuacji z uwagi na zdiagnozowane grupy w poszczególnych regionach.</a:t>
            </a: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>
                <a:effectLst/>
                <a:latin typeface="+mj-lt"/>
                <a:ea typeface="Times New Roman" panose="02020603050405020304" pitchFamily="18" charset="0"/>
              </a:rPr>
              <a:t>3. Analiza, w jaki sposób LGD może wesprzeć zarówno lokalne, jak i ponadlokalne inicjatywy, szczególnie uwzględniając na danym obszarze wdrażanie pozostałych instrumentów terytorialnych wdrażanych na danym obszarze 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78E5571-8C95-6318-3B1B-0C57E1B2F9C6}"/>
              </a:ext>
            </a:extLst>
          </p:cNvPr>
          <p:cNvSpPr txBox="1"/>
          <p:nvPr/>
        </p:nvSpPr>
        <p:spPr>
          <a:xfrm>
            <a:off x="1319241" y="6202077"/>
            <a:ext cx="153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CC99"/>
                </a:solidFill>
                <a:latin typeface="+mj-lt"/>
              </a:rPr>
              <a:t>dostępność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37C37AB-4508-78DE-C396-741A941A92CC}"/>
              </a:ext>
            </a:extLst>
          </p:cNvPr>
          <p:cNvSpPr txBox="1"/>
          <p:nvPr/>
        </p:nvSpPr>
        <p:spPr>
          <a:xfrm>
            <a:off x="4562763" y="6197722"/>
            <a:ext cx="153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CC99"/>
                </a:solidFill>
                <a:latin typeface="+mj-lt"/>
              </a:rPr>
              <a:t>innowacyjność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F69CEB6-CB95-4EB4-CF5A-0DF70FE7A74A}"/>
              </a:ext>
            </a:extLst>
          </p:cNvPr>
          <p:cNvSpPr txBox="1"/>
          <p:nvPr/>
        </p:nvSpPr>
        <p:spPr>
          <a:xfrm>
            <a:off x="7972250" y="6197722"/>
            <a:ext cx="272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solidFill>
                  <a:srgbClr val="00CC99"/>
                </a:solidFill>
                <a:latin typeface="+mj-lt"/>
              </a:rPr>
              <a:t>kompelementarność</a:t>
            </a:r>
            <a:r>
              <a:rPr lang="pl-PL" sz="1600" dirty="0">
                <a:solidFill>
                  <a:srgbClr val="00CC99"/>
                </a:solidFill>
                <a:latin typeface="+mj-lt"/>
              </a:rPr>
              <a:t> z innymi przedsięwzięciami, w tym ZIT</a:t>
            </a:r>
          </a:p>
        </p:txBody>
      </p:sp>
    </p:spTree>
    <p:extLst>
      <p:ext uri="{BB962C8B-B14F-4D97-AF65-F5344CB8AC3E}">
        <p14:creationId xmlns:p14="http://schemas.microsoft.com/office/powerpoint/2010/main" val="60475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17A821-D9FD-4E99-3AF1-64009FC7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44" y="18255"/>
            <a:ext cx="10515600" cy="1325563"/>
          </a:xfrm>
        </p:spPr>
        <p:txBody>
          <a:bodyPr/>
          <a:lstStyle/>
          <a:p>
            <a:r>
              <a:rPr lang="pl-PL" b="0" dirty="0"/>
              <a:t>Diagnoza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A8C079-E015-12D4-D36C-6AED43632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44" y="1128665"/>
            <a:ext cx="8445650" cy="435133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zagospodarowanie przestrzenne/układ osadniczy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z uwzględnieniem planów odnowy miejscowości (opis układu przestrzennego, opis warunków zagospodarowania terenów oraz ograniczeń w ich użytkowaniu, dostęp do infrastruktury), 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stan infrastruktury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w kontekście potrzeb rewitalizacji jako kompleksowego procesu społecznego, gospodarczego, środowiskowego, przestrzenno-infrastrukturalnego;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charakterystyka gospodarki/przedsiębiorczości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(w tym przedsiębiorczości społecznej), branż z potencjałem rozwojowym (informacja o branżach gospodarki mających kluczowe znaczenie dla rozwoju obszaru);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rynek pracy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(poziom zatrudnienia i stopa bezrobocia - liczba bezrobotnych do liczby osób w wieku produkcyjnym, charakterystyka grup pozostających poza rynkiem pracy);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działalność sektora społecznego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, w tym integracja/rozwój społeczeństwa obywatelskiego;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problemy społeczne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, ze szczególnym uwzględnieniem problemów ubóstwa i wykluczenia społecznego oraz skali tych zjawisk (np. dostęp do miejscowej infrastruktury i kultury, liczba osób objętych opieką społeczną, dostęp do usług społecznych, zdrowotnych i szeroko rozumianych usług publicznych np. edukacji);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podejścia LGD do kwestii przestrzegania </a:t>
            </a: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zasady równości szans i niedyskryminacji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, w tym dostępności dla osób z niepełnosprawnościami lub ludzi  młodych oraz zasady równości kobiet i mężczyzn, a także sposobu, w jaki zagadnienie to zostanie w praktyce uwzględnione</a:t>
            </a:r>
            <a:endParaRPr lang="pl-PL" sz="16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1013A55-FF48-2A73-A2D2-BB09DE683BF2}"/>
              </a:ext>
            </a:extLst>
          </p:cNvPr>
          <p:cNvSpPr txBox="1"/>
          <p:nvPr/>
        </p:nvSpPr>
        <p:spPr>
          <a:xfrm>
            <a:off x="8922573" y="790568"/>
            <a:ext cx="3001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rgbClr val="FF0066"/>
                </a:solidFill>
                <a:latin typeface="+mj-lt"/>
              </a:rPr>
              <a:t>Diagnoza poprzedzająca opracowanie LSR może mieć szeroki zakres, ale w samej strategii należy szczegółowo opisać jedynie te jej elementy, które wykorzystane zostały do formułowania celów LSR</a:t>
            </a:r>
          </a:p>
          <a:p>
            <a:endParaRPr lang="pl-PL" b="1" i="1" dirty="0">
              <a:solidFill>
                <a:srgbClr val="FF0066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487C8B9-4619-2B8D-EE6F-2E8934756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85099"/>
              </p:ext>
            </p:extLst>
          </p:nvPr>
        </p:nvGraphicFramePr>
        <p:xfrm>
          <a:off x="6647543" y="2627086"/>
          <a:ext cx="5610198" cy="411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36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17A821-D9FD-4E99-3AF1-64009FC7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44" y="18255"/>
            <a:ext cx="10515600" cy="1325563"/>
          </a:xfrm>
        </p:spPr>
        <p:txBody>
          <a:bodyPr/>
          <a:lstStyle/>
          <a:p>
            <a:r>
              <a:rPr lang="pl-PL" b="0" dirty="0"/>
              <a:t>Diagnoza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A8C079-E015-12D4-D36C-6AED43632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44" y="1167911"/>
            <a:ext cx="11715974" cy="3745735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h) dziedzictwo kulturowe/zabytki;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i) obszary atrakcyjne turystycznie oraz wskazanie potencjału dla rozwoju turystyki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, informacja dotycząca liczby gospodarstw agroturystycznych, wskaźnik Schneidera (intensywność ruchu turystycznego);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b="1" dirty="0">
                <a:latin typeface="+mj-lt"/>
                <a:ea typeface="Times New Roman" panose="02020603050405020304" pitchFamily="18" charset="0"/>
              </a:rPr>
              <a:t>j) </a:t>
            </a: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obszary wiejskie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, ze szczególnym uwzględnieniem rolników, domowników oraz mieszkańców obszarów wiejskich </a:t>
            </a: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z obszarów po PGR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b="1" dirty="0">
                <a:latin typeface="+mj-lt"/>
                <a:ea typeface="Times New Roman" panose="02020603050405020304" pitchFamily="18" charset="0"/>
              </a:rPr>
              <a:t>k) </a:t>
            </a: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rolnictwo i rynek rolny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[liczba gospodarstw, kierunki produkcji (ze wskazaniem głównych), osób zatrudnionych w rolnictwie, średnia powierzchnia gospodarstw];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l) produkty lokalne, tradycyjne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i regionalne podkreślające specyfikę danego obszaru (krótki opis produktów charakterystycznych występujących na obszarze), w tym promocji i sprzedaży takich produktów;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b="1" dirty="0">
                <a:effectLst/>
                <a:latin typeface="+mj-lt"/>
                <a:ea typeface="Calibri" panose="020F0502020204030204" pitchFamily="34" charset="0"/>
              </a:rPr>
              <a:t>m) zasady zrównoważenia środowiskowego</a:t>
            </a:r>
            <a:r>
              <a:rPr lang="pl-PL" sz="1600" dirty="0">
                <a:effectLst/>
                <a:latin typeface="+mj-lt"/>
                <a:ea typeface="Calibri" panose="020F0502020204030204" pitchFamily="34" charset="0"/>
              </a:rPr>
              <a:t>, do przestrzegania których LGD będzie zobowiązana wraz ze wskazaniem, jak będą one realizowane i monitorowane, w tym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ekologiczne inicjatywy, które poprawiają jakość powietrza i wody, promują zrównoważone rolnictwo lub chronią systemy środowiskowe i różnorodność biologiczną,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b="1" dirty="0">
                <a:latin typeface="+mj-lt"/>
                <a:ea typeface="Times New Roman" panose="02020603050405020304" pitchFamily="18" charset="0"/>
              </a:rPr>
              <a:t>n) </a:t>
            </a: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inne/pozostałe obszary tematyczne istotne z punktu widzenia realizacji LSR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,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dirty="0">
                <a:latin typeface="+mj-lt"/>
                <a:ea typeface="Times New Roman" panose="02020603050405020304" pitchFamily="18" charset="0"/>
              </a:rPr>
              <a:t>o) r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elacja </a:t>
            </a:r>
            <a:r>
              <a:rPr lang="pl-PL" sz="1600" b="1" dirty="0">
                <a:effectLst/>
                <a:latin typeface="+mj-lt"/>
                <a:ea typeface="Times New Roman" panose="02020603050405020304" pitchFamily="18" charset="0"/>
              </a:rPr>
              <a:t>korzystających z noclegów </a:t>
            </a:r>
            <a:r>
              <a:rPr lang="pl-PL" sz="1600" dirty="0">
                <a:effectLst/>
                <a:latin typeface="+mj-lt"/>
                <a:ea typeface="Times New Roman" panose="02020603050405020304" pitchFamily="18" charset="0"/>
              </a:rPr>
              <a:t>w ciągu roku do liczby stałych mieszkańców.</a:t>
            </a:r>
          </a:p>
          <a:p>
            <a:endParaRPr lang="pl-PL" sz="1600" dirty="0">
              <a:latin typeface="+mj-lt"/>
            </a:endParaRPr>
          </a:p>
          <a:p>
            <a:endParaRPr lang="pl-PL" sz="1600" dirty="0">
              <a:latin typeface="+mj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61503A6-D5E3-F7C6-1A2F-E5BA463FCAD4}"/>
              </a:ext>
            </a:extLst>
          </p:cNvPr>
          <p:cNvSpPr txBox="1"/>
          <p:nvPr/>
        </p:nvSpPr>
        <p:spPr>
          <a:xfrm>
            <a:off x="268044" y="5130526"/>
            <a:ext cx="63111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rgbClr val="FF0066"/>
                </a:solidFill>
                <a:latin typeface="+mj-lt"/>
              </a:rPr>
              <a:t>Przydatne źródła informacji: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1" dirty="0">
                <a:solidFill>
                  <a:srgbClr val="FF0066"/>
                </a:solidFill>
                <a:latin typeface="+mj-lt"/>
              </a:rPr>
              <a:t>BDL GUS (demografia, migracje, bezrobocie, podmioty gospodarcze, turystyczne obiekty noclegowe, korzystający z pomocy społecznej, targowiska stałe/sezonowe, lesistość,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1" dirty="0">
                <a:solidFill>
                  <a:srgbClr val="FF0066"/>
                </a:solidFill>
                <a:latin typeface="+mj-lt"/>
              </a:rPr>
              <a:t>Ewidencje i rejestry (np. KRS, rejestr stowarzyszeń zwykłych w powiatach, ewidencja KGW, itp.)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1" dirty="0">
                <a:solidFill>
                  <a:srgbClr val="FF0066"/>
                </a:solidFill>
                <a:latin typeface="+mj-lt"/>
              </a:rPr>
              <a:t>Raporty o stanie gmin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AE371C3-6F82-1CEC-73F8-AAEFE69637C6}"/>
              </a:ext>
            </a:extLst>
          </p:cNvPr>
          <p:cNvSpPr txBox="1"/>
          <p:nvPr/>
        </p:nvSpPr>
        <p:spPr>
          <a:xfrm>
            <a:off x="6721738" y="5157420"/>
            <a:ext cx="45522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i="1" dirty="0">
              <a:solidFill>
                <a:srgbClr val="FF006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1" dirty="0">
                <a:solidFill>
                  <a:srgbClr val="FF0066"/>
                </a:solidFill>
                <a:latin typeface="+mj-lt"/>
              </a:rPr>
              <a:t>Baza gospodarstw ekologicznych wojewódzkie </a:t>
            </a:r>
            <a:r>
              <a:rPr lang="pl-PL" sz="1400" i="1" dirty="0" err="1">
                <a:solidFill>
                  <a:srgbClr val="FF0066"/>
                </a:solidFill>
                <a:latin typeface="+mj-lt"/>
              </a:rPr>
              <a:t>ODRy</a:t>
            </a:r>
            <a:endParaRPr lang="pl-PL" sz="1400" i="1" dirty="0">
              <a:solidFill>
                <a:srgbClr val="FF006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1" dirty="0">
                <a:solidFill>
                  <a:srgbClr val="FF0066"/>
                </a:solidFill>
                <a:latin typeface="+mj-lt"/>
              </a:rPr>
              <a:t>Baza Podmiotów Ekonomii Społecznej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1" dirty="0">
                <a:solidFill>
                  <a:srgbClr val="FF0066"/>
                </a:solidFill>
                <a:latin typeface="+mj-lt"/>
              </a:rPr>
              <a:t>Lista produktów tradycyjnych </a:t>
            </a:r>
            <a:r>
              <a:rPr lang="pl-PL" sz="1400" i="1" dirty="0" err="1">
                <a:solidFill>
                  <a:srgbClr val="FF0066"/>
                </a:solidFill>
                <a:latin typeface="+mj-lt"/>
              </a:rPr>
              <a:t>MRiRW</a:t>
            </a:r>
            <a:endParaRPr lang="pl-PL" sz="1400" i="1" dirty="0">
              <a:solidFill>
                <a:srgbClr val="FF006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1" dirty="0">
                <a:solidFill>
                  <a:srgbClr val="FF0066"/>
                </a:solidFill>
                <a:latin typeface="+mj-lt"/>
              </a:rPr>
              <a:t>Serwis kąpieliskowy GIS</a:t>
            </a:r>
          </a:p>
          <a:p>
            <a:endParaRPr lang="pl-PL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74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62A2249-1A38-0E39-9E02-31A55394B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123792"/>
              </p:ext>
            </p:extLst>
          </p:nvPr>
        </p:nvGraphicFramePr>
        <p:xfrm>
          <a:off x="2439554" y="1401594"/>
          <a:ext cx="7308273" cy="453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0AB84E0B-2B9B-6096-2A18-548791C62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825625"/>
            <a:ext cx="2447636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9" name="Strzałka: pięciokąt 8">
            <a:extLst>
              <a:ext uri="{FF2B5EF4-FFF2-40B4-BE49-F238E27FC236}">
                <a16:creationId xmlns:a16="http://schemas.microsoft.com/office/drawing/2014/main" id="{83DF8639-DE29-4E59-7ED5-99DBD1A41DE9}"/>
              </a:ext>
            </a:extLst>
          </p:cNvPr>
          <p:cNvSpPr/>
          <p:nvPr/>
        </p:nvSpPr>
        <p:spPr>
          <a:xfrm>
            <a:off x="-4618" y="891261"/>
            <a:ext cx="1911927" cy="4941166"/>
          </a:xfrm>
          <a:prstGeom prst="homePlate">
            <a:avLst/>
          </a:prstGeom>
          <a:solidFill>
            <a:srgbClr val="E7F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2">
                    <a:lumMod val="10000"/>
                  </a:schemeClr>
                </a:solidFill>
              </a:rPr>
              <a:t>DIAGNOZA</a:t>
            </a:r>
          </a:p>
          <a:p>
            <a:pPr algn="ctr"/>
            <a:endParaRPr lang="pl-PL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pl-PL" sz="1600" b="1" dirty="0">
                <a:solidFill>
                  <a:schemeClr val="bg2">
                    <a:lumMod val="10000"/>
                  </a:schemeClr>
                </a:solidFill>
              </a:rPr>
              <a:t>ANALIZA LUDNOŚCI OBSZARU LSR </a:t>
            </a:r>
          </a:p>
          <a:p>
            <a:pPr algn="ctr"/>
            <a:endParaRPr lang="pl-PL" sz="16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pl-PL" sz="1600" b="1" dirty="0">
                <a:solidFill>
                  <a:schemeClr val="bg2">
                    <a:lumMod val="10000"/>
                  </a:schemeClr>
                </a:solidFill>
              </a:rPr>
              <a:t>ANALIZA POTRZEB</a:t>
            </a:r>
          </a:p>
          <a:p>
            <a:pPr algn="ctr"/>
            <a:endParaRPr lang="pl-PL" sz="16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pl-PL" sz="1600" b="1" dirty="0">
                <a:solidFill>
                  <a:schemeClr val="bg2">
                    <a:lumMod val="10000"/>
                  </a:schemeClr>
                </a:solidFill>
              </a:rPr>
              <a:t>ANALIZA AKTUALNEJ OFERTY</a:t>
            </a:r>
          </a:p>
        </p:txBody>
      </p:sp>
      <p:sp>
        <p:nvSpPr>
          <p:cNvPr id="11" name="Strzałka: pięciokąt 10">
            <a:extLst>
              <a:ext uri="{FF2B5EF4-FFF2-40B4-BE49-F238E27FC236}">
                <a16:creationId xmlns:a16="http://schemas.microsoft.com/office/drawing/2014/main" id="{E1573398-6425-D7EA-4823-1EA06D07E60B}"/>
              </a:ext>
            </a:extLst>
          </p:cNvPr>
          <p:cNvSpPr/>
          <p:nvPr/>
        </p:nvSpPr>
        <p:spPr>
          <a:xfrm flipH="1">
            <a:off x="10280073" y="891261"/>
            <a:ext cx="1911927" cy="4941166"/>
          </a:xfrm>
          <a:prstGeom prst="homePlate">
            <a:avLst/>
          </a:prstGeom>
          <a:solidFill>
            <a:srgbClr val="E7F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OPIS </a:t>
            </a:r>
            <a:r>
              <a:rPr lang="pl-PL" sz="11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PRZEDSIĘWZIĘĆ</a:t>
            </a:r>
            <a:endParaRPr lang="pl-PL" sz="1400" b="1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pl-PL" sz="1400" b="1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4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PLAN </a:t>
            </a:r>
          </a:p>
          <a:p>
            <a:pPr algn="ctr"/>
            <a:r>
              <a:rPr lang="pl-PL" sz="14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FINANSOWY</a:t>
            </a:r>
          </a:p>
          <a:p>
            <a:pPr algn="ctr"/>
            <a:endParaRPr lang="pl-PL" sz="1400" b="1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4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PLAN DZIAŁANIA </a:t>
            </a:r>
          </a:p>
          <a:p>
            <a:pPr algn="ctr"/>
            <a:endParaRPr lang="pl-PL" sz="1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4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WSKAŹNIKI</a:t>
            </a:r>
            <a:endParaRPr lang="pl-PL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6816918B-F13C-5F34-1963-51707BEE0DCA}"/>
              </a:ext>
            </a:extLst>
          </p:cNvPr>
          <p:cNvSpPr/>
          <p:nvPr/>
        </p:nvSpPr>
        <p:spPr>
          <a:xfrm>
            <a:off x="4278745" y="504546"/>
            <a:ext cx="1228436" cy="1182255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Młodzi w zarządzie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C2C47970-78ED-ED75-B21D-51DCF3EFED79}"/>
              </a:ext>
            </a:extLst>
          </p:cNvPr>
          <p:cNvSpPr/>
          <p:nvPr/>
        </p:nvSpPr>
        <p:spPr>
          <a:xfrm>
            <a:off x="6782376" y="574985"/>
            <a:ext cx="1161473" cy="1041375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Projekty na rzecz młodych 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C29BD9B9-7631-FEA1-C301-C62895C43579}"/>
              </a:ext>
            </a:extLst>
          </p:cNvPr>
          <p:cNvSpPr/>
          <p:nvPr/>
        </p:nvSpPr>
        <p:spPr>
          <a:xfrm>
            <a:off x="5507181" y="101600"/>
            <a:ext cx="1228436" cy="1059848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Animacja młodych</a:t>
            </a: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0592D324-41CF-9E90-D43F-3567BE9951BB}"/>
              </a:ext>
            </a:extLst>
          </p:cNvPr>
          <p:cNvSpPr/>
          <p:nvPr/>
        </p:nvSpPr>
        <p:spPr>
          <a:xfrm>
            <a:off x="4278745" y="504544"/>
            <a:ext cx="1228436" cy="1182255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Młodzi w zarządzie i organie decyzyjnym</a:t>
            </a: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B6BF52B6-8210-C507-81FF-700300DDE603}"/>
              </a:ext>
            </a:extLst>
          </p:cNvPr>
          <p:cNvSpPr/>
          <p:nvPr/>
        </p:nvSpPr>
        <p:spPr>
          <a:xfrm>
            <a:off x="2549236" y="3221325"/>
            <a:ext cx="1294245" cy="1182255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Seniorzy w zarządzie i organie decyzyjnym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F1212744-FD36-EA89-062C-486A5612E83A}"/>
              </a:ext>
            </a:extLst>
          </p:cNvPr>
          <p:cNvSpPr/>
          <p:nvPr/>
        </p:nvSpPr>
        <p:spPr>
          <a:xfrm>
            <a:off x="2130427" y="4428514"/>
            <a:ext cx="1228436" cy="1182255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Animacja seniorów</a:t>
            </a:r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28D05015-67FE-19DF-37C5-014A984E050E}"/>
              </a:ext>
            </a:extLst>
          </p:cNvPr>
          <p:cNvSpPr/>
          <p:nvPr/>
        </p:nvSpPr>
        <p:spPr>
          <a:xfrm>
            <a:off x="2697018" y="5610769"/>
            <a:ext cx="1228436" cy="1182255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Projekty na rzecz seniorów </a:t>
            </a:r>
            <a:r>
              <a:rPr lang="pl-PL" sz="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(np. włączenie społ., cyfrowe, itp.)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BD1431E7-72DE-B89C-FF56-98569E43C00C}"/>
              </a:ext>
            </a:extLst>
          </p:cNvPr>
          <p:cNvSpPr/>
          <p:nvPr/>
        </p:nvSpPr>
        <p:spPr>
          <a:xfrm>
            <a:off x="8147621" y="3092394"/>
            <a:ext cx="1228436" cy="1182255"/>
          </a:xfrm>
          <a:prstGeom prst="ellipse">
            <a:avLst/>
          </a:prstGeom>
          <a:solidFill>
            <a:srgbClr val="99F1E7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Projekty na rzecz osób w </a:t>
            </a:r>
            <a:r>
              <a:rPr lang="pl-PL" sz="14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n.s</a:t>
            </a:r>
            <a:r>
              <a:rPr lang="pl-PL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E301DF1E-6443-C6B8-F603-52EA0591F4A0}"/>
              </a:ext>
            </a:extLst>
          </p:cNvPr>
          <p:cNvSpPr/>
          <p:nvPr/>
        </p:nvSpPr>
        <p:spPr>
          <a:xfrm>
            <a:off x="8780023" y="4289248"/>
            <a:ext cx="1228436" cy="1182255"/>
          </a:xfrm>
          <a:prstGeom prst="ellipse">
            <a:avLst/>
          </a:prstGeom>
          <a:solidFill>
            <a:srgbClr val="99F1E7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Sposób </a:t>
            </a:r>
            <a:r>
              <a:rPr lang="pl-PL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komunikacji </a:t>
            </a:r>
          </a:p>
          <a:p>
            <a:pPr algn="ctr"/>
            <a:r>
              <a:rPr lang="pl-PL" sz="9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o możliwości udziału w działaniach i korzystania z efektów</a:t>
            </a:r>
            <a:endParaRPr lang="pl-PL" sz="1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020C2488-51AF-1522-1893-2F8169A6C8CE}"/>
              </a:ext>
            </a:extLst>
          </p:cNvPr>
          <p:cNvSpPr/>
          <p:nvPr/>
        </p:nvSpPr>
        <p:spPr>
          <a:xfrm>
            <a:off x="8349670" y="5529530"/>
            <a:ext cx="1311565" cy="1263494"/>
          </a:xfrm>
          <a:prstGeom prst="ellipse">
            <a:avLst/>
          </a:prstGeom>
          <a:solidFill>
            <a:srgbClr val="99F1E7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Grupy w </a:t>
            </a:r>
            <a:r>
              <a:rPr lang="pl-PL" sz="12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n.s</a:t>
            </a:r>
            <a:r>
              <a:rPr lang="pl-PL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 w organie decyzyjnym</a:t>
            </a:r>
          </a:p>
        </p:txBody>
      </p:sp>
    </p:spTree>
    <p:extLst>
      <p:ext uri="{BB962C8B-B14F-4D97-AF65-F5344CB8AC3E}">
        <p14:creationId xmlns:p14="http://schemas.microsoft.com/office/powerpoint/2010/main" val="157218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A79079-F8A9-CCB8-1380-8FAFD083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78" y="79666"/>
            <a:ext cx="10898725" cy="1274261"/>
          </a:xfrm>
        </p:spPr>
        <p:txBody>
          <a:bodyPr>
            <a:noAutofit/>
          </a:bodyPr>
          <a:lstStyle/>
          <a:p>
            <a:r>
              <a:rPr lang="pl-PL" sz="4000" b="0" dirty="0">
                <a:effectLst/>
                <a:ea typeface="Times New Roman" panose="02020603050405020304" pitchFamily="18" charset="0"/>
              </a:rPr>
              <a:t>Spójność, komplementarność i synergia LSR – rozdział V LSR </a:t>
            </a:r>
            <a:endParaRPr lang="pl-PL" sz="4000" b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51F7F2-D5E1-CE7A-859D-8F6D7C8D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5495" y="2211185"/>
            <a:ext cx="3573078" cy="30916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i="1" dirty="0">
                <a:latin typeface="Calibri" panose="020F0502020204030204" pitchFamily="34" charset="0"/>
                <a:ea typeface="Times New Roman" panose="02020603050405020304" pitchFamily="18" charset="0"/>
              </a:rPr>
              <a:t>„[RLKS] </a:t>
            </a:r>
            <a:r>
              <a:rPr lang="pl-PL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Dzięki zaawansowanym formom współpracy wszystkich interesariuszy zarówno publicznych, prywatnych oraz społecznych </a:t>
            </a:r>
            <a:r>
              <a:rPr lang="pl-PL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może przynieść wartość dodaną w postaci realizacji projektów dokładnie dopasowanych do miejscowych potrzeb</a:t>
            </a:r>
            <a:r>
              <a:rPr lang="pl-PL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pl-PL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RLKS to zdecydowanie więcej niż przypadkowy zbiór inspirujących projektów lokalnych.” </a:t>
            </a:r>
            <a:endParaRPr lang="pl-PL" sz="2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1534C7-95B3-7397-A7BF-03CF37FFC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420754"/>
              </p:ext>
            </p:extLst>
          </p:nvPr>
        </p:nvGraphicFramePr>
        <p:xfrm>
          <a:off x="147782" y="1555124"/>
          <a:ext cx="8309260" cy="497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EFB1FD69-B468-0FCA-E20B-D12ABB46906A}"/>
              </a:ext>
            </a:extLst>
          </p:cNvPr>
          <p:cNvSpPr txBox="1"/>
          <p:nvPr/>
        </p:nvSpPr>
        <p:spPr>
          <a:xfrm>
            <a:off x="4831978" y="5152913"/>
            <a:ext cx="23971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K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omplementarność</a:t>
            </a:r>
          </a:p>
          <a:p>
            <a:pPr algn="ctr"/>
            <a:r>
              <a:rPr lang="pl-PL" dirty="0">
                <a:latin typeface="Calibri" panose="020F0502020204030204" pitchFamily="34" charset="0"/>
              </a:rPr>
              <a:t>wzajemne  uzupełnianie się</a:t>
            </a:r>
            <a:endParaRPr lang="pl-PL" dirty="0"/>
          </a:p>
          <a:p>
            <a:pPr algn="ctr"/>
            <a:endParaRPr lang="pl-PL" sz="2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AF4D61B-C1F0-E5B9-76E0-E5547BE7AA01}"/>
              </a:ext>
            </a:extLst>
          </p:cNvPr>
          <p:cNvSpPr txBox="1"/>
          <p:nvPr/>
        </p:nvSpPr>
        <p:spPr>
          <a:xfrm>
            <a:off x="1398494" y="4817764"/>
            <a:ext cx="2345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Synergia</a:t>
            </a:r>
          </a:p>
          <a:p>
            <a:pPr algn="ctr"/>
            <a:r>
              <a:rPr lang="pl-PL" sz="1400" dirty="0"/>
              <a:t>współdziałanie różnych czynników, skuteczniejsze niż suma ich oddzielnych działań</a:t>
            </a:r>
            <a:endParaRPr lang="pl-PL" sz="1400" b="1" dirty="0"/>
          </a:p>
          <a:p>
            <a:pPr algn="ctr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862889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B7059-C264-29C9-303F-9F6025D6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8" y="257036"/>
            <a:ext cx="10515600" cy="1325563"/>
          </a:xfrm>
        </p:spPr>
        <p:txBody>
          <a:bodyPr>
            <a:normAutofit/>
          </a:bodyPr>
          <a:lstStyle/>
          <a:p>
            <a:r>
              <a:rPr lang="pl-PL" b="0" dirty="0"/>
              <a:t>Spójność i komplementarność</a:t>
            </a:r>
            <a:endParaRPr lang="pl-PL" sz="4000" b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65FE76-1B1A-5C1A-B5CF-3A75079C1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18" y="1582599"/>
            <a:ext cx="10968182" cy="4594364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zgodność LSR z celami określonymi w 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 WPR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oraz w programach, z których finansowana będzie LSR, w ramach których możliwe jest wsparcie LGD w realizacji przedsięwzięć wynikających z LSR (w tym inne źródła)</a:t>
            </a:r>
          </a:p>
          <a:p>
            <a:pPr lvl="1"/>
            <a:endParaRPr lang="pl-PL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68288" lvl="1"/>
            <a:r>
              <a:rPr lang="pl-PL" sz="2000" dirty="0">
                <a:effectLst/>
                <a:ea typeface="Times New Roman" panose="02020603050405020304" pitchFamily="18" charset="0"/>
              </a:rPr>
              <a:t>zgodność celów LSR z celami 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innych strategii (wyższego rzędu)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Należy wykazać zgodność i komplementarności LSR </a:t>
            </a:r>
            <a:r>
              <a:rPr lang="pl-P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 innymi dokumentami planistycznymi / strategiami </a:t>
            </a:r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(czyli w</a:t>
            </a:r>
            <a:r>
              <a:rPr lang="pl-PL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jaki sposób LSR łączy się z szerszymi planami /strategiami rozwoju na wyższym poziomie)</a:t>
            </a:r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szczególności:</a:t>
            </a:r>
          </a:p>
          <a:p>
            <a:pPr lvl="1"/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strategiami rozwoju województwa</a:t>
            </a:r>
          </a:p>
          <a:p>
            <a:pPr lvl="1"/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regionalnymi strategiami  / programami regionalnymi lub tematycznymi czy </a:t>
            </a:r>
          </a:p>
          <a:p>
            <a:pPr lvl="1"/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strategiami ponadlokalnymi i terytorialnymi (ZIT) dotyczącymi obszaru działania LGD, </a:t>
            </a:r>
          </a:p>
          <a:p>
            <a:pPr marL="457200" lvl="1" indent="0">
              <a:buNone/>
            </a:pPr>
            <a:r>
              <a:rPr lang="pl-PL" sz="2000" b="1" i="1" dirty="0">
                <a:solidFill>
                  <a:srgbClr val="FF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poprzez porównanie celów i założeń tych dokumentów z celami LSR i wykazanie ich spójności</a:t>
            </a:r>
            <a:r>
              <a:rPr lang="pl-PL" sz="2000" b="1" i="1" dirty="0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pl-P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9688" lvl="1" indent="0">
              <a:buNone/>
            </a:pPr>
            <a:endParaRPr lang="pl-PL" sz="2000" b="1" i="1" dirty="0">
              <a:solidFill>
                <a:srgbClr val="FF0066"/>
              </a:solidFill>
              <a:latin typeface="Calibri" panose="020F0502020204030204" pitchFamily="34" charset="0"/>
            </a:endParaRPr>
          </a:p>
          <a:p>
            <a:pPr marL="39688" lvl="1" indent="0">
              <a:buNone/>
            </a:pPr>
            <a:r>
              <a:rPr lang="pl-PL" sz="2000" b="1" i="1" dirty="0">
                <a:solidFill>
                  <a:srgbClr val="FF0066"/>
                </a:solidFill>
                <a:latin typeface="Calibri" panose="020F0502020204030204" pitchFamily="34" charset="0"/>
              </a:rPr>
              <a:t>Efekty wdrożenia celów i przedsięwzięć LSR nie mogą stać w sprzeczności z celami tych dokumentów strategicznych. </a:t>
            </a:r>
          </a:p>
          <a:p>
            <a:pPr marL="268288" lvl="1"/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268288" lvl="1"/>
            <a:r>
              <a:rPr lang="pl-PL" sz="2000" dirty="0">
                <a:ea typeface="Times New Roman" panose="02020603050405020304" pitchFamily="18" charset="0"/>
              </a:rPr>
              <a:t>spójność </a:t>
            </a:r>
            <a:r>
              <a:rPr lang="pl-PL" sz="2000" b="1" dirty="0">
                <a:ea typeface="Times New Roman" panose="02020603050405020304" pitchFamily="18" charset="0"/>
              </a:rPr>
              <a:t>poszczególnych elementów LSR</a:t>
            </a:r>
          </a:p>
          <a:p>
            <a:pPr marL="268288" lvl="1"/>
            <a:endParaRPr lang="pl-PL" sz="20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marL="457200" lvl="1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F1D172-D7EC-7640-DEB2-7C248DD0C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54304"/>
              </p:ext>
            </p:extLst>
          </p:nvPr>
        </p:nvGraphicFramePr>
        <p:xfrm>
          <a:off x="5050987" y="4112393"/>
          <a:ext cx="6615952" cy="362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946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8D86513-2D46-D750-D878-00BABFC0B1F3}"/>
              </a:ext>
            </a:extLst>
          </p:cNvPr>
          <p:cNvSpPr txBox="1">
            <a:spLocks/>
          </p:cNvSpPr>
          <p:nvPr/>
        </p:nvSpPr>
        <p:spPr>
          <a:xfrm>
            <a:off x="588273" y="1391340"/>
            <a:ext cx="11213763" cy="485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  <a:t>Należy: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sz="1800" dirty="0">
                <a:latin typeface="Calibri" panose="020F0502020204030204" pitchFamily="34" charset="0"/>
              </a:rPr>
              <a:t>wykazać komplementarności </a:t>
            </a:r>
            <a:r>
              <a:rPr lang="pl-PL" sz="1800" b="1" dirty="0">
                <a:latin typeface="Calibri" panose="020F0502020204030204" pitchFamily="34" charset="0"/>
              </a:rPr>
              <a:t>pomiędzy poszczególnymi przedsięwzięciami </a:t>
            </a:r>
            <a:r>
              <a:rPr lang="pl-PL" sz="1800" dirty="0">
                <a:latin typeface="Calibri" panose="020F0502020204030204" pitchFamily="34" charset="0"/>
              </a:rPr>
              <a:t>w ramach LSR, w tym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uzasadnić przyjęte 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sposoby wdrażania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LSR, np.: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</a:rPr>
              <a:t>realizacja wielozakresowych naborów wniosków o wsparcie lub harmonizacja zakresów tematycznych następujących po sobie naborów wniosków),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</a:rPr>
              <a:t>doboru dostępnych metod wdrażania operacji w ramach LSR (np. dlaczego projekty grantowe, projekty realizowane w partnerstwie itp.),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sz="1800" dirty="0">
                <a:latin typeface="Calibri" panose="020F0502020204030204" pitchFamily="34" charset="0"/>
              </a:rPr>
              <a:t>określić korzyści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komplementarności i synergii 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pomiędzy wszystkimi unijnymi funduszami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które mają wpływ na wdrożenie danej LSR (uzasadnienie wyboru dostępnych źródeł finansowania)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sz="1800" dirty="0">
                <a:latin typeface="Calibri" panose="020F0502020204030204" pitchFamily="34" charset="0"/>
              </a:rPr>
              <a:t>określić cele/przedsięwzięcia LSR, na których realizację wnioskodawca zamierza ubiegać się o wsparcie </a:t>
            </a:r>
            <a:r>
              <a:rPr lang="pl-PL" sz="1800" b="1" dirty="0">
                <a:latin typeface="Calibri" panose="020F0502020204030204" pitchFamily="34" charset="0"/>
              </a:rPr>
              <a:t>z innych programów/strategii/ funduszy </a:t>
            </a:r>
            <a:r>
              <a:rPr lang="pl-PL" sz="1800" dirty="0">
                <a:latin typeface="Calibri" panose="020F0502020204030204" pitchFamily="34" charset="0"/>
              </a:rPr>
              <a:t>wraz z ich wskazaniem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sz="1800" dirty="0">
                <a:latin typeface="Calibri" panose="020F0502020204030204" pitchFamily="34" charset="0"/>
              </a:rPr>
              <a:t>wskazać działania na rzecz osiągnięcia wspólnych i komplementarnych celów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sz="1800" dirty="0">
                <a:latin typeface="Calibri" panose="020F0502020204030204" pitchFamily="34" charset="0"/>
              </a:rPr>
              <a:t>wyliczyć korzyści jakie LSR może osiągnąć w wyniku </a:t>
            </a:r>
            <a:r>
              <a:rPr lang="pl-PL" sz="1800" b="1" dirty="0">
                <a:latin typeface="Calibri" panose="020F0502020204030204" pitchFamily="34" charset="0"/>
              </a:rPr>
              <a:t>działań innych podmiotów</a:t>
            </a:r>
            <a:r>
              <a:rPr lang="pl-PL" sz="1800" dirty="0">
                <a:latin typeface="Calibri" panose="020F0502020204030204" pitchFamily="34" charset="0"/>
              </a:rPr>
              <a:t>, które będą komplementarne wobec LSR i w jakim zakresie wniosą one wartość dodaną.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pl-PL" sz="1800" dirty="0">
              <a:latin typeface="Calibri" panose="020F050202020403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BD58702D-AC20-57B1-8980-8D7456DB6D69}"/>
              </a:ext>
            </a:extLst>
          </p:cNvPr>
          <p:cNvSpPr txBox="1">
            <a:spLocks/>
          </p:cNvSpPr>
          <p:nvPr/>
        </p:nvSpPr>
        <p:spPr>
          <a:xfrm>
            <a:off x="588273" y="65778"/>
            <a:ext cx="112137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/>
              <a:t>Komplementarność poszczególnych elementów LSR</a:t>
            </a:r>
          </a:p>
        </p:txBody>
      </p:sp>
    </p:spTree>
    <p:extLst>
      <p:ext uri="{BB962C8B-B14F-4D97-AF65-F5344CB8AC3E}">
        <p14:creationId xmlns:p14="http://schemas.microsoft.com/office/powerpoint/2010/main" val="268093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A79079-F8A9-CCB8-1380-8FAFD083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-115166"/>
            <a:ext cx="10515600" cy="1325563"/>
          </a:xfrm>
        </p:spPr>
        <p:txBody>
          <a:bodyPr/>
          <a:lstStyle/>
          <a:p>
            <a:r>
              <a:rPr lang="pl-PL" sz="4400" b="0" dirty="0">
                <a:effectLst/>
                <a:ea typeface="Times New Roman" panose="02020603050405020304" pitchFamily="18" charset="0"/>
              </a:rPr>
              <a:t>Z regulaminu konkursu na wybór LSR </a:t>
            </a:r>
            <a:endParaRPr lang="pl-PL" b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51F7F2-D5E1-CE7A-859D-8F6D7C8D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509" y="2152073"/>
            <a:ext cx="4335115" cy="26350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„</a:t>
            </a: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Rozwój lokalny kierowany przez społeczność (RLKS) jest narzędziem wspierania strategii rozwoju lokalnego (LSR). Stanowi on </a:t>
            </a: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instrument skupiony na oddolnym planowaniu i realizowaniu działań</a:t>
            </a: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Dzięki zaawansowanym formom współpracy wszystkich interesariuszy zarówno publicznych, prywatnych oraz społecznych może przynieść wartość dodaną w postaci realizacji projektów dokładnie dopasowanych do miejscowych potrzeb. </a:t>
            </a: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RLKS to zdecydowanie więcej niż przypadkowy zbiór inspirujących projektów lokalnych.” </a:t>
            </a:r>
            <a:endParaRPr lang="pl-PL" sz="20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1534C7-95B3-7397-A7BF-03CF37FFC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392297"/>
              </p:ext>
            </p:extLst>
          </p:nvPr>
        </p:nvGraphicFramePr>
        <p:xfrm>
          <a:off x="147782" y="1320800"/>
          <a:ext cx="8017163" cy="517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779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4A3E20-7DC2-BAAF-917F-C85D41CDB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4999"/>
            <a:ext cx="10515600" cy="1325563"/>
          </a:xfrm>
        </p:spPr>
        <p:txBody>
          <a:bodyPr/>
          <a:lstStyle/>
          <a:p>
            <a:r>
              <a:rPr lang="pl-PL" b="0" dirty="0"/>
              <a:t>Synergia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55BE08-F7C7-D0DC-AC6F-66A94EB42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9007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integrowany charakter LSR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sposób zintegrowania różnych sektorów, partnerów, zasobów czy branż działalności gospodarczej w celu kompleksowej realizacji przedsięwzięć (uzasadnienie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doboru zakresów wsparcia w LSR)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cele/przedsięwzięcia LSR </a:t>
            </a:r>
            <a:r>
              <a:rPr lang="pl-PL" sz="2000" dirty="0">
                <a:latin typeface="Calibri" panose="020F0502020204030204" pitchFamily="34" charset="0"/>
              </a:rPr>
              <a:t>powinny 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pozwalać na osiągnięcie synergii – generować wartość dodaną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effectLst/>
              </a:rPr>
              <a:t>wszystkie przedsięwzięcia, tam gdzie to możliwe i uzasadnione, powinny wykazywać synergię lub komplementarność w osiąganiu celów LSR, a zależności powinny być opisane i uzasadnione zakresem i specyfiką przedsięwzięć oraz celami LSR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1600" dirty="0"/>
              <a:t>j</a:t>
            </a:r>
            <a:r>
              <a:rPr lang="pl-PL" sz="1600" dirty="0">
                <a:effectLst/>
              </a:rPr>
              <a:t>eżeli realizacja któregoś z przedsięwzięć nie wykazuje synergii lub komplementarności z innymi przedsięwzięciami konieczne jest dokładne uzasadnienie jego realizacji dla osiągnięcia celów LSR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należy wykazać synergię celów/przedsięwzięć LSR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z innymi planowanymi przez LGD działaniami finansowanymi z innych źródeł</a:t>
            </a:r>
            <a:endParaRPr lang="pl-PL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korzyści planowane do osiągnięcia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jakie daje podejście LEADER, np.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wsparcie niektórych grup beneficjentów w ramach tego podejścia w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sposób odmienny od innych instrumentów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wsparcia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możliwość realizacji  projektów wykraczających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poza obszar jednostek administracyjnych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gmin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brak dominacji sektora publicznego</a:t>
            </a:r>
            <a:endParaRPr lang="pl-PL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pływ RLKS na rozwój społeczny, w tym wzrost potencjału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członków lokalnych społeczności. 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uzasadnienie doboru dostępnych metod wdrażania operacji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ramach LSR (np. dlaczego projekty grantowe, projekty realizowane w partnerstwie itp.)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68542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C5DCDA-7A41-DBF7-9885-B9E18009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15" y="92748"/>
            <a:ext cx="10515600" cy="1325563"/>
          </a:xfrm>
        </p:spPr>
        <p:txBody>
          <a:bodyPr/>
          <a:lstStyle/>
          <a:p>
            <a:r>
              <a:rPr lang="pl-PL" b="0" dirty="0"/>
              <a:t>Mapowanie </a:t>
            </a:r>
            <a:br>
              <a:rPr lang="pl-PL" b="0" dirty="0"/>
            </a:br>
            <a:r>
              <a:rPr lang="pl-PL" b="0" dirty="0"/>
              <a:t>interesariuszy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95FF2B5-BB93-2A17-5A92-AC298A8933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09959" y="210760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2B0EF112-051B-AD10-4AC4-61A7B2C07B01}"/>
              </a:ext>
            </a:extLst>
          </p:cNvPr>
          <p:cNvCxnSpPr>
            <a:cxnSpLocks/>
          </p:cNvCxnSpPr>
          <p:nvPr/>
        </p:nvCxnSpPr>
        <p:spPr>
          <a:xfrm>
            <a:off x="7470294" y="6357732"/>
            <a:ext cx="4394930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1F4BE080-00D3-0324-BA50-643472AA0BA5}"/>
              </a:ext>
            </a:extLst>
          </p:cNvPr>
          <p:cNvCxnSpPr>
            <a:cxnSpLocks/>
          </p:cNvCxnSpPr>
          <p:nvPr/>
        </p:nvCxnSpPr>
        <p:spPr>
          <a:xfrm flipV="1">
            <a:off x="7574715" y="2205277"/>
            <a:ext cx="0" cy="4335332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51814C8-B09E-6BA0-3136-B5EB5C37AAAD}"/>
              </a:ext>
            </a:extLst>
          </p:cNvPr>
          <p:cNvSpPr txBox="1"/>
          <p:nvPr/>
        </p:nvSpPr>
        <p:spPr>
          <a:xfrm rot="16200000">
            <a:off x="6308013" y="3413727"/>
            <a:ext cx="218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wpływ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C721787-9868-B733-F306-8A00A8655339}"/>
              </a:ext>
            </a:extLst>
          </p:cNvPr>
          <p:cNvSpPr txBox="1"/>
          <p:nvPr/>
        </p:nvSpPr>
        <p:spPr>
          <a:xfrm>
            <a:off x="9376809" y="6309333"/>
            <a:ext cx="218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zaangażowanie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CEE9E5C5-1656-2990-51CC-7CC3F2BEC5E7}"/>
              </a:ext>
            </a:extLst>
          </p:cNvPr>
          <p:cNvGrpSpPr/>
          <p:nvPr/>
        </p:nvGrpSpPr>
        <p:grpSpPr>
          <a:xfrm>
            <a:off x="4822478" y="161201"/>
            <a:ext cx="2290058" cy="2064192"/>
            <a:chOff x="0" y="2009552"/>
            <a:chExt cx="4102399" cy="4348718"/>
          </a:xfrm>
        </p:grpSpPr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DC35CFE7-2EC4-664B-AD8D-4D8E35F3ED27}"/>
                </a:ext>
              </a:extLst>
            </p:cNvPr>
            <p:cNvSpPr/>
            <p:nvPr/>
          </p:nvSpPr>
          <p:spPr>
            <a:xfrm>
              <a:off x="0" y="2009552"/>
              <a:ext cx="4102399" cy="4348718"/>
            </a:xfrm>
            <a:prstGeom prst="ellipse">
              <a:avLst/>
            </a:prstGeom>
            <a:noFill/>
            <a:ln w="76200">
              <a:solidFill>
                <a:srgbClr val="8A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cs typeface="MV Boli" panose="02000500030200090000" pitchFamily="2" charset="0"/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ACA46B65-BC8A-5C9F-A6A7-5F40618679B9}"/>
                </a:ext>
              </a:extLst>
            </p:cNvPr>
            <p:cNvSpPr txBox="1"/>
            <p:nvPr/>
          </p:nvSpPr>
          <p:spPr>
            <a:xfrm>
              <a:off x="0" y="3088159"/>
              <a:ext cx="4102399" cy="201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MV Boli" panose="02000500030200090000" pitchFamily="2" charset="0"/>
                </a:rPr>
                <a:t>I Sektor – publiczny</a:t>
              </a:r>
            </a:p>
            <a:p>
              <a:pPr algn="ctr"/>
              <a:r>
                <a:rPr lang="pl-PL" sz="14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MV Boli" panose="02000500030200090000" pitchFamily="2" charset="0"/>
                </a:rPr>
                <a:t>gminy, powiaty, jednostki organizacyjne JST, inne jednostki publiczne</a:t>
              </a: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1BAE6E70-3F24-59E1-AAD3-2B5DBBC0A9EF}"/>
              </a:ext>
            </a:extLst>
          </p:cNvPr>
          <p:cNvGrpSpPr/>
          <p:nvPr/>
        </p:nvGrpSpPr>
        <p:grpSpPr>
          <a:xfrm>
            <a:off x="4719249" y="2405483"/>
            <a:ext cx="2393287" cy="2064192"/>
            <a:chOff x="4749679" y="1084040"/>
            <a:chExt cx="2640069" cy="2327757"/>
          </a:xfrm>
        </p:grpSpPr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11FEC7AC-872F-C3CF-F071-5CD23930EDB3}"/>
                </a:ext>
              </a:extLst>
            </p:cNvPr>
            <p:cNvSpPr/>
            <p:nvPr/>
          </p:nvSpPr>
          <p:spPr>
            <a:xfrm>
              <a:off x="4808982" y="1084040"/>
              <a:ext cx="2463387" cy="2327757"/>
            </a:xfrm>
            <a:prstGeom prst="ellipse">
              <a:avLst/>
            </a:prstGeom>
            <a:noFill/>
            <a:ln w="76200">
              <a:solidFill>
                <a:srgbClr val="8A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16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6D02996F-DB84-6646-52F4-F25427B662D3}"/>
                </a:ext>
              </a:extLst>
            </p:cNvPr>
            <p:cNvSpPr txBox="1"/>
            <p:nvPr/>
          </p:nvSpPr>
          <p:spPr>
            <a:xfrm>
              <a:off x="4749679" y="1744014"/>
              <a:ext cx="2640069" cy="1388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II Sektor – gospodarczy</a:t>
              </a:r>
            </a:p>
            <a:p>
              <a:pPr algn="ctr"/>
              <a:r>
                <a:rPr lang="pl-PL" sz="1200" dirty="0">
                  <a:solidFill>
                    <a:schemeClr val="accent5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</a:rPr>
                <a:t>podmioty prowadzące działalność gospodarczą, w tym przedsiębiorstwa społeczne i rolników, a także samorząd gospodarczy</a:t>
              </a:r>
              <a:endParaRPr lang="pl-PL" sz="1050" dirty="0">
                <a:solidFill>
                  <a:schemeClr val="accent5">
                    <a:lumMod val="75000"/>
                  </a:schemeClr>
                </a:solidFill>
                <a:latin typeface="+mj-lt"/>
                <a:cs typeface="MV Boli" panose="02000500030200090000" pitchFamily="2" charset="0"/>
              </a:endParaRPr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C52B8EFD-662B-16D1-600F-A5040F1A0223}"/>
              </a:ext>
            </a:extLst>
          </p:cNvPr>
          <p:cNvGrpSpPr/>
          <p:nvPr/>
        </p:nvGrpSpPr>
        <p:grpSpPr>
          <a:xfrm>
            <a:off x="4704318" y="4628190"/>
            <a:ext cx="2408218" cy="2064193"/>
            <a:chOff x="8012461" y="2311401"/>
            <a:chExt cx="4230590" cy="4236650"/>
          </a:xfrm>
        </p:grpSpPr>
        <p:sp>
          <p:nvSpPr>
            <p:cNvPr id="24" name="Owal 23">
              <a:extLst>
                <a:ext uri="{FF2B5EF4-FFF2-40B4-BE49-F238E27FC236}">
                  <a16:creationId xmlns:a16="http://schemas.microsoft.com/office/drawing/2014/main" id="{F0524B29-C590-0F15-6C0C-7019E9A8A185}"/>
                </a:ext>
              </a:extLst>
            </p:cNvPr>
            <p:cNvSpPr/>
            <p:nvPr/>
          </p:nvSpPr>
          <p:spPr>
            <a:xfrm>
              <a:off x="8089603" y="2311401"/>
              <a:ext cx="4045691" cy="4236650"/>
            </a:xfrm>
            <a:prstGeom prst="ellipse">
              <a:avLst/>
            </a:prstGeom>
            <a:noFill/>
            <a:ln w="76200">
              <a:solidFill>
                <a:srgbClr val="8AA7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  <a:p>
              <a:pPr algn="ctr"/>
              <a:endParaRPr lang="pl-PL" sz="20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AB979963-C83E-AABF-7F78-893DB30F63EC}"/>
                </a:ext>
              </a:extLst>
            </p:cNvPr>
            <p:cNvSpPr txBox="1"/>
            <p:nvPr/>
          </p:nvSpPr>
          <p:spPr>
            <a:xfrm>
              <a:off x="8012461" y="3069436"/>
              <a:ext cx="4230590" cy="229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III Sektor - społeczny</a:t>
              </a:r>
            </a:p>
            <a:p>
              <a:pPr lvl="0"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l-PL" sz="1050" dirty="0">
                  <a:solidFill>
                    <a:schemeClr val="accent5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</a:rPr>
                <a:t>organizacje pozarządowe, kościoły i związki wyznaniowe, związki zawodowe, organizacje społeczno-zawodowe rolników, w tym KGW</a:t>
              </a:r>
            </a:p>
          </p:txBody>
        </p:sp>
      </p:grpSp>
      <p:pic>
        <p:nvPicPr>
          <p:cNvPr id="29" name="Obraz 28">
            <a:extLst>
              <a:ext uri="{FF2B5EF4-FFF2-40B4-BE49-F238E27FC236}">
                <a16:creationId xmlns:a16="http://schemas.microsoft.com/office/drawing/2014/main" id="{E0106508-4C7A-C9C9-87D1-0C4D0A23A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615" y="1770381"/>
            <a:ext cx="4467635" cy="4533578"/>
          </a:xfrm>
          <a:prstGeom prst="rect">
            <a:avLst/>
          </a:prstGeom>
        </p:spPr>
      </p:pic>
      <p:sp>
        <p:nvSpPr>
          <p:cNvPr id="30" name="Prostokąt 29">
            <a:extLst>
              <a:ext uri="{FF2B5EF4-FFF2-40B4-BE49-F238E27FC236}">
                <a16:creationId xmlns:a16="http://schemas.microsoft.com/office/drawing/2014/main" id="{506A30C7-77BB-3324-756C-FC257A61CFE9}"/>
              </a:ext>
            </a:extLst>
          </p:cNvPr>
          <p:cNvSpPr/>
          <p:nvPr/>
        </p:nvSpPr>
        <p:spPr>
          <a:xfrm>
            <a:off x="7263245" y="1581198"/>
            <a:ext cx="787962" cy="239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24B838E3-7F37-1174-10EE-3EF50024477A}"/>
              </a:ext>
            </a:extLst>
          </p:cNvPr>
          <p:cNvSpPr/>
          <p:nvPr/>
        </p:nvSpPr>
        <p:spPr>
          <a:xfrm>
            <a:off x="2272802" y="3836219"/>
            <a:ext cx="382227" cy="4245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dirty="0">
                <a:solidFill>
                  <a:schemeClr val="tx1"/>
                </a:solidFill>
              </a:rPr>
              <a:t>LGD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6AA6935A-CA99-05CA-D186-A5E226A36025}"/>
              </a:ext>
            </a:extLst>
          </p:cNvPr>
          <p:cNvSpPr/>
          <p:nvPr/>
        </p:nvSpPr>
        <p:spPr>
          <a:xfrm>
            <a:off x="70962" y="1770381"/>
            <a:ext cx="1086522" cy="306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896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E068F7-7134-3DFF-3B6F-22CC878B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32" y="192542"/>
            <a:ext cx="10515600" cy="742913"/>
          </a:xfrm>
        </p:spPr>
        <p:txBody>
          <a:bodyPr>
            <a:normAutofit fontScale="90000"/>
          </a:bodyPr>
          <a:lstStyle/>
          <a:p>
            <a:r>
              <a:rPr lang="pl-PL" sz="4000" b="0" dirty="0"/>
              <a:t>Jak włączać mieszkańców w procesy konsultacyjne?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29E2F4-5B5B-0A5F-F82E-E3619ACBD882}"/>
              </a:ext>
            </a:extLst>
          </p:cNvPr>
          <p:cNvGraphicFramePr/>
          <p:nvPr/>
        </p:nvGraphicFramePr>
        <p:xfrm>
          <a:off x="5108687" y="1246791"/>
          <a:ext cx="80479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a 7">
            <a:extLst>
              <a:ext uri="{FF2B5EF4-FFF2-40B4-BE49-F238E27FC236}">
                <a16:creationId xmlns:a16="http://schemas.microsoft.com/office/drawing/2014/main" id="{9958082A-3352-5E95-84C1-74C6338867F3}"/>
              </a:ext>
            </a:extLst>
          </p:cNvPr>
          <p:cNvGrpSpPr/>
          <p:nvPr/>
        </p:nvGrpSpPr>
        <p:grpSpPr>
          <a:xfrm>
            <a:off x="8455762" y="3279242"/>
            <a:ext cx="1353763" cy="1353763"/>
            <a:chOff x="3347075" y="1754"/>
            <a:chExt cx="1353763" cy="1353763"/>
          </a:xfrm>
          <a:solidFill>
            <a:srgbClr val="FF3399"/>
          </a:solidFill>
        </p:grpSpPr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F2C8426B-9462-843E-EC75-12E2DA53F901}"/>
                </a:ext>
              </a:extLst>
            </p:cNvPr>
            <p:cNvSpPr/>
            <p:nvPr/>
          </p:nvSpPr>
          <p:spPr>
            <a:xfrm>
              <a:off x="3347075" y="1754"/>
              <a:ext cx="1353763" cy="135376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wal 4">
              <a:extLst>
                <a:ext uri="{FF2B5EF4-FFF2-40B4-BE49-F238E27FC236}">
                  <a16:creationId xmlns:a16="http://schemas.microsoft.com/office/drawing/2014/main" id="{440D18CC-9633-78E3-5DB4-3FA1E6DD6E62}"/>
                </a:ext>
              </a:extLst>
            </p:cNvPr>
            <p:cNvSpPr txBox="1"/>
            <p:nvPr/>
          </p:nvSpPr>
          <p:spPr>
            <a:xfrm>
              <a:off x="3545329" y="200008"/>
              <a:ext cx="957255" cy="9572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b="1" kern="1200" dirty="0">
                  <a:solidFill>
                    <a:schemeClr val="tx1"/>
                  </a:solidFill>
                </a:rPr>
                <a:t>Model AIDA(CS)</a:t>
              </a:r>
            </a:p>
          </p:txBody>
        </p: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8B347C0-6E9E-12A8-0D3B-34BB144FBC2F}"/>
              </a:ext>
            </a:extLst>
          </p:cNvPr>
          <p:cNvSpPr txBox="1"/>
          <p:nvPr/>
        </p:nvSpPr>
        <p:spPr>
          <a:xfrm>
            <a:off x="279699" y="1420010"/>
            <a:ext cx="621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22222"/>
                </a:solidFill>
              </a:rPr>
              <a:t>Przemyślenie </a:t>
            </a:r>
            <a:r>
              <a:rPr lang="pl-PL" b="1" i="0" dirty="0">
                <a:solidFill>
                  <a:srgbClr val="222222"/>
                </a:solidFill>
                <a:effectLst/>
              </a:rPr>
              <a:t>narracji i sposobu komunikacji ze społecznością</a:t>
            </a:r>
          </a:p>
          <a:p>
            <a:r>
              <a:rPr lang="pl-PL" b="1" i="0" dirty="0">
                <a:solidFill>
                  <a:srgbClr val="222222"/>
                </a:solidFill>
                <a:effectLst/>
              </a:rPr>
              <a:t>Zbudowanie określonego wizerunku procesu (i</a:t>
            </a:r>
            <a:r>
              <a:rPr lang="pl-PL" b="1" dirty="0">
                <a:solidFill>
                  <a:srgbClr val="222222"/>
                </a:solidFill>
              </a:rPr>
              <a:t>dentyfikacja wizualna)</a:t>
            </a:r>
            <a:endParaRPr lang="pl-PL" b="1" i="0" dirty="0">
              <a:solidFill>
                <a:srgbClr val="222222"/>
              </a:solidFill>
              <a:effectLst/>
            </a:endParaRPr>
          </a:p>
          <a:p>
            <a:r>
              <a:rPr lang="pl-PL" b="1" i="0" dirty="0">
                <a:solidFill>
                  <a:srgbClr val="222222"/>
                </a:solidFill>
                <a:effectLst/>
              </a:rPr>
              <a:t>Zbudowanie dobrej strategii informacyjnej i promocyjnej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108BEB0-74EF-5DA8-5D7B-E59B4F39D7FF}"/>
              </a:ext>
            </a:extLst>
          </p:cNvPr>
          <p:cNvSpPr txBox="1"/>
          <p:nvPr/>
        </p:nvSpPr>
        <p:spPr>
          <a:xfrm>
            <a:off x="279699" y="2806501"/>
            <a:ext cx="621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22222"/>
                </a:solidFill>
                <a:latin typeface="+mj-lt"/>
              </a:rPr>
              <a:t>Sensowne zaplanowanie działań, adekwatnie do potrzeb i możliwości poszczególnych grup odbiorców:</a:t>
            </a:r>
          </a:p>
          <a:p>
            <a:r>
              <a:rPr lang="pl-PL" b="1" dirty="0">
                <a:solidFill>
                  <a:srgbClr val="222222"/>
                </a:solidFill>
                <a:latin typeface="+mj-lt"/>
              </a:rPr>
              <a:t>   CZAS</a:t>
            </a:r>
          </a:p>
          <a:p>
            <a:r>
              <a:rPr lang="pl-PL" b="1" dirty="0">
                <a:solidFill>
                  <a:srgbClr val="222222"/>
                </a:solidFill>
                <a:latin typeface="+mj-lt"/>
              </a:rPr>
              <a:t>   MIEJSCE</a:t>
            </a:r>
          </a:p>
          <a:p>
            <a:r>
              <a:rPr lang="pl-PL" b="1" dirty="0">
                <a:solidFill>
                  <a:srgbClr val="222222"/>
                </a:solidFill>
                <a:latin typeface="+mj-lt"/>
              </a:rPr>
              <a:t>   SPOSÓB PRACY – metody służące realizacji celów na   </a:t>
            </a:r>
          </a:p>
          <a:p>
            <a:r>
              <a:rPr lang="pl-PL" b="1" dirty="0">
                <a:solidFill>
                  <a:srgbClr val="222222"/>
                </a:solidFill>
                <a:latin typeface="+mj-lt"/>
              </a:rPr>
              <a:t>   poszczególnych etapach procesu</a:t>
            </a:r>
          </a:p>
          <a:p>
            <a:r>
              <a:rPr lang="pl-PL" b="1" dirty="0">
                <a:solidFill>
                  <a:srgbClr val="222222"/>
                </a:solidFill>
                <a:latin typeface="+mj-lt"/>
              </a:rPr>
              <a:t>   KLIMAT - przyjazna atmosfera, otwartość, dostępność, </a:t>
            </a:r>
          </a:p>
          <a:p>
            <a:r>
              <a:rPr lang="pl-PL" b="1" dirty="0">
                <a:solidFill>
                  <a:srgbClr val="222222"/>
                </a:solidFill>
                <a:latin typeface="+mj-lt"/>
              </a:rPr>
              <a:t>   KANAŁY KOMUNIKACJI – alternatywne kanały, </a:t>
            </a:r>
          </a:p>
          <a:p>
            <a:r>
              <a:rPr lang="pl-PL" b="1" dirty="0">
                <a:solidFill>
                  <a:srgbClr val="222222"/>
                </a:solidFill>
                <a:latin typeface="+mj-lt"/>
              </a:rPr>
              <a:t>   odpowiednie dla grup istotnych w procesie planowania i    </a:t>
            </a:r>
          </a:p>
          <a:p>
            <a:r>
              <a:rPr lang="pl-PL" b="1" dirty="0">
                <a:solidFill>
                  <a:srgbClr val="222222"/>
                </a:solidFill>
                <a:latin typeface="+mj-lt"/>
              </a:rPr>
              <a:t>   wdrażania LSR</a:t>
            </a:r>
          </a:p>
        </p:txBody>
      </p:sp>
    </p:spTree>
    <p:extLst>
      <p:ext uri="{BB962C8B-B14F-4D97-AF65-F5344CB8AC3E}">
        <p14:creationId xmlns:p14="http://schemas.microsoft.com/office/powerpoint/2010/main" val="2211021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5A779C-51D8-4BA9-B119-A750F1A0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10" y="375758"/>
            <a:ext cx="7770627" cy="1325563"/>
          </a:xfrm>
        </p:spPr>
        <p:txBody>
          <a:bodyPr>
            <a:normAutofit/>
          </a:bodyPr>
          <a:lstStyle/>
          <a:p>
            <a:r>
              <a:rPr lang="pl-PL" b="0" dirty="0"/>
              <a:t>7 zasad konsultacji </a:t>
            </a:r>
            <a:br>
              <a:rPr lang="pl-PL" b="0" dirty="0"/>
            </a:br>
            <a:r>
              <a:rPr lang="pl-PL" sz="3100" b="0" i="1" dirty="0"/>
              <a:t>Ministerstwo Informacji i Cyfryzacji, 2015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F3E1B1-221B-4A48-AA7A-4C6A6F681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10" y="2216763"/>
            <a:ext cx="6003132" cy="4061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1. DOBRA WIARA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Konsultacje prowadzone są w duchu dialogu obywatelskiego. Strony słuchają się nawzajem, wykazując wolę zrozumienia odmiennych racji.</a:t>
            </a:r>
          </a:p>
          <a:p>
            <a:pPr marL="0" indent="0"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 POWSZECHNOŚĆ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Każdy zainteresowany tematem powinien móc dowiedzieć się o konsultacjach i wyrazić w nich swój pogląd.</a:t>
            </a:r>
          </a:p>
          <a:p>
            <a:pPr marL="0" indent="0"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3. PRZEJRZYSTOŚĆ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Informacje o celu, regułach, przebiegu i wyniku konsultacji muszą być powszechnie dostępne. Jasne musi być, kto reprezentuje jaki pogląd.</a:t>
            </a:r>
          </a:p>
          <a:p>
            <a:pPr marL="0" indent="0">
              <a:buNone/>
            </a:pP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4. RESPONSYWNOŚĆ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Każdemu, kto zgłosi opinię, należy się merytoryczna odpowiedź w rozsądnym terminie, co nie wyklucza odpowiedzi zbiorczych.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3B347E1-1219-463D-AE14-1A3E6DCA4983}"/>
              </a:ext>
            </a:extLst>
          </p:cNvPr>
          <p:cNvSpPr txBox="1">
            <a:spLocks/>
          </p:cNvSpPr>
          <p:nvPr/>
        </p:nvSpPr>
        <p:spPr>
          <a:xfrm>
            <a:off x="6456788" y="2216763"/>
            <a:ext cx="5454502" cy="4061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6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5. KOORDYNACJA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Konsultacje powinny mieć gospodarza odpowiedzialnego za konsultacje tak politycznie jak organizacyjnie. Powinny one być odpowiednio umocowane w strukturze administracji.</a:t>
            </a:r>
          </a:p>
          <a:p>
            <a:pPr marL="0" indent="0">
              <a:buNone/>
            </a:pPr>
            <a:r>
              <a:rPr lang="pl-PL" sz="16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6. PRZEWIDYWALNOŚĆ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Konsultacje powinny być prowadzone od początku procesu legislacyjnego. Powinny być prowadzone w zaplanowany sposób i w oparciu o czytelne reguły.</a:t>
            </a:r>
          </a:p>
          <a:p>
            <a:pPr marL="0" indent="0">
              <a:buNone/>
            </a:pPr>
            <a:r>
              <a:rPr lang="pl-PL" sz="16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7. POSZANOWANIE INTERESU OGÓLNEGO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Choć poszczególni uczestnicy konsultacji mają prawo przedstawiać swój partykularny interes, to ostateczne decyzje podejmowane w wyniku przeprowadzonych konsultacji powinny reprezentować interes publiczny i dobro ogólne.</a:t>
            </a:r>
          </a:p>
        </p:txBody>
      </p:sp>
    </p:spTree>
    <p:extLst>
      <p:ext uri="{BB962C8B-B14F-4D97-AF65-F5344CB8AC3E}">
        <p14:creationId xmlns:p14="http://schemas.microsoft.com/office/powerpoint/2010/main" val="4057111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316115-9691-2DFD-E295-AAD1F53D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519"/>
            <a:ext cx="10515600" cy="915035"/>
          </a:xfrm>
        </p:spPr>
        <p:txBody>
          <a:bodyPr>
            <a:normAutofit fontScale="90000"/>
          </a:bodyPr>
          <a:lstStyle/>
          <a:p>
            <a:r>
              <a:rPr lang="pl-PL" b="0" dirty="0"/>
              <a:t>Planowanie konsultacji - plan zbierania danych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ABFFBF-1456-9728-FE12-8C50D2748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41712FB-0372-6326-C239-293FC161E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06"/>
          <a:stretch/>
        </p:blipFill>
        <p:spPr>
          <a:xfrm>
            <a:off x="175459" y="1233449"/>
            <a:ext cx="11841081" cy="1490645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D9CD59F9-4E9F-B164-5873-78DCB19B4086}"/>
              </a:ext>
            </a:extLst>
          </p:cNvPr>
          <p:cNvSpPr txBox="1">
            <a:spLocks/>
          </p:cNvSpPr>
          <p:nvPr/>
        </p:nvSpPr>
        <p:spPr>
          <a:xfrm>
            <a:off x="271692" y="2859976"/>
            <a:ext cx="5454502" cy="390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600" b="1" dirty="0"/>
              <a:t>1. Zbieranie uwag pisemnych do konsultowanych kwestii/dokumentów za pomocą gotowego formularza:</a:t>
            </a:r>
          </a:p>
          <a:p>
            <a:pPr>
              <a:spcBef>
                <a:spcPts val="0"/>
              </a:spcBef>
            </a:pPr>
            <a:r>
              <a:rPr lang="pl-PL" sz="1600" dirty="0"/>
              <a:t>ankiety / kwestionariusze</a:t>
            </a:r>
          </a:p>
          <a:p>
            <a:pPr>
              <a:spcBef>
                <a:spcPts val="0"/>
              </a:spcBef>
            </a:pPr>
            <a:r>
              <a:rPr lang="pl-PL" sz="1600" dirty="0"/>
              <a:t>sondaże </a:t>
            </a:r>
          </a:p>
          <a:p>
            <a:pPr>
              <a:spcBef>
                <a:spcPts val="0"/>
              </a:spcBef>
            </a:pPr>
            <a:r>
              <a:rPr lang="pl-PL" sz="1600" dirty="0"/>
              <a:t>wywiady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1600" b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600" b="1" dirty="0"/>
              <a:t>2. Spotkania – bezpośrednie lub zdalne </a:t>
            </a:r>
          </a:p>
          <a:p>
            <a:pPr>
              <a:spcBef>
                <a:spcPts val="0"/>
              </a:spcBef>
            </a:pPr>
            <a:r>
              <a:rPr lang="pl-PL" sz="1600" dirty="0"/>
              <a:t>spotkania z określonymi grupami interesariuszy - organizacje pozarządowe, rady seniorów, przedstawiciele kluczowych organizacji, przedsiębiorcy, podmioty publiczne, itp..</a:t>
            </a:r>
          </a:p>
          <a:p>
            <a:pPr>
              <a:spcBef>
                <a:spcPts val="0"/>
              </a:spcBef>
            </a:pPr>
            <a:r>
              <a:rPr lang="pl-PL" sz="1600" dirty="0"/>
              <a:t>dyskusja</a:t>
            </a:r>
          </a:p>
          <a:p>
            <a:pPr>
              <a:spcBef>
                <a:spcPts val="0"/>
              </a:spcBef>
            </a:pPr>
            <a:r>
              <a:rPr lang="pl-PL" sz="1600" dirty="0"/>
              <a:t>głosowanie 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A21B78EF-67E1-923F-45B5-AA1F72761895}"/>
              </a:ext>
            </a:extLst>
          </p:cNvPr>
          <p:cNvSpPr txBox="1">
            <a:spLocks/>
          </p:cNvSpPr>
          <p:nvPr/>
        </p:nvSpPr>
        <p:spPr>
          <a:xfrm>
            <a:off x="6388935" y="2859976"/>
            <a:ext cx="5454502" cy="4061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0234E"/>
                </a:solidFill>
                <a:latin typeface="Candara Light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Praca warsztatowa </a:t>
            </a:r>
            <a:r>
              <a:rPr lang="pl-PL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(World Café, warsztaty przyszłościowe, spacer badawczy, kawiarenka obywatelska, panel obywatelski)</a:t>
            </a:r>
          </a:p>
          <a:p>
            <a:pPr marL="0" indent="0">
              <a:spcBef>
                <a:spcPts val="0"/>
              </a:spcBef>
              <a:buNone/>
            </a:pPr>
            <a:endParaRPr lang="pl-PL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Inne: </a:t>
            </a:r>
          </a:p>
          <a:p>
            <a:pPr>
              <a:spcBef>
                <a:spcPts val="0"/>
              </a:spcBef>
            </a:pPr>
            <a:r>
              <a:rPr lang="pl-PL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spacery badawcze</a:t>
            </a:r>
          </a:p>
          <a:p>
            <a:pPr>
              <a:spcBef>
                <a:spcPts val="0"/>
              </a:spcBef>
            </a:pPr>
            <a:r>
              <a:rPr lang="pl-PL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punkty konsultacyjne</a:t>
            </a:r>
          </a:p>
          <a:p>
            <a:pPr>
              <a:spcBef>
                <a:spcPts val="0"/>
              </a:spcBef>
            </a:pPr>
            <a:r>
              <a:rPr lang="pl-PL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wykorzystanie map i/lub narzędzi interaktywnych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FD7F610-BF1D-91C4-3566-F8ECB7BA2AC8}"/>
              </a:ext>
            </a:extLst>
          </p:cNvPr>
          <p:cNvSpPr txBox="1"/>
          <p:nvPr/>
        </p:nvSpPr>
        <p:spPr>
          <a:xfrm>
            <a:off x="3725271" y="5720731"/>
            <a:ext cx="6204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70C0"/>
                </a:solidFill>
              </a:rPr>
              <a:t>Przydatne źródła: </a:t>
            </a:r>
          </a:p>
          <a:p>
            <a:r>
              <a:rPr lang="pl-PL" sz="1400" dirty="0">
                <a:hlinkClick r:id="rId3"/>
              </a:rPr>
              <a:t>https://partycypacjaobywatelska.pl/strefa-wiedzy/techniki/</a:t>
            </a:r>
            <a:endParaRPr lang="pl-PL" sz="1400" dirty="0"/>
          </a:p>
          <a:p>
            <a:r>
              <a:rPr lang="pl-PL" sz="1400" dirty="0">
                <a:hlinkClick r:id="rId4"/>
              </a:rPr>
              <a:t>https://pomysly.e.org.pl/#</a:t>
            </a:r>
            <a:endParaRPr lang="pl-PL" sz="1400" dirty="0"/>
          </a:p>
          <a:p>
            <a:r>
              <a:rPr lang="pl-PL" sz="1400" dirty="0">
                <a:hlinkClick r:id="rId5"/>
              </a:rPr>
              <a:t>http://cio.slupsk.pl/facylitacja-innowacji-w-organizacjach-spolecznych/</a:t>
            </a:r>
            <a:endParaRPr lang="pl-PL" sz="1400" dirty="0"/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878800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FC7467-0A6D-E6D5-532F-4CE4866B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63" y="130905"/>
            <a:ext cx="10156116" cy="1325563"/>
          </a:xfrm>
        </p:spPr>
        <p:txBody>
          <a:bodyPr>
            <a:normAutofit/>
          </a:bodyPr>
          <a:lstStyle/>
          <a:p>
            <a:r>
              <a:rPr lang="pl-PL" sz="4000" b="0" dirty="0"/>
              <a:t>Metody ilościowe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CE4B7A-47DA-5632-9197-91C0C27C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98" y="1577479"/>
            <a:ext cx="5892502" cy="2057886"/>
          </a:xfrm>
        </p:spPr>
        <p:txBody>
          <a:bodyPr>
            <a:normAutofit/>
          </a:bodyPr>
          <a:lstStyle/>
          <a:p>
            <a:r>
              <a:rPr lang="pl-PL" sz="1800" b="0" i="0" dirty="0">
                <a:effectLst/>
              </a:rPr>
              <a:t>PAPI – Paper and Pen Personal </a:t>
            </a:r>
            <a:r>
              <a:rPr lang="pl-PL" sz="1800" b="0" i="0" dirty="0" err="1">
                <a:effectLst/>
              </a:rPr>
              <a:t>Interviewing</a:t>
            </a:r>
            <a:endParaRPr lang="pl-PL" sz="1800" b="0" i="0" dirty="0">
              <a:effectLst/>
            </a:endParaRPr>
          </a:p>
          <a:p>
            <a:r>
              <a:rPr lang="pl-PL" sz="1800" b="0" i="0" dirty="0">
                <a:effectLst/>
              </a:rPr>
              <a:t>CAPI – </a:t>
            </a:r>
            <a:r>
              <a:rPr lang="pl-PL" sz="1800" b="0" i="0" dirty="0" err="1">
                <a:effectLst/>
              </a:rPr>
              <a:t>Computer</a:t>
            </a:r>
            <a:r>
              <a:rPr lang="pl-PL" sz="1800" b="0" i="0" dirty="0">
                <a:effectLst/>
              </a:rPr>
              <a:t> </a:t>
            </a:r>
            <a:r>
              <a:rPr lang="pl-PL" sz="1800" b="0" i="0" dirty="0" err="1">
                <a:effectLst/>
              </a:rPr>
              <a:t>Assisted</a:t>
            </a:r>
            <a:r>
              <a:rPr lang="pl-PL" sz="1800" b="0" i="0" dirty="0">
                <a:effectLst/>
              </a:rPr>
              <a:t> Personal </a:t>
            </a:r>
            <a:r>
              <a:rPr lang="pl-PL" sz="1800" b="0" i="0" dirty="0" err="1">
                <a:effectLst/>
              </a:rPr>
              <a:t>Interviewing</a:t>
            </a:r>
            <a:endParaRPr lang="pl-PL" sz="1800" b="0" i="0" dirty="0">
              <a:effectLst/>
            </a:endParaRPr>
          </a:p>
          <a:p>
            <a:r>
              <a:rPr lang="pl-PL" sz="1800" dirty="0"/>
              <a:t>CATI </a:t>
            </a:r>
            <a:r>
              <a:rPr lang="pl-PL" sz="1800" b="0" i="0" dirty="0">
                <a:effectLst/>
              </a:rPr>
              <a:t>– </a:t>
            </a:r>
            <a:r>
              <a:rPr lang="pl-PL" sz="1800" b="0" i="0" dirty="0" err="1">
                <a:effectLst/>
              </a:rPr>
              <a:t>Computer</a:t>
            </a:r>
            <a:r>
              <a:rPr lang="pl-PL" sz="1800" b="0" i="0" dirty="0">
                <a:effectLst/>
              </a:rPr>
              <a:t> </a:t>
            </a:r>
            <a:r>
              <a:rPr lang="pl-PL" sz="1800" b="0" i="0" dirty="0" err="1">
                <a:effectLst/>
              </a:rPr>
              <a:t>Assisted</a:t>
            </a:r>
            <a:r>
              <a:rPr lang="pl-PL" sz="1800" b="0" i="0" dirty="0">
                <a:effectLst/>
              </a:rPr>
              <a:t> Telephone </a:t>
            </a:r>
            <a:r>
              <a:rPr lang="pl-PL" sz="1800" b="0" i="0" dirty="0" err="1">
                <a:effectLst/>
              </a:rPr>
              <a:t>Interviewing</a:t>
            </a:r>
            <a:endParaRPr lang="pl-PL" sz="1800" dirty="0"/>
          </a:p>
          <a:p>
            <a:r>
              <a:rPr lang="pl-PL" sz="1800" b="0" i="0" dirty="0">
                <a:effectLst/>
              </a:rPr>
              <a:t>CAWI – </a:t>
            </a:r>
            <a:r>
              <a:rPr lang="pl-PL" sz="1800" b="0" i="0" dirty="0" err="1">
                <a:effectLst/>
              </a:rPr>
              <a:t>Computer</a:t>
            </a:r>
            <a:r>
              <a:rPr lang="pl-PL" sz="1800" b="0" i="0" dirty="0">
                <a:effectLst/>
              </a:rPr>
              <a:t> </a:t>
            </a:r>
            <a:r>
              <a:rPr lang="pl-PL" sz="1800" b="0" i="0" dirty="0" err="1">
                <a:effectLst/>
              </a:rPr>
              <a:t>Assisted</a:t>
            </a:r>
            <a:r>
              <a:rPr lang="pl-PL" sz="1800" b="0" i="0" dirty="0">
                <a:effectLst/>
              </a:rPr>
              <a:t> Web </a:t>
            </a:r>
            <a:r>
              <a:rPr lang="pl-PL" sz="1800" b="0" i="0" dirty="0" err="1">
                <a:effectLst/>
              </a:rPr>
              <a:t>Interviewing</a:t>
            </a:r>
            <a:endParaRPr lang="pl-PL" sz="1800" b="0" i="0" dirty="0">
              <a:effectLst/>
            </a:endParaRPr>
          </a:p>
          <a:p>
            <a:r>
              <a:rPr lang="pl-PL" sz="1800" dirty="0"/>
              <a:t>CASI </a:t>
            </a:r>
            <a:r>
              <a:rPr lang="pl-PL" sz="1800" b="0" i="0" dirty="0">
                <a:effectLst/>
              </a:rPr>
              <a:t>– </a:t>
            </a:r>
            <a:r>
              <a:rPr lang="pl-PL" sz="1800" b="0" i="0" dirty="0" err="1">
                <a:effectLst/>
              </a:rPr>
              <a:t>Computer</a:t>
            </a:r>
            <a:r>
              <a:rPr lang="pl-PL" sz="1800" b="0" i="0" dirty="0">
                <a:effectLst/>
              </a:rPr>
              <a:t> </a:t>
            </a:r>
            <a:r>
              <a:rPr lang="pl-PL" sz="1800" b="0" i="0" dirty="0" err="1">
                <a:effectLst/>
              </a:rPr>
              <a:t>Assisted</a:t>
            </a:r>
            <a:r>
              <a:rPr lang="pl-PL" sz="1800" b="0" i="0" dirty="0">
                <a:effectLst/>
              </a:rPr>
              <a:t> </a:t>
            </a:r>
            <a:r>
              <a:rPr lang="pl-PL" sz="1800" b="0" i="0" dirty="0" err="1">
                <a:effectLst/>
              </a:rPr>
              <a:t>Self</a:t>
            </a:r>
            <a:r>
              <a:rPr lang="pl-PL" sz="1800" b="0" i="0" dirty="0">
                <a:effectLst/>
              </a:rPr>
              <a:t> </a:t>
            </a:r>
            <a:r>
              <a:rPr lang="pl-PL" sz="1800" b="0" i="0" dirty="0" err="1">
                <a:effectLst/>
              </a:rPr>
              <a:t>Interviewing</a:t>
            </a:r>
            <a:endParaRPr lang="pl-PL" sz="1800" dirty="0"/>
          </a:p>
          <a:p>
            <a:endParaRPr lang="pl-PL" sz="1800" b="0" i="0" dirty="0" err="1">
              <a:effectLst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A835E7FB-A6C4-654B-F0EF-46B3E6DAB234}"/>
              </a:ext>
            </a:extLst>
          </p:cNvPr>
          <p:cNvSpPr txBox="1">
            <a:spLocks/>
          </p:cNvSpPr>
          <p:nvPr/>
        </p:nvSpPr>
        <p:spPr>
          <a:xfrm>
            <a:off x="6280673" y="159137"/>
            <a:ext cx="42403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/>
              <a:t>Metody jakościowe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FB15B6E-E7C5-4552-9323-CA1E9F2C48C2}"/>
              </a:ext>
            </a:extLst>
          </p:cNvPr>
          <p:cNvSpPr txBox="1">
            <a:spLocks/>
          </p:cNvSpPr>
          <p:nvPr/>
        </p:nvSpPr>
        <p:spPr>
          <a:xfrm>
            <a:off x="6202680" y="1512933"/>
            <a:ext cx="5892502" cy="2186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/>
              <a:t>IDI – </a:t>
            </a:r>
            <a:r>
              <a:rPr lang="pl-PL" sz="1800" b="0" i="0" dirty="0" err="1">
                <a:effectLst/>
              </a:rPr>
              <a:t>Individual</a:t>
            </a:r>
            <a:r>
              <a:rPr lang="pl-PL" sz="1800" b="0" i="0" dirty="0">
                <a:effectLst/>
              </a:rPr>
              <a:t> In-</a:t>
            </a:r>
            <a:r>
              <a:rPr lang="pl-PL" sz="1800" dirty="0"/>
              <a:t>D</a:t>
            </a:r>
            <a:r>
              <a:rPr lang="pl-PL" sz="1800" b="0" i="0" dirty="0">
                <a:effectLst/>
              </a:rPr>
              <a:t>epth Interview</a:t>
            </a:r>
          </a:p>
          <a:p>
            <a:r>
              <a:rPr lang="pl-PL" sz="1800" dirty="0"/>
              <a:t>FGI – Focus </a:t>
            </a:r>
            <a:r>
              <a:rPr lang="pl-PL" sz="1800" dirty="0" err="1"/>
              <a:t>Group</a:t>
            </a:r>
            <a:r>
              <a:rPr lang="pl-PL" sz="1800" dirty="0"/>
              <a:t> Interview</a:t>
            </a:r>
          </a:p>
          <a:p>
            <a:r>
              <a:rPr lang="pl-PL" sz="1800" dirty="0"/>
              <a:t>Eksperyment - b</a:t>
            </a:r>
            <a:r>
              <a:rPr lang="pl-PL" sz="1800" b="0" i="0" dirty="0">
                <a:effectLst/>
              </a:rPr>
              <a:t>adanie w warunkach pozwalających na stałą kontrolę jego przebiegu</a:t>
            </a:r>
            <a:endParaRPr lang="pl-PL" sz="1800" dirty="0"/>
          </a:p>
          <a:p>
            <a:r>
              <a:rPr lang="pl-PL" sz="1800" dirty="0"/>
              <a:t>Obserwacja - o</a:t>
            </a:r>
            <a:r>
              <a:rPr lang="pl-PL" sz="1800" b="0" i="0" dirty="0">
                <a:effectLst/>
              </a:rPr>
              <a:t>bserwowanie występowania danego zjawiska.</a:t>
            </a:r>
            <a:endParaRPr lang="pl-PL" sz="1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2A9A4ED-D5F2-2E9E-B509-C40C7D76803F}"/>
              </a:ext>
            </a:extLst>
          </p:cNvPr>
          <p:cNvSpPr txBox="1"/>
          <p:nvPr/>
        </p:nvSpPr>
        <p:spPr>
          <a:xfrm>
            <a:off x="516367" y="4303059"/>
            <a:ext cx="702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Platformy wspomagające realizację ankiet: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3415EAB-4CCD-5433-4A14-89253DFFD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571" y="5790277"/>
            <a:ext cx="1684166" cy="51058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D3EE94F-7372-91C3-AC8A-63AFD2C5C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370" y="4845147"/>
            <a:ext cx="1914161" cy="86626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33FAC12-DD87-88B0-3F1F-68B717C17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67" y="4914412"/>
            <a:ext cx="2004802" cy="64729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BF06E05-EA74-CD63-9FE6-B5FC61A01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126" y="3528422"/>
            <a:ext cx="3010161" cy="314733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701DE640-E226-1571-4FB4-AF5E8B96B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67" y="5790277"/>
            <a:ext cx="1889924" cy="4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15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47D063-262E-15E2-470A-737FA0BD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13" y="203761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pl-PL" b="0" dirty="0"/>
              <a:t>Planowanie warsztatów strategicznych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FDDBE9-7BB3-4A5D-8FCE-851ED92E4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D8EC0BE-75E4-80F6-27CF-6CA9C426A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7" r="-16" b="7445"/>
          <a:stretch/>
        </p:blipFill>
        <p:spPr>
          <a:xfrm>
            <a:off x="504713" y="855867"/>
            <a:ext cx="11071074" cy="57983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D084C26-98CD-6FF5-58D8-1995748D9336}"/>
              </a:ext>
            </a:extLst>
          </p:cNvPr>
          <p:cNvSpPr/>
          <p:nvPr/>
        </p:nvSpPr>
        <p:spPr>
          <a:xfrm>
            <a:off x="742278" y="3195021"/>
            <a:ext cx="1635162" cy="3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48E901D-7DA7-D9D2-EEC2-DBBCC5815BDC}"/>
              </a:ext>
            </a:extLst>
          </p:cNvPr>
          <p:cNvSpPr/>
          <p:nvPr/>
        </p:nvSpPr>
        <p:spPr>
          <a:xfrm>
            <a:off x="4552278" y="4971825"/>
            <a:ext cx="1635162" cy="3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EAF2F1-D6E8-8013-0D04-B749AD6BD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578" y="4760416"/>
            <a:ext cx="94804" cy="2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71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D8B586-8E31-4137-BF85-EB7D954A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World </a:t>
            </a:r>
            <a:r>
              <a:rPr lang="pl-PL" b="0" dirty="0" err="1"/>
              <a:t>Cafe</a:t>
            </a:r>
            <a:endParaRPr lang="pl-PL" b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D8745E-DA82-4AE8-9A3C-0D47E5AB9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Źródło: </a:t>
            </a:r>
            <a:r>
              <a:rPr lang="pl-PL" dirty="0">
                <a:hlinkClick r:id="rId2"/>
              </a:rPr>
              <a:t>https://partycypacjaobywatelska.pl/strefa-wiedzy/techniki/world-cafe/</a:t>
            </a:r>
            <a:endParaRPr lang="pl-PL" dirty="0"/>
          </a:p>
          <a:p>
            <a:r>
              <a:rPr lang="pl-PL" dirty="0"/>
              <a:t>World Café powinna odbywać się w kawiarni lub w innym miejscu, gdzie stworzona zostanie „kawiarniana atmosfera” (dostęp do napojów, krzesła ustawione dookoła stolików, luźna atmosfera dyskusji).</a:t>
            </a:r>
          </a:p>
          <a:p>
            <a:r>
              <a:rPr lang="pl-PL" dirty="0"/>
              <a:t>Uczestnicy podzieleni są na kilkuosobowe grupki, które przy stolikach dyskutują na zadany temat. Po pewnym czasie (np. po 20 minutach) następuje zmiana i wszyscy poza jedną osobą (gospodarzem stolika) przenoszą się do innych stolików, omawiających inny temat lub inny aspekt danego tematu.</a:t>
            </a:r>
          </a:p>
          <a:p>
            <a:r>
              <a:rPr lang="pl-PL" dirty="0"/>
              <a:t>Gospodarz stołu streszcza to, co powiedziały poprzednie grupy i zachęca do dalszej dyskusji. Ponadto uczestnicy zachęcani są do zapisywania bądź rysowania swoich pomysłów (na papierowych obrusach lub kartkach „przypisanych” do stolika), aby następne grupy mogły się do nich odwoływać. </a:t>
            </a:r>
          </a:p>
          <a:p>
            <a:r>
              <a:rPr lang="pl-PL" dirty="0"/>
              <a:t>Na zakończenie spotkania dyskusje podsumowywane są w części plenarnej.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6296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D8B586-8E31-4137-BF85-EB7D954A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Warsztaty przyszłościowe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D8745E-DA82-4AE8-9A3C-0D47E5A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Źródło: </a:t>
            </a:r>
            <a:r>
              <a:rPr lang="pl-PL" sz="1600" dirty="0">
                <a:hlinkClick r:id="rId2"/>
              </a:rPr>
              <a:t>https://partycypacjaobywatelska.pl/strefa-wiedzy/techniki/warsztaty-przyszlosciowe/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Metoda prowadzenia dyskusji podczas spotkania. Polega na dialogu między zróżnicowanymi grupami (mieszkańcami, lokalnymi władzami, przedsiębiorcami itd.) w celu stworzenia wspólnej wizji danego obszaru. Zakłada 4 podstawowe fazy: przygotowania, krytyki, utopii i realizacji, czyli wymyślania konkretnych rozwiązań. Narzędzie to można stosować w odniesieniu do wielu tematów i kwestii, np. wizji zmian przestrzeni, którą planujemy, wyzwania stojące przed transportem publicznym, perspektywy kultury spędzania wolnego czasu przez młodzież, itp...</a:t>
            </a:r>
          </a:p>
          <a:p>
            <a:r>
              <a:rPr lang="pl-PL" sz="1600" b="1" dirty="0"/>
              <a:t>Przygotowanie: </a:t>
            </a:r>
            <a:r>
              <a:rPr lang="pl-PL" sz="1600" dirty="0"/>
              <a:t>grupa zapoznaje się ze sobą, poznaje reguły spotkania oraz temat będący przedmiotem dyskusji.</a:t>
            </a:r>
          </a:p>
          <a:p>
            <a:r>
              <a:rPr lang="pl-PL" sz="1600" b="1" dirty="0"/>
              <a:t>W fazie krytyki</a:t>
            </a:r>
            <a:r>
              <a:rPr lang="pl-PL" sz="1600" dirty="0"/>
              <a:t> na podstawie doświadczeń wszystkich uczestników i w oparciu o burzę mózgów gromadzone są informacje o niedoborach, zapisywane następnie na kartkach i wspólnie systematyzowane w małych grupach.</a:t>
            </a:r>
          </a:p>
          <a:p>
            <a:r>
              <a:rPr lang="pl-PL" sz="1600" b="1" dirty="0"/>
              <a:t>W fazie utopii (fantazji)</a:t>
            </a:r>
            <a:r>
              <a:rPr lang="pl-PL" sz="1600" dirty="0"/>
              <a:t> w formie „zabawy” powstają rozwiązania – bez zwracania uwagi na ograniczenia, które nakłada rzeczywistość, np. restrykcje finansowe.</a:t>
            </a:r>
          </a:p>
          <a:p>
            <a:r>
              <a:rPr lang="pl-PL" sz="1600" b="1" dirty="0"/>
              <a:t>Faza realizacji</a:t>
            </a:r>
            <a:r>
              <a:rPr lang="pl-PL" sz="1600" dirty="0"/>
              <a:t> stanowi próbę urzeczywistnienia najlepszych elementów fazy fantazji: to, co zostało wymyślone, zostaje doprecyzowane, uczestnicy osobiście przejmują odpowiedzialność i szukają partnerów do zawierania sojuszy. Następuje konkretyzacja propozycji i weryfikacja możliwości ich realizacji oraz ustalenie konkretnych kroków dalszych działań.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/>
              <a:t>Przykład warsztatów w Szwecji, dot. seniorów: </a:t>
            </a:r>
            <a:r>
              <a:rPr lang="pl-PL" sz="1600" dirty="0">
                <a:hlinkClick r:id="rId3"/>
              </a:rPr>
              <a:t>https://partycypacjaobywatelska.pl/wp-content/uploads/2015/09/Partycypacja_seniorow_Mora.pdf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72817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0DB93B-0B01-5E35-B03B-E980F30B1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3" y="97070"/>
            <a:ext cx="10515600" cy="1325563"/>
          </a:xfrm>
        </p:spPr>
        <p:txBody>
          <a:bodyPr/>
          <a:lstStyle/>
          <a:p>
            <a:r>
              <a:rPr lang="pl-PL" b="0" dirty="0"/>
              <a:t>Podejście doceniające (</a:t>
            </a:r>
            <a:r>
              <a:rPr lang="pl-PL" b="0" dirty="0" err="1"/>
              <a:t>Appreciative</a:t>
            </a:r>
            <a:r>
              <a:rPr lang="pl-PL" b="0" dirty="0"/>
              <a:t> </a:t>
            </a:r>
            <a:r>
              <a:rPr lang="pl-PL" b="0" dirty="0" err="1"/>
              <a:t>Inquiry</a:t>
            </a:r>
            <a:r>
              <a:rPr lang="pl-PL" b="0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7209EA-26EE-AC56-88EF-5129CC4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63" y="1269402"/>
            <a:ext cx="4894953" cy="558859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1800" dirty="0"/>
              <a:t>Pięć zasad podejścia doceniającego :</a:t>
            </a:r>
          </a:p>
          <a:p>
            <a:pPr marL="182563" lvl="1" indent="0">
              <a:buNone/>
            </a:pPr>
            <a:r>
              <a:rPr lang="pl-PL" sz="1800" b="1" dirty="0"/>
              <a:t>Zasada Konstruktywizmu </a:t>
            </a:r>
            <a:r>
              <a:rPr lang="pl-PL" sz="1800" dirty="0"/>
              <a:t>– to, w co wierzymy, określa, jak działamy, poprzez codzienne rozmowy tworzymy nowe idee</a:t>
            </a:r>
          </a:p>
          <a:p>
            <a:pPr marL="182563" lvl="1" indent="0">
              <a:buNone/>
            </a:pPr>
            <a:r>
              <a:rPr lang="pl-PL" sz="1800" b="1" dirty="0"/>
              <a:t>Zasada Jednoczesności </a:t>
            </a:r>
            <a:r>
              <a:rPr lang="pl-PL" sz="1800" dirty="0"/>
              <a:t>- ludzie tworzą system, poznają się i uczą wzajemnie, właściwe pytania mogą zasiać ziarno zmian</a:t>
            </a:r>
          </a:p>
          <a:p>
            <a:pPr marL="182563" lvl="1" indent="0">
              <a:buNone/>
            </a:pPr>
            <a:r>
              <a:rPr lang="pl-PL" sz="1800" b="1" dirty="0"/>
              <a:t>Zasada Opowieści </a:t>
            </a:r>
            <a:r>
              <a:rPr lang="pl-PL" sz="1800" dirty="0"/>
              <a:t>- historia organizacji jest opowiadana przez jej członków codziennie, używane słowa i zwroty powodują zrozumienie i inspirują do działania</a:t>
            </a:r>
          </a:p>
          <a:p>
            <a:pPr marL="182563" lvl="1" indent="0">
              <a:buNone/>
            </a:pPr>
            <a:r>
              <a:rPr lang="pl-PL" sz="1800" b="1" dirty="0"/>
              <a:t>Zasada Uprzedzania Faktów </a:t>
            </a:r>
            <a:r>
              <a:rPr lang="pl-PL" sz="1800" dirty="0"/>
              <a:t>– to, co robimy dziś, jest kierowane tym, jak siebie postrzegamy w przyszłości</a:t>
            </a:r>
          </a:p>
          <a:p>
            <a:pPr marL="182563" lvl="1" indent="0">
              <a:buNone/>
            </a:pPr>
            <a:r>
              <a:rPr lang="pl-PL" sz="1800" b="1" dirty="0"/>
              <a:t>Zasada Myślenia Pozytywnego </a:t>
            </a:r>
            <a:r>
              <a:rPr lang="pl-PL" sz="1800" dirty="0"/>
              <a:t>– odczucia – takie, jak nadzieja, inspiracja, koleżeństwo - powodują wzrost kreatywności oraz elastyczność poznawczą</a:t>
            </a:r>
          </a:p>
          <a:p>
            <a:pPr marL="0" indent="0">
              <a:buNone/>
            </a:pPr>
            <a:r>
              <a:rPr lang="pl-PL" sz="1800" i="1" dirty="0"/>
              <a:t>1990r., David </a:t>
            </a:r>
            <a:r>
              <a:rPr lang="pl-PL" sz="1800" i="1" dirty="0" err="1"/>
              <a:t>Cooperrider</a:t>
            </a:r>
            <a:r>
              <a:rPr lang="pl-PL" sz="1800" i="1" dirty="0"/>
              <a:t> oraz Diana Whitney </a:t>
            </a:r>
          </a:p>
        </p:txBody>
      </p:sp>
      <p:grpSp>
        <p:nvGrpSpPr>
          <p:cNvPr id="4" name="Symbol zastępczy zawartości 5">
            <a:extLst>
              <a:ext uri="{FF2B5EF4-FFF2-40B4-BE49-F238E27FC236}">
                <a16:creationId xmlns:a16="http://schemas.microsoft.com/office/drawing/2014/main" id="{E4B15E6F-79A4-85A0-C8C8-864D951D2577}"/>
              </a:ext>
            </a:extLst>
          </p:cNvPr>
          <p:cNvGrpSpPr/>
          <p:nvPr/>
        </p:nvGrpSpPr>
        <p:grpSpPr>
          <a:xfrm>
            <a:off x="5090483" y="1069035"/>
            <a:ext cx="6966384" cy="5788965"/>
            <a:chOff x="2368798" y="964344"/>
            <a:chExt cx="6966384" cy="5788965"/>
          </a:xfrm>
        </p:grpSpPr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97E62296-4506-BCE9-B5FC-2F34EB5AFDC1}"/>
                </a:ext>
              </a:extLst>
            </p:cNvPr>
            <p:cNvSpPr/>
            <p:nvPr/>
          </p:nvSpPr>
          <p:spPr>
            <a:xfrm>
              <a:off x="4704972" y="2769799"/>
              <a:ext cx="2533710" cy="19754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33713"/>
                <a:gd name="f7" fmla="val 1975416"/>
                <a:gd name="f8" fmla="val 987708"/>
                <a:gd name="f9" fmla="val 442212"/>
                <a:gd name="f10" fmla="val 567191"/>
                <a:gd name="f11" fmla="val 1266857"/>
                <a:gd name="f12" fmla="val 1966523"/>
                <a:gd name="f13" fmla="val 2533714"/>
                <a:gd name="f14" fmla="val 1533204"/>
                <a:gd name="f15" fmla="+- 0 0 -90"/>
                <a:gd name="f16" fmla="*/ f3 1 2533713"/>
                <a:gd name="f17" fmla="*/ f4 1 1975416"/>
                <a:gd name="f18" fmla="+- f7 0 f5"/>
                <a:gd name="f19" fmla="+- f6 0 f5"/>
                <a:gd name="f20" fmla="*/ f15 f0 1"/>
                <a:gd name="f21" fmla="*/ f19 1 2533713"/>
                <a:gd name="f22" fmla="*/ f18 1 1975416"/>
                <a:gd name="f23" fmla="*/ 0 f19 1"/>
                <a:gd name="f24" fmla="*/ 987708 f18 1"/>
                <a:gd name="f25" fmla="*/ 1266857 f19 1"/>
                <a:gd name="f26" fmla="*/ 0 f18 1"/>
                <a:gd name="f27" fmla="*/ 2533714 f19 1"/>
                <a:gd name="f28" fmla="*/ 1975416 f18 1"/>
                <a:gd name="f29" fmla="*/ f20 1 f2"/>
                <a:gd name="f30" fmla="*/ f23 1 2533713"/>
                <a:gd name="f31" fmla="*/ f24 1 1975416"/>
                <a:gd name="f32" fmla="*/ f25 1 2533713"/>
                <a:gd name="f33" fmla="*/ f26 1 1975416"/>
                <a:gd name="f34" fmla="*/ f27 1 2533713"/>
                <a:gd name="f35" fmla="*/ f28 1 1975416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2533713" h="1975416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FFD101"/>
            </a:solidFill>
            <a:ln cap="flat">
              <a:noFill/>
              <a:prstDash val="solid"/>
            </a:ln>
          </p:spPr>
          <p:txBody>
            <a:bodyPr vert="horz" wrap="square" lIns="401531" tIns="319774" rIns="401531" bIns="319774" anchor="ctr" anchorCtr="1" compatLnSpc="1">
              <a:noAutofit/>
            </a:bodyPr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1" i="0" u="none" strike="noStrike" kern="1200" cap="none" spc="0" baseline="0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Doceniająca dociekliwość </a:t>
              </a:r>
            </a:p>
          </p:txBody>
        </p:sp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F534EA51-B927-B3C5-93BD-64E0329C93C8}"/>
                </a:ext>
              </a:extLst>
            </p:cNvPr>
            <p:cNvSpPr/>
            <p:nvPr/>
          </p:nvSpPr>
          <p:spPr>
            <a:xfrm>
              <a:off x="5113013" y="964344"/>
              <a:ext cx="1578894" cy="15788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8893"/>
                <a:gd name="f7" fmla="val 789447"/>
                <a:gd name="f8" fmla="val 353447"/>
                <a:gd name="f9" fmla="val 1225447"/>
                <a:gd name="f10" fmla="val 1578894"/>
                <a:gd name="f11" fmla="+- 0 0 -90"/>
                <a:gd name="f12" fmla="*/ f3 1 1578893"/>
                <a:gd name="f13" fmla="*/ f4 1 1578893"/>
                <a:gd name="f14" fmla="+- f6 0 f5"/>
                <a:gd name="f15" fmla="*/ f11 f0 1"/>
                <a:gd name="f16" fmla="*/ f14 1 1578893"/>
                <a:gd name="f17" fmla="*/ 0 f14 1"/>
                <a:gd name="f18" fmla="*/ 789447 f14 1"/>
                <a:gd name="f19" fmla="*/ 1578894 f14 1"/>
                <a:gd name="f20" fmla="*/ f15 1 f2"/>
                <a:gd name="f21" fmla="*/ f17 1 1578893"/>
                <a:gd name="f22" fmla="*/ f18 1 1578893"/>
                <a:gd name="f23" fmla="*/ f19 1 157889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578893" h="157889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FFD101"/>
            </a:solidFill>
            <a:ln cap="flat">
              <a:noFill/>
              <a:prstDash val="solid"/>
            </a:ln>
          </p:spPr>
          <p:txBody>
            <a:bodyPr vert="horz" wrap="square" lIns="251542" tIns="251542" rIns="251542" bIns="251542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1200" cap="none" spc="0" baseline="0" dirty="0" err="1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Discover</a:t>
              </a:r>
              <a:endParaRPr lang="pl-PL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endParaRPr>
            </a:p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Odkrywanie tego co działa</a:t>
              </a:r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D4CAAFD6-64A1-58D2-8F96-42F79B23FA8E}"/>
                </a:ext>
              </a:extLst>
            </p:cNvPr>
            <p:cNvSpPr/>
            <p:nvPr/>
          </p:nvSpPr>
          <p:spPr>
            <a:xfrm>
              <a:off x="7756288" y="2933669"/>
              <a:ext cx="1578894" cy="15788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8893"/>
                <a:gd name="f7" fmla="val 789447"/>
                <a:gd name="f8" fmla="val 353447"/>
                <a:gd name="f9" fmla="val 1225447"/>
                <a:gd name="f10" fmla="val 1578894"/>
                <a:gd name="f11" fmla="+- 0 0 -90"/>
                <a:gd name="f12" fmla="*/ f3 1 1578893"/>
                <a:gd name="f13" fmla="*/ f4 1 1578893"/>
                <a:gd name="f14" fmla="+- f6 0 f5"/>
                <a:gd name="f15" fmla="*/ f11 f0 1"/>
                <a:gd name="f16" fmla="*/ f14 1 1578893"/>
                <a:gd name="f17" fmla="*/ 0 f14 1"/>
                <a:gd name="f18" fmla="*/ 789447 f14 1"/>
                <a:gd name="f19" fmla="*/ 1578894 f14 1"/>
                <a:gd name="f20" fmla="*/ f15 1 f2"/>
                <a:gd name="f21" fmla="*/ f17 1 1578893"/>
                <a:gd name="f22" fmla="*/ f18 1 1578893"/>
                <a:gd name="f23" fmla="*/ f19 1 157889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578893" h="157889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FFD101"/>
            </a:solidFill>
            <a:ln cap="flat">
              <a:noFill/>
              <a:prstDash val="solid"/>
            </a:ln>
          </p:spPr>
          <p:txBody>
            <a:bodyPr vert="horz" wrap="square" lIns="251542" tIns="251542" rIns="251542" bIns="251542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1200" cap="none" spc="0" baseline="0" dirty="0" err="1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Dream</a:t>
              </a:r>
              <a:endParaRPr lang="pl-PL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endParaRPr>
            </a:p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Wyobrażanie sobie jak dobrze mogłoby być</a:t>
              </a:r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0266C295-27B4-C8F4-B810-D0CB7BC51627}"/>
                </a:ext>
              </a:extLst>
            </p:cNvPr>
            <p:cNvSpPr/>
            <p:nvPr/>
          </p:nvSpPr>
          <p:spPr>
            <a:xfrm>
              <a:off x="5029200" y="4980041"/>
              <a:ext cx="1917624" cy="17732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7629"/>
                <a:gd name="f7" fmla="val 1773270"/>
                <a:gd name="f8" fmla="val 886635"/>
                <a:gd name="f9" fmla="val 396960"/>
                <a:gd name="f10" fmla="val 429276"/>
                <a:gd name="f11" fmla="val 958815"/>
                <a:gd name="f12" fmla="val 1488354"/>
                <a:gd name="f13" fmla="val 1917630"/>
                <a:gd name="f14" fmla="val 1376310"/>
                <a:gd name="f15" fmla="+- 0 0 -90"/>
                <a:gd name="f16" fmla="*/ f3 1 1917629"/>
                <a:gd name="f17" fmla="*/ f4 1 1773270"/>
                <a:gd name="f18" fmla="+- f7 0 f5"/>
                <a:gd name="f19" fmla="+- f6 0 f5"/>
                <a:gd name="f20" fmla="*/ f15 f0 1"/>
                <a:gd name="f21" fmla="*/ f19 1 1917629"/>
                <a:gd name="f22" fmla="*/ f18 1 1773270"/>
                <a:gd name="f23" fmla="*/ 0 f19 1"/>
                <a:gd name="f24" fmla="*/ 886635 f18 1"/>
                <a:gd name="f25" fmla="*/ 958815 f19 1"/>
                <a:gd name="f26" fmla="*/ 0 f18 1"/>
                <a:gd name="f27" fmla="*/ 1917630 f19 1"/>
                <a:gd name="f28" fmla="*/ 1773270 f18 1"/>
                <a:gd name="f29" fmla="*/ f20 1 f2"/>
                <a:gd name="f30" fmla="*/ f23 1 1917629"/>
                <a:gd name="f31" fmla="*/ f24 1 1773270"/>
                <a:gd name="f32" fmla="*/ f25 1 1917629"/>
                <a:gd name="f33" fmla="*/ f26 1 1773270"/>
                <a:gd name="f34" fmla="*/ f27 1 1917629"/>
                <a:gd name="f35" fmla="*/ f28 1 1773270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917629" h="17732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FFD101"/>
            </a:solidFill>
            <a:ln cap="flat">
              <a:noFill/>
              <a:prstDash val="solid"/>
            </a:ln>
          </p:spPr>
          <p:txBody>
            <a:bodyPr vert="horz" wrap="square" lIns="301148" tIns="280007" rIns="301148" bIns="280007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Design</a:t>
              </a:r>
              <a:r>
                <a:rPr lang="pl-PL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 Projektowanie tego jak powinno być </a:t>
              </a:r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C4F50108-31D9-1572-FE32-039979E4C014}"/>
                </a:ext>
              </a:extLst>
            </p:cNvPr>
            <p:cNvSpPr/>
            <p:nvPr/>
          </p:nvSpPr>
          <p:spPr>
            <a:xfrm>
              <a:off x="2368798" y="2901802"/>
              <a:ext cx="1578894" cy="15788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8893"/>
                <a:gd name="f7" fmla="val 789447"/>
                <a:gd name="f8" fmla="val 353447"/>
                <a:gd name="f9" fmla="val 1225447"/>
                <a:gd name="f10" fmla="val 1578894"/>
                <a:gd name="f11" fmla="+- 0 0 -90"/>
                <a:gd name="f12" fmla="*/ f3 1 1578893"/>
                <a:gd name="f13" fmla="*/ f4 1 1578893"/>
                <a:gd name="f14" fmla="+- f6 0 f5"/>
                <a:gd name="f15" fmla="*/ f11 f0 1"/>
                <a:gd name="f16" fmla="*/ f14 1 1578893"/>
                <a:gd name="f17" fmla="*/ 0 f14 1"/>
                <a:gd name="f18" fmla="*/ 789447 f14 1"/>
                <a:gd name="f19" fmla="*/ 1578894 f14 1"/>
                <a:gd name="f20" fmla="*/ f15 1 f2"/>
                <a:gd name="f21" fmla="*/ f17 1 1578893"/>
                <a:gd name="f22" fmla="*/ f18 1 1578893"/>
                <a:gd name="f23" fmla="*/ f19 1 1578893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578893" h="1578893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FFD101"/>
            </a:solidFill>
            <a:ln cap="flat">
              <a:noFill/>
              <a:prstDash val="solid"/>
            </a:ln>
          </p:spPr>
          <p:txBody>
            <a:bodyPr vert="horz" wrap="square" lIns="251542" tIns="251542" rIns="251542" bIns="251542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1" i="0" u="none" strike="noStrike" kern="1200" cap="none" spc="0" baseline="0" dirty="0" err="1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Destiny</a:t>
              </a:r>
              <a:endParaRPr lang="pl-PL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endParaRPr>
            </a:p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rPr>
                <a:t>Doprowadzanie do tego jak ma być</a:t>
              </a:r>
            </a:p>
          </p:txBody>
        </p:sp>
      </p:grpSp>
      <p:cxnSp>
        <p:nvCxnSpPr>
          <p:cNvPr id="10" name="Łącznik prosty ze strzałką 3">
            <a:extLst>
              <a:ext uri="{FF2B5EF4-FFF2-40B4-BE49-F238E27FC236}">
                <a16:creationId xmlns:a16="http://schemas.microsoft.com/office/drawing/2014/main" id="{4FDBBC8F-084B-3E7B-D044-25434B0F9156}"/>
              </a:ext>
            </a:extLst>
          </p:cNvPr>
          <p:cNvCxnSpPr>
            <a:cxnSpLocks/>
          </p:cNvCxnSpPr>
          <p:nvPr/>
        </p:nvCxnSpPr>
        <p:spPr>
          <a:xfrm>
            <a:off x="9052213" y="2506719"/>
            <a:ext cx="0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11" name="Łącznik: zakrzywiony 10">
            <a:extLst>
              <a:ext uri="{FF2B5EF4-FFF2-40B4-BE49-F238E27FC236}">
                <a16:creationId xmlns:a16="http://schemas.microsoft.com/office/drawing/2014/main" id="{DB1E627A-AA58-6093-A6FC-F29F5D360CB0}"/>
              </a:ext>
            </a:extLst>
          </p:cNvPr>
          <p:cNvCxnSpPr>
            <a:cxnSpLocks/>
          </p:cNvCxnSpPr>
          <p:nvPr/>
        </p:nvCxnSpPr>
        <p:spPr>
          <a:xfrm>
            <a:off x="9601950" y="1982585"/>
            <a:ext cx="1246913" cy="768928"/>
          </a:xfrm>
          <a:prstGeom prst="curvedConnector3">
            <a:avLst/>
          </a:prstGeom>
          <a:noFill/>
          <a:ln w="9528" cap="flat">
            <a:solidFill>
              <a:srgbClr val="4472C4"/>
            </a:solidFill>
            <a:prstDash val="solid"/>
            <a:round/>
            <a:tailEnd type="arrow"/>
          </a:ln>
        </p:spPr>
      </p:cxnSp>
      <p:cxnSp>
        <p:nvCxnSpPr>
          <p:cNvPr id="12" name="Łącznik: zakrzywiony 11">
            <a:extLst>
              <a:ext uri="{FF2B5EF4-FFF2-40B4-BE49-F238E27FC236}">
                <a16:creationId xmlns:a16="http://schemas.microsoft.com/office/drawing/2014/main" id="{BCE46866-677E-2CFF-501C-12F019D48DC4}"/>
              </a:ext>
            </a:extLst>
          </p:cNvPr>
          <p:cNvCxnSpPr>
            <a:cxnSpLocks/>
          </p:cNvCxnSpPr>
          <p:nvPr/>
        </p:nvCxnSpPr>
        <p:spPr>
          <a:xfrm rot="10799975" flipV="1">
            <a:off x="9934206" y="4716650"/>
            <a:ext cx="1163775" cy="976744"/>
          </a:xfrm>
          <a:prstGeom prst="curvedConnector3">
            <a:avLst/>
          </a:prstGeom>
          <a:noFill/>
          <a:ln w="9528" cap="flat">
            <a:solidFill>
              <a:srgbClr val="4472C4"/>
            </a:solidFill>
            <a:prstDash val="solid"/>
            <a:round/>
            <a:tailEnd type="arrow"/>
          </a:ln>
        </p:spPr>
      </p:cxnSp>
      <p:cxnSp>
        <p:nvCxnSpPr>
          <p:cNvPr id="13" name="Łącznik: zakrzywiony 12">
            <a:extLst>
              <a:ext uri="{FF2B5EF4-FFF2-40B4-BE49-F238E27FC236}">
                <a16:creationId xmlns:a16="http://schemas.microsoft.com/office/drawing/2014/main" id="{0FC3B364-409F-21A1-B64C-491A438FC4CA}"/>
              </a:ext>
            </a:extLst>
          </p:cNvPr>
          <p:cNvCxnSpPr>
            <a:cxnSpLocks/>
          </p:cNvCxnSpPr>
          <p:nvPr/>
        </p:nvCxnSpPr>
        <p:spPr>
          <a:xfrm rot="10799991">
            <a:off x="6079581" y="4716649"/>
            <a:ext cx="1496297" cy="893616"/>
          </a:xfrm>
          <a:prstGeom prst="curvedConnector3">
            <a:avLst/>
          </a:prstGeom>
          <a:noFill/>
          <a:ln w="9528" cap="flat">
            <a:solidFill>
              <a:srgbClr val="4472C4"/>
            </a:solidFill>
            <a:prstDash val="solid"/>
            <a:round/>
            <a:tailEnd type="arrow"/>
          </a:ln>
        </p:spPr>
      </p:cxnSp>
      <p:cxnSp>
        <p:nvCxnSpPr>
          <p:cNvPr id="14" name="Łącznik: zakrzywiony 15">
            <a:extLst>
              <a:ext uri="{FF2B5EF4-FFF2-40B4-BE49-F238E27FC236}">
                <a16:creationId xmlns:a16="http://schemas.microsoft.com/office/drawing/2014/main" id="{5ED4B859-EA5B-C5EB-AA1F-D76C69F5C9E3}"/>
              </a:ext>
            </a:extLst>
          </p:cNvPr>
          <p:cNvCxnSpPr>
            <a:cxnSpLocks/>
          </p:cNvCxnSpPr>
          <p:nvPr/>
        </p:nvCxnSpPr>
        <p:spPr>
          <a:xfrm flipV="1">
            <a:off x="6155796" y="1982585"/>
            <a:ext cx="1420100" cy="879762"/>
          </a:xfrm>
          <a:prstGeom prst="curvedConnector3">
            <a:avLst/>
          </a:prstGeom>
          <a:noFill/>
          <a:ln w="9528" cap="flat">
            <a:solidFill>
              <a:srgbClr val="4472C4"/>
            </a:solidFill>
            <a:prstDash val="solid"/>
            <a:round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381220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A20F7-0C85-E7B0-1202-000214CA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23" y="542611"/>
            <a:ext cx="11741972" cy="871369"/>
          </a:xfrm>
        </p:spPr>
        <p:txBody>
          <a:bodyPr>
            <a:normAutofit fontScale="90000"/>
          </a:bodyPr>
          <a:lstStyle/>
          <a:p>
            <a:r>
              <a:rPr lang="pl-PL" b="0" dirty="0"/>
              <a:t>Partycypacyjny charakter LSR na etapie jej opracowania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F6FADF-9629-EF12-116F-506528493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629792"/>
              </p:ext>
            </p:extLst>
          </p:nvPr>
        </p:nvGraphicFramePr>
        <p:xfrm>
          <a:off x="783461" y="1571682"/>
          <a:ext cx="10998798" cy="275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80AF688B-E5E3-4B45-442E-949AD2924DC3}"/>
              </a:ext>
            </a:extLst>
          </p:cNvPr>
          <p:cNvSpPr txBox="1">
            <a:spLocks/>
          </p:cNvSpPr>
          <p:nvPr/>
        </p:nvSpPr>
        <p:spPr>
          <a:xfrm>
            <a:off x="5962" y="4667426"/>
            <a:ext cx="2909047" cy="3807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Przebieg konsultacji LSR ze społecznością lokalną</a:t>
            </a:r>
            <a:endParaRPr lang="pl-PL" sz="18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F7A87FE-A32F-AA29-3E7B-8D85F293B550}"/>
              </a:ext>
            </a:extLst>
          </p:cNvPr>
          <p:cNvSpPr txBox="1">
            <a:spLocks/>
          </p:cNvSpPr>
          <p:nvPr/>
        </p:nvSpPr>
        <p:spPr>
          <a:xfrm>
            <a:off x="2032303" y="6023605"/>
            <a:ext cx="2137855" cy="167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5EC78C1-6AF4-E630-D6EE-53E101D9F501}"/>
              </a:ext>
            </a:extLst>
          </p:cNvPr>
          <p:cNvSpPr txBox="1"/>
          <p:nvPr/>
        </p:nvSpPr>
        <p:spPr>
          <a:xfrm>
            <a:off x="4274525" y="4574039"/>
            <a:ext cx="3233257" cy="102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dirty="0">
                <a:solidFill>
                  <a:srgbClr val="00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Wykorzystanie adekwatnych do potrzeb partycypacyjnych metod konsultacji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0A4DCB7-F084-5528-534C-599FD4DE39D3}"/>
              </a:ext>
            </a:extLst>
          </p:cNvPr>
          <p:cNvSpPr txBox="1"/>
          <p:nvPr/>
        </p:nvSpPr>
        <p:spPr>
          <a:xfrm>
            <a:off x="8054336" y="4122481"/>
            <a:ext cx="4210722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dirty="0">
                <a:solidFill>
                  <a:srgbClr val="0066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Analiza przyjęcia bądź odrzucenia wniosków z konsultacji.</a:t>
            </a:r>
            <a:endParaRPr lang="pl-PL" sz="1800" b="1" dirty="0">
              <a:solidFill>
                <a:srgbClr val="0066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0066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pl-PL" sz="1800" b="1" dirty="0">
                <a:solidFill>
                  <a:srgbClr val="0066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ykorzystanie danych z konsultacji społecznych przeprowadzonych na obszarze objętym LSR do jej opracowania. </a:t>
            </a:r>
            <a:endParaRPr lang="pl-PL" sz="1800" b="1" dirty="0">
              <a:solidFill>
                <a:srgbClr val="0066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pl-PL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26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9431CB-8BC4-1D59-DD85-CD92833F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62351"/>
            <a:ext cx="10328238" cy="869258"/>
          </a:xfrm>
        </p:spPr>
        <p:txBody>
          <a:bodyPr/>
          <a:lstStyle/>
          <a:p>
            <a:r>
              <a:rPr lang="pl-PL" b="0" dirty="0"/>
              <a:t>Podejście doceniające - mechanika</a:t>
            </a:r>
          </a:p>
        </p:txBody>
      </p:sp>
      <p:grpSp>
        <p:nvGrpSpPr>
          <p:cNvPr id="4" name="Symbol zastępczy zawartości 5">
            <a:extLst>
              <a:ext uri="{FF2B5EF4-FFF2-40B4-BE49-F238E27FC236}">
                <a16:creationId xmlns:a16="http://schemas.microsoft.com/office/drawing/2014/main" id="{C59F17A8-236B-FEF8-9A4F-F1B88AC48A10}"/>
              </a:ext>
            </a:extLst>
          </p:cNvPr>
          <p:cNvGrpSpPr/>
          <p:nvPr/>
        </p:nvGrpSpPr>
        <p:grpSpPr>
          <a:xfrm>
            <a:off x="2852422" y="2295539"/>
            <a:ext cx="5933350" cy="4043021"/>
            <a:chOff x="2606990" y="2030507"/>
            <a:chExt cx="6262790" cy="4329107"/>
          </a:xfrm>
        </p:grpSpPr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84DF347F-057E-2D54-81B9-80E46CFBBF5F}"/>
                </a:ext>
              </a:extLst>
            </p:cNvPr>
            <p:cNvSpPr/>
            <p:nvPr/>
          </p:nvSpPr>
          <p:spPr>
            <a:xfrm>
              <a:off x="4613285" y="3404969"/>
              <a:ext cx="2143582" cy="15024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43580"/>
                <a:gd name="f7" fmla="val 1502475"/>
                <a:gd name="f8" fmla="val 751238"/>
                <a:gd name="f9" fmla="val 336341"/>
                <a:gd name="f10" fmla="val 479857"/>
                <a:gd name="f11" fmla="val 1071790"/>
                <a:gd name="f12" fmla="val 1663723"/>
                <a:gd name="f13" fmla="val 1166135"/>
                <a:gd name="f14" fmla="val 1502476"/>
                <a:gd name="f15" fmla="+- 0 0 -90"/>
                <a:gd name="f16" fmla="*/ f3 1 2143580"/>
                <a:gd name="f17" fmla="*/ f4 1 1502475"/>
                <a:gd name="f18" fmla="+- f7 0 f5"/>
                <a:gd name="f19" fmla="+- f6 0 f5"/>
                <a:gd name="f20" fmla="*/ f15 f0 1"/>
                <a:gd name="f21" fmla="*/ f19 1 2143580"/>
                <a:gd name="f22" fmla="*/ f18 1 1502475"/>
                <a:gd name="f23" fmla="*/ 0 f19 1"/>
                <a:gd name="f24" fmla="*/ 751238 f18 1"/>
                <a:gd name="f25" fmla="*/ 1071790 f19 1"/>
                <a:gd name="f26" fmla="*/ 0 f18 1"/>
                <a:gd name="f27" fmla="*/ 2143580 f19 1"/>
                <a:gd name="f28" fmla="*/ 1502476 f18 1"/>
                <a:gd name="f29" fmla="*/ f20 1 f2"/>
                <a:gd name="f30" fmla="*/ f23 1 2143580"/>
                <a:gd name="f31" fmla="*/ f24 1 1502475"/>
                <a:gd name="f32" fmla="*/ f25 1 2143580"/>
                <a:gd name="f33" fmla="*/ f26 1 1502475"/>
                <a:gd name="f34" fmla="*/ f27 1 2143580"/>
                <a:gd name="f35" fmla="*/ f28 1 1502475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2143580" h="1502475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BF93C4"/>
            </a:solidFill>
            <a:ln cap="flat">
              <a:noFill/>
              <a:prstDash val="solid"/>
            </a:ln>
          </p:spPr>
          <p:txBody>
            <a:bodyPr vert="horz" wrap="square" lIns="334240" tIns="240350" rIns="334240" bIns="240350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Doceniające pytania</a:t>
              </a:r>
            </a:p>
          </p:txBody>
        </p:sp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94951565-7D01-8FC1-E5AC-D7D3EAB5B008}"/>
                </a:ext>
              </a:extLst>
            </p:cNvPr>
            <p:cNvSpPr/>
            <p:nvPr/>
          </p:nvSpPr>
          <p:spPr>
            <a:xfrm>
              <a:off x="4619731" y="2030507"/>
              <a:ext cx="2092677" cy="12008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2674"/>
                <a:gd name="f7" fmla="val 1200885"/>
                <a:gd name="f8" fmla="val 600443"/>
                <a:gd name="f9" fmla="val 268827"/>
                <a:gd name="f10" fmla="val 468461"/>
                <a:gd name="f11" fmla="val 1046337"/>
                <a:gd name="f12" fmla="val 1624213"/>
                <a:gd name="f13" fmla="val 932059"/>
                <a:gd name="f14" fmla="val 1200886"/>
                <a:gd name="f15" fmla="+- 0 0 -90"/>
                <a:gd name="f16" fmla="*/ f3 1 2092674"/>
                <a:gd name="f17" fmla="*/ f4 1 1200885"/>
                <a:gd name="f18" fmla="+- f7 0 f5"/>
                <a:gd name="f19" fmla="+- f6 0 f5"/>
                <a:gd name="f20" fmla="*/ f15 f0 1"/>
                <a:gd name="f21" fmla="*/ f19 1 2092674"/>
                <a:gd name="f22" fmla="*/ f18 1 1200885"/>
                <a:gd name="f23" fmla="*/ 0 f19 1"/>
                <a:gd name="f24" fmla="*/ 600443 f18 1"/>
                <a:gd name="f25" fmla="*/ 1046337 f19 1"/>
                <a:gd name="f26" fmla="*/ 0 f18 1"/>
                <a:gd name="f27" fmla="*/ 2092674 f19 1"/>
                <a:gd name="f28" fmla="*/ 1200886 f18 1"/>
                <a:gd name="f29" fmla="*/ f20 1 f2"/>
                <a:gd name="f30" fmla="*/ f23 1 2092674"/>
                <a:gd name="f31" fmla="*/ f24 1 1200885"/>
                <a:gd name="f32" fmla="*/ f25 1 2092674"/>
                <a:gd name="f33" fmla="*/ f26 1 1200885"/>
                <a:gd name="f34" fmla="*/ f27 1 2092674"/>
                <a:gd name="f35" fmla="*/ f28 1 1200885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2092674" h="1200885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BF93C4"/>
            </a:solidFill>
            <a:ln cap="flat">
              <a:noFill/>
              <a:prstDash val="solid"/>
            </a:ln>
          </p:spPr>
          <p:txBody>
            <a:bodyPr vert="horz" wrap="square" lIns="326788" tIns="196184" rIns="326788" bIns="196184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Odkrywanie tego co działa</a:t>
              </a:r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EC908826-0E7B-1C1F-1AE1-34B98850A757}"/>
                </a:ext>
              </a:extLst>
            </p:cNvPr>
            <p:cNvSpPr/>
            <p:nvPr/>
          </p:nvSpPr>
          <p:spPr>
            <a:xfrm>
              <a:off x="6787170" y="3506294"/>
              <a:ext cx="2082610" cy="12008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82611"/>
                <a:gd name="f7" fmla="val 1200885"/>
                <a:gd name="f8" fmla="val 600443"/>
                <a:gd name="f9" fmla="val 268827"/>
                <a:gd name="f10" fmla="val 466209"/>
                <a:gd name="f11" fmla="val 1041306"/>
                <a:gd name="f12" fmla="val 1616403"/>
                <a:gd name="f13" fmla="val 2082612"/>
                <a:gd name="f14" fmla="val 932059"/>
                <a:gd name="f15" fmla="val 1200886"/>
                <a:gd name="f16" fmla="+- 0 0 -90"/>
                <a:gd name="f17" fmla="*/ f3 1 2082611"/>
                <a:gd name="f18" fmla="*/ f4 1 1200885"/>
                <a:gd name="f19" fmla="+- f7 0 f5"/>
                <a:gd name="f20" fmla="+- f6 0 f5"/>
                <a:gd name="f21" fmla="*/ f16 f0 1"/>
                <a:gd name="f22" fmla="*/ f20 1 2082611"/>
                <a:gd name="f23" fmla="*/ f19 1 1200885"/>
                <a:gd name="f24" fmla="*/ 0 f20 1"/>
                <a:gd name="f25" fmla="*/ 600443 f19 1"/>
                <a:gd name="f26" fmla="*/ 1041306 f20 1"/>
                <a:gd name="f27" fmla="*/ 0 f19 1"/>
                <a:gd name="f28" fmla="*/ 2082612 f20 1"/>
                <a:gd name="f29" fmla="*/ 1200886 f19 1"/>
                <a:gd name="f30" fmla="*/ f21 1 f2"/>
                <a:gd name="f31" fmla="*/ f24 1 2082611"/>
                <a:gd name="f32" fmla="*/ f25 1 1200885"/>
                <a:gd name="f33" fmla="*/ f26 1 2082611"/>
                <a:gd name="f34" fmla="*/ f27 1 1200885"/>
                <a:gd name="f35" fmla="*/ f28 1 2082611"/>
                <a:gd name="f36" fmla="*/ f29 1 1200885"/>
                <a:gd name="f37" fmla="*/ f5 1 f22"/>
                <a:gd name="f38" fmla="*/ f6 1 f22"/>
                <a:gd name="f39" fmla="*/ f5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3"/>
                </a:cxn>
                <a:cxn ang="f41">
                  <a:pos x="f54" y="f57"/>
                </a:cxn>
                <a:cxn ang="f41">
                  <a:pos x="f52" y="f53"/>
                </a:cxn>
              </a:cxnLst>
              <a:rect l="f48" t="f51" r="f49" b="f50"/>
              <a:pathLst>
                <a:path w="2082611" h="1200885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BF93C4"/>
            </a:solidFill>
            <a:ln cap="flat">
              <a:noFill/>
              <a:prstDash val="solid"/>
            </a:ln>
          </p:spPr>
          <p:txBody>
            <a:bodyPr vert="horz" wrap="square" lIns="325306" tIns="196184" rIns="325306" bIns="196184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Wyobrażanie sobie jak dobrze mogłoby być</a:t>
              </a:r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FB7B6953-A565-AB0C-AB4A-A97525181572}"/>
                </a:ext>
              </a:extLst>
            </p:cNvPr>
            <p:cNvSpPr/>
            <p:nvPr/>
          </p:nvSpPr>
          <p:spPr>
            <a:xfrm>
              <a:off x="4613285" y="5162071"/>
              <a:ext cx="1997461" cy="11975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2434"/>
                <a:gd name="f7" fmla="val 1197546"/>
                <a:gd name="f8" fmla="val 598773"/>
                <a:gd name="f9" fmla="val 268080"/>
                <a:gd name="f10" fmla="val 412443"/>
                <a:gd name="f11" fmla="val 921217"/>
                <a:gd name="f12" fmla="val 1429991"/>
                <a:gd name="f13" fmla="val 929466"/>
                <a:gd name="f14" fmla="+- 0 0 -90"/>
                <a:gd name="f15" fmla="*/ f3 1 1842434"/>
                <a:gd name="f16" fmla="*/ f4 1 1197546"/>
                <a:gd name="f17" fmla="+- f7 0 f5"/>
                <a:gd name="f18" fmla="+- f6 0 f5"/>
                <a:gd name="f19" fmla="*/ f14 f0 1"/>
                <a:gd name="f20" fmla="*/ f18 1 1842434"/>
                <a:gd name="f21" fmla="*/ f17 1 1197546"/>
                <a:gd name="f22" fmla="*/ 0 f18 1"/>
                <a:gd name="f23" fmla="*/ 598773 f17 1"/>
                <a:gd name="f24" fmla="*/ 921217 f18 1"/>
                <a:gd name="f25" fmla="*/ 0 f17 1"/>
                <a:gd name="f26" fmla="*/ 1842434 f18 1"/>
                <a:gd name="f27" fmla="*/ 1197546 f17 1"/>
                <a:gd name="f28" fmla="*/ f19 1 f2"/>
                <a:gd name="f29" fmla="*/ f22 1 1842434"/>
                <a:gd name="f30" fmla="*/ f23 1 1197546"/>
                <a:gd name="f31" fmla="*/ f24 1 1842434"/>
                <a:gd name="f32" fmla="*/ f25 1 1197546"/>
                <a:gd name="f33" fmla="*/ f26 1 1842434"/>
                <a:gd name="f34" fmla="*/ f27 1 1197546"/>
                <a:gd name="f35" fmla="*/ f5 1 f20"/>
                <a:gd name="f36" fmla="*/ f6 1 f20"/>
                <a:gd name="f37" fmla="*/ f5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1"/>
                </a:cxn>
                <a:cxn ang="f39">
                  <a:pos x="f52" y="f55"/>
                </a:cxn>
                <a:cxn ang="f39">
                  <a:pos x="f50" y="f51"/>
                </a:cxn>
              </a:cxnLst>
              <a:rect l="f46" t="f49" r="f47" b="f48"/>
              <a:pathLst>
                <a:path w="1842434" h="1197546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BF93C4"/>
            </a:solidFill>
            <a:ln cap="flat">
              <a:noFill/>
              <a:prstDash val="solid"/>
            </a:ln>
          </p:spPr>
          <p:txBody>
            <a:bodyPr vert="horz" wrap="square" lIns="290139" tIns="195699" rIns="290139" bIns="195699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Projektowanie tego jak powinno być </a:t>
              </a:r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D7387B02-EFCB-0213-035B-0569870596D7}"/>
                </a:ext>
              </a:extLst>
            </p:cNvPr>
            <p:cNvSpPr/>
            <p:nvPr/>
          </p:nvSpPr>
          <p:spPr>
            <a:xfrm>
              <a:off x="2606990" y="3416655"/>
              <a:ext cx="1860511" cy="13783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60507"/>
                <a:gd name="f7" fmla="val 1378352"/>
                <a:gd name="f8" fmla="val 689176"/>
                <a:gd name="f9" fmla="val 308555"/>
                <a:gd name="f10" fmla="val 416489"/>
                <a:gd name="f11" fmla="val 930254"/>
                <a:gd name="f12" fmla="val 1444019"/>
                <a:gd name="f13" fmla="val 1860508"/>
                <a:gd name="f14" fmla="val 1069797"/>
                <a:gd name="f15" fmla="+- 0 0 -90"/>
                <a:gd name="f16" fmla="*/ f3 1 1860507"/>
                <a:gd name="f17" fmla="*/ f4 1 1378352"/>
                <a:gd name="f18" fmla="+- f7 0 f5"/>
                <a:gd name="f19" fmla="+- f6 0 f5"/>
                <a:gd name="f20" fmla="*/ f15 f0 1"/>
                <a:gd name="f21" fmla="*/ f19 1 1860507"/>
                <a:gd name="f22" fmla="*/ f18 1 1378352"/>
                <a:gd name="f23" fmla="*/ 0 f19 1"/>
                <a:gd name="f24" fmla="*/ 689176 f18 1"/>
                <a:gd name="f25" fmla="*/ 930254 f19 1"/>
                <a:gd name="f26" fmla="*/ 0 f18 1"/>
                <a:gd name="f27" fmla="*/ 1860508 f19 1"/>
                <a:gd name="f28" fmla="*/ 1378352 f18 1"/>
                <a:gd name="f29" fmla="*/ f20 1 f2"/>
                <a:gd name="f30" fmla="*/ f23 1 1860507"/>
                <a:gd name="f31" fmla="*/ f24 1 1378352"/>
                <a:gd name="f32" fmla="*/ f25 1 1860507"/>
                <a:gd name="f33" fmla="*/ f26 1 1378352"/>
                <a:gd name="f34" fmla="*/ f27 1 1860507"/>
                <a:gd name="f35" fmla="*/ f28 1 1378352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860507" h="1378352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BF93C4"/>
            </a:solidFill>
            <a:ln cap="flat">
              <a:noFill/>
              <a:prstDash val="solid"/>
            </a:ln>
          </p:spPr>
          <p:txBody>
            <a:bodyPr vert="horz" wrap="square" lIns="292781" tIns="222171" rIns="292781" bIns="222171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Doprowadza-nie do tego jak ma być</a:t>
              </a:r>
            </a:p>
          </p:txBody>
        </p:sp>
      </p:grpSp>
      <p:cxnSp>
        <p:nvCxnSpPr>
          <p:cNvPr id="10" name="Łącznik prosty ze strzałką 3">
            <a:extLst>
              <a:ext uri="{FF2B5EF4-FFF2-40B4-BE49-F238E27FC236}">
                <a16:creationId xmlns:a16="http://schemas.microsoft.com/office/drawing/2014/main" id="{49BE426A-86EB-2531-3A7D-0DAAD7964AA5}"/>
              </a:ext>
            </a:extLst>
          </p:cNvPr>
          <p:cNvCxnSpPr>
            <a:cxnSpLocks/>
          </p:cNvCxnSpPr>
          <p:nvPr/>
        </p:nvCxnSpPr>
        <p:spPr>
          <a:xfrm>
            <a:off x="6657106" y="2402028"/>
            <a:ext cx="0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11" name="Łącznik: zakrzywiony 9">
            <a:extLst>
              <a:ext uri="{FF2B5EF4-FFF2-40B4-BE49-F238E27FC236}">
                <a16:creationId xmlns:a16="http://schemas.microsoft.com/office/drawing/2014/main" id="{EAF8114A-97FA-FA2B-9E77-5871D3E75A47}"/>
              </a:ext>
            </a:extLst>
          </p:cNvPr>
          <p:cNvCxnSpPr>
            <a:cxnSpLocks/>
          </p:cNvCxnSpPr>
          <p:nvPr/>
        </p:nvCxnSpPr>
        <p:spPr>
          <a:xfrm>
            <a:off x="6669871" y="2809695"/>
            <a:ext cx="1036463" cy="656255"/>
          </a:xfrm>
          <a:prstGeom prst="curvedConnector3">
            <a:avLst/>
          </a:prstGeom>
          <a:noFill/>
          <a:ln w="9528" cap="flat">
            <a:solidFill>
              <a:srgbClr val="4472C4"/>
            </a:solidFill>
            <a:prstDash val="solid"/>
            <a:round/>
            <a:tailEnd type="arrow"/>
          </a:ln>
        </p:spPr>
      </p:cxnSp>
      <p:cxnSp>
        <p:nvCxnSpPr>
          <p:cNvPr id="12" name="Łącznik: zakrzywiony 11">
            <a:extLst>
              <a:ext uri="{FF2B5EF4-FFF2-40B4-BE49-F238E27FC236}">
                <a16:creationId xmlns:a16="http://schemas.microsoft.com/office/drawing/2014/main" id="{4045E1D2-F913-66EF-E085-CD3838475BF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69864" y="4821709"/>
            <a:ext cx="1120180" cy="775620"/>
          </a:xfrm>
          <a:prstGeom prst="curvedConnector3">
            <a:avLst/>
          </a:prstGeom>
          <a:noFill/>
          <a:ln w="9528" cap="flat">
            <a:solidFill>
              <a:srgbClr val="4472C4"/>
            </a:solidFill>
            <a:prstDash val="solid"/>
            <a:round/>
            <a:tailEnd type="arrow"/>
          </a:ln>
        </p:spPr>
      </p:cxnSp>
      <p:cxnSp>
        <p:nvCxnSpPr>
          <p:cNvPr id="13" name="Łącznik: zakrzywiony 12">
            <a:extLst>
              <a:ext uri="{FF2B5EF4-FFF2-40B4-BE49-F238E27FC236}">
                <a16:creationId xmlns:a16="http://schemas.microsoft.com/office/drawing/2014/main" id="{E4C94A5E-7FB1-018C-42C6-1D9DD36D022A}"/>
              </a:ext>
            </a:extLst>
          </p:cNvPr>
          <p:cNvCxnSpPr>
            <a:cxnSpLocks/>
          </p:cNvCxnSpPr>
          <p:nvPr/>
        </p:nvCxnSpPr>
        <p:spPr>
          <a:xfrm rot="10800000">
            <a:off x="3684390" y="4910505"/>
            <a:ext cx="973710" cy="890093"/>
          </a:xfrm>
          <a:prstGeom prst="curvedConnector3">
            <a:avLst/>
          </a:prstGeom>
          <a:noFill/>
          <a:ln w="9528" cap="flat">
            <a:solidFill>
              <a:srgbClr val="4472C4"/>
            </a:solidFill>
            <a:prstDash val="solid"/>
            <a:round/>
            <a:tailEnd type="arrow"/>
          </a:ln>
        </p:spPr>
      </p:cxnSp>
      <p:cxnSp>
        <p:nvCxnSpPr>
          <p:cNvPr id="14" name="Łącznik: zakrzywiony 15">
            <a:extLst>
              <a:ext uri="{FF2B5EF4-FFF2-40B4-BE49-F238E27FC236}">
                <a16:creationId xmlns:a16="http://schemas.microsoft.com/office/drawing/2014/main" id="{7167D156-E02A-2422-21BA-5B45A4A04ED0}"/>
              </a:ext>
            </a:extLst>
          </p:cNvPr>
          <p:cNvCxnSpPr>
            <a:cxnSpLocks/>
          </p:cNvCxnSpPr>
          <p:nvPr/>
        </p:nvCxnSpPr>
        <p:spPr>
          <a:xfrm flipV="1">
            <a:off x="3926483" y="2809695"/>
            <a:ext cx="798920" cy="740947"/>
          </a:xfrm>
          <a:prstGeom prst="curvedConnector3">
            <a:avLst/>
          </a:prstGeom>
          <a:noFill/>
          <a:ln w="9528" cap="flat">
            <a:solidFill>
              <a:srgbClr val="4472C4"/>
            </a:solidFill>
            <a:prstDash val="solid"/>
            <a:round/>
            <a:tailEnd type="arrow"/>
          </a:ln>
        </p:spPr>
      </p:cxnSp>
      <p:sp>
        <p:nvSpPr>
          <p:cNvPr id="15" name="pole tekstowe 2">
            <a:extLst>
              <a:ext uri="{FF2B5EF4-FFF2-40B4-BE49-F238E27FC236}">
                <a16:creationId xmlns:a16="http://schemas.microsoft.com/office/drawing/2014/main" id="{93B0DD2F-1205-FDF5-5396-CE528BD84C3C}"/>
              </a:ext>
            </a:extLst>
          </p:cNvPr>
          <p:cNvSpPr txBox="1"/>
          <p:nvPr/>
        </p:nvSpPr>
        <p:spPr>
          <a:xfrm>
            <a:off x="106680" y="867360"/>
            <a:ext cx="4860560" cy="25853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57175" marR="0" lvl="0" indent="-257175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Pomyślcie o takim czasie w historii Waszej GRUPY kiedy czuliście, że zrobiliście coś naprawdę fantastycznego, coś co było dla Was największym sukcesem – taki „top of the top”. Co było takie ekscytujące?</a:t>
            </a:r>
          </a:p>
          <a:p>
            <a:pPr marL="257175" marR="0" lvl="0" indent="-257175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Co takiego w Was i Waszej GRUPIE przyczyniło się do tego, że jest to Wasze wspaniałe doświadczenie?  </a:t>
            </a:r>
          </a:p>
          <a:p>
            <a:pPr marL="257175" marR="0" lvl="0" indent="-257175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Co w Waszej GRUPIE cenicie najbardziej? </a:t>
            </a:r>
            <a:endParaRPr lang="pl-PL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pole tekstowe 10">
            <a:extLst>
              <a:ext uri="{FF2B5EF4-FFF2-40B4-BE49-F238E27FC236}">
                <a16:creationId xmlns:a16="http://schemas.microsoft.com/office/drawing/2014/main" id="{7D1BC53A-19FF-8F45-E441-63D626D5B493}"/>
              </a:ext>
            </a:extLst>
          </p:cNvPr>
          <p:cNvSpPr txBox="1"/>
          <p:nvPr/>
        </p:nvSpPr>
        <p:spPr>
          <a:xfrm>
            <a:off x="8992380" y="3603015"/>
            <a:ext cx="3183540" cy="14773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7. Jakie są Wasze trzy największe nadzieje/marzenia, które mogłyby wpłynąć pozytywnie na przyszłość Waszej GRUPY ? </a:t>
            </a:r>
          </a:p>
        </p:txBody>
      </p:sp>
      <p:sp>
        <p:nvSpPr>
          <p:cNvPr id="17" name="pole tekstowe 13">
            <a:extLst>
              <a:ext uri="{FF2B5EF4-FFF2-40B4-BE49-F238E27FC236}">
                <a16:creationId xmlns:a16="http://schemas.microsoft.com/office/drawing/2014/main" id="{0831A253-26BC-05C6-8FD7-81487A702C2C}"/>
              </a:ext>
            </a:extLst>
          </p:cNvPr>
          <p:cNvSpPr txBox="1"/>
          <p:nvPr/>
        </p:nvSpPr>
        <p:spPr>
          <a:xfrm>
            <a:off x="7173743" y="5485851"/>
            <a:ext cx="4498297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8. Co moglibyście zrobić aby to osiągnąć, przybliżyć się do tej wizji przyszłości?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9. Które z zasobów Waszej GRUPY mogą Wam w tym pomóc?</a:t>
            </a:r>
          </a:p>
        </p:txBody>
      </p:sp>
      <p:sp>
        <p:nvSpPr>
          <p:cNvPr id="18" name="pole tekstowe 14">
            <a:extLst>
              <a:ext uri="{FF2B5EF4-FFF2-40B4-BE49-F238E27FC236}">
                <a16:creationId xmlns:a16="http://schemas.microsoft.com/office/drawing/2014/main" id="{E1B564CB-2689-1E5F-CFFE-20BAF3B3B3D2}"/>
              </a:ext>
            </a:extLst>
          </p:cNvPr>
          <p:cNvSpPr txBox="1"/>
          <p:nvPr/>
        </p:nvSpPr>
        <p:spPr>
          <a:xfrm>
            <a:off x="267504" y="5331626"/>
            <a:ext cx="3957502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10. Jakie kroki możecie zrobić w najbliższym czasie?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11. Na co się zdecydujecie?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FB3485A-F3EC-7487-48AD-5ABA7E8C5A46}"/>
              </a:ext>
            </a:extLst>
          </p:cNvPr>
          <p:cNvSpPr txBox="1"/>
          <p:nvPr/>
        </p:nvSpPr>
        <p:spPr>
          <a:xfrm>
            <a:off x="7224762" y="966688"/>
            <a:ext cx="4860558" cy="25853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57175" marR="0" lvl="0" indent="-257175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 startAt="4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Jakie są najlepsze praktyki Waszej GRUPY (sposoby działania, zarządzania, Wasze podejście, zwyczaje)? </a:t>
            </a:r>
          </a:p>
          <a:p>
            <a:pPr marL="257175" marR="0" lvl="0" indent="-257175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 startAt="4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Co takiego wyjątkowego widzicie co dobrze wpływa na Waszą GRUPĘ, jej efektywność, poczucie wspólnoty, pobudza do działania? </a:t>
            </a:r>
          </a:p>
          <a:p>
            <a:pPr marL="257175" marR="0" lvl="0" indent="-257175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 Light"/>
              <a:buAutoNum type="arabicPeriod" startAt="4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Jaki jest Waszym zdaniem kluczowy czynnik który dodaje Waszej GRUPIE energii do działania? </a:t>
            </a:r>
            <a:endParaRPr lang="pl-PL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023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D8B586-8E31-4137-BF85-EB7D954A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Kawiarnia obywatelska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D8745E-DA82-4AE8-9A3C-0D47E5A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0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Źródło: </a:t>
            </a:r>
            <a:r>
              <a:rPr lang="pl-PL" dirty="0">
                <a:hlinkClick r:id="rId2"/>
              </a:rPr>
              <a:t>https://partycypacjaobywatelska.pl/strefa-wiedzy/techniki/kawiarnia-obywatelska/</a:t>
            </a:r>
            <a:endParaRPr lang="pl-PL" dirty="0"/>
          </a:p>
          <a:p>
            <a:r>
              <a:rPr lang="pl-PL" dirty="0"/>
              <a:t>Jej celem jest rozpoczęcie debaty, zbieranie opinii uczestników i dyskusja wokół nich oraz budowanie relacji pomiędzy uczestnikami/grupami uczestników. Charakter zbliżony do nieformalnego spotkania. Metoda nastawioną na dialog – on sam w sobie jest celem. Nie jest to metoda, która służy do osiągania porozumienia czy podjęcia decyzji. Liczba uczestników to najlepiej 8-10 osób.</a:t>
            </a:r>
          </a:p>
          <a:p>
            <a:pPr marL="0" indent="0">
              <a:buNone/>
            </a:pPr>
            <a:r>
              <a:rPr lang="pl-PL" dirty="0"/>
              <a:t>Ma 3 fazy: </a:t>
            </a:r>
          </a:p>
          <a:p>
            <a:pPr>
              <a:buFontTx/>
              <a:buChar char="-"/>
            </a:pPr>
            <a:r>
              <a:rPr lang="pl-PL" dirty="0"/>
              <a:t>wypowiadania przez każdego własnego stanowiska, </a:t>
            </a:r>
          </a:p>
          <a:p>
            <a:pPr>
              <a:buFontTx/>
              <a:buChar char="-"/>
            </a:pPr>
            <a:r>
              <a:rPr lang="pl-PL" dirty="0"/>
              <a:t>komentowanie stanowisk innych </a:t>
            </a:r>
          </a:p>
          <a:p>
            <a:pPr>
              <a:buFontTx/>
              <a:buChar char="-"/>
            </a:pPr>
            <a:r>
              <a:rPr lang="pl-PL" dirty="0"/>
              <a:t>podsumowanie w otwartej dyskusji (najbardziej ożywiona i najdłuższa część dyskusji)</a:t>
            </a:r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Przykład cyklu kawiarni obywatelskiej w Poznaniu: </a:t>
            </a:r>
            <a:r>
              <a:rPr lang="pl-PL" dirty="0">
                <a:hlinkClick r:id="rId3"/>
              </a:rPr>
              <a:t>https://www.poznan.pl/mim/main/opis-techniki-oraz-etykieta-kawiarniana,p,15574,25301,25307.html</a:t>
            </a:r>
            <a:endParaRPr lang="pl-PL" dirty="0"/>
          </a:p>
        </p:txBody>
      </p:sp>
      <p:pic>
        <p:nvPicPr>
          <p:cNvPr id="4" name="Grafika 3" descr="Klepsydra">
            <a:extLst>
              <a:ext uri="{FF2B5EF4-FFF2-40B4-BE49-F238E27FC236}">
                <a16:creationId xmlns:a16="http://schemas.microsoft.com/office/drawing/2014/main" id="{70E5C4AD-8B41-9B25-8E9B-40AB5C426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12430" y="282358"/>
            <a:ext cx="470333" cy="4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11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D8B586-8E31-4137-BF85-EB7D954A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Panel obywatelski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D8745E-DA82-4AE8-9A3C-0D47E5AB9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Źródło: </a:t>
            </a:r>
            <a:r>
              <a:rPr lang="pl-PL" dirty="0">
                <a:hlinkClick r:id="rId2"/>
              </a:rPr>
              <a:t>https://partycypacjaobywatelska.pl/strefa-wiedzy/techniki/panel-obywatelski/</a:t>
            </a:r>
            <a:endParaRPr lang="pl-PL" dirty="0"/>
          </a:p>
          <a:p>
            <a:r>
              <a:rPr lang="pl-PL" dirty="0"/>
              <a:t>Metoda polega na zasięganiu przez administrację publiczną opinii dużej (na ogół kilkudziesięcioosobowej), możliwie reprezentatywnej (losowanej) grupy mieszkańców danego terytorium lub użytkowników określonych usług publicznych. Osoby wylosowane do udziału w panelu powinny odzwierciedlać przekrój danej społeczności w zakresie wieku, płci, wykształcenia i miejsca zamieszkania. Te same osoby pozostają w panelu przez cały okres jego pracy (zazwyczaj jest to kilka następujących po sobie weekendów).</a:t>
            </a:r>
          </a:p>
          <a:p>
            <a:r>
              <a:rPr lang="pl-PL" dirty="0"/>
              <a:t>Celem panelu obywatelskiego jest wspólne wypracowanie konkretnych rekomendacji dla administracji publicznej w zadanym z góry temacie, np. walki ze smogiem albo adaptacji do zmian klimatu. </a:t>
            </a:r>
          </a:p>
          <a:p>
            <a:r>
              <a:rPr lang="pl-PL" dirty="0"/>
              <a:t>Podczas spotkań panelu uczestnicy i uczestniczki najpierw zapoznają się z omawianym tematem, biorąc udział w spotkaniach z ekspertami i stronami, których dany temat dotyczy. </a:t>
            </a:r>
          </a:p>
          <a:p>
            <a:r>
              <a:rPr lang="pl-PL" dirty="0"/>
              <a:t>Następnie wypracowują i omawiają rekomendacje, które na koniec poddają głosowaniu – te zwycięskie stają się wiążące dla urzędu.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Przykład panelu obywatelskiego w Gdańsku: </a:t>
            </a:r>
            <a:r>
              <a:rPr lang="pl-PL" dirty="0">
                <a:hlinkClick r:id="rId3"/>
              </a:rPr>
              <a:t>https://www.gdansk.pl/panel-obywatelski/trzeci-panel-jak-wspierac-aktywnosc-obywatelska-w-gdansku,a,108003</a:t>
            </a:r>
            <a:endParaRPr lang="pl-PL" dirty="0"/>
          </a:p>
        </p:txBody>
      </p:sp>
      <p:pic>
        <p:nvPicPr>
          <p:cNvPr id="4" name="Grafika 3" descr="Klepsydra">
            <a:extLst>
              <a:ext uri="{FF2B5EF4-FFF2-40B4-BE49-F238E27FC236}">
                <a16:creationId xmlns:a16="http://schemas.microsoft.com/office/drawing/2014/main" id="{D4B5EB90-D211-067B-7F92-D4C744F7B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12430" y="282358"/>
            <a:ext cx="470333" cy="4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D8B586-8E31-4137-BF85-EB7D954A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Spacer badawczy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D8745E-DA82-4AE8-9A3C-0D47E5A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0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Źródło: </a:t>
            </a:r>
            <a:r>
              <a:rPr lang="pl-PL" dirty="0">
                <a:hlinkClick r:id="rId2"/>
              </a:rPr>
              <a:t>https://partycypacjaobywatelska.pl/strefa-wiedzy/techniki/spacery-badawcze/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Warto z niej skorzystać, chcąc dokonać oceny przestrzeni oczami jej użytkowników (np. pod kątem dostosowania do potrzeb osób starszych lub niepełnosprawnych, ogólnej oceny konkretnych rozwiązań architektonicznych czy infrastrukturalnych) lub w celu zebrania pomysłów na nowe rozwiązania w sposobie zagospodarowania przestrzeni (np. nowe lokalizacje ławek, przystanków). </a:t>
            </a:r>
          </a:p>
          <a:p>
            <a:pPr marL="0" indent="0">
              <a:buNone/>
            </a:pPr>
            <a:r>
              <a:rPr lang="pl-PL" b="1" dirty="0"/>
              <a:t>Przebieg</a:t>
            </a:r>
            <a:br>
              <a:rPr lang="pl-PL" dirty="0"/>
            </a:br>
            <a:r>
              <a:rPr lang="pl-PL" b="1" dirty="0"/>
              <a:t>1. Wybór obszaru spaceru</a:t>
            </a:r>
            <a:br>
              <a:rPr lang="pl-PL" b="1" dirty="0"/>
            </a:br>
            <a:r>
              <a:rPr lang="pl-PL" b="1" dirty="0"/>
              <a:t>2. Opracowanie dyspozycji</a:t>
            </a:r>
            <a:r>
              <a:rPr lang="pl-PL" dirty="0"/>
              <a:t> do spaceru badawczego oraz formularza obserwacji</a:t>
            </a:r>
            <a:br>
              <a:rPr lang="pl-PL" dirty="0"/>
            </a:br>
            <a:r>
              <a:rPr lang="pl-PL" b="1" dirty="0"/>
              <a:t>3. Przeprowadzenie próbnego spaceru</a:t>
            </a:r>
            <a:br>
              <a:rPr lang="pl-PL" b="1" dirty="0"/>
            </a:br>
            <a:r>
              <a:rPr lang="pl-PL" b="1" dirty="0"/>
              <a:t>4. Rekrutacja uczestników</a:t>
            </a:r>
            <a:br>
              <a:rPr lang="pl-PL" b="1" dirty="0"/>
            </a:br>
            <a:r>
              <a:rPr lang="pl-PL" b="1" dirty="0"/>
              <a:t>5. Realizacja spaceru.</a:t>
            </a:r>
            <a:r>
              <a:rPr lang="pl-PL" dirty="0"/>
              <a:t> Badacz towarzyszy badanemu lub grupie badanych podczas spaceru w przestrzeni, prowadzi wywiad, notuje obserwacje / uwagi na specjalnym formularzu</a:t>
            </a:r>
            <a:br>
              <a:rPr lang="pl-PL" dirty="0"/>
            </a:br>
            <a:r>
              <a:rPr lang="pl-PL" b="1" dirty="0"/>
              <a:t>6. Opracowanie i upublicznienie wyników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Przykład spacerów z seniorami w Gdyni: </a:t>
            </a:r>
            <a:r>
              <a:rPr lang="pl-PL" dirty="0">
                <a:hlinkClick r:id="rId3"/>
              </a:rPr>
              <a:t>http://pomysly.e.org.pl/spacer-badawczy/</a:t>
            </a:r>
            <a:endParaRPr lang="pl-PL" dirty="0"/>
          </a:p>
        </p:txBody>
      </p:sp>
      <p:pic>
        <p:nvPicPr>
          <p:cNvPr id="4" name="Grafika 3" descr="Klepsydra">
            <a:extLst>
              <a:ext uri="{FF2B5EF4-FFF2-40B4-BE49-F238E27FC236}">
                <a16:creationId xmlns:a16="http://schemas.microsoft.com/office/drawing/2014/main" id="{49D24C62-2F24-62FC-49CB-043B86B9A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12430" y="282358"/>
            <a:ext cx="470333" cy="4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33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0A2FFF-A5B4-A781-8A1A-D35C1B15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>
            <a:normAutofit fontScale="90000"/>
          </a:bodyPr>
          <a:lstStyle/>
          <a:p>
            <a:r>
              <a:rPr lang="pl-PL" b="0" dirty="0"/>
              <a:t>Platformy ułatwiające prowadzenie spotkań online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691877F-ABCC-1100-3444-750ED3C1B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848" y="1404696"/>
            <a:ext cx="1751234" cy="76442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E703289-8193-3FC1-AC5C-C1C8E3D79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082" y="1554479"/>
            <a:ext cx="2066659" cy="52712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989C9D3-0368-08B7-DB4C-19AE7D150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02" y="1558290"/>
            <a:ext cx="1341236" cy="45724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DD863C11-BBA7-BC2B-BDB9-0D7D9842D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540" y="1677354"/>
            <a:ext cx="1470369" cy="33931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FDEBB7B1-7519-F9F2-DF89-BAAAF7556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540" y="1608987"/>
            <a:ext cx="1726486" cy="406543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A1F34D39-4295-078E-06D2-8CF8A6FE58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6825" y="1642541"/>
            <a:ext cx="1854729" cy="439062"/>
          </a:xfrm>
          <a:prstGeom prst="rect">
            <a:avLst/>
          </a:prstGeom>
        </p:spPr>
      </p:pic>
      <p:sp>
        <p:nvSpPr>
          <p:cNvPr id="24" name="Tytuł 1">
            <a:extLst>
              <a:ext uri="{FF2B5EF4-FFF2-40B4-BE49-F238E27FC236}">
                <a16:creationId xmlns:a16="http://schemas.microsoft.com/office/drawing/2014/main" id="{B3D5BE0B-395C-095B-19A1-C65B3D648DEE}"/>
              </a:ext>
            </a:extLst>
          </p:cNvPr>
          <p:cNvSpPr txBox="1">
            <a:spLocks/>
          </p:cNvSpPr>
          <p:nvPr/>
        </p:nvSpPr>
        <p:spPr>
          <a:xfrm>
            <a:off x="928454" y="2890272"/>
            <a:ext cx="10095735" cy="675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Platformy ułatwiające prowadzenie warsztatów online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C2E88B34-AD8B-3920-E796-2C1FF9DE3A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301" y="3974374"/>
            <a:ext cx="1234547" cy="46486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DEDAB42A-5FF7-DE1C-4CEF-251D9AFC65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4549" y="3867645"/>
            <a:ext cx="2038489" cy="713230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8A92C1BF-77CA-8025-A02B-FC4FE9B3BF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9605" y="3826810"/>
            <a:ext cx="2496304" cy="713229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C6FD1DBE-C825-3A6A-0CC2-B3BF169839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40846" y="3913408"/>
            <a:ext cx="1766686" cy="540035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4D7B6E64-871B-A168-5420-8AB9DEB3E5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7415" y="4034307"/>
            <a:ext cx="2042337" cy="4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14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D4DFD-A870-EB62-7A21-639550E7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365125"/>
            <a:ext cx="10815918" cy="724703"/>
          </a:xfrm>
        </p:spPr>
        <p:txBody>
          <a:bodyPr>
            <a:normAutofit fontScale="90000"/>
          </a:bodyPr>
          <a:lstStyle/>
          <a:p>
            <a:pPr algn="ctr"/>
            <a:r>
              <a:rPr lang="pl-PL" b="0" dirty="0"/>
              <a:t>Analiza potrzeb i potencjałów rozwojowych</a:t>
            </a:r>
            <a:br>
              <a:rPr lang="pl-PL" b="0" dirty="0"/>
            </a:br>
            <a:r>
              <a:rPr lang="pl-PL" b="0" dirty="0"/>
              <a:t>- narzędzia przydatne w pracy warsztatowej-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5D5CB8-79D6-261E-AFB8-79310F97A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18" y="1620034"/>
            <a:ext cx="10515600" cy="4351338"/>
          </a:xfrm>
        </p:spPr>
        <p:txBody>
          <a:bodyPr/>
          <a:lstStyle/>
          <a:p>
            <a:r>
              <a:rPr lang="pl-PL" dirty="0"/>
              <a:t>Bazując na diagnozie obszaru można opracować </a:t>
            </a:r>
            <a:r>
              <a:rPr lang="pl-PL" b="1" dirty="0"/>
              <a:t>analizę SWOT lub jej elementy</a:t>
            </a:r>
            <a:r>
              <a:rPr lang="pl-PL" dirty="0"/>
              <a:t> (</a:t>
            </a:r>
            <a:r>
              <a:rPr lang="pl-PL" dirty="0" err="1"/>
              <a:t>strenghts</a:t>
            </a:r>
            <a:r>
              <a:rPr lang="pl-PL" dirty="0"/>
              <a:t>, </a:t>
            </a:r>
            <a:r>
              <a:rPr lang="pl-PL" dirty="0" err="1"/>
              <a:t>weaknesses</a:t>
            </a:r>
            <a:r>
              <a:rPr lang="pl-PL" dirty="0"/>
              <a:t>, </a:t>
            </a:r>
            <a:r>
              <a:rPr lang="pl-PL" dirty="0" err="1"/>
              <a:t>opportunities</a:t>
            </a:r>
            <a:r>
              <a:rPr lang="pl-PL" dirty="0"/>
              <a:t> and </a:t>
            </a:r>
            <a:r>
              <a:rPr lang="pl-PL" dirty="0" err="1"/>
              <a:t>threats</a:t>
            </a:r>
            <a:r>
              <a:rPr lang="pl-PL" dirty="0"/>
              <a:t> tzn. mocne i słabe strony, szanse i zagrożenia)</a:t>
            </a:r>
          </a:p>
          <a:p>
            <a:r>
              <a:rPr lang="pl-PL" dirty="0"/>
              <a:t>Inne narzędzia identyfikacji potrzeb i potencjałów rozwojowych: </a:t>
            </a:r>
          </a:p>
          <a:p>
            <a:pPr lvl="1"/>
            <a:r>
              <a:rPr lang="pl-PL" b="1" dirty="0"/>
              <a:t>Mapowanie zasobów </a:t>
            </a:r>
          </a:p>
          <a:p>
            <a:pPr lvl="1"/>
            <a:r>
              <a:rPr lang="pl-PL" b="1" dirty="0"/>
              <a:t>Analiza problemów i formułowanie wyzwań</a:t>
            </a:r>
          </a:p>
          <a:p>
            <a:pPr lvl="1"/>
            <a:r>
              <a:rPr lang="pl-PL" dirty="0"/>
              <a:t>Ocena </a:t>
            </a:r>
            <a:r>
              <a:rPr lang="pl-PL" b="1" dirty="0"/>
              <a:t>potencjału współpracy wielostronnej</a:t>
            </a:r>
          </a:p>
          <a:p>
            <a:pPr lvl="1"/>
            <a:r>
              <a:rPr lang="pl-PL" dirty="0"/>
              <a:t>Analiza </a:t>
            </a:r>
            <a:r>
              <a:rPr lang="pl-PL" b="1" dirty="0"/>
              <a:t>związków przyczynowo skutkowych </a:t>
            </a:r>
            <a:r>
              <a:rPr lang="pl-PL" dirty="0"/>
              <a:t>pomiędzy zidentyfikowanymi  problemami</a:t>
            </a:r>
          </a:p>
          <a:p>
            <a:pPr lvl="1"/>
            <a:r>
              <a:rPr lang="pl-PL" dirty="0"/>
              <a:t>Wyznaczanie celów</a:t>
            </a:r>
          </a:p>
          <a:p>
            <a:pPr lvl="1"/>
            <a:endParaRPr lang="pl-PL" b="1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7822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06D0A9-9123-30A0-9C97-E85AC0B0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298457"/>
            <a:ext cx="10515600" cy="796918"/>
          </a:xfrm>
        </p:spPr>
        <p:txBody>
          <a:bodyPr/>
          <a:lstStyle/>
          <a:p>
            <a:r>
              <a:rPr lang="pl-PL" b="0" dirty="0"/>
              <a:t>Formułowanie wyzwań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27A366D-A288-8EE2-5A2C-78411B8C8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716" y="1095375"/>
            <a:ext cx="9312447" cy="5494496"/>
          </a:xfrm>
          <a:prstGeom prst="rect">
            <a:avLst/>
          </a:prstGeom>
        </p:spPr>
      </p:pic>
      <p:pic>
        <p:nvPicPr>
          <p:cNvPr id="3" name="Grafika 2" descr="Klepsydra">
            <a:extLst>
              <a:ext uri="{FF2B5EF4-FFF2-40B4-BE49-F238E27FC236}">
                <a16:creationId xmlns:a16="http://schemas.microsoft.com/office/drawing/2014/main" id="{13E0E46E-9BEF-229E-99CE-E6DEBB139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12430" y="282358"/>
            <a:ext cx="470333" cy="4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08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688A12-D625-A3F2-B109-1E6741AA7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54" y="184151"/>
            <a:ext cx="10515600" cy="333086"/>
          </a:xfrm>
        </p:spPr>
        <p:txBody>
          <a:bodyPr>
            <a:normAutofit fontScale="90000"/>
          </a:bodyPr>
          <a:lstStyle/>
          <a:p>
            <a:r>
              <a:rPr lang="pl-PL" b="0" dirty="0"/>
              <a:t>Ocena potencjału współpracy wielostronnej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14613B-586B-7B4A-016E-E1FFFB355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C401A97-2546-E087-4FF7-C236BF5C7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63" r="-1872" b="6905"/>
          <a:stretch/>
        </p:blipFill>
        <p:spPr>
          <a:xfrm>
            <a:off x="182880" y="597684"/>
            <a:ext cx="12192000" cy="58951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0A8BEC9F-9C46-1FDB-1140-431AED301862}"/>
              </a:ext>
            </a:extLst>
          </p:cNvPr>
          <p:cNvSpPr/>
          <p:nvPr/>
        </p:nvSpPr>
        <p:spPr>
          <a:xfrm>
            <a:off x="832373" y="681037"/>
            <a:ext cx="1474694" cy="13255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582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4F7D65-753F-63F3-8311-E2F0D062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0"/>
            <a:ext cx="10515600" cy="1325563"/>
          </a:xfrm>
        </p:spPr>
        <p:txBody>
          <a:bodyPr/>
          <a:lstStyle/>
          <a:p>
            <a:r>
              <a:rPr lang="pl-PL" b="0" dirty="0"/>
              <a:t>Analiza związków </a:t>
            </a:r>
            <a:r>
              <a:rPr lang="pl-PL" b="0" dirty="0" err="1"/>
              <a:t>przyczynowo-skutkowych</a:t>
            </a:r>
            <a:r>
              <a:rPr lang="pl-PL" b="0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5598CB-C5AD-9981-7C65-F723E6CC5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C67FB8B-F65D-9268-F8E2-0BF5F9663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783" y="1057362"/>
            <a:ext cx="9892326" cy="5660697"/>
          </a:xfrm>
          <a:prstGeom prst="rect">
            <a:avLst/>
          </a:prstGeom>
        </p:spPr>
      </p:pic>
      <p:pic>
        <p:nvPicPr>
          <p:cNvPr id="4" name="Grafika 3" descr="Klepsydra">
            <a:extLst>
              <a:ext uri="{FF2B5EF4-FFF2-40B4-BE49-F238E27FC236}">
                <a16:creationId xmlns:a16="http://schemas.microsoft.com/office/drawing/2014/main" id="{B1F96B05-9D65-7763-CDD5-EFFA6FD9B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12430" y="282358"/>
            <a:ext cx="470333" cy="4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50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9BF78D-E746-DF51-1886-23E02377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73" y="-180975"/>
            <a:ext cx="10515600" cy="1325563"/>
          </a:xfrm>
        </p:spPr>
        <p:txBody>
          <a:bodyPr/>
          <a:lstStyle/>
          <a:p>
            <a:r>
              <a:rPr lang="pl-PL" b="0" dirty="0"/>
              <a:t>Wyznaczanie celów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DF9C0-444B-A901-8639-AC653A2A4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0B74792-DCC4-21B7-DD31-98184B621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3" y="796537"/>
            <a:ext cx="10099673" cy="6061463"/>
          </a:xfrm>
          <a:prstGeom prst="rect">
            <a:avLst/>
          </a:prstGeom>
        </p:spPr>
      </p:pic>
      <p:pic>
        <p:nvPicPr>
          <p:cNvPr id="4" name="Grafika 3" descr="Klepsydra">
            <a:extLst>
              <a:ext uri="{FF2B5EF4-FFF2-40B4-BE49-F238E27FC236}">
                <a16:creationId xmlns:a16="http://schemas.microsoft.com/office/drawing/2014/main" id="{D3F8F904-6130-C5E6-34BC-CE8860F85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12430" y="282358"/>
            <a:ext cx="470333" cy="4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8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A20F7-0C85-E7B0-1202-000214CA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1" y="419747"/>
            <a:ext cx="11338913" cy="871369"/>
          </a:xfrm>
        </p:spPr>
        <p:txBody>
          <a:bodyPr>
            <a:normAutofit fontScale="90000"/>
          </a:bodyPr>
          <a:lstStyle/>
          <a:p>
            <a:r>
              <a:rPr lang="pl-PL" b="0" dirty="0"/>
              <a:t>Partycypacyjny charakter LSR na etapie jej wdrażania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F6FADF-9629-EF12-116F-506528493D13}"/>
              </a:ext>
            </a:extLst>
          </p:cNvPr>
          <p:cNvGraphicFramePr/>
          <p:nvPr/>
        </p:nvGraphicFramePr>
        <p:xfrm>
          <a:off x="798129" y="1435358"/>
          <a:ext cx="10998798" cy="275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80AF688B-E5E3-4B45-442E-949AD2924DC3}"/>
              </a:ext>
            </a:extLst>
          </p:cNvPr>
          <p:cNvSpPr txBox="1">
            <a:spLocks/>
          </p:cNvSpPr>
          <p:nvPr/>
        </p:nvSpPr>
        <p:spPr>
          <a:xfrm>
            <a:off x="207900" y="4312150"/>
            <a:ext cx="2909047" cy="3807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Informowanie społeczności lokalnej o wdrażaniu LSR</a:t>
            </a:r>
            <a:endParaRPr lang="pl-PL" sz="18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F7A87FE-A32F-AA29-3E7B-8D85F293B550}"/>
              </a:ext>
            </a:extLst>
          </p:cNvPr>
          <p:cNvSpPr txBox="1">
            <a:spLocks/>
          </p:cNvSpPr>
          <p:nvPr/>
        </p:nvSpPr>
        <p:spPr>
          <a:xfrm>
            <a:off x="2032303" y="6023605"/>
            <a:ext cx="2137855" cy="167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5EC78C1-6AF4-E630-D6EE-53E101D9F501}"/>
              </a:ext>
            </a:extLst>
          </p:cNvPr>
          <p:cNvSpPr txBox="1"/>
          <p:nvPr/>
        </p:nvSpPr>
        <p:spPr>
          <a:xfrm>
            <a:off x="2553530" y="5472003"/>
            <a:ext cx="3233257" cy="102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dirty="0">
                <a:solidFill>
                  <a:srgbClr val="00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Mobilizowanie biernych interesariuszy do realizacji strategii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0A4DCB7-F084-5528-534C-599FD4DE39D3}"/>
              </a:ext>
            </a:extLst>
          </p:cNvPr>
          <p:cNvSpPr txBox="1"/>
          <p:nvPr/>
        </p:nvSpPr>
        <p:spPr>
          <a:xfrm>
            <a:off x="8552872" y="4667426"/>
            <a:ext cx="3712185" cy="166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0066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pl-PL" sz="1800" b="1" dirty="0">
                <a:solidFill>
                  <a:srgbClr val="0066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ozwijanie współpracy pomiędzy podmiotami </a:t>
            </a:r>
            <a:r>
              <a:rPr lang="pl-PL" sz="1800" dirty="0">
                <a:solidFill>
                  <a:srgbClr val="0066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obszaru LGD, zwiększanie zainteresowania a docelowo realizacją </a:t>
            </a:r>
            <a:r>
              <a:rPr lang="pl-PL" sz="1800" b="1" dirty="0">
                <a:solidFill>
                  <a:srgbClr val="0066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projektów partnerskich</a:t>
            </a:r>
            <a:endParaRPr lang="pl-PL" b="1" dirty="0">
              <a:solidFill>
                <a:srgbClr val="0066CC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C427E29-977E-E166-34A0-1C1004317012}"/>
              </a:ext>
            </a:extLst>
          </p:cNvPr>
          <p:cNvSpPr txBox="1"/>
          <p:nvPr/>
        </p:nvSpPr>
        <p:spPr>
          <a:xfrm>
            <a:off x="5664515" y="4115124"/>
            <a:ext cx="2669840" cy="150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dirty="0">
                <a:solidFill>
                  <a:srgbClr val="00CC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Wzmacnianie partnerskiej współpracy członków w realizacji strategii </a:t>
            </a:r>
          </a:p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dirty="0">
                <a:solidFill>
                  <a:srgbClr val="00CC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(pogłębione partnerstwo)</a:t>
            </a:r>
          </a:p>
        </p:txBody>
      </p:sp>
    </p:spTree>
    <p:extLst>
      <p:ext uri="{BB962C8B-B14F-4D97-AF65-F5344CB8AC3E}">
        <p14:creationId xmlns:p14="http://schemas.microsoft.com/office/powerpoint/2010/main" val="1399508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0D4DFD-A870-EB62-7A21-639550E7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09" y="524276"/>
            <a:ext cx="10815918" cy="724703"/>
          </a:xfrm>
        </p:spPr>
        <p:txBody>
          <a:bodyPr>
            <a:normAutofit fontScale="90000"/>
          </a:bodyPr>
          <a:lstStyle/>
          <a:p>
            <a:pPr algn="ctr"/>
            <a:r>
              <a:rPr lang="pl-PL" b="0" dirty="0"/>
              <a:t>Identyfikacja przedsięwzięć</a:t>
            </a:r>
            <a:br>
              <a:rPr lang="pl-PL" b="0" dirty="0"/>
            </a:br>
            <a:r>
              <a:rPr lang="pl-PL" b="0" dirty="0"/>
              <a:t>- narzędzia przydatne w pracy warsztatowej -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5D5CB8-79D6-261E-AFB8-79310F97A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63" y="1982386"/>
            <a:ext cx="116702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Narzędzia możliwe do wykorzystania w celu identyfikacji przedsięwzięć: </a:t>
            </a:r>
          </a:p>
          <a:p>
            <a:pPr lvl="1"/>
            <a:r>
              <a:rPr lang="pl-PL" b="1" dirty="0"/>
              <a:t>Mapowanie istniejących rozwiązań </a:t>
            </a:r>
            <a:endParaRPr lang="pl-PL" sz="2800" b="1" dirty="0"/>
          </a:p>
          <a:p>
            <a:pPr lvl="1"/>
            <a:r>
              <a:rPr lang="pl-PL" sz="2400" b="1" dirty="0"/>
              <a:t>Wprowadzanie innowacyjnego podejścia do istniejących rozwiązań</a:t>
            </a:r>
          </a:p>
          <a:p>
            <a:pPr marL="457200" lvl="1" indent="0">
              <a:buNone/>
            </a:pPr>
            <a:r>
              <a:rPr lang="pl-PL" dirty="0"/>
              <a:t>Np.</a:t>
            </a:r>
            <a:r>
              <a:rPr lang="pl-PL" b="1" dirty="0"/>
              <a:t> </a:t>
            </a:r>
            <a:r>
              <a:rPr lang="pl-PL" sz="2400" dirty="0"/>
              <a:t> technika SCAMPER: S – </a:t>
            </a:r>
            <a:r>
              <a:rPr lang="pl-PL" sz="2400" dirty="0" err="1"/>
              <a:t>Substitute</a:t>
            </a:r>
            <a:r>
              <a:rPr lang="pl-PL" sz="2400" dirty="0"/>
              <a:t>/Zastąp, C – </a:t>
            </a:r>
            <a:r>
              <a:rPr lang="pl-PL" sz="2400" dirty="0" err="1"/>
              <a:t>Combine</a:t>
            </a:r>
            <a:r>
              <a:rPr lang="pl-PL" sz="2400" dirty="0"/>
              <a:t>/Połącz, A – </a:t>
            </a:r>
            <a:r>
              <a:rPr lang="pl-PL" sz="2400" dirty="0" err="1"/>
              <a:t>Adapt</a:t>
            </a:r>
            <a:r>
              <a:rPr lang="pl-PL" sz="2400" dirty="0"/>
              <a:t>/Dostosuj, M – </a:t>
            </a:r>
            <a:r>
              <a:rPr lang="pl-PL" sz="2400" dirty="0" err="1"/>
              <a:t>Magnify</a:t>
            </a:r>
            <a:r>
              <a:rPr lang="pl-PL" sz="2400" dirty="0"/>
              <a:t>/Powiększ, P - </a:t>
            </a:r>
            <a:r>
              <a:rPr lang="pl-PL" sz="2400" dirty="0" err="1"/>
              <a:t>Put</a:t>
            </a:r>
            <a:r>
              <a:rPr lang="pl-PL" sz="2400" dirty="0"/>
              <a:t> to </a:t>
            </a:r>
            <a:r>
              <a:rPr lang="pl-PL" sz="2400" dirty="0" err="1"/>
              <a:t>Another</a:t>
            </a:r>
            <a:r>
              <a:rPr lang="pl-PL" sz="2400" dirty="0"/>
              <a:t> </a:t>
            </a:r>
            <a:r>
              <a:rPr lang="pl-PL" sz="2400" dirty="0" err="1"/>
              <a:t>Use</a:t>
            </a:r>
            <a:r>
              <a:rPr lang="pl-PL" sz="2400" dirty="0"/>
              <a:t>, E – </a:t>
            </a:r>
            <a:r>
              <a:rPr lang="pl-PL" sz="2400" dirty="0" err="1"/>
              <a:t>Eliminate</a:t>
            </a:r>
            <a:r>
              <a:rPr lang="pl-PL" sz="2400" dirty="0"/>
              <a:t>/Wyeliminuj, R – </a:t>
            </a:r>
            <a:r>
              <a:rPr lang="pl-PL" sz="2400" dirty="0" err="1"/>
              <a:t>Reverse</a:t>
            </a:r>
            <a:r>
              <a:rPr lang="pl-PL" sz="2400" dirty="0"/>
              <a:t>/Odwróć</a:t>
            </a:r>
          </a:p>
          <a:p>
            <a:pPr lvl="1"/>
            <a:r>
              <a:rPr lang="pl-PL" b="1" dirty="0"/>
              <a:t>Generowanie nowych pomysłów (np.3x3)</a:t>
            </a:r>
          </a:p>
          <a:p>
            <a:pPr lvl="1"/>
            <a:r>
              <a:rPr lang="pl-PL" b="1" dirty="0" err="1"/>
              <a:t>Priorytetyzacja</a:t>
            </a:r>
            <a:r>
              <a:rPr lang="pl-PL" b="1" dirty="0"/>
              <a:t> - ocena pomysłów wg wybranych kryteriów </a:t>
            </a:r>
          </a:p>
          <a:p>
            <a:pPr lvl="1"/>
            <a:endParaRPr lang="pl-PL" b="1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4714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61C339-9F72-0508-FA24-7F513A47A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6" y="242643"/>
            <a:ext cx="10740614" cy="409426"/>
          </a:xfrm>
        </p:spPr>
        <p:txBody>
          <a:bodyPr>
            <a:normAutofit fontScale="90000"/>
          </a:bodyPr>
          <a:lstStyle/>
          <a:p>
            <a:r>
              <a:rPr lang="pl-PL" b="0" dirty="0"/>
              <a:t>Ocena potencjalnych przedsięwzięć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5F28C0-5045-13AA-B2A2-305119881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086" y="1825625"/>
            <a:ext cx="2671713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Inne możliwe kryteria:</a:t>
            </a:r>
          </a:p>
          <a:p>
            <a:r>
              <a:rPr lang="pl-PL" dirty="0" err="1"/>
              <a:t>Inkluzywność</a:t>
            </a:r>
            <a:endParaRPr lang="pl-PL" dirty="0"/>
          </a:p>
          <a:p>
            <a:r>
              <a:rPr lang="pl-PL" dirty="0"/>
              <a:t>Innowacyjność</a:t>
            </a: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FA92A35A-76A9-8522-03E4-B63BAB769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5048" t="7523" r="24820"/>
          <a:stretch/>
        </p:blipFill>
        <p:spPr>
          <a:xfrm>
            <a:off x="-2445739" y="681038"/>
            <a:ext cx="10933521" cy="61769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79128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05525" y="2204864"/>
            <a:ext cx="7878907" cy="2857254"/>
          </a:xfrm>
        </p:spPr>
        <p:txBody>
          <a:bodyPr>
            <a:normAutofit/>
          </a:bodyPr>
          <a:lstStyle/>
          <a:p>
            <a:r>
              <a:rPr lang="pl-PL" sz="4000" dirty="0"/>
              <a:t>Dziękuję za uwagę </a:t>
            </a:r>
          </a:p>
          <a:p>
            <a:r>
              <a:rPr lang="pl-PL" sz="1800" dirty="0"/>
              <a:t>Inga Kawałek </a:t>
            </a:r>
          </a:p>
        </p:txBody>
      </p:sp>
    </p:spTree>
    <p:extLst>
      <p:ext uri="{BB962C8B-B14F-4D97-AF65-F5344CB8AC3E}">
        <p14:creationId xmlns:p14="http://schemas.microsoft.com/office/powerpoint/2010/main" val="389006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43396F-A1E0-1DC5-84A5-688A0D09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7344"/>
            <a:ext cx="10515600" cy="1177348"/>
          </a:xfrm>
        </p:spPr>
        <p:txBody>
          <a:bodyPr/>
          <a:lstStyle/>
          <a:p>
            <a:r>
              <a:rPr lang="pl-PL" dirty="0"/>
              <a:t>Wybrane warunki dostępu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421C65-D07F-9FFC-E2C0-27645429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42473"/>
            <a:ext cx="11111345" cy="4634490"/>
          </a:xfrm>
        </p:spPr>
        <p:txBody>
          <a:bodyPr>
            <a:normAutofit fontScale="62500" lnSpcReduction="20000"/>
          </a:bodyPr>
          <a:lstStyle/>
          <a:p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LGD musi </a:t>
            </a:r>
            <a:r>
              <a:rPr lang="pl-PL" b="1" dirty="0">
                <a:effectLst/>
                <a:latin typeface="+mj-lt"/>
                <a:ea typeface="Times New Roman" panose="02020603050405020304" pitchFamily="18" charset="0"/>
              </a:rPr>
              <a:t>udokumentować przygotowanie LSR w sposób partycypacyjny 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tj. zgodny z wymaganiami dla rozdziału III LSR</a:t>
            </a:r>
          </a:p>
          <a:p>
            <a:r>
              <a:rPr lang="pl-PL" sz="2800" dirty="0">
                <a:latin typeface="+mj-lt"/>
              </a:rPr>
              <a:t>W LSR: </a:t>
            </a:r>
          </a:p>
          <a:p>
            <a:pPr lvl="1"/>
            <a:r>
              <a:rPr lang="pl-PL" sz="2900" dirty="0">
                <a:latin typeface="+mj-lt"/>
              </a:rPr>
              <a:t>przewidziano działania integracyjno-aktywizujące kierowane do społeczności lokalnej, które potwierdzają </a:t>
            </a:r>
            <a:r>
              <a:rPr lang="pl-PL" sz="2900" b="1" dirty="0" err="1">
                <a:latin typeface="+mj-lt"/>
              </a:rPr>
              <a:t>inkluzywny</a:t>
            </a:r>
            <a:r>
              <a:rPr lang="pl-PL" sz="2900" b="1" dirty="0">
                <a:latin typeface="+mj-lt"/>
              </a:rPr>
              <a:t> charakter </a:t>
            </a:r>
            <a:r>
              <a:rPr lang="pl-PL" sz="2900" dirty="0">
                <a:latin typeface="+mj-lt"/>
              </a:rPr>
              <a:t>działalności LGD,</a:t>
            </a:r>
          </a:p>
          <a:p>
            <a:pPr lvl="1"/>
            <a:r>
              <a:rPr lang="pl-PL" sz="2800" dirty="0">
                <a:latin typeface="+mj-lt"/>
              </a:rPr>
              <a:t>zarówno na etapie tworzenia jak i realizacji LSR uwzględniono </a:t>
            </a:r>
            <a:r>
              <a:rPr lang="pl-PL" sz="2800" b="1" dirty="0">
                <a:latin typeface="+mj-lt"/>
              </a:rPr>
              <a:t>zasady horyzontalne określone </a:t>
            </a:r>
            <a:r>
              <a:rPr lang="pl-PL" sz="2800" dirty="0">
                <a:latin typeface="+mj-lt"/>
              </a:rPr>
              <a:t>w art. 9 rozporządzenia 2021/1060, według wymagań dla rozdziału III LSR, określonych w załączniku nr 3 do regulaminu.</a:t>
            </a:r>
          </a:p>
          <a:p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LGD musi posiadać </a:t>
            </a:r>
            <a:r>
              <a:rPr lang="pl-PL" b="1" dirty="0">
                <a:effectLst/>
                <a:latin typeface="+mj-lt"/>
                <a:ea typeface="Times New Roman" panose="02020603050405020304" pitchFamily="18" charset="0"/>
              </a:rPr>
              <a:t>plan komunikacji z lokalną społecznością 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(przygotowany zgodnie ze standardem minimum opracowanym przez Samorząd Województwa, jeśli taki zostanie sporządzony) – czyli odrębny dokument od LSR</a:t>
            </a:r>
          </a:p>
          <a:p>
            <a:r>
              <a:rPr lang="pl-PL" sz="2900" dirty="0">
                <a:latin typeface="+mj-lt"/>
              </a:rPr>
              <a:t>LSR zawiera wskazanie zdiagnozowanych na obszarze objętym LSR </a:t>
            </a:r>
            <a:r>
              <a:rPr lang="pl-PL" sz="2900" b="1" dirty="0">
                <a:latin typeface="+mj-lt"/>
              </a:rPr>
              <a:t>grup w niekorzystnej sytuacji</a:t>
            </a:r>
            <a:r>
              <a:rPr lang="pl-PL" sz="2900" dirty="0">
                <a:latin typeface="+mj-lt"/>
              </a:rPr>
              <a:t>, które uzyskają wsparcie w jej ramach oraz opis stosowanego podejścia do każdej z tych grup;</a:t>
            </a:r>
          </a:p>
          <a:p>
            <a:r>
              <a:rPr lang="pl-PL" sz="2900" dirty="0">
                <a:latin typeface="+mj-lt"/>
              </a:rPr>
              <a:t>LSR cechuje </a:t>
            </a:r>
            <a:r>
              <a:rPr lang="pl-PL" sz="2900" b="1" dirty="0">
                <a:latin typeface="+mj-lt"/>
              </a:rPr>
              <a:t>spójność wewnętrzna</a:t>
            </a:r>
            <a:r>
              <a:rPr lang="pl-PL" sz="2900" dirty="0">
                <a:latin typeface="+mj-lt"/>
              </a:rPr>
              <a:t>:</a:t>
            </a:r>
          </a:p>
          <a:p>
            <a:pPr lvl="1"/>
            <a:r>
              <a:rPr lang="pl-PL" sz="2500" dirty="0">
                <a:latin typeface="+mj-lt"/>
              </a:rPr>
              <a:t>diagnoza wskazuje najważniejsze problemy, potrzeby, zasoby, potencjał,</a:t>
            </a:r>
          </a:p>
          <a:p>
            <a:pPr lvl="1"/>
            <a:r>
              <a:rPr lang="pl-PL" sz="2500" dirty="0">
                <a:latin typeface="+mj-lt"/>
              </a:rPr>
              <a:t>uzasadniono właściwie wybór kluczowych grup docelowych i obszarów interwencji, </a:t>
            </a:r>
          </a:p>
          <a:p>
            <a:pPr lvl="1"/>
            <a:r>
              <a:rPr lang="pl-PL" sz="2900" dirty="0">
                <a:latin typeface="+mj-lt"/>
              </a:rPr>
              <a:t>ustalono adekwatne i mierzalne wskaźniki osiągnięcia planowanych rezultatów,</a:t>
            </a:r>
          </a:p>
          <a:p>
            <a:pPr lvl="1"/>
            <a:r>
              <a:rPr lang="pl-PL" sz="2900" dirty="0">
                <a:latin typeface="+mj-lt"/>
              </a:rPr>
              <a:t>poszczególne rozdziały LSR są ze sobą spójne;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894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A20F7-0C85-E7B0-1202-000214CA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2" y="-257640"/>
            <a:ext cx="12053047" cy="1325563"/>
          </a:xfrm>
        </p:spPr>
        <p:txBody>
          <a:bodyPr>
            <a:normAutofit/>
          </a:bodyPr>
          <a:lstStyle/>
          <a:p>
            <a:r>
              <a:rPr lang="pl-PL" sz="4000" b="0" dirty="0"/>
              <a:t>Partycypacyjny charakter LSR – rozdział III LSR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F0AF8B9-60D5-797E-009E-B01F27FB6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498487" y="2284505"/>
            <a:ext cx="2195023" cy="345707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230A1CB-E4CB-82E6-42DA-1021168AD360}"/>
              </a:ext>
            </a:extLst>
          </p:cNvPr>
          <p:cNvSpPr txBox="1">
            <a:spLocks/>
          </p:cNvSpPr>
          <p:nvPr/>
        </p:nvSpPr>
        <p:spPr>
          <a:xfrm>
            <a:off x="814799" y="2303798"/>
            <a:ext cx="10763650" cy="834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Sposób zaangażowania 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zainteresowanych stron na każdym z kluczowych etapów wypracowywania LSR;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Jakie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metody/platformy/narzędzia angażowania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zainteresowanych stron zostały wykorzystane i w jaki sposób?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80AF688B-E5E3-4B45-442E-949AD2924DC3}"/>
              </a:ext>
            </a:extLst>
          </p:cNvPr>
          <p:cNvSpPr txBox="1">
            <a:spLocks/>
          </p:cNvSpPr>
          <p:nvPr/>
        </p:nvSpPr>
        <p:spPr>
          <a:xfrm>
            <a:off x="828877" y="798425"/>
            <a:ext cx="10734253" cy="1514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Zaangażowane strony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np. Ochotnicze Straże Pożarne, Zarejestrowane Koła Gospodyń Wiejskich, zarejestrowane organizacje harcerskie funkcjonujące na obszarze wszystkich gmin LSR, Ośrodki Wsparcia Ekonomii Społecznej, Sołtysi itp.) i jak reprezentatywne są dla społeczności miejskiej/wiejskiej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Które grupy/organizacje/związki są zainteresowane i zaangażowały się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tworzenie LSR? 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l-PL" sz="16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F7A87FE-A32F-AA29-3E7B-8D85F293B550}"/>
              </a:ext>
            </a:extLst>
          </p:cNvPr>
          <p:cNvSpPr txBox="1">
            <a:spLocks/>
          </p:cNvSpPr>
          <p:nvPr/>
        </p:nvSpPr>
        <p:spPr>
          <a:xfrm>
            <a:off x="2032303" y="6023605"/>
            <a:ext cx="2137855" cy="167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8B0B7A7-4460-AB31-8E55-68C7FEBA5D70}"/>
              </a:ext>
            </a:extLst>
          </p:cNvPr>
          <p:cNvSpPr txBox="1"/>
          <p:nvPr/>
        </p:nvSpPr>
        <p:spPr>
          <a:xfrm>
            <a:off x="2158233" y="4126486"/>
            <a:ext cx="9848697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Jakie kroki są planowane, aby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utrzymać zaangażowanie lokalnej społeczności na etapie wdrażania LSR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Jakie działania są planowane, aby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poinformować o strategii szerszą społeczność lokalną i zmobilizować biernych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dotychczas interesariuszy do realizacji strategii?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6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8BF6C7C-3B78-62CC-ADF6-64466B81AF75}"/>
              </a:ext>
            </a:extLst>
          </p:cNvPr>
          <p:cNvSpPr txBox="1"/>
          <p:nvPr/>
        </p:nvSpPr>
        <p:spPr>
          <a:xfrm>
            <a:off x="2233689" y="5309884"/>
            <a:ext cx="9434741" cy="174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Jakie działania są planowane w ramach LGD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celu wzmocnienia partnerskiej współpracy członków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wdrażaniu LSR?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endParaRPr lang="pl-PL" sz="7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J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akie działania są planowane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celu rozwinięcia współpracy pomiędzy podmiotami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obszaru LGD, zwiększenia zainteresowania a docelowo realizacją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projektów partnerskich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6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7568F2E-111E-F9B7-C9DE-8EE25E3AE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72429" y="5322036"/>
            <a:ext cx="2360232" cy="37172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757A663-B96E-E2A6-8A6A-F7EC6EB00D20}"/>
              </a:ext>
            </a:extLst>
          </p:cNvPr>
          <p:cNvSpPr txBox="1"/>
          <p:nvPr/>
        </p:nvSpPr>
        <p:spPr>
          <a:xfrm>
            <a:off x="828878" y="3203656"/>
            <a:ext cx="10734252" cy="105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pl-PL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ane z konsultacji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społecznych przeprowadzonych na obszarze objętym LSR, które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wykorzystane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zostały do opracowania LSR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Wyniki przeprowadzonej analizy wniosków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konsultacji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50579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9D764A-9AF8-B310-988F-392B2D67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4" y="10670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0" dirty="0"/>
              <a:t>Wymagania FEW </a:t>
            </a:r>
            <a:r>
              <a:rPr lang="pl-PL" sz="2700" b="0" dirty="0"/>
              <a:t>(Fundusze Europejskie dla Województw)</a:t>
            </a:r>
            <a:r>
              <a:rPr lang="pl-PL" b="0" dirty="0"/>
              <a:t> dot. sposobu informowania mieszkańców o konsultacjach LSR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0E347F-6B8E-DA3F-B4EA-4E41254C3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8618"/>
            <a:ext cx="10515600" cy="337834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Rozdział III powinien zawierć m.in. informacje, iż konsultacje dotyczące projektowania LSR z mieszkańcami odbyły się z </a:t>
            </a:r>
            <a:r>
              <a:rPr lang="pl-PL" sz="1800" b="1" dirty="0">
                <a:effectLst/>
                <a:latin typeface="+mj-lt"/>
                <a:ea typeface="Times New Roman" panose="02020603050405020304" pitchFamily="18" charset="0"/>
              </a:rPr>
              <a:t>wykorzystaniem co najmniej przekazania informacji o konsultacjach LSR z mieszkańcami</a:t>
            </a: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, celem jej zamieszczenia na: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stronach internetowych,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tablicach ogłoszeń,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słupach ogłoszeniowych, 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zarówno gminnych jak i sołeckich, a w przypadku miast - rad osiedli.</a:t>
            </a:r>
          </a:p>
        </p:txBody>
      </p:sp>
    </p:spTree>
    <p:extLst>
      <p:ext uri="{BB962C8B-B14F-4D97-AF65-F5344CB8AC3E}">
        <p14:creationId xmlns:p14="http://schemas.microsoft.com/office/powerpoint/2010/main" val="260732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9038EF-7C34-5314-EF85-D43937EA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07"/>
            <a:ext cx="10515600" cy="1325563"/>
          </a:xfrm>
        </p:spPr>
        <p:txBody>
          <a:bodyPr/>
          <a:lstStyle/>
          <a:p>
            <a:r>
              <a:rPr lang="pl-PL" b="0" dirty="0"/>
              <a:t>Współpraca wewnątrz LGD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CCC1D63-20A7-CCEB-C0BE-70FE71943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851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2400" dirty="0">
                <a:effectLst/>
                <a:ea typeface="Calibri" panose="020F0502020204030204" pitchFamily="34" charset="0"/>
              </a:rPr>
              <a:t>Każdy podmiot w LGD ma do odegrania </a:t>
            </a:r>
            <a:r>
              <a:rPr lang="pl-PL" sz="2400" b="1" dirty="0">
                <a:effectLst/>
                <a:ea typeface="Calibri" panose="020F0502020204030204" pitchFamily="34" charset="0"/>
              </a:rPr>
              <a:t>inną rolę</a:t>
            </a:r>
            <a:r>
              <a:rPr lang="pl-PL" sz="2400" dirty="0">
                <a:effectLst/>
                <a:ea typeface="Calibri" panose="020F0502020204030204" pitchFamily="34" charset="0"/>
              </a:rPr>
              <a:t>, ale wszystkie one muszą ze sobą </a:t>
            </a:r>
            <a:r>
              <a:rPr lang="pl-PL" sz="2400" b="1" dirty="0">
                <a:effectLst/>
                <a:ea typeface="Calibri" panose="020F0502020204030204" pitchFamily="34" charset="0"/>
              </a:rPr>
              <a:t>współpracować </a:t>
            </a:r>
            <a:r>
              <a:rPr lang="pl-PL" sz="2400" dirty="0">
                <a:effectLst/>
                <a:ea typeface="Calibri" panose="020F0502020204030204" pitchFamily="34" charset="0"/>
              </a:rPr>
              <a:t>i podejmować właściwe </a:t>
            </a:r>
            <a:r>
              <a:rPr lang="pl-PL" sz="2400" b="1" dirty="0">
                <a:effectLst/>
                <a:ea typeface="Calibri" panose="020F0502020204030204" pitchFamily="34" charset="0"/>
              </a:rPr>
              <a:t>decyzje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400" dirty="0">
                <a:effectLst/>
              </a:rPr>
              <a:t>LSR powinna zawierać informacje, z których wyraźnie wynika, iż relacje między członkami LGD na etapie wdrażania LSR są oparte na </a:t>
            </a:r>
            <a:r>
              <a:rPr lang="pl-PL" sz="2400" b="1" dirty="0">
                <a:effectLst/>
              </a:rPr>
              <a:t>pogłębionym partnerstwie </a:t>
            </a:r>
            <a:r>
              <a:rPr lang="pl-PL" sz="2400" dirty="0">
                <a:effectLst/>
              </a:rPr>
              <a:t>i </a:t>
            </a:r>
            <a:r>
              <a:rPr lang="pl-PL" sz="2400" b="1" dirty="0">
                <a:effectLst/>
              </a:rPr>
              <a:t>skutecznej komunikacji</a:t>
            </a:r>
            <a:r>
              <a:rPr lang="pl-PL" sz="2400" dirty="0">
                <a:effectLst/>
              </a:rPr>
              <a:t>. Mogą one przejawiać się w zasadach funkcjonowania LGD, które przewidują m. in.: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</a:rPr>
              <a:t>różnorodne formy </a:t>
            </a:r>
            <a:r>
              <a:rPr lang="pl-PL" sz="1800" dirty="0">
                <a:effectLst/>
              </a:rPr>
              <a:t>komunikacji (nie tylko formalne),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</a:rPr>
              <a:t>kolegialny sposób podejmowania decyzji </a:t>
            </a:r>
            <a:r>
              <a:rPr lang="pl-PL" sz="1800" dirty="0">
                <a:effectLst/>
              </a:rPr>
              <a:t>(wypracowanie oraz częste korzystanie z formuły pośredniej między decyzją prezesa zarządu a uchwałą walnego zgromadzenia np. praca w zespołach),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</a:rPr>
              <a:t>stosowanie zasady, iż walne zebranie członków jest zwoływane także </a:t>
            </a:r>
            <a:r>
              <a:rPr lang="pl-PL" sz="1800" b="1" dirty="0">
                <a:effectLst/>
              </a:rPr>
              <a:t>na wniosek dość wąskiej grupy członków </a:t>
            </a:r>
            <a:r>
              <a:rPr lang="pl-PL" sz="1800" dirty="0">
                <a:effectLst/>
              </a:rPr>
              <a:t>LGD np. 20% liczby członków,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</a:rPr>
              <a:t>ograniczenie zakresu czynności, co do których zarząd podejmuje decyzje bez konsultacji</a:t>
            </a:r>
            <a:r>
              <a:rPr lang="pl-PL" sz="1800" dirty="0">
                <a:effectLst/>
              </a:rPr>
              <a:t>/uzgodnienia z pozostałymi członkami LGD,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</a:rPr>
              <a:t>otwartość na inicjatywy członków LGD (</a:t>
            </a:r>
            <a:r>
              <a:rPr lang="pl-PL" sz="1800" b="1" dirty="0">
                <a:effectLst/>
              </a:rPr>
              <a:t>możliwość zgłaszania propozycji/inicjatyw przez członków </a:t>
            </a:r>
            <a:r>
              <a:rPr lang="pl-PL" sz="1800" dirty="0">
                <a:effectLst/>
              </a:rPr>
              <a:t>LGD  dot.  funkcjonowania LGD i wdrażania LSR, zachęty do ich zgłaszania),</a:t>
            </a: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3385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538F9D-C2AE-5A89-38E3-23C4D5A7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Współpraca z podmiotami z obszaru LSR, które nie są członkami LGD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8C623F-8595-9324-A190-04E715D8A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635"/>
            <a:ext cx="10515600" cy="4237327"/>
          </a:xfrm>
        </p:spPr>
        <p:txBody>
          <a:bodyPr>
            <a:noAutofit/>
          </a:bodyPr>
          <a:lstStyle/>
          <a:p>
            <a:pPr marL="0" indent="0" algn="l">
              <a:lnSpc>
                <a:spcPct val="107000"/>
              </a:lnSpc>
              <a:spcBef>
                <a:spcPts val="0"/>
              </a:spcBef>
              <a:buNone/>
            </a:pPr>
            <a:r>
              <a:rPr lang="pl-PL" sz="2000" dirty="0"/>
              <a:t>Rekomendowane rozwiązania: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000" dirty="0"/>
              <a:t>m</a:t>
            </a:r>
            <a:r>
              <a:rPr lang="pl-PL" sz="2000" dirty="0">
                <a:effectLst/>
              </a:rPr>
              <a:t>ożliwość </a:t>
            </a:r>
            <a:r>
              <a:rPr lang="pl-PL" sz="2000" b="1" dirty="0">
                <a:effectLst/>
              </a:rPr>
              <a:t>zgłaszania pomysłów na realizację nowych projektów </a:t>
            </a:r>
            <a:r>
              <a:rPr lang="pl-PL" sz="2000" dirty="0">
                <a:effectLst/>
              </a:rPr>
              <a:t>przez LGD lub podmioty inne niż LGD w ramach LSR (także w partnerstwie), lub 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000" dirty="0"/>
              <a:t>m</a:t>
            </a:r>
            <a:r>
              <a:rPr lang="pl-PL" sz="2000" dirty="0">
                <a:effectLst/>
              </a:rPr>
              <a:t>ożliwość </a:t>
            </a:r>
            <a:r>
              <a:rPr lang="pl-PL" sz="2000" b="1" dirty="0">
                <a:effectLst/>
              </a:rPr>
              <a:t>zgłaszania pomysłów/inicjatyw realizacji projektów wykraczających poza LSR </a:t>
            </a:r>
            <a:r>
              <a:rPr lang="pl-PL" sz="2000" dirty="0">
                <a:effectLst/>
              </a:rPr>
              <a:t>(co czasem może wymagać zmiany LSR), 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000" dirty="0">
                <a:effectLst/>
              </a:rPr>
              <a:t>zapewnienie informowania o </a:t>
            </a:r>
            <a:r>
              <a:rPr lang="pl-PL" sz="2000" b="1" dirty="0">
                <a:effectLst/>
              </a:rPr>
              <a:t>wyniku dokonanej przez LGD weryfikacji zgłoszonej propozycji</a:t>
            </a:r>
            <a:r>
              <a:rPr lang="pl-PL" sz="2000" dirty="0">
                <a:effectLst/>
              </a:rPr>
              <a:t>/inicjatywy z uzasadnieniem tego wyniku (taka możliwość może mieć różnorodną formę np. naborów fiszek z pomysłami, formularzy kontaktowych na stronie internetowej, itp.)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000" b="1" dirty="0">
                <a:effectLst/>
              </a:rPr>
              <a:t>otwarte konsultacje nowych pomysłów </a:t>
            </a:r>
            <a:r>
              <a:rPr lang="pl-PL" sz="2000" dirty="0">
                <a:effectLst/>
              </a:rPr>
              <a:t>LGD np. przy okazji zmiany LSR.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pl-PL" sz="2000" b="1" dirty="0">
                <a:effectLst/>
              </a:rPr>
              <a:t>przystępna forma komunikacji</a:t>
            </a:r>
            <a:r>
              <a:rPr lang="pl-PL" sz="2000" dirty="0">
                <a:effectLst/>
              </a:rPr>
              <a:t>, dostosowana do odbiorców.</a:t>
            </a:r>
          </a:p>
          <a:p>
            <a:pPr marL="0" indent="0" algn="l">
              <a:lnSpc>
                <a:spcPct val="107000"/>
              </a:lnSpc>
              <a:spcBef>
                <a:spcPts val="0"/>
              </a:spcBef>
              <a:buNone/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24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4873</Words>
  <Application>Microsoft Office PowerPoint</Application>
  <PresentationFormat>Panoramiczny</PresentationFormat>
  <Paragraphs>467</Paragraphs>
  <Slides>42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Ink Free</vt:lpstr>
      <vt:lpstr>Segoe Script</vt:lpstr>
      <vt:lpstr>Symbol</vt:lpstr>
      <vt:lpstr>Times New Roman</vt:lpstr>
      <vt:lpstr>Motyw pakietu Office</vt:lpstr>
      <vt:lpstr>Opis działań partycypacyjnych w procesie budowy LSR, opis sposobów analizy potrzeb i potencjału oraz spójności, komplementarności i synergii w LSR  </vt:lpstr>
      <vt:lpstr>Z regulaminu konkursu na wybór LSR </vt:lpstr>
      <vt:lpstr>Partycypacyjny charakter LSR na etapie jej opracowania </vt:lpstr>
      <vt:lpstr>Partycypacyjny charakter LSR na etapie jej wdrażania</vt:lpstr>
      <vt:lpstr>Wybrane warunki dostępu </vt:lpstr>
      <vt:lpstr>Partycypacyjny charakter LSR – rozdział III LSR</vt:lpstr>
      <vt:lpstr>Wymagania FEW (Fundusze Europejskie dla Województw) dot. sposobu informowania mieszkańców o konsultacjach LSR</vt:lpstr>
      <vt:lpstr>Współpraca wewnątrz LGD</vt:lpstr>
      <vt:lpstr>Współpraca z podmiotami z obszaru LSR, które nie są członkami LGD</vt:lpstr>
      <vt:lpstr>Zachęcanie do partnerskich projektów</vt:lpstr>
      <vt:lpstr>Współpraca z partnerami spoza obszaru danej LSR</vt:lpstr>
      <vt:lpstr>Zasady horyzontalne (w odniesieniu do FEW)</vt:lpstr>
      <vt:lpstr>Analiza potrzeb rozwojowych i potencjałów LSR- rozdział IV LSR </vt:lpstr>
      <vt:lpstr>Diagnoza</vt:lpstr>
      <vt:lpstr>Diagnoza</vt:lpstr>
      <vt:lpstr>Prezentacja programu PowerPoint</vt:lpstr>
      <vt:lpstr>Spójność, komplementarność i synergia LSR – rozdział V LSR </vt:lpstr>
      <vt:lpstr>Spójność i komplementarność</vt:lpstr>
      <vt:lpstr>Prezentacja programu PowerPoint</vt:lpstr>
      <vt:lpstr>Synergia</vt:lpstr>
      <vt:lpstr>Mapowanie  interesariuszy </vt:lpstr>
      <vt:lpstr>Jak włączać mieszkańców w procesy konsultacyjne? </vt:lpstr>
      <vt:lpstr>7 zasad konsultacji  Ministerstwo Informacji i Cyfryzacji, 2015</vt:lpstr>
      <vt:lpstr>Planowanie konsultacji - plan zbierania danych </vt:lpstr>
      <vt:lpstr>Metody ilościowe</vt:lpstr>
      <vt:lpstr>Planowanie warsztatów strategicznych</vt:lpstr>
      <vt:lpstr>World Cafe</vt:lpstr>
      <vt:lpstr>Warsztaty przyszłościowe</vt:lpstr>
      <vt:lpstr>Podejście doceniające (Appreciative Inquiry)</vt:lpstr>
      <vt:lpstr>Podejście doceniające - mechanika</vt:lpstr>
      <vt:lpstr>Kawiarnia obywatelska</vt:lpstr>
      <vt:lpstr>Panel obywatelski</vt:lpstr>
      <vt:lpstr>Spacer badawczy</vt:lpstr>
      <vt:lpstr>Platformy ułatwiające prowadzenie spotkań online</vt:lpstr>
      <vt:lpstr>Analiza potrzeb i potencjałów rozwojowych - narzędzia przydatne w pracy warsztatowej- </vt:lpstr>
      <vt:lpstr>Formułowanie wyzwań</vt:lpstr>
      <vt:lpstr>Ocena potencjału współpracy wielostronnej </vt:lpstr>
      <vt:lpstr>Analiza związków przyczynowo-skutkowych </vt:lpstr>
      <vt:lpstr>Wyznaczanie celów</vt:lpstr>
      <vt:lpstr>Identyfikacja przedsięwzięć - narzędzia przydatne w pracy warsztatowej - </vt:lpstr>
      <vt:lpstr>Ocena potencjalnych przedsięwzięć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Kwiatkowski</dc:creator>
  <cp:lastModifiedBy>agata</cp:lastModifiedBy>
  <cp:revision>33</cp:revision>
  <dcterms:created xsi:type="dcterms:W3CDTF">2022-10-04T06:36:17Z</dcterms:created>
  <dcterms:modified xsi:type="dcterms:W3CDTF">2022-11-02T12:39:37Z</dcterms:modified>
</cp:coreProperties>
</file>