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91" r:id="rId5"/>
    <p:sldId id="292" r:id="rId6"/>
    <p:sldId id="273" r:id="rId7"/>
    <p:sldId id="293" r:id="rId8"/>
    <p:sldId id="294" r:id="rId9"/>
    <p:sldId id="295" r:id="rId10"/>
    <p:sldId id="296" r:id="rId11"/>
    <p:sldId id="297" r:id="rId12"/>
    <p:sldId id="316" r:id="rId13"/>
    <p:sldId id="298" r:id="rId14"/>
    <p:sldId id="274" r:id="rId15"/>
    <p:sldId id="281" r:id="rId16"/>
    <p:sldId id="278" r:id="rId17"/>
    <p:sldId id="261" r:id="rId18"/>
    <p:sldId id="282" r:id="rId19"/>
    <p:sldId id="283" r:id="rId20"/>
    <p:sldId id="288" r:id="rId21"/>
    <p:sldId id="284" r:id="rId22"/>
    <p:sldId id="285" r:id="rId23"/>
    <p:sldId id="289" r:id="rId24"/>
    <p:sldId id="315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E787B-52D5-4C00-9D11-8F999E8D1DDF}" type="datetimeFigureOut">
              <a:rPr lang="pl-PL" smtClean="0"/>
              <a:t>02.11.2022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97D0D-66C6-44D0-9374-A660DB17AF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85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9B7A-2DC8-4AD5-A1B1-EB44492B065C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99DC-6A5E-4D74-A99A-426E8BC4D5FF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20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34FC-35D0-404B-8822-3A6562D762B5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34838"/>
            <a:ext cx="10515600" cy="115585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65339" y="47625"/>
            <a:ext cx="2743200" cy="365125"/>
          </a:xfrm>
        </p:spPr>
        <p:txBody>
          <a:bodyPr/>
          <a:lstStyle/>
          <a:p>
            <a:fld id="{5BB0FCBB-362F-4C22-9992-B8226C3EAE55}" type="datetime1">
              <a:rPr lang="pl-PL" smtClean="0"/>
              <a:t>02.11.2022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145437" y="47625"/>
            <a:ext cx="2743200" cy="365125"/>
          </a:xfrm>
        </p:spPr>
        <p:txBody>
          <a:bodyPr/>
          <a:lstStyle>
            <a:lvl1pPr>
              <a:defRPr sz="1800" b="1"/>
            </a:lvl1pPr>
          </a:lstStyle>
          <a:p>
            <a:fld id="{0AA4DF97-91CC-4452-8672-6C06ABD7A06A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92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0801-E196-4CF7-BFBA-87F1DCDC357E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6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66F0-7392-4388-9D43-E59C14E1BEA2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28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482E-D90E-4EEB-85F6-6959CE2C9715}" type="datetime1">
              <a:rPr lang="pl-PL" smtClean="0"/>
              <a:t>02.11.2022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41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A3C-8C3D-4836-A0E3-2FF6C4C375A0}" type="datetime1">
              <a:rPr lang="pl-PL" smtClean="0"/>
              <a:t>02.11.2022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66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A59E-2CC0-4231-A8CA-D9A2E291C532}" type="datetime1">
              <a:rPr lang="pl-PL" smtClean="0"/>
              <a:t>02.11.2022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62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81D6-D9F8-4442-B878-2D238F94305A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05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4C5D-48A8-4B6C-BE24-044C87508C1A}" type="datetime1">
              <a:rPr lang="pl-PL" smtClean="0"/>
              <a:t>02.11.2022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2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D2B6-17EE-4BAF-BF93-092E7833F1C4}" type="datetime1">
              <a:rPr lang="pl-PL" smtClean="0"/>
              <a:t>02.11.2022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DF97-91CC-4452-8672-6C06ABD7A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8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4330" y="705153"/>
            <a:ext cx="11277600" cy="30529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Sposoby opracowania lub aktualizacji treści rozdziałów pierwszego i drugiego LSR </a:t>
            </a:r>
            <a:br>
              <a:rPr lang="pl-PL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(Charakterystyka partnerstwa lokalnego; Charakterystyka obszaru i ludności objętej wdrażaniem LSR),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tym sposoby i źródła pozyskania wiarygodnych informacji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1985" y="4079632"/>
            <a:ext cx="11199222" cy="118301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Szkolenie dla lokalnych grup działania (LGD) z zakresu metodologii pisania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lokalnych strategii rozwoju (LSR) –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wiel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ofunduszowych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Leszek Leśniak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4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35A6EA6D-D894-19FE-49EE-B9D98362320C}"/>
              </a:ext>
            </a:extLst>
          </p:cNvPr>
          <p:cNvCxnSpPr>
            <a:cxnSpLocks/>
          </p:cNvCxnSpPr>
          <p:nvPr/>
        </p:nvCxnSpPr>
        <p:spPr>
          <a:xfrm>
            <a:off x="493143" y="5272620"/>
            <a:ext cx="11205714" cy="0"/>
          </a:xfrm>
          <a:prstGeom prst="line">
            <a:avLst/>
          </a:prstGeom>
          <a:ln w="28575">
            <a:solidFill>
              <a:srgbClr val="88B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24">
            <a:extLst>
              <a:ext uri="{FF2B5EF4-FFF2-40B4-BE49-F238E27FC236}">
                <a16:creationId xmlns:a16="http://schemas.microsoft.com/office/drawing/2014/main" id="{8EDC2DF0-B10F-C1CB-6C94-6776E0FB8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5343" y="5414518"/>
            <a:ext cx="923027" cy="615352"/>
          </a:xfrm>
          <a:prstGeom prst="rect">
            <a:avLst/>
          </a:prstGeom>
        </p:spPr>
      </p:pic>
      <p:pic>
        <p:nvPicPr>
          <p:cNvPr id="7" name="Grafika 26">
            <a:extLst>
              <a:ext uri="{FF2B5EF4-FFF2-40B4-BE49-F238E27FC236}">
                <a16:creationId xmlns:a16="http://schemas.microsoft.com/office/drawing/2014/main" id="{3CC9E1D6-85BB-AD47-76B4-0663143F6C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7367" y="5414518"/>
            <a:ext cx="1488458" cy="610134"/>
          </a:xfrm>
          <a:prstGeom prst="rect">
            <a:avLst/>
          </a:prstGeom>
        </p:spPr>
      </p:pic>
      <p:pic>
        <p:nvPicPr>
          <p:cNvPr id="8" name="Grafika 28">
            <a:extLst>
              <a:ext uri="{FF2B5EF4-FFF2-40B4-BE49-F238E27FC236}">
                <a16:creationId xmlns:a16="http://schemas.microsoft.com/office/drawing/2014/main" id="{63B110A7-A6EC-66ED-67BB-3448856642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46608" y="5414518"/>
            <a:ext cx="930305" cy="61013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8C4E06-9A87-81DB-228C-D08CBB4BB10F}"/>
              </a:ext>
            </a:extLst>
          </p:cNvPr>
          <p:cNvSpPr txBox="1"/>
          <p:nvPr/>
        </p:nvSpPr>
        <p:spPr>
          <a:xfrm>
            <a:off x="526211" y="6027003"/>
            <a:ext cx="1120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wiejskie”</a:t>
            </a:r>
          </a:p>
          <a:p>
            <a:pPr algn="ctr"/>
            <a:r>
              <a:rPr lang="pl-PL" sz="1200" dirty="0"/>
              <a:t>„Instytucja Zarządzająca Programem Rozwoju Obszarów Wiejskich na lata 2014-2020 – Minister Rolnictwa i Rozwoju Wsi”</a:t>
            </a:r>
          </a:p>
          <a:p>
            <a:pPr algn="ctr"/>
            <a:r>
              <a:rPr lang="pl-PL" sz="1200" dirty="0"/>
              <a:t>Materiał opracowany przez:  </a:t>
            </a:r>
            <a:r>
              <a:rPr lang="pl-PL" sz="1200" dirty="0">
                <a:effectLst/>
                <a:ea typeface="Calibri" panose="020F0502020204030204" pitchFamily="34" charset="0"/>
              </a:rPr>
              <a:t>„RURBAN Wieś-Miasto-Region Andrzej Hałasiewicz” </a:t>
            </a:r>
            <a:r>
              <a:rPr lang="pl-PL" sz="1200" dirty="0"/>
              <a:t>współfinansowany ze środków Unii Europejskiej w ramach schematu II pomocy technicznej „Krajowa Sieć Obszarów Wiejskich” Programu Rozwoju Obszarów Wiejskich na lata 2014–2020</a:t>
            </a:r>
          </a:p>
        </p:txBody>
      </p:sp>
    </p:spTree>
    <p:extLst>
      <p:ext uri="{BB962C8B-B14F-4D97-AF65-F5344CB8AC3E}">
        <p14:creationId xmlns:p14="http://schemas.microsoft.com/office/powerpoint/2010/main" val="161140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19" y="596423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2316480"/>
            <a:ext cx="10859588" cy="2908664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l-PL" spc="-40" dirty="0"/>
              <a:t>Ogólna informacja o składzie organu decyzyjnego wskazująca, że ani władze publiczne, ani żadna pojedyncza grupa interesu, nie kontroluje procesu podejmowania decyzji.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922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1" y="412750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31" y="1390703"/>
            <a:ext cx="11556274" cy="505454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Należy pamiętać, że partnerstwo jest odpowiedzialne za wybór operacji na poziomie lokalnym i ma zapewnić, że wybrane operacje są zgodne ze strategią. Proces decyzyjny w LGD nie powinien być zdominowany przez władze publiczne ani żadną z grup interesów. Władza publiczna obejmuje wszystkie władze w sensie konstytucyjnym – ustawodawczą, wykonawczą i sądowniczą. W pojęciu tym mieszczą się także inne instytucje niż państwowe lub samorządowe, jeżeli wykonują funkcje władzy publicznej w wyniku powierzenia czy przekazania im tych funkcji przez organ władzy państwowej lub samorządowej.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Wykonywanie władzy publicznej dotyczy wszelkich form działalności państwa, samorządu terytorialnego i innych instytucji publicznych. Grupa interesu to grupa jednostek połączonych więzami wspólnych interesów lub korzyści, której członkowie mają świadomość istnienia tych więzów. Jej członkowie mogą brać mniej lub bardziej aktywny udział w artykulacji swoich interesów wobec instytucji państwa, starając się wpłynąć na realizację tych interesów.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84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1" y="412750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31" y="1438327"/>
            <a:ext cx="11205343" cy="505454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Mogą to być np. organizacje branżowe, grupy producentów. Kluczowe kwestie w zakresie zapewnienia wyboru operacji bez dominacji jakiejkolwiek grupy interesu i unikania konfliktu interesów. Skład organu decyzyjnego – ani władze publiczne, ani żadna pojedyncza grupa interesu, nie mogą mieć więcej niż 49% praw głosu w podejmowaniu decyzji przez organ decyzyjny.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Zapewnienie braku dominacji pojedynczej grupy interesu powinno być analizowane w kontekście konkretnej LSR, jej celów, przedsięwzięć i grup docelowych oraz uwzględniać powiązania branżowe. Np. w składzie organu decyzyjnego nie może być ponad 49% praw głosu należących do grupy producentów i przetwórców mleka czy organizacji zrzeszających niepełnosprawnych.]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4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63" y="733696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63" y="2292533"/>
            <a:ext cx="11006197" cy="383177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pl-PL" spc="-40" dirty="0"/>
              <a:t>Zwięzła charakterystyka rozwiązań stosowanych w procesie decyzyjnym bez powielania informacji zawartych w statucie i innych dokumentach wewnętrznych oraz mechanizmy w zakresie zarządzania pokazujące zdolność lokalnej grupy działania do realizacji strategii.</a:t>
            </a:r>
            <a:endParaRPr lang="pl-PL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361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808476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854926"/>
            <a:ext cx="10829766" cy="4116979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pl-PL" spc="-40" dirty="0"/>
              <a:t>Wskazanie dokumentów regulujących funkcjonowanie LGD z podaniem sposobu ich uchwalania i aktualizacji oraz opisem głównych kwestii, które są w nich zawarte.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UWAGA:</a:t>
            </a:r>
            <a:endParaRPr lang="pl-PL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ea typeface="Times New Roman" panose="02020603050405020304" pitchFamily="18" charset="0"/>
              </a:rPr>
              <a:t>Opisując partnerstwo lokalne należy przedstawić przesłanki, które uzasadniają partnerstwo i czynią istotnym z punktu widzenia wdrażania LSR. Należy wykazać jaki jest udział lokalnych podmiotów i jakie jest zaangażowanie społeczne w przygotowanie LSR. 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9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21605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715589"/>
            <a:ext cx="10977812" cy="4693920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Liczne, a zarazem reprezentatywne względem zdiagnozowanych grup interesariuszy, uczestnictwo członków społeczności jest priorytetem we wzmacnianiu trafności, adekwatności, odpowiedzialności i efektywności wdrażania LSR i oczekiwanych wyników. W jaki sposób LGD będzie poszerzać i pogłębiać zaangażowanie lokalnej społeczności i zachęcać do udziału we wdrażaniu LSR?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W jaki sposób LGD pogłębiać będzie współpracę i zaangażowanie członków LGD </a:t>
            </a:r>
            <a:br>
              <a:rPr lang="pl-PL" sz="2400" dirty="0"/>
            </a:br>
            <a:r>
              <a:rPr lang="pl-PL" sz="2400" dirty="0"/>
              <a:t>w realizację LSR?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LGD może zwrócić w rozdziale uwagę m.in na proces planowania, podejmowania decyzji, organizacji partnerstwa, kontrolowania w kontekście posiadanych zasobów </a:t>
            </a:r>
            <a:br>
              <a:rPr lang="pl-PL" sz="2400" dirty="0"/>
            </a:br>
            <a:r>
              <a:rPr lang="pl-PL" sz="2400" dirty="0"/>
              <a:t>i potencjału instytucjonalnego. 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717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748367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2" y="1504067"/>
            <a:ext cx="11205714" cy="4624251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LGD musi wykazać w statucie oraz strategii, w jaki sposób będzie organizowała swoje struktury wewnętrzne i pozyskiwała odpowiednie kwalifikacje ekonomiczne oraz administracyjne niezbędne do gospodarowania środkami publicznymi.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Zrozumienie, jakie są potrzeby w zakresie komunikacji oraz jakie informacje należy udostępniać i komu, ma kluczowe znaczenie w procesie planowania, jednak aby komunikacja była skuteczna, ważne jest również to, kiedy i jak się komunikujemy. Potrzeby, które leżą u podstaw celów komunikacji — przekaz i odbiorca — pod wieloma względami określą wymagane podejście. Należy je zrozumieć podczas planowania tego, kiedy i jak będą zaspokajane.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495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" y="969804"/>
            <a:ext cx="11531586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51" y="2282558"/>
            <a:ext cx="10998926" cy="3909236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Zwięzły opis obszaru w szczególności zawierający liczbę i nazwy gmin, ich powierzchnię i liczbę mieszkańców według stanu na dzień 31 grudnia 2020 r., a w przypadku LSR wielofunduszowych również wskazanie zakresu oddziaływania poszczególnych EFSI, z których współfinansowana ma być LSR (tzn. wskazanie czy realizacja operacji w ramach każdego </a:t>
            </a:r>
            <a:br>
              <a:rPr lang="pl-PL" dirty="0"/>
            </a:br>
            <a:r>
              <a:rPr lang="pl-PL" dirty="0"/>
              <a:t>z funduszy będzie możliwa na całym obszarze objętym LSR czy też jedynie na pewnej jego części).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980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86049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2063933"/>
            <a:ext cx="11205714" cy="4023358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pl-PL" spc="-40" dirty="0"/>
              <a:t>Mapa obszaru objętego LSR z zaznaczeniem granic poszczególnych gmin wykazująca spójność przestrzenną obszaru objętego LSR.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pl-PL" spc="-40" dirty="0"/>
              <a:t>Wyjaśnienie, dlaczego dany obszar jest odpowiedni dla strategii, np. poprzez zaprezentowanie wyróżniających go cech i czynników, które czynią go społecznie, gospodarczo lub środowiskowo spójnym. </a:t>
            </a:r>
          </a:p>
          <a:p>
            <a:pPr marL="0" indent="0" algn="just">
              <a:buNone/>
            </a:pPr>
            <a:r>
              <a:rPr lang="pl-PL" sz="2000" dirty="0">
                <a:effectLst/>
                <a:ea typeface="Times New Roman" panose="02020603050405020304" pitchFamily="18" charset="0"/>
              </a:rPr>
              <a:t>W przypadku LSR realizowanych w miastach powyżej 20 tys. mieszkańców należy oprócz gminy określić dzielnice/osiedla wraz z podaniem liczby mieszkańców.</a:t>
            </a:r>
            <a:endParaRPr lang="pl-PL" sz="20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47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642777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628504"/>
            <a:ext cx="11091023" cy="33876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4000" b="1" dirty="0">
                <a:solidFill>
                  <a:srgbClr val="FF0000"/>
                </a:solidFill>
              </a:rPr>
              <a:t>UWAGA:</a:t>
            </a:r>
          </a:p>
          <a:p>
            <a:pPr lvl="0"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W LSR należy zdefiniować proponowany obszar oraz partnerstwo lokalne LGD, przedstawiając jednocześnie przesłanki, które je uzasadniają i czynią istotnym </a:t>
            </a:r>
            <a:br>
              <a:rPr lang="pl-PL" sz="2600" dirty="0"/>
            </a:br>
            <a:r>
              <a:rPr lang="pl-PL" sz="2600" dirty="0"/>
              <a:t>z punktu widzenia LSR, a także wskazać powiązania między nimi, uwzględniając zdiagnozowane grupy interesów oraz ewentualne konflikty między nimi.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37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654686"/>
            <a:ext cx="11205714" cy="755700"/>
          </a:xfrm>
        </p:spPr>
        <p:txBody>
          <a:bodyPr>
            <a:normAutofit/>
          </a:bodyPr>
          <a:lstStyle/>
          <a:p>
            <a:r>
              <a:rPr lang="pl-PL" sz="4000" b="0" dirty="0"/>
              <a:t>Opracowanie lub aktualizacja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14" y="1929423"/>
            <a:ext cx="11205714" cy="4012002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pl-PL" dirty="0"/>
              <a:t>Nowe LGD, które nie realizowały LSR w okresie programowania 2014-2020 będą opracowywać swoje LSR jako nowe dokumenty. </a:t>
            </a:r>
          </a:p>
          <a:p>
            <a:pPr>
              <a:lnSpc>
                <a:spcPct val="95000"/>
              </a:lnSpc>
            </a:pPr>
            <a:r>
              <a:rPr lang="pl-PL" dirty="0"/>
              <a:t>Ich postępowanie będzie wymagało zastosowania pełnej procedury zgromadzenia danych i napisania rozdziałów: </a:t>
            </a:r>
          </a:p>
          <a:p>
            <a:pPr lvl="1">
              <a:lnSpc>
                <a:spcPct val="95000"/>
              </a:lnSpc>
              <a:buSzPct val="80000"/>
              <a:buFont typeface="Wingdings" panose="05000000000000000000" pitchFamily="2" charset="2"/>
              <a:buChar char="Ø"/>
            </a:pPr>
            <a:r>
              <a:rPr lang="pl-PL" i="1" dirty="0">
                <a:latin typeface="Calibri" panose="020F0502020204030204" pitchFamily="34" charset="0"/>
                <a:cs typeface="Times New Roman" panose="02020603050405020304" pitchFamily="18" charset="0"/>
              </a:rPr>
              <a:t>Pierwszego – Charakterystyka </a:t>
            </a:r>
            <a:r>
              <a:rPr lang="pl-P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partnerstwa lokalnego; </a:t>
            </a:r>
          </a:p>
          <a:p>
            <a:pPr lvl="1">
              <a:lnSpc>
                <a:spcPct val="95000"/>
              </a:lnSpc>
              <a:buSzPct val="80000"/>
              <a:buFont typeface="Wingdings" panose="05000000000000000000" pitchFamily="2" charset="2"/>
              <a:buChar char="Ø"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Drugiego – </a:t>
            </a:r>
            <a:r>
              <a:rPr lang="pl-PL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Charakterystyka obszaru i ludności objętej wdrażaniem LSR.</a:t>
            </a:r>
            <a:r>
              <a:rPr lang="pl-PL" dirty="0"/>
              <a:t> </a:t>
            </a:r>
          </a:p>
          <a:p>
            <a:pPr>
              <a:lnSpc>
                <a:spcPct val="95000"/>
              </a:lnSpc>
            </a:pPr>
            <a:r>
              <a:rPr lang="pl-PL" dirty="0"/>
              <a:t>W przypadku LGD, które realizują LSR w mijającym okresie programowania należy wykonać aktualizację rozdziałów zawartych w LSR i dostosować je do wymogów opisanych w załączniku nr 3 do regulaminu konkursu na wybór LSR.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7B565B70-4A67-86ED-6ADC-F8D9B385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2143" y="47625"/>
            <a:ext cx="2743200" cy="365125"/>
          </a:xfrm>
        </p:spPr>
        <p:txBody>
          <a:bodyPr/>
          <a:lstStyle/>
          <a:p>
            <a:fld id="{64BB10F3-8000-4182-A111-7729DA0CE147}" type="datetime1">
              <a:rPr lang="pl-PL" smtClean="0"/>
              <a:t>02.11.2022</a:t>
            </a:fld>
            <a:endParaRPr lang="pl-PL" dirty="0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B0D04FD-41DC-0866-46A5-30B0E161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87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96717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277293"/>
            <a:ext cx="11205714" cy="3831771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LSR musi jasno definiować i opisywać obszar, do którego zamierza się odnosić, </a:t>
            </a:r>
            <a:br>
              <a:rPr lang="pl-PL" sz="2600" dirty="0"/>
            </a:br>
            <a:r>
              <a:rPr lang="pl-PL" sz="2600" dirty="0"/>
              <a:t>w tym jego mieszkańców. Jedynym wspólnym minimalnym wymogiem jest ustalenie obszaru na poziomie </a:t>
            </a:r>
            <a:r>
              <a:rPr lang="pl-PL" sz="2600" dirty="0" err="1"/>
              <a:t>subregionalnym</a:t>
            </a:r>
            <a:r>
              <a:rPr lang="pl-PL" sz="2600" dirty="0"/>
              <a:t>, tj. poniżej NUTS 3.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Celem tego jest zapewnienie realistycznego opisu obszaru i tego, co się na nim dzieje, dzięki czemu możliwe będzie wskazanie jego cech istotnych z punktu widzenia LSR.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2600" dirty="0"/>
              <a:t>Opis ten powinien wyjaśniać, dlaczego dany obszar jest odpowiedni dla strategii, np. poprzez zaprezentowanie wyróżniających go cech i czynników, które czynią go społecznie, gospodarczo i środowiskowo spójnym.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607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76606"/>
            <a:ext cx="11205714" cy="1025896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2166358"/>
            <a:ext cx="11205714" cy="374180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Obszar objęty LSR powinien wiec obejmować jednorodne, spójne społecznie </a:t>
            </a:r>
            <a:br>
              <a:rPr lang="pl-PL" dirty="0"/>
            </a:br>
            <a:r>
              <a:rPr lang="pl-PL" dirty="0"/>
              <a:t>i funkcjonalnie terytorium, które charakteryzuje się wspólnymi tradycjami, lokalną tożsamością, poczuciem przynależności lub wspólnymi potrzebami </a:t>
            </a:r>
            <a:br>
              <a:rPr lang="pl-PL" dirty="0"/>
            </a:br>
            <a:r>
              <a:rPr lang="pl-PL" dirty="0"/>
              <a:t>i oczekiwaniami.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Obszar objęty LSR musi mieć jasno określone granice geograficzne w kontekście ich charakteru funkcjonalnego.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Nie wyklucza się wdrażania LSR na granicy województw, np. z których w jednym z nich LSR jest współfinansowana tylko z jednego EFSI, a w drugim z kilku EFSI.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342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3" y="706365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6" y="1924597"/>
            <a:ext cx="11549003" cy="38491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/>
              <a:t>Spójność przestrzenna rozumiana w kontekście geograficznym obejmuje: </a:t>
            </a:r>
          </a:p>
          <a:p>
            <a:pPr marL="675450" lvl="1" indent="-45720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2600" dirty="0">
                <a:effectLst/>
                <a:ea typeface="Times New Roman" panose="02020603050405020304" pitchFamily="18" charset="0"/>
              </a:rPr>
              <a:t>obszar min. dwóch gmin (A i B) – jeśli gminy te graniczą ze sobą – pozostają </a:t>
            </a:r>
            <a:br>
              <a:rPr lang="pl-PL" sz="2600" dirty="0">
                <a:effectLst/>
                <a:ea typeface="Times New Roman" panose="02020603050405020304" pitchFamily="18" charset="0"/>
              </a:rPr>
            </a:br>
            <a:r>
              <a:rPr lang="pl-PL" sz="2600" dirty="0">
                <a:effectLst/>
                <a:ea typeface="Times New Roman" panose="02020603050405020304" pitchFamily="18" charset="0"/>
              </a:rPr>
              <a:t>w bezpośrednim sąsiedztwie (para spójnych gmin)</a:t>
            </a:r>
          </a:p>
          <a:p>
            <a:pPr marL="675450" lvl="1" indent="-457200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2600" dirty="0">
                <a:effectLst/>
                <a:ea typeface="Times New Roman" panose="02020603050405020304" pitchFamily="18" charset="0"/>
              </a:rPr>
              <a:t>obszar trzech lub więcej gmin (A, B i C, itd.) – jeśli dwie spośród tych gmin (np. A i B) tworzą parę spójnych gmin, a trzecia gmina (C) pozostaje w bezpośrednim sąsiedztwie </a:t>
            </a:r>
            <a:br>
              <a:rPr lang="pl-PL" sz="2600" dirty="0">
                <a:effectLst/>
                <a:ea typeface="Times New Roman" panose="02020603050405020304" pitchFamily="18" charset="0"/>
              </a:rPr>
            </a:br>
            <a:r>
              <a:rPr lang="pl-PL" sz="2600" dirty="0">
                <a:effectLst/>
                <a:ea typeface="Times New Roman" panose="02020603050405020304" pitchFamily="18" charset="0"/>
              </a:rPr>
              <a:t>– graniczy z przynajmniej jedną z gmin (A lub B) tworzących parę spójnych gmin. Jeśli gmina A graniczy z gminą B (bezpośrednie sąsiedztwo), a gmina B graniczy z gminą C (bezpośrednie sąsiedztwo), jednak gmina A nie graniczy z gminą C, to gmina A pozostaje w dalszym sąsiedztwie z gminą C za sprawą bezpośredniego sąsiedztwa gmin A i B oraz gmin B i C oraz odpowiednio w przypadku większej liczby gmin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91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23" y="685166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000" b="0" dirty="0"/>
              <a:t>Rozdział 2 – Charakterystyka obszaru i ludności objętej wdrażaniem LSR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059579"/>
            <a:ext cx="11205714" cy="3866606"/>
          </a:xfrm>
        </p:spPr>
        <p:txBody>
          <a:bodyPr>
            <a:normAutofit/>
          </a:bodyPr>
          <a:lstStyle/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obszar objęty LSR jest spójny jeśli gminy tworzące LGD tworzą zwarty geograficznie obszar</a:t>
            </a:r>
          </a:p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w przypadku miast zamieszkanych przez więcej niż 20 tys. mieszkańców </a:t>
            </a:r>
            <a:br>
              <a:rPr lang="pl-PL" dirty="0"/>
            </a:br>
            <a:r>
              <a:rPr lang="pl-PL" dirty="0"/>
              <a:t>z gmin miejsko-wiejskich, fakt ich włączenia bądź wyłączenia z obszaru objętego daną LSR, nie rzutuje na spójność tego obszaru. Podczas analizy spójności przestrzennej bierze się pod uwagę obszar całych gmin bez wyłączenia obszarów niekwalifikujących się do wsparcia w ramach któregokolwiek z funduszy EFSI</a:t>
            </a:r>
          </a:p>
          <a:p>
            <a:pPr marL="561150" lvl="1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dirty="0"/>
              <a:t>warunek ten jest zachowany także wtedy gdy istnieje taki obszar wód, który </a:t>
            </a:r>
            <a:br>
              <a:rPr lang="pl-PL" dirty="0"/>
            </a:br>
            <a:r>
              <a:rPr lang="pl-PL" dirty="0"/>
              <a:t>w połączeniu z obszarem LSR tworzy obszar o przestrzennej spójności</a:t>
            </a:r>
            <a:endParaRPr lang="pl-PL" sz="26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51EE9A3F-5CE1-E838-1FF6-64D67948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19C8-E9E0-441E-A743-DACF3F084719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7D69EB19-1C79-E2E8-ABF1-B0DA2A46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708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39616" y="764705"/>
            <a:ext cx="6858000" cy="938485"/>
          </a:xfrm>
        </p:spPr>
        <p:txBody>
          <a:bodyPr>
            <a:normAutofit/>
          </a:bodyPr>
          <a:lstStyle/>
          <a:p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05525" y="2204864"/>
            <a:ext cx="7878907" cy="2857254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+mj-lt"/>
              </a:rPr>
              <a:t>Dziękuję za uwagę </a:t>
            </a:r>
          </a:p>
          <a:p>
            <a:r>
              <a:rPr lang="pl-PL" sz="1800" dirty="0">
                <a:latin typeface="+mj-lt"/>
              </a:rPr>
              <a:t>Leszek Leśniak</a:t>
            </a:r>
          </a:p>
        </p:txBody>
      </p:sp>
    </p:spTree>
    <p:extLst>
      <p:ext uri="{BB962C8B-B14F-4D97-AF65-F5344CB8AC3E}">
        <p14:creationId xmlns:p14="http://schemas.microsoft.com/office/powerpoint/2010/main" val="364504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15711"/>
            <a:ext cx="11205714" cy="755700"/>
          </a:xfrm>
        </p:spPr>
        <p:txBody>
          <a:bodyPr>
            <a:normAutofit/>
          </a:bodyPr>
          <a:lstStyle/>
          <a:p>
            <a:r>
              <a:rPr lang="pl-PL" sz="4000" b="0" dirty="0">
                <a:latin typeface="+mn-lt"/>
              </a:rPr>
              <a:t>Opracowanie lub aktualizacja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774373"/>
            <a:ext cx="11362426" cy="3831771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l-PL" dirty="0"/>
              <a:t>W obu przypadkach należy pozyskać dane z wiarygodnych źródeł takich jak GUS, czy urzędy gmin oraz publiczne i społeczne instytucje (placówki) zajmujące się określonymi zagadnieniami.</a:t>
            </a:r>
          </a:p>
          <a:p>
            <a:pPr>
              <a:lnSpc>
                <a:spcPct val="95000"/>
              </a:lnSpc>
            </a:pPr>
            <a:r>
              <a:rPr lang="pl-PL" dirty="0"/>
              <a:t>Istotne jest również wykonanie kwerendy materiałów zgromadzonych </a:t>
            </a:r>
            <a:br>
              <a:rPr lang="pl-PL" dirty="0"/>
            </a:br>
            <a:r>
              <a:rPr lang="pl-PL" dirty="0"/>
              <a:t>w biurze LGD, w tym raporty ewaluacyjne, sprawozdania roczne itp.</a:t>
            </a:r>
          </a:p>
          <a:p>
            <a:pPr>
              <a:lnSpc>
                <a:spcPct val="95000"/>
              </a:lnSpc>
            </a:pPr>
            <a:r>
              <a:rPr lang="pl-PL" dirty="0"/>
              <a:t>Należy zapoznać się ze sprawozdaniami z warsztatów refleksyjnych – zawarte tam opinie i oceny uczestników powinny być przydatne do opracowania poszczególnych rozdziałów LSR.</a:t>
            </a:r>
          </a:p>
          <a:p>
            <a:pPr>
              <a:lnSpc>
                <a:spcPct val="95000"/>
              </a:lnSpc>
            </a:pPr>
            <a:endParaRPr lang="pl-PL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302401ED-8985-4511-8F21-3DA3D88D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FCEF-D5AA-4B8A-9789-DBC61A21DC5B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3A72EFB7-E8F8-05E2-085F-F0A8768F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9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91528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098765"/>
            <a:ext cx="10716555" cy="361405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dirty="0">
                <a:effectLst/>
                <a:ea typeface="Times New Roman" panose="02020603050405020304" pitchFamily="18" charset="0"/>
              </a:rPr>
              <a:t>Nazwa LGD i forma prawna.</a:t>
            </a:r>
          </a:p>
          <a:p>
            <a:pPr lvl="1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pl-PL" dirty="0">
                <a:ea typeface="Times New Roman" panose="02020603050405020304" pitchFamily="18" charset="0"/>
              </a:rPr>
              <a:t>Należy podać pełną nazwę taką jaka jest w rejestrze sądowym.</a:t>
            </a:r>
            <a:endParaRPr lang="pl-PL" dirty="0">
              <a:effectLst/>
              <a:ea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pl-PL" dirty="0"/>
              <a:t>Formą prawną partnerstwa, jakim jest lokalna grupa działania w okresie programowania 2023-2027, podobnie jak w poprzednim okresie programowania 2014-2020 jest stowarzyszenie „specjalne” posiadające osobowość prawną.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18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85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570412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1483775"/>
            <a:ext cx="11205714" cy="511732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Ta jednolita dla wszystkich LGD forma organizacyjno-prawna została wprowadzona do krajowego porządku prawnego przepisami ustawy z dnia 7 marca 2007 r. o wspieraniu rozwoju obszarów wiejskich z udziałem środków Europejskiego Funduszu Rolnego na </a:t>
            </a:r>
            <a:r>
              <a:rPr lang="pl-PL" sz="2400" spc="-10" dirty="0">
                <a:solidFill>
                  <a:schemeClr val="accent1">
                    <a:lumMod val="50000"/>
                  </a:schemeClr>
                </a:solidFill>
              </a:rPr>
              <a:t>rzecz Rozwoju Obszarów Wiejskich (Dz. U. z 2013 r., poz. 173 j.t</a:t>
            </a: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.) i została utrzymana w ustawie o rozwoju lokalnym. W takim stowarzyszeniu obok osób fizycznych, członkami zwyczajnymi mogą być także osoby prawne, w tym jednostki samorządu terytorialnego, z wyłączeniem województw, nadzór nad nim sprawuje marszałek województwa i może ono prowadzić działalność gospodarczą służącą realizacji LSR. Poza tym w takim stowarzyszeniu, obok walnego zebrania członków, zarządu oraz organu kontroli wewnętrznej, funkcjonuje dodatkowy organ jakim jest rada, która podejmuje decyzje w sprawie wyboru operacji realizowanych w ramach LSR (chyba, że w statucie LGD przewidziano, że zadania te należą do właściwości zarządu).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63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976" y="962296"/>
            <a:ext cx="11357456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5" y="2108887"/>
            <a:ext cx="10680242" cy="3786817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dirty="0">
                <a:effectLst/>
                <a:ea typeface="Times New Roman" panose="02020603050405020304" pitchFamily="18" charset="0"/>
              </a:rPr>
              <a:t>Opis procesu tworzenia partnerstwa uwzględniający dotychczasowe doświadczenia grupy/jej członków we wdrażaniu podejścia RLKS/LEADER bądź w przypadku nowej LGD podejmowane przez nią/podmioty ją tworzące działania pozytywnie oddziałujące na dany obszar, w szczególności dotyczące realizacji projektów o zakresie podobnym do zakresu wsparcia przewidzianego w LSR.</a:t>
            </a:r>
            <a:endParaRPr lang="pl-PL" sz="1800" dirty="0"/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57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551221"/>
            <a:ext cx="11205714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11" y="2201093"/>
            <a:ext cx="11064898" cy="383177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l-PL" spc="-40" dirty="0"/>
              <a:t>Ogólny opis struktury LGD zawierający w szczególności krótką charakterystykę </a:t>
            </a:r>
            <a:r>
              <a:rPr lang="pl-PL" spc="-30" dirty="0"/>
              <a:t>jej członków potwierdzającą, iż skład grupy jest </a:t>
            </a:r>
            <a:r>
              <a:rPr lang="pl-PL" b="1" spc="-30" dirty="0"/>
              <a:t>reprezentatywny</a:t>
            </a:r>
            <a:r>
              <a:rPr lang="pl-PL" spc="-30" dirty="0"/>
              <a:t> dla lokalnej </a:t>
            </a:r>
            <a:r>
              <a:rPr lang="pl-PL" spc="-10" dirty="0"/>
              <a:t>społeczności i uwzględnia przedstawicieli sektora publicznego, społecznego</a:t>
            </a:r>
            <a:r>
              <a:rPr lang="pl-PL" dirty="0"/>
              <a:t>, gospodarczego, a także innych grup szczególnie istotnych z punktu widzenia realizacji LSR oraz mieszkańców.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05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19" y="584445"/>
            <a:ext cx="1142856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32" y="1340145"/>
            <a:ext cx="11556274" cy="50693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Budowanie partnerstwa, jakim jest LGD oraz tworzenie strategii, polega zwykle na stopniowym włączaniu nowych grup interesów, środowisk społecznych i zawodowych oraz poszerzaniu reprezentacji partnerstwa o przedstawicieli tych grup i środowisk. Proces ten nie powinien się zakończyć po złożeniu wniosku o wybór LSR do realizacji.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Partnerstwo LGD powinno być raczej postrzegane jako dynamiczny podmiot, który dostosowuje się do specyfiki lokalnej. Dlatego w tym punkcie powinno się podsumować obecną strukturę partnerstwa (podając liczbę członków, reprezentowane sektory, obszary działalności w jakich poruszają się jego członkowie - na dzień złożenia wniosku, pamiętając o tym, że LGD jest partnerstwem trójsektorowym), pokazując w jaki sposób odzwierciedla ono charakter i ukierunkowanie strategii. W skład LGD wchodzić muszą przedstawiciele instytucji publicznych, lokalnych partnerów społecznych i gospodarczych oraz mieszkańców.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31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FBACC0-1DE7-F6F9-292F-194A0E27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77" y="480915"/>
            <a:ext cx="11322622" cy="755700"/>
          </a:xfrm>
        </p:spPr>
        <p:txBody>
          <a:bodyPr>
            <a:normAutofit fontScale="90000"/>
          </a:bodyPr>
          <a:lstStyle/>
          <a:p>
            <a:r>
              <a:rPr lang="pl-PL" sz="4400" b="0" dirty="0">
                <a:effectLst/>
                <a:ea typeface="Times New Roman" panose="02020603050405020304" pitchFamily="18" charset="0"/>
              </a:rPr>
              <a:t>Rozdział I – Charakterystyka partnerstwa lokalnego</a:t>
            </a:r>
            <a:endParaRPr lang="pl-PL" b="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D69D4-7BF5-515C-A810-9C84CEBA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1501508"/>
            <a:ext cx="11556274" cy="498637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spc="-10" dirty="0">
                <a:solidFill>
                  <a:schemeClr val="accent1">
                    <a:lumMod val="50000"/>
                  </a:schemeClr>
                </a:solidFill>
              </a:rPr>
              <a:t>Sektor publiczny – gminy i powiaty oraz uczelnie publiczne, jednostki badawczo-rozwojowe,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samodzielne publiczne zakłady opieki zdrowotnej, państwowe lub samorządowe instytucje </a:t>
            </a:r>
            <a:r>
              <a:rPr lang="pl-PL" sz="2200" spc="-20" dirty="0">
                <a:solidFill>
                  <a:schemeClr val="accent1">
                    <a:lumMod val="50000"/>
                  </a:schemeClr>
                </a:solidFill>
              </a:rPr>
              <a:t>kultury oraz państwowe lub samorządowe osoby prawne utworzone na podstawie odrębnych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przepisów w celu wykonywania zadań publicznych, z wyłączeniem przedsiębiorców. </a:t>
            </a:r>
            <a:r>
              <a:rPr lang="pl-PL" sz="2200" spc="-30" dirty="0">
                <a:solidFill>
                  <a:schemeClr val="accent1">
                    <a:lumMod val="50000"/>
                  </a:schemeClr>
                </a:solidFill>
              </a:rPr>
              <a:t>Sektor społeczny – organizacje pozarządowe, w tym fundacje i stowarzyszenia oraz podmioty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prowadzące Centra Integracji Społecznej, Kluby Integracji Społecznej, Warsztaty Terapii Zawodowej, Zakłady Aktywizacji Zawodowej, kościoły i związki wyznaniowe, jeżeli ich cele statutowe obejmują prowadzenie działalności pożytku publicznego, także związki zawodowe </a:t>
            </a:r>
            <a:r>
              <a:rPr lang="pl-PL" sz="2200" spc="-20" dirty="0">
                <a:solidFill>
                  <a:schemeClr val="accent1">
                    <a:lumMod val="50000"/>
                  </a:schemeClr>
                </a:solidFill>
              </a:rPr>
              <a:t>i organizacje pracodawców, organizacje społeczno-zawodowe rolników oraz inne dobrowolne zrzeszenia i ruchy obywatelskie (Koła Gospodyń Wiejskich, rady sołeckie, rady parafialne itp.). Sektor gospodarczy – podmioty prowadzące działalność gospodarczą, w tym przedsiębiorstwa społeczne, rolnicy i rybacy. </a:t>
            </a:r>
            <a:r>
              <a:rPr lang="pl-PL" sz="2200" b="1" spc="-20" dirty="0">
                <a:solidFill>
                  <a:srgbClr val="FF0000"/>
                </a:solidFill>
              </a:rPr>
              <a:t>UWAGA! </a:t>
            </a:r>
            <a:r>
              <a:rPr lang="pl-PL" sz="2200" spc="-20" dirty="0">
                <a:solidFill>
                  <a:schemeClr val="accent1">
                    <a:lumMod val="50000"/>
                  </a:schemeClr>
                </a:solidFill>
              </a:rPr>
              <a:t>na potrzeby określenia sektorów każdy rolnik traktowany jest, jako przedstawiciel sektora gospodarczego. Mieszkańcy – osoby zamieszkałe na obszarze </a:t>
            </a:r>
            <a:r>
              <a:rPr lang="pl-PL" sz="2200" spc="-30" dirty="0">
                <a:solidFill>
                  <a:schemeClr val="accent1">
                    <a:lumMod val="50000"/>
                  </a:schemeClr>
                </a:solidFill>
              </a:rPr>
              <a:t>objętym LSR. </a:t>
            </a:r>
            <a:r>
              <a:rPr lang="pl-PL" sz="2200" b="1" spc="-30" dirty="0">
                <a:solidFill>
                  <a:srgbClr val="FF0000"/>
                </a:solidFill>
              </a:rPr>
              <a:t>UWAGA!</a:t>
            </a:r>
            <a:r>
              <a:rPr lang="pl-PL" sz="2200" spc="-30" dirty="0">
                <a:solidFill>
                  <a:srgbClr val="FF0000"/>
                </a:solidFill>
              </a:rPr>
              <a:t> </a:t>
            </a:r>
            <a:r>
              <a:rPr lang="pl-PL" sz="2200" spc="-30" dirty="0">
                <a:solidFill>
                  <a:schemeClr val="accent1">
                    <a:lumMod val="50000"/>
                  </a:schemeClr>
                </a:solidFill>
              </a:rPr>
              <a:t>członek LGD będący przedstawicielem mieszkańców może jednocześnie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reprezentować w niej jeden z ww. sektorów.]  </a:t>
            </a:r>
          </a:p>
        </p:txBody>
      </p:sp>
      <p:sp>
        <p:nvSpPr>
          <p:cNvPr id="9" name="Symbol zastępczy daty 8">
            <a:extLst>
              <a:ext uri="{FF2B5EF4-FFF2-40B4-BE49-F238E27FC236}">
                <a16:creationId xmlns:a16="http://schemas.microsoft.com/office/drawing/2014/main" id="{90D23D61-913F-9FA0-2476-A291D878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5EC3-0C4D-4B77-B30D-919BC7C5C761}" type="datetime1">
              <a:rPr lang="pl-PL" smtClean="0"/>
              <a:t>02.11.2022</a:t>
            </a:fld>
            <a:endParaRPr lang="pl-PL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BE3E444E-8068-E9D5-C83A-58C3CB15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DF97-91CC-4452-8672-6C06ABD7A06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014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2290</Words>
  <Application>Microsoft Office PowerPoint</Application>
  <PresentationFormat>Panoramiczny</PresentationFormat>
  <Paragraphs>123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Wingdings</vt:lpstr>
      <vt:lpstr>Motyw pakietu Office</vt:lpstr>
      <vt:lpstr>Sposoby opracowania lub aktualizacji treści rozdziałów pierwszego i drugiego LSR   (Charakterystyka partnerstwa lokalnego; Charakterystyka obszaru i ludności objętej wdrażaniem LSR),  w tym sposoby i źródła pozyskania wiarygodnych informacji</vt:lpstr>
      <vt:lpstr>Opracowanie lub aktualizacja</vt:lpstr>
      <vt:lpstr>Opracowanie lub aktualizacja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I – Charakterystyka partnerstwa lokalnego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Rozdział 2 – Charakterystyka obszaru i ludności objętej wdrażaniem LSR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agata</cp:lastModifiedBy>
  <cp:revision>17</cp:revision>
  <dcterms:created xsi:type="dcterms:W3CDTF">2022-10-04T06:36:17Z</dcterms:created>
  <dcterms:modified xsi:type="dcterms:W3CDTF">2022-11-02T12:41:05Z</dcterms:modified>
</cp:coreProperties>
</file>