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1"/>
  </p:notesMasterIdLst>
  <p:sldIdLst>
    <p:sldId id="256" r:id="rId2"/>
    <p:sldId id="309" r:id="rId3"/>
    <p:sldId id="321" r:id="rId4"/>
    <p:sldId id="299" r:id="rId5"/>
    <p:sldId id="323" r:id="rId6"/>
    <p:sldId id="322" r:id="rId7"/>
    <p:sldId id="330" r:id="rId8"/>
    <p:sldId id="301" r:id="rId9"/>
    <p:sldId id="315" r:id="rId10"/>
    <p:sldId id="316" r:id="rId11"/>
    <p:sldId id="317" r:id="rId12"/>
    <p:sldId id="304" r:id="rId13"/>
    <p:sldId id="305" r:id="rId14"/>
    <p:sldId id="328" r:id="rId15"/>
    <p:sldId id="312" r:id="rId16"/>
    <p:sldId id="302" r:id="rId17"/>
    <p:sldId id="311" r:id="rId18"/>
    <p:sldId id="260" r:id="rId19"/>
    <p:sldId id="332" r:id="rId20"/>
    <p:sldId id="262" r:id="rId21"/>
    <p:sldId id="261" r:id="rId22"/>
    <p:sldId id="263" r:id="rId23"/>
    <p:sldId id="264" r:id="rId24"/>
    <p:sldId id="334" r:id="rId25"/>
    <p:sldId id="333" r:id="rId26"/>
    <p:sldId id="265" r:id="rId27"/>
    <p:sldId id="266" r:id="rId28"/>
    <p:sldId id="272" r:id="rId29"/>
    <p:sldId id="267" r:id="rId30"/>
    <p:sldId id="268" r:id="rId31"/>
    <p:sldId id="269" r:id="rId32"/>
    <p:sldId id="339" r:id="rId33"/>
    <p:sldId id="278" r:id="rId34"/>
    <p:sldId id="275" r:id="rId35"/>
    <p:sldId id="276" r:id="rId36"/>
    <p:sldId id="277" r:id="rId37"/>
    <p:sldId id="279" r:id="rId38"/>
    <p:sldId id="281" r:id="rId39"/>
    <p:sldId id="282" r:id="rId40"/>
    <p:sldId id="283" r:id="rId41"/>
    <p:sldId id="284" r:id="rId42"/>
    <p:sldId id="286" r:id="rId43"/>
    <p:sldId id="287" r:id="rId44"/>
    <p:sldId id="289" r:id="rId45"/>
    <p:sldId id="290" r:id="rId46"/>
    <p:sldId id="293" r:id="rId47"/>
    <p:sldId id="294" r:id="rId48"/>
    <p:sldId id="341" r:id="rId49"/>
    <p:sldId id="331" r:id="rId50"/>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94660"/>
  </p:normalViewPr>
  <p:slideViewPr>
    <p:cSldViewPr snapToGrid="0">
      <p:cViewPr varScale="1">
        <p:scale>
          <a:sx n="108" d="100"/>
          <a:sy n="108" d="100"/>
        </p:scale>
        <p:origin x="65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06BEC1F-7D96-4F64-BE13-BA0DF2768DEE}" type="datetimeFigureOut">
              <a:rPr lang="pl-PL" smtClean="0"/>
              <a:t>02.11.2022</a:t>
            </a:fld>
            <a:endParaRPr lang="pl-PL"/>
          </a:p>
        </p:txBody>
      </p:sp>
      <p:sp>
        <p:nvSpPr>
          <p:cNvPr id="4" name="Symbol zastępczy obrazu slajd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2751604-C4A8-47F7-97AE-C772595500A7}" type="slidenum">
              <a:rPr lang="pl-PL" smtClean="0"/>
              <a:t>‹#›</a:t>
            </a:fld>
            <a:endParaRPr lang="pl-PL"/>
          </a:p>
        </p:txBody>
      </p:sp>
    </p:spTree>
    <p:extLst>
      <p:ext uri="{BB962C8B-B14F-4D97-AF65-F5344CB8AC3E}">
        <p14:creationId xmlns:p14="http://schemas.microsoft.com/office/powerpoint/2010/main" val="22321762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ymbol zastępczy obrazu slajdu 1"/>
          <p:cNvSpPr>
            <a:spLocks noGrp="1" noRot="1" noChangeAspect="1"/>
          </p:cNvSpPr>
          <p:nvPr>
            <p:ph type="sldImg"/>
          </p:nvPr>
        </p:nvSpPr>
        <p:spPr/>
      </p:sp>
      <p:sp>
        <p:nvSpPr>
          <p:cNvPr id="3" name="Symbol zastępczy notatek 2"/>
          <p:cNvSpPr>
            <a:spLocks noGrp="1"/>
          </p:cNvSpPr>
          <p:nvPr>
            <p:ph type="body" idx="1"/>
          </p:nvPr>
        </p:nvSpPr>
        <p:spPr/>
        <p:txBody>
          <a:bodyPr/>
          <a:lstStyle/>
          <a:p>
            <a:endParaRPr lang="pl-PL" dirty="0"/>
          </a:p>
        </p:txBody>
      </p:sp>
      <p:sp>
        <p:nvSpPr>
          <p:cNvPr id="4" name="Symbol zastępczy numeru slajdu 3"/>
          <p:cNvSpPr>
            <a:spLocks noGrp="1"/>
          </p:cNvSpPr>
          <p:nvPr>
            <p:ph type="sldNum" sz="quarter" idx="5"/>
          </p:nvPr>
        </p:nvSpPr>
        <p:spPr/>
        <p:txBody>
          <a:bodyPr/>
          <a:lstStyle/>
          <a:p>
            <a:fld id="{42751604-C4A8-47F7-97AE-C772595500A7}" type="slidenum">
              <a:rPr lang="pl-PL" smtClean="0"/>
              <a:t>8</a:t>
            </a:fld>
            <a:endParaRPr lang="pl-PL"/>
          </a:p>
        </p:txBody>
      </p:sp>
    </p:spTree>
    <p:extLst>
      <p:ext uri="{BB962C8B-B14F-4D97-AF65-F5344CB8AC3E}">
        <p14:creationId xmlns:p14="http://schemas.microsoft.com/office/powerpoint/2010/main" val="2594480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p:cNvSpPr>
            <a:spLocks noGrp="1"/>
          </p:cNvSpPr>
          <p:nvPr>
            <p:ph type="dt" sz="half" idx="10"/>
          </p:nvPr>
        </p:nvSpPr>
        <p:spPr/>
        <p:txBody>
          <a:bodyPr/>
          <a:lstStyle/>
          <a:p>
            <a:fld id="{5D544EEC-2381-4DE7-AB0A-52F81634168A}" type="datetimeFigureOut">
              <a:rPr lang="pl-PL" smtClean="0"/>
              <a:t>02.11.2022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AA4DF97-91CC-4452-8672-6C06ABD7A06A}" type="slidenum">
              <a:rPr lang="pl-PL" smtClean="0"/>
              <a:t>‹#›</a:t>
            </a:fld>
            <a:endParaRPr lang="pl-PL"/>
          </a:p>
        </p:txBody>
      </p:sp>
    </p:spTree>
    <p:extLst>
      <p:ext uri="{BB962C8B-B14F-4D97-AF65-F5344CB8AC3E}">
        <p14:creationId xmlns:p14="http://schemas.microsoft.com/office/powerpoint/2010/main" val="4165084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5D544EEC-2381-4DE7-AB0A-52F81634168A}" type="datetimeFigureOut">
              <a:rPr lang="pl-PL" smtClean="0"/>
              <a:t>02.11.2022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AA4DF97-91CC-4452-8672-6C06ABD7A06A}" type="slidenum">
              <a:rPr lang="pl-PL" smtClean="0"/>
              <a:t>‹#›</a:t>
            </a:fld>
            <a:endParaRPr lang="pl-PL"/>
          </a:p>
        </p:txBody>
      </p:sp>
    </p:spTree>
    <p:extLst>
      <p:ext uri="{BB962C8B-B14F-4D97-AF65-F5344CB8AC3E}">
        <p14:creationId xmlns:p14="http://schemas.microsoft.com/office/powerpoint/2010/main" val="4632067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5D544EEC-2381-4DE7-AB0A-52F81634168A}" type="datetimeFigureOut">
              <a:rPr lang="pl-PL" smtClean="0"/>
              <a:t>02.11.2022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AA4DF97-91CC-4452-8672-6C06ABD7A06A}" type="slidenum">
              <a:rPr lang="pl-PL" smtClean="0"/>
              <a:t>‹#›</a:t>
            </a:fld>
            <a:endParaRPr lang="pl-PL"/>
          </a:p>
        </p:txBody>
      </p:sp>
    </p:spTree>
    <p:extLst>
      <p:ext uri="{BB962C8B-B14F-4D97-AF65-F5344CB8AC3E}">
        <p14:creationId xmlns:p14="http://schemas.microsoft.com/office/powerpoint/2010/main" val="387248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5D544EEC-2381-4DE7-AB0A-52F81634168A}" type="datetimeFigureOut">
              <a:rPr lang="pl-PL" smtClean="0"/>
              <a:t>02.11.2022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AA4DF97-91CC-4452-8672-6C06ABD7A06A}" type="slidenum">
              <a:rPr lang="pl-PL" smtClean="0"/>
              <a:t>‹#›</a:t>
            </a:fld>
            <a:endParaRPr lang="pl-PL"/>
          </a:p>
        </p:txBody>
      </p:sp>
    </p:spTree>
    <p:extLst>
      <p:ext uri="{BB962C8B-B14F-4D97-AF65-F5344CB8AC3E}">
        <p14:creationId xmlns:p14="http://schemas.microsoft.com/office/powerpoint/2010/main" val="55928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p:cNvSpPr>
            <a:spLocks noGrp="1"/>
          </p:cNvSpPr>
          <p:nvPr>
            <p:ph type="dt" sz="half" idx="10"/>
          </p:nvPr>
        </p:nvSpPr>
        <p:spPr/>
        <p:txBody>
          <a:bodyPr/>
          <a:lstStyle/>
          <a:p>
            <a:fld id="{5D544EEC-2381-4DE7-AB0A-52F81634168A}" type="datetimeFigureOut">
              <a:rPr lang="pl-PL" smtClean="0"/>
              <a:t>02.11.2022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0AA4DF97-91CC-4452-8672-6C06ABD7A06A}" type="slidenum">
              <a:rPr lang="pl-PL" smtClean="0"/>
              <a:t>‹#›</a:t>
            </a:fld>
            <a:endParaRPr lang="pl-PL"/>
          </a:p>
        </p:txBody>
      </p:sp>
    </p:spTree>
    <p:extLst>
      <p:ext uri="{BB962C8B-B14F-4D97-AF65-F5344CB8AC3E}">
        <p14:creationId xmlns:p14="http://schemas.microsoft.com/office/powerpoint/2010/main" val="42666418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5D544EEC-2381-4DE7-AB0A-52F81634168A}" type="datetimeFigureOut">
              <a:rPr lang="pl-PL" smtClean="0"/>
              <a:t>02.11.2022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AA4DF97-91CC-4452-8672-6C06ABD7A06A}" type="slidenum">
              <a:rPr lang="pl-PL" smtClean="0"/>
              <a:t>‹#›</a:t>
            </a:fld>
            <a:endParaRPr lang="pl-PL"/>
          </a:p>
        </p:txBody>
      </p:sp>
    </p:spTree>
    <p:extLst>
      <p:ext uri="{BB962C8B-B14F-4D97-AF65-F5344CB8AC3E}">
        <p14:creationId xmlns:p14="http://schemas.microsoft.com/office/powerpoint/2010/main" val="3171282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5D544EEC-2381-4DE7-AB0A-52F81634168A}" type="datetimeFigureOut">
              <a:rPr lang="pl-PL" smtClean="0"/>
              <a:t>02.11.2022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0AA4DF97-91CC-4452-8672-6C06ABD7A06A}" type="slidenum">
              <a:rPr lang="pl-PL" smtClean="0"/>
              <a:t>‹#›</a:t>
            </a:fld>
            <a:endParaRPr lang="pl-PL"/>
          </a:p>
        </p:txBody>
      </p:sp>
    </p:spTree>
    <p:extLst>
      <p:ext uri="{BB962C8B-B14F-4D97-AF65-F5344CB8AC3E}">
        <p14:creationId xmlns:p14="http://schemas.microsoft.com/office/powerpoint/2010/main" val="27754140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5D544EEC-2381-4DE7-AB0A-52F81634168A}" type="datetimeFigureOut">
              <a:rPr lang="pl-PL" smtClean="0"/>
              <a:t>02.11.2022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0AA4DF97-91CC-4452-8672-6C06ABD7A06A}" type="slidenum">
              <a:rPr lang="pl-PL" smtClean="0"/>
              <a:t>‹#›</a:t>
            </a:fld>
            <a:endParaRPr lang="pl-PL"/>
          </a:p>
        </p:txBody>
      </p:sp>
    </p:spTree>
    <p:extLst>
      <p:ext uri="{BB962C8B-B14F-4D97-AF65-F5344CB8AC3E}">
        <p14:creationId xmlns:p14="http://schemas.microsoft.com/office/powerpoint/2010/main" val="13636663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5D544EEC-2381-4DE7-AB0A-52F81634168A}" type="datetimeFigureOut">
              <a:rPr lang="pl-PL" smtClean="0"/>
              <a:t>02.11.2022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0AA4DF97-91CC-4452-8672-6C06ABD7A06A}" type="slidenum">
              <a:rPr lang="pl-PL" smtClean="0"/>
              <a:t>‹#›</a:t>
            </a:fld>
            <a:endParaRPr lang="pl-PL"/>
          </a:p>
        </p:txBody>
      </p:sp>
    </p:spTree>
    <p:extLst>
      <p:ext uri="{BB962C8B-B14F-4D97-AF65-F5344CB8AC3E}">
        <p14:creationId xmlns:p14="http://schemas.microsoft.com/office/powerpoint/2010/main" val="21066287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5D544EEC-2381-4DE7-AB0A-52F81634168A}" type="datetimeFigureOut">
              <a:rPr lang="pl-PL" smtClean="0"/>
              <a:t>02.11.2022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AA4DF97-91CC-4452-8672-6C06ABD7A06A}" type="slidenum">
              <a:rPr lang="pl-PL" smtClean="0"/>
              <a:t>‹#›</a:t>
            </a:fld>
            <a:endParaRPr lang="pl-PL"/>
          </a:p>
        </p:txBody>
      </p:sp>
    </p:spTree>
    <p:extLst>
      <p:ext uri="{BB962C8B-B14F-4D97-AF65-F5344CB8AC3E}">
        <p14:creationId xmlns:p14="http://schemas.microsoft.com/office/powerpoint/2010/main" val="2707058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p:cNvSpPr>
            <a:spLocks noGrp="1"/>
          </p:cNvSpPr>
          <p:nvPr>
            <p:ph type="dt" sz="half" idx="10"/>
          </p:nvPr>
        </p:nvSpPr>
        <p:spPr/>
        <p:txBody>
          <a:bodyPr/>
          <a:lstStyle/>
          <a:p>
            <a:fld id="{5D544EEC-2381-4DE7-AB0A-52F81634168A}" type="datetimeFigureOut">
              <a:rPr lang="pl-PL" smtClean="0"/>
              <a:t>02.11.2022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0AA4DF97-91CC-4452-8672-6C06ABD7A06A}" type="slidenum">
              <a:rPr lang="pl-PL" smtClean="0"/>
              <a:t>‹#›</a:t>
            </a:fld>
            <a:endParaRPr lang="pl-PL"/>
          </a:p>
        </p:txBody>
      </p:sp>
    </p:spTree>
    <p:extLst>
      <p:ext uri="{BB962C8B-B14F-4D97-AF65-F5344CB8AC3E}">
        <p14:creationId xmlns:p14="http://schemas.microsoft.com/office/powerpoint/2010/main" val="457238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544EEC-2381-4DE7-AB0A-52F81634168A}" type="datetimeFigureOut">
              <a:rPr lang="pl-PL" smtClean="0"/>
              <a:t>02.11.2022</a:t>
            </a:fld>
            <a:endParaRPr lang="pl-PL"/>
          </a:p>
        </p:txBody>
      </p:sp>
      <p:sp>
        <p:nvSpPr>
          <p:cNvPr id="5" name="Symbol zastępczy stopki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A4DF97-91CC-4452-8672-6C06ABD7A06A}" type="slidenum">
              <a:rPr lang="pl-PL" smtClean="0"/>
              <a:t>‹#›</a:t>
            </a:fld>
            <a:endParaRPr lang="pl-PL"/>
          </a:p>
        </p:txBody>
      </p:sp>
    </p:spTree>
    <p:extLst>
      <p:ext uri="{BB962C8B-B14F-4D97-AF65-F5344CB8AC3E}">
        <p14:creationId xmlns:p14="http://schemas.microsoft.com/office/powerpoint/2010/main" val="24028221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package" Target="../embeddings/Microsoft_Word_Document.docx"/><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26211" y="1638163"/>
            <a:ext cx="10835148" cy="1219198"/>
          </a:xfrm>
        </p:spPr>
        <p:txBody>
          <a:bodyPr>
            <a:noAutofit/>
          </a:bodyPr>
          <a:lstStyle/>
          <a:p>
            <a:r>
              <a:rPr lang="pl-PL" sz="3200" dirty="0">
                <a:effectLst/>
                <a:ea typeface="Calibri" panose="020F0502020204030204" pitchFamily="34" charset="0"/>
                <a:cs typeface="Times New Roman" panose="02020603050405020304" pitchFamily="18" charset="0"/>
              </a:rPr>
              <a:t>Zasady identyfikacji problemów, ich przyczyn i następstw, </a:t>
            </a:r>
            <a:br>
              <a:rPr lang="pl-PL" sz="3200" dirty="0">
                <a:effectLst/>
                <a:ea typeface="Calibri" panose="020F0502020204030204" pitchFamily="34" charset="0"/>
                <a:cs typeface="Times New Roman" panose="02020603050405020304" pitchFamily="18" charset="0"/>
              </a:rPr>
            </a:br>
            <a:r>
              <a:rPr lang="pl-PL" sz="3200" dirty="0">
                <a:effectLst/>
                <a:ea typeface="Calibri" panose="020F0502020204030204" pitchFamily="34" charset="0"/>
                <a:cs typeface="Times New Roman" panose="02020603050405020304" pitchFamily="18" charset="0"/>
              </a:rPr>
              <a:t>opracowanie struktury celów, przedsięwzięć, wskaźników </a:t>
            </a:r>
            <a:br>
              <a:rPr lang="pl-PL" sz="3200" dirty="0">
                <a:effectLst/>
                <a:ea typeface="Calibri" panose="020F0502020204030204" pitchFamily="34" charset="0"/>
                <a:cs typeface="Times New Roman" panose="02020603050405020304" pitchFamily="18" charset="0"/>
              </a:rPr>
            </a:br>
            <a:r>
              <a:rPr lang="pl-PL" sz="3200" dirty="0">
                <a:effectLst/>
                <a:ea typeface="Calibri" panose="020F0502020204030204" pitchFamily="34" charset="0"/>
                <a:cs typeface="Times New Roman" panose="02020603050405020304" pitchFamily="18" charset="0"/>
              </a:rPr>
              <a:t>oraz planów działania i finansowego.</a:t>
            </a:r>
            <a:br>
              <a:rPr lang="pl-PL" sz="3200" dirty="0">
                <a:effectLst/>
                <a:ea typeface="Calibri" panose="020F0502020204030204" pitchFamily="34" charset="0"/>
                <a:cs typeface="Times New Roman" panose="02020603050405020304" pitchFamily="18" charset="0"/>
              </a:rPr>
            </a:br>
            <a:r>
              <a:rPr lang="pl-PL" sz="2400" dirty="0"/>
              <a:t>Cele i wskaźniki w LSR</a:t>
            </a:r>
            <a:br>
              <a:rPr lang="pl-PL" sz="2400" dirty="0"/>
            </a:br>
            <a:r>
              <a:rPr lang="pl-PL" sz="2400" dirty="0"/>
              <a:t>Obszary tematyczne LSR</a:t>
            </a:r>
            <a:endParaRPr lang="pl-PL" sz="3200" dirty="0"/>
          </a:p>
        </p:txBody>
      </p:sp>
      <p:cxnSp>
        <p:nvCxnSpPr>
          <p:cNvPr id="4" name="Łącznik prosty 3">
            <a:extLst>
              <a:ext uri="{FF2B5EF4-FFF2-40B4-BE49-F238E27FC236}">
                <a16:creationId xmlns:a16="http://schemas.microsoft.com/office/drawing/2014/main" id="{35A6EA6D-D894-19FE-49EE-B9D98362320C}"/>
              </a:ext>
            </a:extLst>
          </p:cNvPr>
          <p:cNvCxnSpPr>
            <a:cxnSpLocks/>
          </p:cNvCxnSpPr>
          <p:nvPr/>
        </p:nvCxnSpPr>
        <p:spPr>
          <a:xfrm>
            <a:off x="526211" y="5322201"/>
            <a:ext cx="11205714" cy="0"/>
          </a:xfrm>
          <a:prstGeom prst="line">
            <a:avLst/>
          </a:prstGeom>
          <a:ln w="28575">
            <a:solidFill>
              <a:srgbClr val="88BA05"/>
            </a:solidFill>
          </a:ln>
        </p:spPr>
        <p:style>
          <a:lnRef idx="1">
            <a:schemeClr val="accent1"/>
          </a:lnRef>
          <a:fillRef idx="0">
            <a:schemeClr val="accent1"/>
          </a:fillRef>
          <a:effectRef idx="0">
            <a:schemeClr val="accent1"/>
          </a:effectRef>
          <a:fontRef idx="minor">
            <a:schemeClr val="tx1"/>
          </a:fontRef>
        </p:style>
      </p:cxnSp>
      <p:pic>
        <p:nvPicPr>
          <p:cNvPr id="6" name="Grafika 24">
            <a:extLst>
              <a:ext uri="{FF2B5EF4-FFF2-40B4-BE49-F238E27FC236}">
                <a16:creationId xmlns:a16="http://schemas.microsoft.com/office/drawing/2014/main" id="{8EDC2DF0-B10F-C1CB-6C94-6776E0FB891E}"/>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2855343" y="5414518"/>
            <a:ext cx="923027" cy="615352"/>
          </a:xfrm>
          <a:prstGeom prst="rect">
            <a:avLst/>
          </a:prstGeom>
        </p:spPr>
      </p:pic>
      <p:pic>
        <p:nvPicPr>
          <p:cNvPr id="7" name="Grafika 26">
            <a:extLst>
              <a:ext uri="{FF2B5EF4-FFF2-40B4-BE49-F238E27FC236}">
                <a16:creationId xmlns:a16="http://schemas.microsoft.com/office/drawing/2014/main" id="{3CC9E1D6-85BB-AD47-76B4-0663143F6CA1}"/>
              </a:ext>
            </a:extLst>
          </p:cNvPr>
          <p:cNvPicPr>
            <a:picLocks noChangeAspect="1"/>
          </p:cNvPicPr>
          <p:nvPr/>
        </p:nvPicPr>
        <p:blipFill>
          <a:blip r:embed="rId4" cstate="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5347367" y="5414518"/>
            <a:ext cx="1488458" cy="610134"/>
          </a:xfrm>
          <a:prstGeom prst="rect">
            <a:avLst/>
          </a:prstGeom>
        </p:spPr>
      </p:pic>
      <p:pic>
        <p:nvPicPr>
          <p:cNvPr id="8" name="Grafika 28">
            <a:extLst>
              <a:ext uri="{FF2B5EF4-FFF2-40B4-BE49-F238E27FC236}">
                <a16:creationId xmlns:a16="http://schemas.microsoft.com/office/drawing/2014/main" id="{63B110A7-A6EC-66ED-67BB-3448856642E4}"/>
              </a:ext>
            </a:extLst>
          </p:cNvPr>
          <p:cNvPicPr>
            <a:picLocks noChangeAspect="1"/>
          </p:cNvPicPr>
          <p:nvPr/>
        </p:nvPicPr>
        <p:blipFill>
          <a:blip r:embed="rId6" cstate="print">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8446608" y="5414518"/>
            <a:ext cx="930305" cy="610134"/>
          </a:xfrm>
          <a:prstGeom prst="rect">
            <a:avLst/>
          </a:prstGeom>
        </p:spPr>
      </p:pic>
      <p:sp>
        <p:nvSpPr>
          <p:cNvPr id="10" name="pole tekstowe 9">
            <a:extLst>
              <a:ext uri="{FF2B5EF4-FFF2-40B4-BE49-F238E27FC236}">
                <a16:creationId xmlns:a16="http://schemas.microsoft.com/office/drawing/2014/main" id="{0A8C4E06-9A87-81DB-228C-D08CBB4BB10F}"/>
              </a:ext>
            </a:extLst>
          </p:cNvPr>
          <p:cNvSpPr txBox="1"/>
          <p:nvPr/>
        </p:nvSpPr>
        <p:spPr>
          <a:xfrm>
            <a:off x="526211" y="6027003"/>
            <a:ext cx="11205714" cy="830997"/>
          </a:xfrm>
          <a:prstGeom prst="rect">
            <a:avLst/>
          </a:prstGeom>
          <a:noFill/>
        </p:spPr>
        <p:txBody>
          <a:bodyPr wrap="square" rtlCol="0">
            <a:spAutoFit/>
          </a:bodyPr>
          <a:lstStyle/>
          <a:p>
            <a:pPr algn="ctr"/>
            <a:r>
              <a:rPr lang="pl-PL" sz="1200" dirty="0"/>
              <a:t>„Europejski Fundusz Rolny na rzecz Rozwoju Obszarów Wiejskich: Europa inwestująca w obszary wiejskie”</a:t>
            </a:r>
          </a:p>
          <a:p>
            <a:pPr algn="ctr"/>
            <a:r>
              <a:rPr lang="pl-PL" sz="1200" dirty="0"/>
              <a:t>„Instytucja Zarządzająca Programem Rozwoju Obszarów Wiejskich na lata 2014-2020 – Minister Rolnictwa i Rozwoju Wsi”</a:t>
            </a:r>
          </a:p>
          <a:p>
            <a:pPr algn="ctr"/>
            <a:r>
              <a:rPr lang="pl-PL" sz="1200" dirty="0"/>
              <a:t>Materiał opracowany przez:  </a:t>
            </a:r>
            <a:r>
              <a:rPr lang="pl-PL" sz="1200" dirty="0">
                <a:effectLst/>
                <a:ea typeface="Calibri" panose="020F0502020204030204" pitchFamily="34" charset="0"/>
              </a:rPr>
              <a:t>„RURBAN Wieś-Miasto-Region Andrzej Hałasiewicz” </a:t>
            </a:r>
            <a:r>
              <a:rPr lang="pl-PL" sz="1200" dirty="0"/>
              <a:t>współfinansowany ze środków Unii Europejskiej w ramach schematu II pomocy technicznej „Krajowa Sieć Obszarów Wiejskich” Programu Rozwoju Obszarów Wiejskich na </a:t>
            </a:r>
            <a:r>
              <a:rPr lang="pl-PL" sz="1200"/>
              <a:t>lata 2014–2020</a:t>
            </a:r>
            <a:endParaRPr lang="pl-PL" sz="1200" dirty="0"/>
          </a:p>
        </p:txBody>
      </p:sp>
      <p:sp>
        <p:nvSpPr>
          <p:cNvPr id="11" name="Podtytuł 2">
            <a:extLst>
              <a:ext uri="{FF2B5EF4-FFF2-40B4-BE49-F238E27FC236}">
                <a16:creationId xmlns:a16="http://schemas.microsoft.com/office/drawing/2014/main" id="{783DED2F-9765-DF5E-635C-F04FB5443B76}"/>
              </a:ext>
            </a:extLst>
          </p:cNvPr>
          <p:cNvSpPr>
            <a:spLocks noGrp="1"/>
          </p:cNvSpPr>
          <p:nvPr>
            <p:ph type="subTitle" idx="1"/>
          </p:nvPr>
        </p:nvSpPr>
        <p:spPr>
          <a:xfrm>
            <a:off x="491985" y="4079632"/>
            <a:ext cx="11199222" cy="1183016"/>
          </a:xfrm>
        </p:spPr>
        <p:txBody>
          <a:bodyPr>
            <a:noAutofit/>
          </a:bodyPr>
          <a:lstStyle/>
          <a:p>
            <a:pPr algn="ctr">
              <a:lnSpc>
                <a:spcPct val="107000"/>
              </a:lnSpc>
              <a:spcBef>
                <a:spcPts val="600"/>
              </a:spcBef>
              <a:spcAft>
                <a:spcPts val="600"/>
              </a:spcAft>
            </a:pPr>
            <a:r>
              <a:rPr lang="pl-PL" sz="1800" dirty="0">
                <a:effectLst/>
                <a:latin typeface="+mj-lt"/>
                <a:ea typeface="Calibri" panose="020F0502020204030204" pitchFamily="34" charset="0"/>
                <a:cs typeface="Times New Roman" panose="02020603050405020304" pitchFamily="18" charset="0"/>
              </a:rPr>
              <a:t>Szkolenie dla lokalnych grup działania (LGD) z zakresu metodologii pisania </a:t>
            </a:r>
            <a:br>
              <a:rPr lang="pl-PL" sz="1800" dirty="0">
                <a:effectLst/>
                <a:latin typeface="+mj-lt"/>
                <a:ea typeface="Calibri" panose="020F0502020204030204" pitchFamily="34" charset="0"/>
                <a:cs typeface="Times New Roman" panose="02020603050405020304" pitchFamily="18" charset="0"/>
              </a:rPr>
            </a:br>
            <a:r>
              <a:rPr lang="pl-PL" sz="1800" dirty="0">
                <a:effectLst/>
                <a:latin typeface="+mj-lt"/>
                <a:ea typeface="Calibri" panose="020F0502020204030204" pitchFamily="34" charset="0"/>
                <a:cs typeface="Times New Roman" panose="02020603050405020304" pitchFamily="18" charset="0"/>
              </a:rPr>
              <a:t>lokalnych strategii rozwoju (LSR) – jednofunduszowych</a:t>
            </a:r>
          </a:p>
          <a:p>
            <a:pPr algn="ctr">
              <a:lnSpc>
                <a:spcPct val="107000"/>
              </a:lnSpc>
              <a:spcAft>
                <a:spcPts val="800"/>
              </a:spcAft>
            </a:pPr>
            <a:r>
              <a:rPr lang="pl-PL" sz="1600" dirty="0">
                <a:latin typeface="+mj-lt"/>
                <a:ea typeface="Calibri" panose="020F0502020204030204" pitchFamily="34" charset="0"/>
                <a:cs typeface="Times New Roman" panose="02020603050405020304" pitchFamily="18" charset="0"/>
              </a:rPr>
              <a:t>Mirosława </a:t>
            </a:r>
            <a:r>
              <a:rPr lang="pl-PL" sz="1600" dirty="0" err="1">
                <a:latin typeface="+mj-lt"/>
                <a:ea typeface="Calibri" panose="020F0502020204030204" pitchFamily="34" charset="0"/>
                <a:cs typeface="Times New Roman" panose="02020603050405020304" pitchFamily="18" charset="0"/>
              </a:rPr>
              <a:t>Mochocka</a:t>
            </a:r>
            <a:endParaRPr lang="pl-PL" sz="1600" dirty="0">
              <a:effectLst/>
              <a:latin typeface="+mj-lt"/>
              <a:ea typeface="Calibri" panose="020F0502020204030204" pitchFamily="34" charset="0"/>
              <a:cs typeface="Times New Roman" panose="02020603050405020304" pitchFamily="18" charset="0"/>
            </a:endParaRPr>
          </a:p>
          <a:p>
            <a:endParaRPr lang="pl-PL" sz="400" dirty="0">
              <a:latin typeface="+mj-lt"/>
            </a:endParaRPr>
          </a:p>
        </p:txBody>
      </p:sp>
    </p:spTree>
    <p:extLst>
      <p:ext uri="{BB962C8B-B14F-4D97-AF65-F5344CB8AC3E}">
        <p14:creationId xmlns:p14="http://schemas.microsoft.com/office/powerpoint/2010/main" val="1611405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453605" y="1001418"/>
            <a:ext cx="11350925" cy="4513604"/>
          </a:xfrm>
        </p:spPr>
        <p:txBody>
          <a:bodyPr>
            <a:normAutofit lnSpcReduction="10000"/>
          </a:bodyPr>
          <a:lstStyle/>
          <a:p>
            <a:pPr marL="342900" lvl="0" indent="-342900" algn="just">
              <a:lnSpc>
                <a:spcPct val="115000"/>
              </a:lnSpc>
              <a:spcBef>
                <a:spcPts val="600"/>
              </a:spcBef>
              <a:spcAft>
                <a:spcPts val="600"/>
              </a:spcAft>
              <a:buFont typeface="+mj-lt"/>
              <a:buAutoNum type="arabicParenR" startAt="3"/>
            </a:pPr>
            <a:r>
              <a:rPr lang="pl-PL" b="1" dirty="0">
                <a:effectLst/>
                <a:latin typeface="+mj-lt"/>
                <a:ea typeface="Times New Roman" panose="02020603050405020304" pitchFamily="18" charset="0"/>
                <a:cs typeface="Times New Roman" panose="02020603050405020304" pitchFamily="18" charset="0"/>
              </a:rPr>
              <a:t>rozwój współpracy w ramach krótkich łańcuchów żywnościowych</a:t>
            </a:r>
            <a:endParaRPr lang="pl-PL" dirty="0">
              <a:effectLst/>
              <a:latin typeface="+mj-lt"/>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mj-lt"/>
              <a:buAutoNum type="arabicParenR" startAt="3"/>
            </a:pPr>
            <a:r>
              <a:rPr lang="pl-PL" b="1" dirty="0">
                <a:effectLst/>
                <a:latin typeface="+mj-lt"/>
                <a:ea typeface="Times New Roman" panose="02020603050405020304" pitchFamily="18" charset="0"/>
                <a:cs typeface="Times New Roman" panose="02020603050405020304" pitchFamily="18" charset="0"/>
              </a:rPr>
              <a:t>poprawa dostępu do usług dla lokalnych społeczności</a:t>
            </a:r>
            <a:r>
              <a:rPr lang="pl-PL" dirty="0">
                <a:effectLst/>
                <a:latin typeface="+mj-lt"/>
                <a:ea typeface="Times New Roman" panose="02020603050405020304" pitchFamily="18" charset="0"/>
                <a:cs typeface="Times New Roman" panose="02020603050405020304" pitchFamily="18" charset="0"/>
              </a:rPr>
              <a:t>, z wyłączeniem inwestycji produkcyjnych oraz operacji w zakresach wymienionych punktach 1 - 2</a:t>
            </a:r>
          </a:p>
          <a:p>
            <a:pPr marL="342900" lvl="0" indent="-342900" algn="just">
              <a:lnSpc>
                <a:spcPct val="115000"/>
              </a:lnSpc>
              <a:spcBef>
                <a:spcPts val="600"/>
              </a:spcBef>
              <a:spcAft>
                <a:spcPts val="600"/>
              </a:spcAft>
              <a:buFont typeface="+mj-lt"/>
              <a:buAutoNum type="arabicParenR" startAt="3"/>
            </a:pPr>
            <a:r>
              <a:rPr lang="pl-PL" b="1" dirty="0">
                <a:effectLst/>
                <a:latin typeface="+mj-lt"/>
                <a:ea typeface="Times New Roman" panose="02020603050405020304" pitchFamily="18" charset="0"/>
                <a:cs typeface="Times New Roman" panose="02020603050405020304" pitchFamily="18" charset="0"/>
              </a:rPr>
              <a:t>przygotowanie koncepcji inteligentnej wsi </a:t>
            </a:r>
            <a:endParaRPr lang="pl-PL" dirty="0">
              <a:effectLst/>
              <a:latin typeface="+mj-lt"/>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mj-lt"/>
              <a:buAutoNum type="arabicParenR" startAt="3"/>
            </a:pPr>
            <a:r>
              <a:rPr lang="pl-PL" b="1" dirty="0">
                <a:effectLst/>
                <a:latin typeface="+mj-lt"/>
                <a:ea typeface="Times New Roman" panose="02020603050405020304" pitchFamily="18" charset="0"/>
                <a:cs typeface="Times New Roman" panose="02020603050405020304" pitchFamily="18" charset="0"/>
              </a:rPr>
              <a:t>poprawa dostępu do małej infrastruktury publicznej</a:t>
            </a:r>
            <a:endParaRPr lang="pl-PL" dirty="0">
              <a:effectLst/>
              <a:latin typeface="+mj-lt"/>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mj-lt"/>
              <a:buAutoNum type="arabicParenR" startAt="3"/>
            </a:pPr>
            <a:r>
              <a:rPr lang="pl-PL" b="1" dirty="0">
                <a:effectLst/>
                <a:latin typeface="+mj-lt"/>
                <a:ea typeface="Times New Roman" panose="02020603050405020304" pitchFamily="18" charset="0"/>
                <a:cs typeface="Times New Roman" panose="02020603050405020304" pitchFamily="18" charset="0"/>
              </a:rPr>
              <a:t>kształtowanie świadomości obywatelskiej </a:t>
            </a:r>
            <a:r>
              <a:rPr lang="pl-PL" dirty="0">
                <a:effectLst/>
                <a:latin typeface="+mj-lt"/>
                <a:ea typeface="Times New Roman" panose="02020603050405020304" pitchFamily="18" charset="0"/>
                <a:cs typeface="Times New Roman" panose="02020603050405020304" pitchFamily="18" charset="0"/>
              </a:rPr>
              <a:t>o znaczeniu zrównoważonego rolnictwa, gospodarki rolno-spożywczej, zielonej gospodarki, </a:t>
            </a:r>
            <a:r>
              <a:rPr lang="pl-PL" dirty="0" err="1">
                <a:effectLst/>
                <a:latin typeface="+mj-lt"/>
                <a:ea typeface="Times New Roman" panose="02020603050405020304" pitchFamily="18" charset="0"/>
                <a:cs typeface="Times New Roman" panose="02020603050405020304" pitchFamily="18" charset="0"/>
              </a:rPr>
              <a:t>biogospodarki</a:t>
            </a:r>
            <a:r>
              <a:rPr lang="pl-PL" dirty="0">
                <a:effectLst/>
                <a:latin typeface="+mj-lt"/>
                <a:ea typeface="Times New Roman" panose="02020603050405020304" pitchFamily="18" charset="0"/>
                <a:cs typeface="Times New Roman" panose="02020603050405020304" pitchFamily="18" charset="0"/>
              </a:rPr>
              <a:t> oraz ochrony dziedzictwa kulturowego i przyrodniczego polskiej wsi  a także wzmacnianie programów edukacji liderów życia publicznego i społecznego</a:t>
            </a:r>
            <a:r>
              <a:rPr lang="pl-PL" b="1" dirty="0">
                <a:effectLst/>
                <a:latin typeface="+mj-lt"/>
                <a:ea typeface="Times New Roman" panose="02020603050405020304" pitchFamily="18" charset="0"/>
                <a:cs typeface="Times New Roman" panose="02020603050405020304" pitchFamily="18" charset="0"/>
              </a:rPr>
              <a:t>.</a:t>
            </a:r>
            <a:endParaRPr lang="pl-PL" dirty="0">
              <a:effectLst/>
              <a:latin typeface="+mj-lt"/>
              <a:ea typeface="Times New Roman" panose="02020603050405020304" pitchFamily="18" charset="0"/>
              <a:cs typeface="Times New Roman" panose="02020603050405020304" pitchFamily="18" charset="0"/>
            </a:endParaRPr>
          </a:p>
          <a:p>
            <a:pPr algn="just">
              <a:lnSpc>
                <a:spcPct val="115000"/>
              </a:lnSpc>
              <a:spcAft>
                <a:spcPts val="600"/>
              </a:spcAft>
            </a:pPr>
            <a:endParaRPr lang="pl-PL" dirty="0">
              <a:latin typeface="+mj-lt"/>
            </a:endParaRPr>
          </a:p>
        </p:txBody>
      </p:sp>
      <p:sp>
        <p:nvSpPr>
          <p:cNvPr id="11" name="Tytuł 1">
            <a:extLst>
              <a:ext uri="{FF2B5EF4-FFF2-40B4-BE49-F238E27FC236}">
                <a16:creationId xmlns:a16="http://schemas.microsoft.com/office/drawing/2014/main" id="{8EC11CEC-B22A-C647-36B6-D5A38AFBDA15}"/>
              </a:ext>
            </a:extLst>
          </p:cNvPr>
          <p:cNvSpPr txBox="1">
            <a:spLocks/>
          </p:cNvSpPr>
          <p:nvPr/>
        </p:nvSpPr>
        <p:spPr>
          <a:xfrm>
            <a:off x="1356851" y="528094"/>
            <a:ext cx="9144000" cy="30003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15000"/>
              </a:lnSpc>
              <a:spcBef>
                <a:spcPts val="1000"/>
              </a:spcBef>
              <a:spcAft>
                <a:spcPts val="1000"/>
              </a:spcAft>
            </a:pPr>
            <a:r>
              <a:rPr lang="pl-PL" sz="3600" b="1" dirty="0">
                <a:solidFill>
                  <a:srgbClr val="000000"/>
                </a:solidFill>
                <a:ea typeface="Times New Roman" panose="02020603050405020304" pitchFamily="18" charset="0"/>
                <a:cs typeface="Times New Roman" panose="02020603050405020304" pitchFamily="18" charset="0"/>
              </a:rPr>
              <a:t>PS WPR – zakresy wsparcia</a:t>
            </a:r>
            <a:endParaRPr lang="pl-PL" sz="36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63145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526211" y="1243012"/>
            <a:ext cx="11205714" cy="3986873"/>
          </a:xfrm>
        </p:spPr>
        <p:txBody>
          <a:bodyPr>
            <a:normAutofit/>
          </a:bodyPr>
          <a:lstStyle/>
          <a:p>
            <a:pPr marL="457200" lvl="0" indent="-457200" algn="just">
              <a:lnSpc>
                <a:spcPct val="115000"/>
              </a:lnSpc>
              <a:spcBef>
                <a:spcPts val="600"/>
              </a:spcBef>
              <a:spcAft>
                <a:spcPts val="600"/>
              </a:spcAft>
              <a:buFont typeface="+mj-lt"/>
              <a:buAutoNum type="arabicParenR" startAt="8"/>
            </a:pPr>
            <a:r>
              <a:rPr lang="pl-PL" sz="2800" b="1" dirty="0">
                <a:effectLst/>
                <a:latin typeface="+mj-lt"/>
                <a:ea typeface="Times New Roman" panose="02020603050405020304" pitchFamily="18" charset="0"/>
                <a:cs typeface="Times New Roman" panose="02020603050405020304" pitchFamily="18" charset="0"/>
              </a:rPr>
              <a:t>Włączenie społeczne osób w niekorzystnej sytuacji.</a:t>
            </a:r>
            <a:endParaRPr lang="pl-PL" sz="2800" dirty="0">
              <a:effectLst/>
              <a:latin typeface="+mj-lt"/>
              <a:ea typeface="Times New Roman" panose="02020603050405020304" pitchFamily="18" charset="0"/>
              <a:cs typeface="Times New Roman" panose="02020603050405020304" pitchFamily="18" charset="0"/>
            </a:endParaRPr>
          </a:p>
          <a:p>
            <a:pPr algn="just">
              <a:lnSpc>
                <a:spcPct val="115000"/>
              </a:lnSpc>
              <a:spcBef>
                <a:spcPts val="600"/>
              </a:spcBef>
              <a:spcAft>
                <a:spcPts val="600"/>
              </a:spcAft>
            </a:pPr>
            <a:r>
              <a:rPr lang="pl-PL" sz="2800" dirty="0">
                <a:effectLst/>
                <a:latin typeface="+mj-lt"/>
                <a:ea typeface="Times New Roman" panose="02020603050405020304" pitchFamily="18" charset="0"/>
                <a:cs typeface="Times New Roman" panose="02020603050405020304" pitchFamily="18" charset="0"/>
              </a:rPr>
              <a:t>Z pomocy ze środków EFRROW wykluczone są operacje: </a:t>
            </a:r>
          </a:p>
          <a:p>
            <a:pPr marL="342900" lvl="0" indent="-342900" algn="just">
              <a:lnSpc>
                <a:spcPct val="115000"/>
              </a:lnSpc>
              <a:spcBef>
                <a:spcPts val="600"/>
              </a:spcBef>
              <a:spcAft>
                <a:spcPts val="600"/>
              </a:spcAft>
              <a:buFont typeface="+mj-lt"/>
              <a:buAutoNum type="arabicParenR"/>
            </a:pPr>
            <a:r>
              <a:rPr lang="pl-PL" sz="2800" dirty="0">
                <a:effectLst/>
                <a:latin typeface="+mj-lt"/>
                <a:ea typeface="Times New Roman" panose="02020603050405020304" pitchFamily="18" charset="0"/>
                <a:cs typeface="Times New Roman" panose="02020603050405020304" pitchFamily="18" charset="0"/>
              </a:rPr>
              <a:t>obejmujące budowę lub modernizację dróg, targowisk, sieci wodno-kanalizacyjnych, przydomowych oczyszczalni ścieków, </a:t>
            </a:r>
          </a:p>
          <a:p>
            <a:pPr marL="342900" lvl="0" indent="-342900" algn="just">
              <a:lnSpc>
                <a:spcPct val="115000"/>
              </a:lnSpc>
              <a:spcBef>
                <a:spcPts val="600"/>
              </a:spcBef>
              <a:spcAft>
                <a:spcPts val="1000"/>
              </a:spcAft>
              <a:buFont typeface="+mj-lt"/>
              <a:buAutoNum type="arabicParenR"/>
            </a:pPr>
            <a:r>
              <a:rPr lang="pl-PL" sz="2800" dirty="0">
                <a:effectLst/>
                <a:latin typeface="+mj-lt"/>
                <a:ea typeface="Times New Roman" panose="02020603050405020304" pitchFamily="18" charset="0"/>
                <a:cs typeface="Times New Roman" panose="02020603050405020304" pitchFamily="18" charset="0"/>
              </a:rPr>
              <a:t>dotyczące świadczenia usług dla rolnictwa.</a:t>
            </a:r>
          </a:p>
          <a:p>
            <a:pPr algn="just">
              <a:lnSpc>
                <a:spcPct val="115000"/>
              </a:lnSpc>
              <a:spcAft>
                <a:spcPts val="600"/>
              </a:spcAft>
            </a:pPr>
            <a:endParaRPr lang="pl-PL" dirty="0">
              <a:latin typeface="+mj-lt"/>
            </a:endParaRPr>
          </a:p>
        </p:txBody>
      </p:sp>
      <p:sp>
        <p:nvSpPr>
          <p:cNvPr id="11" name="Tytuł 1">
            <a:extLst>
              <a:ext uri="{FF2B5EF4-FFF2-40B4-BE49-F238E27FC236}">
                <a16:creationId xmlns:a16="http://schemas.microsoft.com/office/drawing/2014/main" id="{CF5FA1FE-E313-2422-8B27-85740F13EF9F}"/>
              </a:ext>
            </a:extLst>
          </p:cNvPr>
          <p:cNvSpPr txBox="1">
            <a:spLocks/>
          </p:cNvSpPr>
          <p:nvPr/>
        </p:nvSpPr>
        <p:spPr>
          <a:xfrm>
            <a:off x="1356851" y="528094"/>
            <a:ext cx="9144000" cy="30003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15000"/>
              </a:lnSpc>
              <a:spcBef>
                <a:spcPts val="1000"/>
              </a:spcBef>
              <a:spcAft>
                <a:spcPts val="1000"/>
              </a:spcAft>
            </a:pPr>
            <a:r>
              <a:rPr lang="pl-PL" sz="3600" b="1" dirty="0">
                <a:solidFill>
                  <a:srgbClr val="000000"/>
                </a:solidFill>
                <a:ea typeface="Times New Roman" panose="02020603050405020304" pitchFamily="18" charset="0"/>
                <a:cs typeface="Times New Roman" panose="02020603050405020304" pitchFamily="18" charset="0"/>
              </a:rPr>
              <a:t>PS WPR – zakresy wsparcia</a:t>
            </a:r>
            <a:endParaRPr lang="pl-PL" sz="36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618553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42876"/>
            <a:ext cx="9144000" cy="569154"/>
          </a:xfrm>
        </p:spPr>
        <p:txBody>
          <a:bodyPr>
            <a:noAutofit/>
          </a:bodyPr>
          <a:lstStyle/>
          <a:p>
            <a:pPr>
              <a:lnSpc>
                <a:spcPct val="115000"/>
              </a:lnSpc>
              <a:spcBef>
                <a:spcPts val="1000"/>
              </a:spcBef>
              <a:spcAft>
                <a:spcPts val="1000"/>
              </a:spcAft>
            </a:pPr>
            <a:r>
              <a:rPr lang="pl-PL" sz="3600" b="1" dirty="0">
                <a:effectLst/>
                <a:ea typeface="Times New Roman" panose="02020603050405020304" pitchFamily="18" charset="0"/>
                <a:cs typeface="Times New Roman" panose="02020603050405020304" pitchFamily="18" charset="0"/>
              </a:rPr>
              <a:t>Plan finansowy LSR – zapisy regulaminu</a:t>
            </a:r>
            <a:endParaRPr lang="pl-PL" sz="3600" dirty="0">
              <a:effectLst/>
              <a:ea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a:xfrm>
            <a:off x="259080" y="983226"/>
            <a:ext cx="11719560" cy="4246659"/>
          </a:xfrm>
        </p:spPr>
        <p:txBody>
          <a:bodyPr>
            <a:normAutofit/>
          </a:bodyPr>
          <a:lstStyle/>
          <a:p>
            <a:pPr marL="342900" lvl="0" indent="-342900" algn="l">
              <a:lnSpc>
                <a:spcPct val="115000"/>
              </a:lnSpc>
              <a:spcBef>
                <a:spcPts val="600"/>
              </a:spcBef>
              <a:spcAft>
                <a:spcPts val="600"/>
              </a:spcAft>
              <a:buFont typeface="+mj-lt"/>
              <a:buAutoNum type="arabicPeriod"/>
            </a:pPr>
            <a:r>
              <a:rPr lang="pl-PL" dirty="0">
                <a:effectLst/>
                <a:latin typeface="+mj-lt"/>
                <a:ea typeface="Times New Roman" panose="02020603050405020304" pitchFamily="18" charset="0"/>
                <a:cs typeface="Times New Roman" panose="02020603050405020304" pitchFamily="18" charset="0"/>
              </a:rPr>
              <a:t>Opis źródeł, z których przewiduje się finansowanie działalności LGD, w tym:</a:t>
            </a:r>
          </a:p>
          <a:p>
            <a:pPr marL="742950" lvl="1" indent="-285750" algn="l">
              <a:lnSpc>
                <a:spcPct val="115000"/>
              </a:lnSpc>
              <a:spcBef>
                <a:spcPts val="600"/>
              </a:spcBef>
              <a:spcAft>
                <a:spcPts val="600"/>
              </a:spcAft>
              <a:buFont typeface="+mj-lt"/>
              <a:buAutoNum type="alphaLcPeriod"/>
            </a:pPr>
            <a:r>
              <a:rPr lang="pl-PL" sz="2400" dirty="0">
                <a:effectLst/>
                <a:latin typeface="+mj-lt"/>
                <a:ea typeface="Times New Roman" panose="02020603050405020304" pitchFamily="18" charset="0"/>
                <a:cs typeface="Times New Roman" panose="02020603050405020304" pitchFamily="18" charset="0"/>
              </a:rPr>
              <a:t>wskazanie funduszy EFSI stanowiących </a:t>
            </a:r>
            <a:r>
              <a:rPr lang="pl-PL" sz="2400" b="1" dirty="0">
                <a:effectLst/>
                <a:latin typeface="+mj-lt"/>
                <a:ea typeface="Times New Roman" panose="02020603050405020304" pitchFamily="18" charset="0"/>
                <a:cs typeface="Times New Roman" panose="02020603050405020304" pitchFamily="18" charset="0"/>
              </a:rPr>
              <a:t>bezpośrednie źródło finansowania</a:t>
            </a:r>
            <a:r>
              <a:rPr lang="pl-PL" sz="2400" dirty="0">
                <a:effectLst/>
                <a:latin typeface="+mj-lt"/>
                <a:ea typeface="Times New Roman" panose="02020603050405020304" pitchFamily="18" charset="0"/>
                <a:cs typeface="Times New Roman" panose="02020603050405020304" pitchFamily="18" charset="0"/>
              </a:rPr>
              <a:t> LSR, jako budżetu LSR;</a:t>
            </a:r>
          </a:p>
          <a:p>
            <a:pPr marL="742950" lvl="1" indent="-285750" algn="l">
              <a:lnSpc>
                <a:spcPct val="115000"/>
              </a:lnSpc>
              <a:spcBef>
                <a:spcPts val="600"/>
              </a:spcBef>
              <a:spcAft>
                <a:spcPts val="600"/>
              </a:spcAft>
              <a:buFont typeface="+mj-lt"/>
              <a:buAutoNum type="alphaLcPeriod"/>
            </a:pPr>
            <a:r>
              <a:rPr lang="pl-PL" sz="2400" dirty="0">
                <a:effectLst/>
                <a:latin typeface="+mj-lt"/>
                <a:ea typeface="Times New Roman" panose="02020603050405020304" pitchFamily="18" charset="0"/>
                <a:cs typeface="Times New Roman" panose="02020603050405020304" pitchFamily="18" charset="0"/>
              </a:rPr>
              <a:t>inne potencjalne źródła finasowania przedsięwzięć wynikających z LSR, w tym także EFSI w zakresie nie objętym RLKS które nie stanowią źródła finansowania, o którym mowa w lit. a. </a:t>
            </a:r>
          </a:p>
          <a:p>
            <a:pPr marL="342900" lvl="0" indent="-342900" algn="l">
              <a:lnSpc>
                <a:spcPct val="115000"/>
              </a:lnSpc>
              <a:spcBef>
                <a:spcPts val="600"/>
              </a:spcBef>
              <a:spcAft>
                <a:spcPts val="600"/>
              </a:spcAft>
              <a:buFont typeface="+mj-lt"/>
              <a:buAutoNum type="arabicPeriod"/>
            </a:pPr>
            <a:r>
              <a:rPr lang="pl-PL" dirty="0">
                <a:effectLst/>
                <a:latin typeface="+mj-lt"/>
                <a:ea typeface="Times New Roman" panose="02020603050405020304" pitchFamily="18" charset="0"/>
                <a:cs typeface="Times New Roman" panose="02020603050405020304" pitchFamily="18" charset="0"/>
              </a:rPr>
              <a:t>Opis powiązań poszczególnych źródeł finansowania z celami LSR.</a:t>
            </a:r>
          </a:p>
          <a:p>
            <a:pPr algn="l"/>
            <a:r>
              <a:rPr lang="pl-PL" dirty="0">
                <a:effectLst/>
                <a:latin typeface="+mj-lt"/>
                <a:ea typeface="Times New Roman" panose="02020603050405020304" pitchFamily="18" charset="0"/>
                <a:cs typeface="Times New Roman" panose="02020603050405020304" pitchFamily="18" charset="0"/>
              </a:rPr>
              <a:t>EFSI – fundusze w ramach RLKS w formule bezpośredniej.</a:t>
            </a:r>
          </a:p>
          <a:p>
            <a:pPr algn="just">
              <a:lnSpc>
                <a:spcPct val="115000"/>
              </a:lnSpc>
              <a:spcAft>
                <a:spcPts val="600"/>
              </a:spcAft>
            </a:pPr>
            <a:endParaRPr lang="pl-PL" dirty="0">
              <a:latin typeface="+mj-lt"/>
            </a:endParaRPr>
          </a:p>
        </p:txBody>
      </p:sp>
    </p:spTree>
    <p:extLst>
      <p:ext uri="{BB962C8B-B14F-4D97-AF65-F5344CB8AC3E}">
        <p14:creationId xmlns:p14="http://schemas.microsoft.com/office/powerpoint/2010/main" val="250533781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460075" y="983226"/>
            <a:ext cx="11411885" cy="4428940"/>
          </a:xfrm>
        </p:spPr>
        <p:txBody>
          <a:bodyPr>
            <a:normAutofit lnSpcReduction="10000"/>
          </a:bodyPr>
          <a:lstStyle/>
          <a:p>
            <a:pPr marL="457200" lvl="0" indent="-457200" algn="just">
              <a:lnSpc>
                <a:spcPct val="115000"/>
              </a:lnSpc>
              <a:spcBef>
                <a:spcPts val="600"/>
              </a:spcBef>
              <a:spcAft>
                <a:spcPts val="600"/>
              </a:spcAft>
              <a:buFont typeface="Arial" panose="020B0604020202020204" pitchFamily="34" charset="0"/>
              <a:buChar char="•"/>
            </a:pPr>
            <a:r>
              <a:rPr lang="pl-PL" sz="2800" dirty="0">
                <a:effectLst/>
                <a:latin typeface="+mj-lt"/>
                <a:ea typeface="Arial" panose="020B0604020202020204" pitchFamily="34" charset="0"/>
                <a:cs typeface="Times New Roman" panose="02020603050405020304" pitchFamily="18" charset="0"/>
              </a:rPr>
              <a:t>W rozdziale należy wykazać, </a:t>
            </a:r>
            <a:r>
              <a:rPr lang="pl-PL" sz="2800" dirty="0">
                <a:effectLst/>
                <a:latin typeface="+mj-lt"/>
                <a:ea typeface="Times New Roman" panose="02020603050405020304" pitchFamily="18" charset="0"/>
                <a:cs typeface="Times New Roman" panose="02020603050405020304" pitchFamily="18" charset="0"/>
              </a:rPr>
              <a:t>że źródła finansowania i plan działania są w bezpośredni sposób powiązane z celami i przedsięwzięciami,</a:t>
            </a:r>
          </a:p>
          <a:p>
            <a:pPr marL="457200" lvl="0" indent="-457200" algn="just">
              <a:lnSpc>
                <a:spcPct val="115000"/>
              </a:lnSpc>
              <a:spcBef>
                <a:spcPts val="600"/>
              </a:spcBef>
              <a:spcAft>
                <a:spcPts val="600"/>
              </a:spcAft>
              <a:buFont typeface="Arial" panose="020B0604020202020204" pitchFamily="34" charset="0"/>
              <a:buChar char="•"/>
            </a:pPr>
            <a:r>
              <a:rPr lang="pl-PL" sz="2800" dirty="0">
                <a:effectLst/>
                <a:latin typeface="+mj-lt"/>
                <a:ea typeface="Times New Roman" panose="02020603050405020304" pitchFamily="18" charset="0"/>
                <a:cs typeface="Times New Roman" panose="02020603050405020304" pitchFamily="18" charset="0"/>
              </a:rPr>
              <a:t>Dla wsparcia z EFSI stanowiących bezpośrednie źródło finansowania LSR w latach 2021-2027obligatoryjnie należy skorzystać z załączonego formularza: </a:t>
            </a:r>
            <a:r>
              <a:rPr lang="pl-PL" sz="2800" i="1" dirty="0">
                <a:effectLst/>
                <a:latin typeface="+mj-lt"/>
                <a:ea typeface="Times New Roman" panose="02020603050405020304" pitchFamily="18" charset="0"/>
                <a:cs typeface="Times New Roman" panose="02020603050405020304" pitchFamily="18" charset="0"/>
              </a:rPr>
              <a:t>Budżet LSR</a:t>
            </a:r>
            <a:r>
              <a:rPr lang="pl-PL" sz="2800" dirty="0">
                <a:effectLst/>
                <a:latin typeface="+mj-lt"/>
                <a:ea typeface="Times New Roman" panose="02020603050405020304" pitchFamily="18" charset="0"/>
                <a:cs typeface="Times New Roman" panose="02020603050405020304" pitchFamily="18" charset="0"/>
              </a:rPr>
              <a:t>. </a:t>
            </a:r>
          </a:p>
          <a:p>
            <a:pPr marL="457200" lvl="0" indent="-457200" algn="just">
              <a:lnSpc>
                <a:spcPct val="115000"/>
              </a:lnSpc>
              <a:spcBef>
                <a:spcPts val="600"/>
              </a:spcBef>
              <a:spcAft>
                <a:spcPts val="600"/>
              </a:spcAft>
              <a:buFont typeface="Arial" panose="020B0604020202020204" pitchFamily="34" charset="0"/>
              <a:buChar char="•"/>
            </a:pPr>
            <a:r>
              <a:rPr lang="pl-PL" sz="2800" dirty="0">
                <a:effectLst/>
                <a:latin typeface="+mj-lt"/>
                <a:ea typeface="Times New Roman" panose="02020603050405020304" pitchFamily="18" charset="0"/>
                <a:cs typeface="Times New Roman" panose="02020603050405020304" pitchFamily="18" charset="0"/>
              </a:rPr>
              <a:t>Wymagania w zakresie wsparcia finansowego z EFSI zostały określone w załącznikach nr 2 i 4 do regulaminu.</a:t>
            </a:r>
          </a:p>
          <a:p>
            <a:pPr marL="457200" lvl="0" indent="-457200" algn="just">
              <a:lnSpc>
                <a:spcPct val="115000"/>
              </a:lnSpc>
              <a:spcBef>
                <a:spcPts val="600"/>
              </a:spcBef>
              <a:spcAft>
                <a:spcPts val="600"/>
              </a:spcAft>
              <a:buFont typeface="Arial" panose="020B0604020202020204" pitchFamily="34" charset="0"/>
              <a:buChar char="•"/>
            </a:pPr>
            <a:r>
              <a:rPr lang="pl-PL" sz="2800" dirty="0">
                <a:effectLst/>
                <a:latin typeface="+mj-lt"/>
                <a:ea typeface="Times New Roman" panose="02020603050405020304" pitchFamily="18" charset="0"/>
                <a:cs typeface="Times New Roman" panose="02020603050405020304" pitchFamily="18" charset="0"/>
              </a:rPr>
              <a:t>Wszystkie kwoty w budżecie LSR powinny zostać określone w EUR.</a:t>
            </a:r>
          </a:p>
          <a:p>
            <a:pPr marL="342900" indent="-342900" algn="just">
              <a:lnSpc>
                <a:spcPct val="115000"/>
              </a:lnSpc>
              <a:spcAft>
                <a:spcPts val="600"/>
              </a:spcAft>
              <a:buFont typeface="Arial" panose="020B0604020202020204" pitchFamily="34" charset="0"/>
              <a:buChar char="•"/>
            </a:pPr>
            <a:endParaRPr lang="pl-PL" dirty="0">
              <a:latin typeface="+mj-lt"/>
            </a:endParaRPr>
          </a:p>
        </p:txBody>
      </p:sp>
      <p:sp>
        <p:nvSpPr>
          <p:cNvPr id="2" name="Tytuł 1">
            <a:extLst>
              <a:ext uri="{FF2B5EF4-FFF2-40B4-BE49-F238E27FC236}">
                <a16:creationId xmlns:a16="http://schemas.microsoft.com/office/drawing/2014/main" id="{E6C9CCA1-E3F4-58CE-BCEE-15BD27D17A88}"/>
              </a:ext>
            </a:extLst>
          </p:cNvPr>
          <p:cNvSpPr>
            <a:spLocks noGrp="1"/>
          </p:cNvSpPr>
          <p:nvPr>
            <p:ph type="ctrTitle"/>
          </p:nvPr>
        </p:nvSpPr>
        <p:spPr>
          <a:xfrm>
            <a:off x="1524000" y="142876"/>
            <a:ext cx="9144000" cy="569154"/>
          </a:xfrm>
        </p:spPr>
        <p:txBody>
          <a:bodyPr>
            <a:noAutofit/>
          </a:bodyPr>
          <a:lstStyle/>
          <a:p>
            <a:pPr>
              <a:lnSpc>
                <a:spcPct val="115000"/>
              </a:lnSpc>
              <a:spcBef>
                <a:spcPts val="1000"/>
              </a:spcBef>
              <a:spcAft>
                <a:spcPts val="1000"/>
              </a:spcAft>
            </a:pPr>
            <a:r>
              <a:rPr lang="pl-PL" sz="3600" b="1" dirty="0">
                <a:effectLst/>
                <a:ea typeface="Times New Roman" panose="02020603050405020304" pitchFamily="18" charset="0"/>
                <a:cs typeface="Times New Roman" panose="02020603050405020304" pitchFamily="18" charset="0"/>
              </a:rPr>
              <a:t>Plan finansowy LSR – zapisy regulaminu</a:t>
            </a:r>
            <a:endParaRPr lang="pl-PL" sz="36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7354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1200150" y="1002890"/>
            <a:ext cx="9958388" cy="4409275"/>
          </a:xfrm>
        </p:spPr>
        <p:txBody>
          <a:bodyPr>
            <a:normAutofit/>
          </a:bodyPr>
          <a:lstStyle/>
          <a:p>
            <a:pPr marL="342900" lvl="0" indent="-342900" algn="just">
              <a:lnSpc>
                <a:spcPct val="115000"/>
              </a:lnSpc>
              <a:spcBef>
                <a:spcPts val="600"/>
              </a:spcBef>
              <a:spcAft>
                <a:spcPts val="600"/>
              </a:spcAft>
              <a:buFont typeface="Arial" panose="020B0604020202020204" pitchFamily="34" charset="0"/>
              <a:buChar char="•"/>
            </a:pPr>
            <a:r>
              <a:rPr lang="pl-PL" dirty="0">
                <a:effectLst/>
                <a:latin typeface="+mj-lt"/>
                <a:ea typeface="Times New Roman" panose="02020603050405020304" pitchFamily="18" charset="0"/>
                <a:cs typeface="Times New Roman" panose="02020603050405020304" pitchFamily="18" charset="0"/>
              </a:rPr>
              <a:t>Przewidując inne potencjalne źródła finasowania przedsięwzięć wynikających z LSR można uwzględnić także m.in. środki: krajowe, FIO, norweskie, amerykańskie czy szwajcarskie, środki programów transgranicznych, a także środki z innych fundacji.</a:t>
            </a:r>
          </a:p>
          <a:p>
            <a:pPr marL="342900" lvl="0" indent="-342900" algn="just">
              <a:lnSpc>
                <a:spcPct val="115000"/>
              </a:lnSpc>
              <a:spcBef>
                <a:spcPts val="600"/>
              </a:spcBef>
              <a:spcAft>
                <a:spcPts val="600"/>
              </a:spcAft>
              <a:buFont typeface="Arial" panose="020B0604020202020204" pitchFamily="34" charset="0"/>
              <a:buChar char="•"/>
            </a:pPr>
            <a:r>
              <a:rPr lang="pl-PL" dirty="0">
                <a:effectLst/>
                <a:latin typeface="+mj-lt"/>
                <a:ea typeface="Times New Roman" panose="02020603050405020304" pitchFamily="18" charset="0"/>
                <a:cs typeface="Times New Roman" panose="02020603050405020304" pitchFamily="18" charset="0"/>
              </a:rPr>
              <a:t>Inne potencjalne źródła finasowania powinny być uzasadnione stwierdzonymi potrzebami, zakresem wsparcia wskazanym w LSR oraz precyzyjnie określone przez wskazanie odpowiednio: funduszu, programu komponentu, działania itp. dostępnego dla LGD w okresie realizacji LSR.</a:t>
            </a:r>
          </a:p>
          <a:p>
            <a:pPr marL="342900" indent="-342900" algn="just">
              <a:lnSpc>
                <a:spcPct val="115000"/>
              </a:lnSpc>
              <a:spcAft>
                <a:spcPts val="600"/>
              </a:spcAft>
              <a:buFont typeface="Arial" panose="020B0604020202020204" pitchFamily="34" charset="0"/>
              <a:buChar char="•"/>
            </a:pPr>
            <a:endParaRPr lang="pl-PL" dirty="0">
              <a:latin typeface="+mj-lt"/>
            </a:endParaRPr>
          </a:p>
        </p:txBody>
      </p:sp>
      <p:sp>
        <p:nvSpPr>
          <p:cNvPr id="2" name="Tytuł 1">
            <a:extLst>
              <a:ext uri="{FF2B5EF4-FFF2-40B4-BE49-F238E27FC236}">
                <a16:creationId xmlns:a16="http://schemas.microsoft.com/office/drawing/2014/main" id="{90F0E0BF-95AA-03B6-4E18-277B3F192AB0}"/>
              </a:ext>
            </a:extLst>
          </p:cNvPr>
          <p:cNvSpPr>
            <a:spLocks noGrp="1"/>
          </p:cNvSpPr>
          <p:nvPr>
            <p:ph type="ctrTitle"/>
          </p:nvPr>
        </p:nvSpPr>
        <p:spPr>
          <a:xfrm>
            <a:off x="1524000" y="142876"/>
            <a:ext cx="9144000" cy="569154"/>
          </a:xfrm>
        </p:spPr>
        <p:txBody>
          <a:bodyPr>
            <a:noAutofit/>
          </a:bodyPr>
          <a:lstStyle/>
          <a:p>
            <a:pPr>
              <a:lnSpc>
                <a:spcPct val="115000"/>
              </a:lnSpc>
              <a:spcBef>
                <a:spcPts val="1000"/>
              </a:spcBef>
              <a:spcAft>
                <a:spcPts val="1000"/>
              </a:spcAft>
            </a:pPr>
            <a:r>
              <a:rPr lang="pl-PL" sz="3600" b="1" dirty="0">
                <a:effectLst/>
                <a:ea typeface="Times New Roman" panose="02020603050405020304" pitchFamily="18" charset="0"/>
                <a:cs typeface="Times New Roman" panose="02020603050405020304" pitchFamily="18" charset="0"/>
              </a:rPr>
              <a:t>Plan finansowy LSR – zapisy regulaminu</a:t>
            </a:r>
            <a:endParaRPr lang="pl-PL" sz="3600" dirty="0">
              <a:effectLs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29336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D43B084-DAB3-9AB2-4E30-B4E9602E5982}"/>
              </a:ext>
            </a:extLst>
          </p:cNvPr>
          <p:cNvSpPr>
            <a:spLocks noGrp="1"/>
          </p:cNvSpPr>
          <p:nvPr>
            <p:ph type="title"/>
          </p:nvPr>
        </p:nvSpPr>
        <p:spPr>
          <a:xfrm>
            <a:off x="838200" y="365126"/>
            <a:ext cx="10515600" cy="520700"/>
          </a:xfrm>
        </p:spPr>
        <p:txBody>
          <a:bodyPr>
            <a:noAutofit/>
          </a:bodyPr>
          <a:lstStyle/>
          <a:p>
            <a:pPr algn="ctr"/>
            <a:r>
              <a:rPr lang="pl-PL" sz="3600" b="1" dirty="0">
                <a:effectLst/>
                <a:ea typeface="Times New Roman" panose="02020603050405020304" pitchFamily="18" charset="0"/>
              </a:rPr>
              <a:t>Formularz 3: Budżet LSR</a:t>
            </a:r>
            <a:endParaRPr lang="pl-PL" sz="3600" b="1" dirty="0"/>
          </a:p>
        </p:txBody>
      </p:sp>
      <p:sp>
        <p:nvSpPr>
          <p:cNvPr id="3" name="Symbol zastępczy zawartości 2">
            <a:extLst>
              <a:ext uri="{FF2B5EF4-FFF2-40B4-BE49-F238E27FC236}">
                <a16:creationId xmlns:a16="http://schemas.microsoft.com/office/drawing/2014/main" id="{D8EAC336-986A-D94E-CA6A-9227F5F1A7C4}"/>
              </a:ext>
            </a:extLst>
          </p:cNvPr>
          <p:cNvSpPr>
            <a:spLocks noGrp="1"/>
          </p:cNvSpPr>
          <p:nvPr>
            <p:ph idx="1"/>
          </p:nvPr>
        </p:nvSpPr>
        <p:spPr>
          <a:xfrm>
            <a:off x="0" y="757238"/>
            <a:ext cx="12192000" cy="6100762"/>
          </a:xfrm>
        </p:spPr>
        <p:txBody>
          <a:bodyPr/>
          <a:lstStyle/>
          <a:p>
            <a:endParaRPr lang="pl-PL" dirty="0"/>
          </a:p>
        </p:txBody>
      </p:sp>
      <p:graphicFrame>
        <p:nvGraphicFramePr>
          <p:cNvPr id="4" name="Obiekt 3">
            <a:extLst>
              <a:ext uri="{FF2B5EF4-FFF2-40B4-BE49-F238E27FC236}">
                <a16:creationId xmlns:a16="http://schemas.microsoft.com/office/drawing/2014/main" id="{57385F53-2B8A-2B73-1C7A-B32E7F10EFAC}"/>
              </a:ext>
            </a:extLst>
          </p:cNvPr>
          <p:cNvGraphicFramePr>
            <a:graphicFrameLocks noChangeAspect="1"/>
          </p:cNvGraphicFramePr>
          <p:nvPr>
            <p:extLst>
              <p:ext uri="{D42A27DB-BD31-4B8C-83A1-F6EECF244321}">
                <p14:modId xmlns:p14="http://schemas.microsoft.com/office/powerpoint/2010/main" val="2246547409"/>
              </p:ext>
            </p:extLst>
          </p:nvPr>
        </p:nvGraphicFramePr>
        <p:xfrm>
          <a:off x="490911" y="1081293"/>
          <a:ext cx="11494611" cy="5972174"/>
        </p:xfrm>
        <a:graphic>
          <a:graphicData uri="http://schemas.openxmlformats.org/presentationml/2006/ole">
            <mc:AlternateContent xmlns:mc="http://schemas.openxmlformats.org/markup-compatibility/2006">
              <mc:Choice xmlns:v="urn:schemas-microsoft-com:vml" Requires="v">
                <p:oleObj name="Document" r:id="rId2" imgW="6210103" imgH="4663607" progId="Word.Document.12">
                  <p:embed/>
                </p:oleObj>
              </mc:Choice>
              <mc:Fallback>
                <p:oleObj name="Document" r:id="rId2" imgW="6210103" imgH="4663607" progId="Word.Document.12">
                  <p:embed/>
                  <p:pic>
                    <p:nvPicPr>
                      <p:cNvPr id="0" name=""/>
                      <p:cNvPicPr/>
                      <p:nvPr/>
                    </p:nvPicPr>
                    <p:blipFill>
                      <a:blip r:embed="rId3"/>
                      <a:stretch>
                        <a:fillRect/>
                      </a:stretch>
                    </p:blipFill>
                    <p:spPr>
                      <a:xfrm>
                        <a:off x="490911" y="1081293"/>
                        <a:ext cx="11494611" cy="5972174"/>
                      </a:xfrm>
                      <a:prstGeom prst="rect">
                        <a:avLst/>
                      </a:prstGeom>
                    </p:spPr>
                  </p:pic>
                </p:oleObj>
              </mc:Fallback>
            </mc:AlternateContent>
          </a:graphicData>
        </a:graphic>
      </p:graphicFrame>
    </p:spTree>
    <p:extLst>
      <p:ext uri="{BB962C8B-B14F-4D97-AF65-F5344CB8AC3E}">
        <p14:creationId xmlns:p14="http://schemas.microsoft.com/office/powerpoint/2010/main" val="111174875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57809"/>
            <a:ext cx="9144000" cy="454420"/>
          </a:xfrm>
        </p:spPr>
        <p:txBody>
          <a:bodyPr>
            <a:noAutofit/>
          </a:bodyPr>
          <a:lstStyle/>
          <a:p>
            <a:pPr>
              <a:lnSpc>
                <a:spcPct val="115000"/>
              </a:lnSpc>
              <a:spcBef>
                <a:spcPts val="1000"/>
              </a:spcBef>
              <a:spcAft>
                <a:spcPts val="1000"/>
              </a:spcAft>
            </a:pPr>
            <a:r>
              <a:rPr lang="pl-PL" sz="3600" b="1" dirty="0">
                <a:effectLst/>
                <a:ea typeface="Times New Roman" panose="02020603050405020304" pitchFamily="18" charset="0"/>
                <a:cs typeface="Times New Roman" panose="02020603050405020304" pitchFamily="18" charset="0"/>
              </a:rPr>
              <a:t>Plan działania</a:t>
            </a:r>
          </a:p>
        </p:txBody>
      </p:sp>
      <p:sp>
        <p:nvSpPr>
          <p:cNvPr id="3" name="Podtytuł 2"/>
          <p:cNvSpPr>
            <a:spLocks noGrp="1"/>
          </p:cNvSpPr>
          <p:nvPr>
            <p:ph type="subTitle" idx="1"/>
          </p:nvPr>
        </p:nvSpPr>
        <p:spPr>
          <a:xfrm>
            <a:off x="259079" y="714376"/>
            <a:ext cx="11472845" cy="4515510"/>
          </a:xfrm>
        </p:spPr>
        <p:txBody>
          <a:bodyPr>
            <a:normAutofit/>
          </a:bodyPr>
          <a:lstStyle/>
          <a:p>
            <a:pPr marL="342900" lvl="0" indent="-342900" algn="just">
              <a:lnSpc>
                <a:spcPct val="115000"/>
              </a:lnSpc>
              <a:spcBef>
                <a:spcPts val="600"/>
              </a:spcBef>
              <a:spcAft>
                <a:spcPts val="600"/>
              </a:spcAft>
              <a:buFont typeface="+mj-lt"/>
              <a:buAutoNum type="arabicPeriod"/>
            </a:pPr>
            <a:r>
              <a:rPr lang="pl-PL" sz="2600" dirty="0">
                <a:effectLst/>
                <a:latin typeface="+mj-lt"/>
                <a:ea typeface="Times New Roman" panose="02020603050405020304" pitchFamily="18" charset="0"/>
                <a:cs typeface="Times New Roman" panose="02020603050405020304" pitchFamily="18" charset="0"/>
              </a:rPr>
              <a:t>Zwięzła charakterystyka przyjętego harmonogramu osiągania poszczególnych celów i wskaźników wskazująca czas realizacji kluczowych efektów wdrażania LSR </a:t>
            </a:r>
          </a:p>
          <a:p>
            <a:pPr marL="342900" lvl="0" indent="-342900" algn="just">
              <a:lnSpc>
                <a:spcPct val="115000"/>
              </a:lnSpc>
              <a:spcBef>
                <a:spcPts val="600"/>
              </a:spcBef>
              <a:spcAft>
                <a:spcPts val="600"/>
              </a:spcAft>
              <a:buFont typeface="+mj-lt"/>
              <a:buAutoNum type="arabicPeriod"/>
            </a:pPr>
            <a:r>
              <a:rPr lang="pl-PL" sz="2600" dirty="0">
                <a:effectLst/>
                <a:latin typeface="+mj-lt"/>
                <a:ea typeface="Times New Roman" panose="02020603050405020304" pitchFamily="18" charset="0"/>
                <a:cs typeface="Times New Roman" panose="02020603050405020304" pitchFamily="18" charset="0"/>
              </a:rPr>
              <a:t>Wyszczególnienie kamieni milowych realizacji LSR.</a:t>
            </a:r>
          </a:p>
          <a:p>
            <a:pPr algn="just">
              <a:lnSpc>
                <a:spcPct val="115000"/>
              </a:lnSpc>
              <a:spcBef>
                <a:spcPts val="600"/>
              </a:spcBef>
              <a:spcAft>
                <a:spcPts val="600"/>
              </a:spcAft>
            </a:pPr>
            <a:r>
              <a:rPr lang="pl-PL" sz="2600" b="1" i="1" u="sng" dirty="0">
                <a:effectLst/>
                <a:latin typeface="+mj-lt"/>
                <a:ea typeface="Times New Roman" panose="02020603050405020304" pitchFamily="18" charset="0"/>
                <a:cs typeface="Times New Roman" panose="02020603050405020304" pitchFamily="18" charset="0"/>
              </a:rPr>
              <a:t>UWAGA:</a:t>
            </a:r>
            <a:endParaRPr lang="pl-PL" sz="2600" i="1" dirty="0">
              <a:effectLst/>
              <a:latin typeface="+mj-lt"/>
              <a:ea typeface="Times New Roman" panose="02020603050405020304" pitchFamily="18" charset="0"/>
              <a:cs typeface="Times New Roman" panose="02020603050405020304" pitchFamily="18" charset="0"/>
            </a:endParaRPr>
          </a:p>
          <a:p>
            <a:pPr algn="just">
              <a:lnSpc>
                <a:spcPct val="115000"/>
              </a:lnSpc>
              <a:spcBef>
                <a:spcPts val="600"/>
              </a:spcBef>
              <a:spcAft>
                <a:spcPts val="600"/>
              </a:spcAft>
            </a:pPr>
            <a:r>
              <a:rPr lang="pl-PL" sz="2600" i="1" dirty="0">
                <a:effectLst/>
                <a:latin typeface="+mj-lt"/>
                <a:ea typeface="Arial" panose="020B0604020202020204" pitchFamily="34" charset="0"/>
                <a:cs typeface="Times New Roman" panose="02020603050405020304" pitchFamily="18" charset="0"/>
              </a:rPr>
              <a:t>Przy opracowywaniu powyższych treści obligatoryjnie należy skorzystać z załączonego formularza nr 2: Plan działania.</a:t>
            </a:r>
            <a:endParaRPr lang="pl-PL" sz="2600" i="1" dirty="0">
              <a:effectLst/>
              <a:latin typeface="+mj-lt"/>
              <a:ea typeface="Times New Roman" panose="02020603050405020304" pitchFamily="18" charset="0"/>
              <a:cs typeface="Times New Roman" panose="02020603050405020304" pitchFamily="18" charset="0"/>
            </a:endParaRPr>
          </a:p>
          <a:p>
            <a:pPr algn="just">
              <a:lnSpc>
                <a:spcPct val="115000"/>
              </a:lnSpc>
              <a:spcAft>
                <a:spcPts val="600"/>
              </a:spcAft>
            </a:pPr>
            <a:endParaRPr lang="pl-PL" sz="2600" dirty="0">
              <a:latin typeface="+mj-lt"/>
            </a:endParaRPr>
          </a:p>
        </p:txBody>
      </p:sp>
    </p:spTree>
    <p:extLst>
      <p:ext uri="{BB962C8B-B14F-4D97-AF65-F5344CB8AC3E}">
        <p14:creationId xmlns:p14="http://schemas.microsoft.com/office/powerpoint/2010/main" val="13252146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1A95671B-3CC6-4792-9114-B74FAEA224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Symbol zastępczy zawartości 3">
            <a:extLst>
              <a:ext uri="{FF2B5EF4-FFF2-40B4-BE49-F238E27FC236}">
                <a16:creationId xmlns:a16="http://schemas.microsoft.com/office/drawing/2014/main" id="{BF69C1A0-71FA-A3DF-8ECD-685C40551C74}"/>
              </a:ext>
            </a:extLst>
          </p:cNvPr>
          <p:cNvPicPr>
            <a:picLocks noChangeAspect="1"/>
          </p:cNvPicPr>
          <p:nvPr/>
        </p:nvPicPr>
        <p:blipFill>
          <a:blip r:embed="rId2"/>
          <a:stretch>
            <a:fillRect/>
          </a:stretch>
        </p:blipFill>
        <p:spPr>
          <a:xfrm>
            <a:off x="502628" y="472465"/>
            <a:ext cx="12553615" cy="6568560"/>
          </a:xfrm>
          <a:prstGeom prst="rect">
            <a:avLst/>
          </a:prstGeom>
        </p:spPr>
      </p:pic>
    </p:spTree>
    <p:extLst>
      <p:ext uri="{BB962C8B-B14F-4D97-AF65-F5344CB8AC3E}">
        <p14:creationId xmlns:p14="http://schemas.microsoft.com/office/powerpoint/2010/main" val="20655939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81000" y="376535"/>
            <a:ext cx="11524656" cy="598983"/>
          </a:xfrm>
        </p:spPr>
        <p:txBody>
          <a:bodyPr>
            <a:noAutofit/>
          </a:bodyPr>
          <a:lstStyle/>
          <a:p>
            <a:r>
              <a:rPr lang="x-none" sz="2800" dirty="0">
                <a:effectLst/>
              </a:rPr>
              <a:t>Proces identyfikacji celów i przedsięwzięć dla potrzeb LSR  </a:t>
            </a:r>
            <a:endParaRPr lang="pl-PL" sz="2800" dirty="0"/>
          </a:p>
        </p:txBody>
      </p:sp>
      <p:sp>
        <p:nvSpPr>
          <p:cNvPr id="3" name="Podtytuł 2"/>
          <p:cNvSpPr>
            <a:spLocks noGrp="1"/>
          </p:cNvSpPr>
          <p:nvPr>
            <p:ph type="subTitle" idx="1"/>
          </p:nvPr>
        </p:nvSpPr>
        <p:spPr>
          <a:xfrm>
            <a:off x="266700" y="1275369"/>
            <a:ext cx="11753256" cy="4304395"/>
          </a:xfrm>
        </p:spPr>
        <p:txBody>
          <a:bodyPr>
            <a:normAutofit fontScale="85000" lnSpcReduction="20000"/>
          </a:bodyPr>
          <a:lstStyle/>
          <a:p>
            <a:pPr marL="342900" indent="-342900" algn="just">
              <a:lnSpc>
                <a:spcPct val="115000"/>
              </a:lnSpc>
              <a:spcAft>
                <a:spcPts val="1000"/>
              </a:spcAft>
              <a:buFont typeface="Arial" panose="020B0604020202020204" pitchFamily="34" charset="0"/>
              <a:buChar char="•"/>
            </a:pPr>
            <a:r>
              <a:rPr lang="pl-PL" sz="2200" kern="150" dirty="0">
                <a:effectLst/>
                <a:latin typeface="+mj-lt"/>
                <a:ea typeface="Arial" panose="020B0604020202020204" pitchFamily="34" charset="0"/>
                <a:cs typeface="Times New Roman" panose="02020603050405020304" pitchFamily="18" charset="0"/>
              </a:rPr>
              <a:t>Cele to sprecyzowane, pożądane przez daną społeczność stany, które chce się osiągnąć w określonej perspektywie czasowej. Określenie celu jako przyszłego, pożądanego stanu, wiąże się zwykle z rozpoznaniem i brakiem akceptacji określonej teraźniejszej sytuacji, czyli z jakimś problemem dotykającym lokalną społeczność.  </a:t>
            </a:r>
            <a:endParaRPr lang="pl-PL" sz="2200" dirty="0">
              <a:effectLst/>
              <a:latin typeface="+mj-lt"/>
              <a:ea typeface="Times New Roman" panose="02020603050405020304" pitchFamily="18" charset="0"/>
              <a:cs typeface="Times New Roman" panose="02020603050405020304" pitchFamily="18" charset="0"/>
            </a:endParaRPr>
          </a:p>
          <a:p>
            <a:pPr marL="342900" indent="-342900" algn="just">
              <a:lnSpc>
                <a:spcPct val="115000"/>
              </a:lnSpc>
              <a:spcAft>
                <a:spcPts val="1000"/>
              </a:spcAft>
              <a:buFont typeface="Arial" panose="020B0604020202020204" pitchFamily="34" charset="0"/>
              <a:buChar char="•"/>
            </a:pPr>
            <a:r>
              <a:rPr lang="pl-PL" sz="2200" kern="150" dirty="0">
                <a:effectLst/>
                <a:latin typeface="+mj-lt"/>
                <a:ea typeface="Arial" panose="020B0604020202020204" pitchFamily="34" charset="0"/>
                <a:cs typeface="Times New Roman" panose="02020603050405020304" pitchFamily="18" charset="0"/>
              </a:rPr>
              <a:t> Cel ogólny -  odwrócenie dalekosiężnych, negatywnych następstw problemów, które wynikają z diagnozy obszaru LSR zawartej w analizie SWOT.</a:t>
            </a:r>
            <a:r>
              <a:rPr lang="pl-PL" sz="2200" dirty="0">
                <a:effectLst/>
                <a:latin typeface="+mj-lt"/>
                <a:ea typeface="Times New Roman" panose="02020603050405020304" pitchFamily="18" charset="0"/>
                <a:cs typeface="Times New Roman" panose="02020603050405020304" pitchFamily="18" charset="0"/>
              </a:rPr>
              <a:t> </a:t>
            </a:r>
            <a:r>
              <a:rPr lang="pl-PL" sz="2200" kern="150" dirty="0">
                <a:effectLst/>
                <a:latin typeface="+mj-lt"/>
                <a:ea typeface="Arial" panose="020B0604020202020204" pitchFamily="34" charset="0"/>
                <a:cs typeface="Times New Roman" panose="02020603050405020304" pitchFamily="18" charset="0"/>
              </a:rPr>
              <a:t>Cel ogólny projektu stanowi efekt szerszego oddziaływania rezultatu osiągnięcia celu szczegółowego dla grupy docelowej i dookoła niej.</a:t>
            </a:r>
            <a:endParaRPr lang="pl-PL" sz="2200" dirty="0">
              <a:effectLst/>
              <a:latin typeface="+mj-lt"/>
              <a:ea typeface="Times New Roman" panose="02020603050405020304" pitchFamily="18" charset="0"/>
              <a:cs typeface="Times New Roman" panose="02020603050405020304" pitchFamily="18" charset="0"/>
            </a:endParaRPr>
          </a:p>
          <a:p>
            <a:pPr marL="342900" indent="-342900" algn="just">
              <a:lnSpc>
                <a:spcPct val="115000"/>
              </a:lnSpc>
              <a:spcAft>
                <a:spcPts val="1000"/>
              </a:spcAft>
              <a:buFont typeface="Arial" panose="020B0604020202020204" pitchFamily="34" charset="0"/>
              <a:buChar char="•"/>
            </a:pPr>
            <a:r>
              <a:rPr lang="pl-PL" sz="2200" kern="150" dirty="0">
                <a:effectLst/>
                <a:latin typeface="+mj-lt"/>
                <a:ea typeface="Arial" panose="020B0604020202020204" pitchFamily="34" charset="0"/>
                <a:cs typeface="Times New Roman" panose="02020603050405020304" pitchFamily="18" charset="0"/>
              </a:rPr>
              <a:t>Cel szczegółowy – odnosi się do precyzyjnie zdefiniowanych w obszarze LSR problemów.</a:t>
            </a:r>
            <a:r>
              <a:rPr lang="pl-PL" sz="2200" dirty="0">
                <a:effectLst/>
                <a:latin typeface="+mj-lt"/>
                <a:ea typeface="Times New Roman" panose="02020603050405020304" pitchFamily="18" charset="0"/>
                <a:cs typeface="Times New Roman" panose="02020603050405020304" pitchFamily="18" charset="0"/>
              </a:rPr>
              <a:t> </a:t>
            </a:r>
            <a:r>
              <a:rPr lang="pl-PL" sz="2200" kern="150" dirty="0">
                <a:effectLst/>
                <a:latin typeface="+mj-lt"/>
                <a:ea typeface="Arial" panose="020B0604020202020204" pitchFamily="34" charset="0"/>
                <a:cs typeface="Times New Roman" panose="02020603050405020304" pitchFamily="18" charset="0"/>
              </a:rPr>
              <a:t>Jest to cel bezpośredni projektu, który stanowi odzwierciedlenie problemu grupy docelowej </a:t>
            </a:r>
            <a:br>
              <a:rPr lang="pl-PL" sz="2200" kern="150" dirty="0">
                <a:effectLst/>
                <a:latin typeface="+mj-lt"/>
                <a:ea typeface="Arial" panose="020B0604020202020204" pitchFamily="34" charset="0"/>
                <a:cs typeface="Times New Roman" panose="02020603050405020304" pitchFamily="18" charset="0"/>
              </a:rPr>
            </a:br>
            <a:r>
              <a:rPr lang="pl-PL" sz="2200" kern="150" dirty="0">
                <a:effectLst/>
                <a:latin typeface="+mj-lt"/>
                <a:ea typeface="Arial" panose="020B0604020202020204" pitchFamily="34" charset="0"/>
                <a:cs typeface="Times New Roman" panose="02020603050405020304" pitchFamily="18" charset="0"/>
              </a:rPr>
              <a:t>i który jest osiągany poprzez wykorzystanie bezpośredniego efektu dostaw, robót i usług.</a:t>
            </a:r>
            <a:endParaRPr lang="pl-PL" sz="2200" dirty="0">
              <a:effectLst/>
              <a:latin typeface="+mj-lt"/>
              <a:ea typeface="Times New Roman" panose="02020603050405020304" pitchFamily="18" charset="0"/>
              <a:cs typeface="Times New Roman" panose="02020603050405020304" pitchFamily="18" charset="0"/>
            </a:endParaRPr>
          </a:p>
          <a:p>
            <a:pPr marL="342900" indent="-342900" algn="just">
              <a:lnSpc>
                <a:spcPct val="115000"/>
              </a:lnSpc>
              <a:spcAft>
                <a:spcPts val="1000"/>
              </a:spcAft>
              <a:buFont typeface="Arial" panose="020B0604020202020204" pitchFamily="34" charset="0"/>
              <a:buChar char="•"/>
            </a:pPr>
            <a:r>
              <a:rPr lang="pl-PL" sz="2200" kern="150" dirty="0">
                <a:effectLst/>
                <a:latin typeface="+mj-lt"/>
                <a:ea typeface="Arial" panose="020B0604020202020204" pitchFamily="34" charset="0"/>
                <a:cs typeface="Times New Roman" panose="02020603050405020304" pitchFamily="18" charset="0"/>
              </a:rPr>
              <a:t>Przedsięwzięcie - działanie złożone, wielopodmiotowe, pakiety komplementarnych operacji, stanowiące propozycję rozwiązania problemu.</a:t>
            </a:r>
            <a:r>
              <a:rPr lang="pl-PL" sz="2200" dirty="0">
                <a:effectLst/>
                <a:latin typeface="+mj-lt"/>
                <a:ea typeface="Times New Roman" panose="02020603050405020304" pitchFamily="18" charset="0"/>
                <a:cs typeface="Times New Roman" panose="02020603050405020304" pitchFamily="18" charset="0"/>
              </a:rPr>
              <a:t> </a:t>
            </a:r>
            <a:r>
              <a:rPr lang="pl-PL" sz="2200" kern="150" dirty="0">
                <a:effectLst/>
                <a:latin typeface="+mj-lt"/>
                <a:ea typeface="Arial" panose="020B0604020202020204" pitchFamily="34" charset="0"/>
                <a:cs typeface="Times New Roman" panose="02020603050405020304" pitchFamily="18" charset="0"/>
              </a:rPr>
              <a:t>Bezpośredni efekt dostaw, robót i usług.</a:t>
            </a:r>
            <a:endParaRPr lang="pl-PL" sz="2200" dirty="0">
              <a:effectLst/>
              <a:latin typeface="+mj-lt"/>
              <a:ea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endParaRPr lang="pl-PL" dirty="0">
              <a:latin typeface="+mj-lt"/>
            </a:endParaRPr>
          </a:p>
        </p:txBody>
      </p:sp>
    </p:spTree>
    <p:extLst>
      <p:ext uri="{BB962C8B-B14F-4D97-AF65-F5344CB8AC3E}">
        <p14:creationId xmlns:p14="http://schemas.microsoft.com/office/powerpoint/2010/main" val="10152344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81000" y="376535"/>
            <a:ext cx="11524656" cy="598983"/>
          </a:xfrm>
        </p:spPr>
        <p:txBody>
          <a:bodyPr>
            <a:noAutofit/>
          </a:bodyPr>
          <a:lstStyle/>
          <a:p>
            <a:r>
              <a:rPr lang="x-none" sz="2800" dirty="0">
                <a:effectLst/>
              </a:rPr>
              <a:t>Proces identyfikacji celów</a:t>
            </a:r>
            <a:br>
              <a:rPr lang="pl-PL" sz="2800" dirty="0">
                <a:effectLst/>
              </a:rPr>
            </a:br>
            <a:r>
              <a:rPr lang="x-none" sz="2800" dirty="0">
                <a:effectLst/>
              </a:rPr>
              <a:t>i przedsięwzięć dla potrzeb LSR  </a:t>
            </a:r>
            <a:endParaRPr lang="pl-PL" sz="2800" dirty="0"/>
          </a:p>
        </p:txBody>
      </p:sp>
      <p:sp>
        <p:nvSpPr>
          <p:cNvPr id="3" name="Podtytuł 2"/>
          <p:cNvSpPr>
            <a:spLocks noGrp="1"/>
          </p:cNvSpPr>
          <p:nvPr>
            <p:ph type="subTitle" idx="1"/>
          </p:nvPr>
        </p:nvSpPr>
        <p:spPr>
          <a:xfrm>
            <a:off x="266700" y="1275369"/>
            <a:ext cx="11753256" cy="4304395"/>
          </a:xfrm>
        </p:spPr>
        <p:txBody>
          <a:bodyPr>
            <a:normAutofit/>
          </a:bodyPr>
          <a:lstStyle/>
          <a:p>
            <a:pPr algn="just">
              <a:lnSpc>
                <a:spcPct val="150000"/>
              </a:lnSpc>
            </a:pPr>
            <a:r>
              <a:rPr lang="pl-PL" sz="2000" dirty="0"/>
              <a:t>Mając na uwadze powyższą logikę interwencji oraz fakt iż, postęp osiągania celu LSR mierzony jest wskaźnikami rezultatu, obszary tematyczne/priorytetowe cele LSR, o których mowa w Planie Strategicznym WPR, w najwyższym stopniu odpowiadają pojęciu celu szczegółowego. Z Planu Strategicznego WPR ani z dokumentacji konkursowej nie wynika konieczność określania celów LSR na dwóch poziomach: ogólnym i szczegółowym. W LSR mają być po prostu określone cele. Zatem projektując LSR należy przyjąć założenie, że </a:t>
            </a:r>
            <a:r>
              <a:rPr lang="pl-PL" sz="2000" b="1" u="sng" dirty="0"/>
              <a:t>obszar tematyczny to cel LSR, który wynika ze zdiagnozowanych potrzeb. Tak określone cele LSR będą odpowiednikiem dotychczas stosowanego pojęcia „cel szczegółowy”, a „cel ogólny” nie będzie określany wcale</a:t>
            </a:r>
            <a:r>
              <a:rPr lang="pl-PL" sz="2000" dirty="0"/>
              <a:t>.</a:t>
            </a:r>
          </a:p>
          <a:p>
            <a:endParaRPr lang="pl-PL" dirty="0">
              <a:latin typeface="+mj-lt"/>
            </a:endParaRPr>
          </a:p>
        </p:txBody>
      </p:sp>
    </p:spTree>
    <p:extLst>
      <p:ext uri="{BB962C8B-B14F-4D97-AF65-F5344CB8AC3E}">
        <p14:creationId xmlns:p14="http://schemas.microsoft.com/office/powerpoint/2010/main" val="3908547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924232" y="1339644"/>
            <a:ext cx="10048568" cy="599531"/>
          </a:xfrm>
        </p:spPr>
        <p:txBody>
          <a:bodyPr>
            <a:noAutofit/>
          </a:bodyPr>
          <a:lstStyle/>
          <a:p>
            <a:pPr>
              <a:lnSpc>
                <a:spcPct val="115000"/>
              </a:lnSpc>
              <a:spcBef>
                <a:spcPts val="1000"/>
              </a:spcBef>
              <a:spcAft>
                <a:spcPts val="1000"/>
              </a:spcAft>
            </a:pPr>
            <a:r>
              <a:rPr lang="x-none" sz="3600" dirty="0">
                <a:effectLst/>
              </a:rPr>
              <a:t> Sposób prezentacji celów i wskaźników w treści LSR </a:t>
            </a:r>
            <a:r>
              <a:rPr lang="pl-PL" sz="2800" dirty="0">
                <a:effectLst/>
              </a:rPr>
              <a:t>(rozdział  VI LSR – CELE i WSKAŹNIKI) – na podst. zał. nr 3 do regulaminu konkursu</a:t>
            </a:r>
            <a:endParaRPr lang="pl-PL" sz="2800" dirty="0">
              <a:effectLst/>
              <a:ea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a:xfrm>
            <a:off x="639097" y="2017833"/>
            <a:ext cx="10972800" cy="4491720"/>
          </a:xfrm>
        </p:spPr>
        <p:txBody>
          <a:bodyPr>
            <a:normAutofit fontScale="92500" lnSpcReduction="10000"/>
          </a:bodyPr>
          <a:lstStyle/>
          <a:p>
            <a:pPr lvl="0" algn="just">
              <a:lnSpc>
                <a:spcPct val="115000"/>
              </a:lnSpc>
              <a:spcBef>
                <a:spcPts val="600"/>
              </a:spcBef>
              <a:spcAft>
                <a:spcPts val="600"/>
              </a:spcAft>
            </a:pPr>
            <a:r>
              <a:rPr lang="pl-PL" dirty="0">
                <a:effectLst/>
                <a:latin typeface="+mj-lt"/>
                <a:ea typeface="Arial" panose="020B0604020202020204" pitchFamily="34" charset="0"/>
                <a:cs typeface="Times New Roman" panose="02020603050405020304" pitchFamily="18" charset="0"/>
              </a:rPr>
              <a:t>Zawartość rozdziału:</a:t>
            </a:r>
          </a:p>
          <a:p>
            <a:pPr marL="342900" lvl="0" indent="-342900" algn="just">
              <a:lnSpc>
                <a:spcPct val="115000"/>
              </a:lnSpc>
              <a:spcBef>
                <a:spcPts val="600"/>
              </a:spcBef>
              <a:spcAft>
                <a:spcPts val="600"/>
              </a:spcAft>
              <a:buFont typeface="+mj-lt"/>
              <a:buAutoNum type="arabicPeriod"/>
            </a:pPr>
            <a:r>
              <a:rPr lang="pl-PL" dirty="0">
                <a:effectLst/>
                <a:latin typeface="+mj-lt"/>
                <a:ea typeface="Arial" panose="020B0604020202020204" pitchFamily="34" charset="0"/>
                <a:cs typeface="Times New Roman" panose="02020603050405020304" pitchFamily="18" charset="0"/>
              </a:rPr>
              <a:t>Specyfikacja i opis celów, przypisanych im przedsięwzięć oraz uzasadnienie ich sformułowania w oparciu o konsultacje społeczne i powiązanie ich z analizą potrzeb i potencjału obszaru</a:t>
            </a:r>
            <a:r>
              <a:rPr lang="pl-PL" dirty="0">
                <a:effectLst/>
                <a:latin typeface="+mj-lt"/>
                <a:ea typeface="Times New Roman" panose="02020603050405020304" pitchFamily="18" charset="0"/>
                <a:cs typeface="Times New Roman" panose="02020603050405020304" pitchFamily="18" charset="0"/>
              </a:rPr>
              <a:t> w zintegrowany sposób.</a:t>
            </a:r>
          </a:p>
          <a:p>
            <a:pPr marL="342900" lvl="0" indent="-342900" algn="just">
              <a:lnSpc>
                <a:spcPct val="115000"/>
              </a:lnSpc>
              <a:spcBef>
                <a:spcPts val="600"/>
              </a:spcBef>
              <a:spcAft>
                <a:spcPts val="600"/>
              </a:spcAft>
              <a:buFont typeface="+mj-lt"/>
              <a:buAutoNum type="arabicPeriod"/>
            </a:pPr>
            <a:r>
              <a:rPr lang="pl-PL" dirty="0">
                <a:effectLst/>
                <a:latin typeface="+mj-lt"/>
                <a:ea typeface="Arial" panose="020B0604020202020204" pitchFamily="34" charset="0"/>
                <a:cs typeface="Times New Roman" panose="02020603050405020304" pitchFamily="18" charset="0"/>
              </a:rPr>
              <a:t>Przedstawienie celów z podziałem na źródła finansowania.</a:t>
            </a:r>
            <a:endParaRPr lang="pl-PL" dirty="0">
              <a:effectLst/>
              <a:latin typeface="+mj-lt"/>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mj-lt"/>
              <a:buAutoNum type="arabicPeriod"/>
            </a:pPr>
            <a:r>
              <a:rPr lang="pl-PL" dirty="0">
                <a:effectLst/>
                <a:latin typeface="+mj-lt"/>
                <a:ea typeface="Arial" panose="020B0604020202020204" pitchFamily="34" charset="0"/>
                <a:cs typeface="Times New Roman" panose="02020603050405020304" pitchFamily="18" charset="0"/>
              </a:rPr>
              <a:t>Przedstawienie przedsięwzięć realizowanych w ramach RLKS, a także wskazanie sposobu ich realizacji wraz z uzasadnieniem.</a:t>
            </a:r>
            <a:endParaRPr lang="pl-PL" dirty="0">
              <a:effectLst/>
              <a:latin typeface="+mj-lt"/>
              <a:ea typeface="Times New Roman" panose="02020603050405020304" pitchFamily="18" charset="0"/>
              <a:cs typeface="Times New Roman" panose="02020603050405020304" pitchFamily="18" charset="0"/>
            </a:endParaRPr>
          </a:p>
          <a:p>
            <a:pPr marL="342900" lvl="0" indent="-342900" algn="just">
              <a:lnSpc>
                <a:spcPct val="115000"/>
              </a:lnSpc>
              <a:spcBef>
                <a:spcPts val="600"/>
              </a:spcBef>
              <a:spcAft>
                <a:spcPts val="600"/>
              </a:spcAft>
              <a:buFont typeface="+mj-lt"/>
              <a:buAutoNum type="arabicPeriod"/>
            </a:pPr>
            <a:r>
              <a:rPr lang="pl-PL" dirty="0">
                <a:effectLst/>
                <a:latin typeface="+mj-lt"/>
                <a:ea typeface="Arial" panose="020B0604020202020204" pitchFamily="34" charset="0"/>
                <a:cs typeface="Times New Roman" panose="02020603050405020304" pitchFamily="18" charset="0"/>
              </a:rPr>
              <a:t>Przypisanie wskaźników do celów i przedsięwzięć w kontekście ich </a:t>
            </a:r>
            <a:r>
              <a:rPr lang="pl-PL" b="1" u="sng" dirty="0">
                <a:effectLst/>
                <a:latin typeface="+mj-lt"/>
                <a:ea typeface="Arial" panose="020B0604020202020204" pitchFamily="34" charset="0"/>
                <a:cs typeface="Times New Roman" panose="02020603050405020304" pitchFamily="18" charset="0"/>
              </a:rPr>
              <a:t>adekwatności do celów i przedsięwzięć </a:t>
            </a:r>
            <a:r>
              <a:rPr lang="pl-PL" dirty="0">
                <a:effectLst/>
                <a:latin typeface="+mj-lt"/>
                <a:ea typeface="Arial" panose="020B0604020202020204" pitchFamily="34" charset="0"/>
                <a:cs typeface="Times New Roman" panose="02020603050405020304" pitchFamily="18" charset="0"/>
              </a:rPr>
              <a:t>oraz </a:t>
            </a:r>
            <a:r>
              <a:rPr lang="pl-PL" b="1" u="sng" dirty="0">
                <a:effectLst/>
                <a:latin typeface="+mj-lt"/>
                <a:ea typeface="Arial" panose="020B0604020202020204" pitchFamily="34" charset="0"/>
                <a:cs typeface="Times New Roman" panose="02020603050405020304" pitchFamily="18" charset="0"/>
              </a:rPr>
              <a:t>zgodności ze wskaźnikami dla programów, w ramach których planowane jest finansowanie LSR.</a:t>
            </a:r>
            <a:endParaRPr lang="pl-PL" b="1" u="sng" dirty="0">
              <a:effectLst/>
              <a:latin typeface="+mj-lt"/>
              <a:ea typeface="Times New Roman" panose="02020603050405020304" pitchFamily="18" charset="0"/>
              <a:cs typeface="Times New Roman" panose="02020603050405020304" pitchFamily="18" charset="0"/>
            </a:endParaRPr>
          </a:p>
          <a:p>
            <a:pPr algn="just">
              <a:lnSpc>
                <a:spcPct val="115000"/>
              </a:lnSpc>
              <a:spcAft>
                <a:spcPts val="600"/>
              </a:spcAft>
            </a:pPr>
            <a:endParaRPr lang="pl-PL" dirty="0">
              <a:latin typeface="+mj-lt"/>
            </a:endParaRPr>
          </a:p>
        </p:txBody>
      </p:sp>
    </p:spTree>
    <p:extLst>
      <p:ext uri="{BB962C8B-B14F-4D97-AF65-F5344CB8AC3E}">
        <p14:creationId xmlns:p14="http://schemas.microsoft.com/office/powerpoint/2010/main" val="4031373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41450" y="683593"/>
            <a:ext cx="11330509" cy="828130"/>
          </a:xfrm>
        </p:spPr>
        <p:txBody>
          <a:bodyPr>
            <a:noAutofit/>
          </a:bodyPr>
          <a:lstStyle/>
          <a:p>
            <a:pPr>
              <a:lnSpc>
                <a:spcPct val="115000"/>
              </a:lnSpc>
              <a:spcAft>
                <a:spcPts val="1000"/>
              </a:spcAft>
            </a:pPr>
            <a:r>
              <a:rPr lang="pl-PL" sz="3600" b="1" kern="150" dirty="0">
                <a:effectLst/>
                <a:ea typeface="Arial" panose="020B0604020202020204" pitchFamily="34" charset="0"/>
                <a:cs typeface="Times New Roman" panose="02020603050405020304" pitchFamily="18" charset="0"/>
              </a:rPr>
              <a:t>Etapy prac nad konstruowaniem celów </a:t>
            </a:r>
            <a:br>
              <a:rPr lang="pl-PL" sz="3600" b="1" kern="150" dirty="0">
                <a:effectLst/>
                <a:ea typeface="Arial" panose="020B0604020202020204" pitchFamily="34" charset="0"/>
                <a:cs typeface="Times New Roman" panose="02020603050405020304" pitchFamily="18" charset="0"/>
              </a:rPr>
            </a:br>
            <a:r>
              <a:rPr lang="pl-PL" sz="3600" b="1" kern="150" dirty="0">
                <a:effectLst/>
                <a:ea typeface="Arial" panose="020B0604020202020204" pitchFamily="34" charset="0"/>
                <a:cs typeface="Times New Roman" panose="02020603050405020304" pitchFamily="18" charset="0"/>
              </a:rPr>
              <a:t>i przedsięwzięć dla potrzeb LSR</a:t>
            </a:r>
            <a:endParaRPr lang="pl-PL" sz="3600" b="1" dirty="0">
              <a:effectLst/>
              <a:ea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a:xfrm>
            <a:off x="438365" y="1823240"/>
            <a:ext cx="11536680" cy="4033849"/>
          </a:xfrm>
        </p:spPr>
        <p:txBody>
          <a:bodyPr>
            <a:normAutofit fontScale="85000" lnSpcReduction="20000"/>
          </a:bodyPr>
          <a:lstStyle/>
          <a:p>
            <a:pPr lvl="0" algn="just">
              <a:lnSpc>
                <a:spcPct val="115000"/>
              </a:lnSpc>
              <a:spcBef>
                <a:spcPts val="1000"/>
              </a:spcBef>
              <a:spcAft>
                <a:spcPts val="1000"/>
              </a:spcAft>
            </a:pPr>
            <a:r>
              <a:rPr lang="pl-PL" b="1" u="sng" dirty="0">
                <a:effectLst/>
                <a:latin typeface="+mj-lt"/>
                <a:ea typeface="Times New Roman" panose="02020603050405020304" pitchFamily="18" charset="0"/>
                <a:cs typeface="Times New Roman" panose="02020603050405020304" pitchFamily="18" charset="0"/>
              </a:rPr>
              <a:t>Konsultacje </a:t>
            </a:r>
            <a:r>
              <a:rPr lang="pl-PL" b="1" u="sng" dirty="0">
                <a:latin typeface="+mj-lt"/>
                <a:ea typeface="Times New Roman" panose="02020603050405020304" pitchFamily="18" charset="0"/>
                <a:cs typeface="Times New Roman" panose="02020603050405020304" pitchFamily="18" charset="0"/>
              </a:rPr>
              <a:t>społeczne, </a:t>
            </a:r>
            <a:r>
              <a:rPr lang="pl-PL" b="1" u="sng" dirty="0">
                <a:effectLst/>
                <a:latin typeface="+mj-lt"/>
                <a:ea typeface="Times New Roman" panose="02020603050405020304" pitchFamily="18" charset="0"/>
                <a:cs typeface="Times New Roman" panose="02020603050405020304" pitchFamily="18" charset="0"/>
              </a:rPr>
              <a:t>zebranie potrzeb (problemów) mieszkańców obszaru </a:t>
            </a:r>
            <a:endParaRPr lang="pl-PL" dirty="0">
              <a:effectLst/>
              <a:latin typeface="+mj-lt"/>
              <a:ea typeface="Times New Roman" panose="02020603050405020304" pitchFamily="18" charset="0"/>
              <a:cs typeface="Times New Roman" panose="02020603050405020304" pitchFamily="18" charset="0"/>
            </a:endParaRPr>
          </a:p>
          <a:p>
            <a:pPr algn="just">
              <a:lnSpc>
                <a:spcPct val="115000"/>
              </a:lnSpc>
              <a:spcAft>
                <a:spcPts val="600"/>
              </a:spcAft>
            </a:pPr>
            <a:r>
              <a:rPr lang="pl-PL" dirty="0">
                <a:latin typeface="+mj-lt"/>
                <a:ea typeface="Times New Roman" panose="02020603050405020304" pitchFamily="18" charset="0"/>
                <a:cs typeface="Times New Roman" panose="02020603050405020304" pitchFamily="18" charset="0"/>
              </a:rPr>
              <a:t>Po</a:t>
            </a:r>
            <a:r>
              <a:rPr lang="pl-PL" dirty="0">
                <a:effectLst/>
                <a:latin typeface="+mj-lt"/>
                <a:ea typeface="Times New Roman" panose="02020603050405020304" pitchFamily="18" charset="0"/>
                <a:cs typeface="Times New Roman" panose="02020603050405020304" pitchFamily="18" charset="0"/>
              </a:rPr>
              <a:t>dstawę do konstruowania celów w LSR powinny stanowić konsultacje społeczne, w których na równych prawach i przy w miarę zachowanych proporcjach powinni brać udział przedstawiciele wszystkich trzech spektrów, tj. społecznego, publicznego i gospodarczego.  </a:t>
            </a:r>
          </a:p>
          <a:p>
            <a:pPr algn="just">
              <a:lnSpc>
                <a:spcPct val="115000"/>
              </a:lnSpc>
              <a:spcAft>
                <a:spcPts val="600"/>
              </a:spcAft>
            </a:pPr>
            <a:r>
              <a:rPr lang="pl-PL" dirty="0">
                <a:effectLst/>
                <a:latin typeface="+mj-lt"/>
                <a:ea typeface="Times New Roman" panose="02020603050405020304" pitchFamily="18" charset="0"/>
                <a:cs typeface="Times New Roman" panose="02020603050405020304" pitchFamily="18" charset="0"/>
              </a:rPr>
              <a:t>Przykładowe sposoby prowadzenia konsultacji:</a:t>
            </a:r>
          </a:p>
          <a:p>
            <a:pPr marL="342900" lvl="0" indent="-342900" algn="just">
              <a:lnSpc>
                <a:spcPct val="115000"/>
              </a:lnSpc>
              <a:spcAft>
                <a:spcPts val="600"/>
              </a:spcAft>
              <a:buFont typeface="+mj-lt"/>
              <a:buAutoNum type="alphaLcParenR"/>
            </a:pPr>
            <a:r>
              <a:rPr lang="pl-PL" dirty="0">
                <a:effectLst/>
                <a:latin typeface="+mj-lt"/>
                <a:ea typeface="Times New Roman" panose="02020603050405020304" pitchFamily="18" charset="0"/>
                <a:cs typeface="Times New Roman" panose="02020603050405020304" pitchFamily="18" charset="0"/>
              </a:rPr>
              <a:t>sposób otwarty, tj. zawierający prośbę o wskazanie największych problemów i potrzeb mieszkańców obszaru, w określonych dziedzinach życia (np. w sferze kulturalnej, społecznej, ekonomicznej, w dziedzinie szkolnictwa, infrastruktury, itp.), </a:t>
            </a:r>
          </a:p>
          <a:p>
            <a:pPr marL="342900" lvl="0" indent="-342900" algn="just">
              <a:lnSpc>
                <a:spcPct val="115000"/>
              </a:lnSpc>
              <a:spcAft>
                <a:spcPts val="600"/>
              </a:spcAft>
              <a:buFont typeface="+mj-lt"/>
              <a:buAutoNum type="alphaLcParenR"/>
            </a:pPr>
            <a:r>
              <a:rPr lang="pl-PL" dirty="0">
                <a:effectLst/>
                <a:latin typeface="+mj-lt"/>
                <a:ea typeface="Times New Roman" panose="02020603050405020304" pitchFamily="18" charset="0"/>
                <a:cs typeface="Times New Roman" panose="02020603050405020304" pitchFamily="18" charset="0"/>
              </a:rPr>
              <a:t>W formie wypunktowanego spisu problemów i propozycji ich rozwiązania, z którego respondent ma wybrać te, które jego zdaniem są najważniejsze. </a:t>
            </a:r>
          </a:p>
          <a:p>
            <a:pPr algn="just">
              <a:lnSpc>
                <a:spcPct val="115000"/>
              </a:lnSpc>
              <a:spcAft>
                <a:spcPts val="600"/>
              </a:spcAft>
            </a:pPr>
            <a:endParaRPr lang="pl-PL" sz="1800" dirty="0">
              <a:effectLst/>
              <a:latin typeface="+mj-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668415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380999" y="828130"/>
            <a:ext cx="11350925" cy="4486378"/>
          </a:xfrm>
        </p:spPr>
        <p:txBody>
          <a:bodyPr>
            <a:normAutofit/>
          </a:bodyPr>
          <a:lstStyle/>
          <a:p>
            <a:pPr algn="just">
              <a:lnSpc>
                <a:spcPct val="200000"/>
              </a:lnSpc>
              <a:spcAft>
                <a:spcPts val="1000"/>
              </a:spcAft>
            </a:pPr>
            <a:r>
              <a:rPr lang="pl-PL" dirty="0">
                <a:effectLst/>
                <a:latin typeface="+mj-lt"/>
                <a:ea typeface="Times New Roman" panose="02020603050405020304" pitchFamily="18" charset="0"/>
                <a:cs typeface="Times New Roman" panose="02020603050405020304" pitchFamily="18" charset="0"/>
              </a:rPr>
              <a:t>Konsultacje mogą być rozpoczęte w każdym czasie (im wcześniej, tym więcej czasu na zebranie i obróbkę materiału) i </a:t>
            </a:r>
            <a:r>
              <a:rPr lang="pl-PL" u="sng" dirty="0">
                <a:effectLst/>
                <a:latin typeface="+mj-lt"/>
                <a:ea typeface="Times New Roman" panose="02020603050405020304" pitchFamily="18" charset="0"/>
                <a:cs typeface="Times New Roman" panose="02020603050405020304" pitchFamily="18" charset="0"/>
              </a:rPr>
              <a:t>nie są uwarunkowane znajomością </a:t>
            </a:r>
            <a:r>
              <a:rPr lang="pl-PL" dirty="0">
                <a:effectLst/>
                <a:latin typeface="+mj-lt"/>
                <a:ea typeface="Times New Roman" panose="02020603050405020304" pitchFamily="18" charset="0"/>
                <a:cs typeface="Times New Roman" panose="02020603050405020304" pitchFamily="18" charset="0"/>
              </a:rPr>
              <a:t>zasad czy przepisów programowych przez LGD. </a:t>
            </a:r>
          </a:p>
        </p:txBody>
      </p:sp>
    </p:spTree>
    <p:extLst>
      <p:ext uri="{BB962C8B-B14F-4D97-AF65-F5344CB8AC3E}">
        <p14:creationId xmlns:p14="http://schemas.microsoft.com/office/powerpoint/2010/main" val="12049673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57236" y="969510"/>
            <a:ext cx="10974687" cy="842961"/>
          </a:xfrm>
        </p:spPr>
        <p:txBody>
          <a:bodyPr>
            <a:noAutofit/>
          </a:bodyPr>
          <a:lstStyle/>
          <a:p>
            <a:r>
              <a:rPr lang="pl-PL" sz="2800" dirty="0">
                <a:effectLst/>
                <a:ea typeface="Times New Roman" panose="02020603050405020304" pitchFamily="18" charset="0"/>
                <a:cs typeface="Times New Roman" panose="02020603050405020304" pitchFamily="18" charset="0"/>
              </a:rPr>
              <a:t>Analiza zebranego w trybie konsultacji materiału, konfrontacja z diagnozą obszaru oraz analizą SWOT, a także ich uwzględnienie przy definiowaniu celów LSR ( = obszarów tematycznych) i przedsięwzięć</a:t>
            </a:r>
          </a:p>
        </p:txBody>
      </p:sp>
      <p:sp>
        <p:nvSpPr>
          <p:cNvPr id="3" name="Podtytuł 2"/>
          <p:cNvSpPr>
            <a:spLocks noGrp="1"/>
          </p:cNvSpPr>
          <p:nvPr>
            <p:ph type="subTitle" idx="1"/>
          </p:nvPr>
        </p:nvSpPr>
        <p:spPr>
          <a:xfrm>
            <a:off x="531018" y="2220473"/>
            <a:ext cx="11427124" cy="3880270"/>
          </a:xfrm>
        </p:spPr>
        <p:txBody>
          <a:bodyPr>
            <a:normAutofit lnSpcReduction="10000"/>
          </a:bodyPr>
          <a:lstStyle/>
          <a:p>
            <a:pPr algn="just">
              <a:lnSpc>
                <a:spcPct val="115000"/>
              </a:lnSpc>
              <a:spcAft>
                <a:spcPts val="1000"/>
              </a:spcAft>
            </a:pPr>
            <a:r>
              <a:rPr lang="pl-PL" sz="2000" b="1" dirty="0">
                <a:effectLst/>
                <a:latin typeface="+mj-lt"/>
                <a:ea typeface="Times New Roman" panose="02020603050405020304" pitchFamily="18" charset="0"/>
                <a:cs typeface="Times New Roman" panose="02020603050405020304" pitchFamily="18" charset="0"/>
              </a:rPr>
              <a:t>U</a:t>
            </a:r>
            <a:r>
              <a:rPr lang="pl-PL" sz="2000" dirty="0">
                <a:effectLst/>
                <a:latin typeface="+mj-lt"/>
                <a:ea typeface="Times New Roman" panose="02020603050405020304" pitchFamily="18" charset="0"/>
                <a:cs typeface="Times New Roman" panose="02020603050405020304" pitchFamily="18" charset="0"/>
              </a:rPr>
              <a:t>p</a:t>
            </a:r>
            <a:r>
              <a:rPr lang="pl-PL" sz="2000" b="1" dirty="0">
                <a:effectLst/>
                <a:latin typeface="+mj-lt"/>
                <a:ea typeface="Times New Roman" panose="02020603050405020304" pitchFamily="18" charset="0"/>
                <a:cs typeface="Times New Roman" panose="02020603050405020304" pitchFamily="18" charset="0"/>
              </a:rPr>
              <a:t>orządkowanie i pogrupowania według kategorii (resortu) oraz poziomu szczegółowości przedstawianych przez mieszkańców problemów</a:t>
            </a:r>
          </a:p>
          <a:p>
            <a:pPr marL="342900" indent="-342900" algn="just">
              <a:lnSpc>
                <a:spcPct val="115000"/>
              </a:lnSpc>
              <a:spcAft>
                <a:spcPts val="600"/>
              </a:spcAft>
              <a:buFont typeface="Arial" panose="020B0604020202020204" pitchFamily="34" charset="0"/>
              <a:buChar char="•"/>
            </a:pPr>
            <a:r>
              <a:rPr lang="pl-PL" sz="2000" b="1" dirty="0">
                <a:effectLst/>
                <a:latin typeface="+mj-lt"/>
                <a:ea typeface="Times New Roman" panose="02020603050405020304" pitchFamily="18" charset="0"/>
                <a:cs typeface="Times New Roman" panose="02020603050405020304" pitchFamily="18" charset="0"/>
              </a:rPr>
              <a:t>Odrzucenie problemów marginalnych </a:t>
            </a:r>
            <a:endParaRPr lang="pl-PL" sz="2000" b="1" dirty="0">
              <a:latin typeface="+mj-lt"/>
              <a:ea typeface="Times New Roman" panose="02020603050405020304" pitchFamily="18" charset="0"/>
              <a:cs typeface="Times New Roman" panose="02020603050405020304" pitchFamily="18" charset="0"/>
            </a:endParaRPr>
          </a:p>
          <a:p>
            <a:pPr algn="just">
              <a:lnSpc>
                <a:spcPct val="115000"/>
              </a:lnSpc>
              <a:spcAft>
                <a:spcPts val="600"/>
              </a:spcAft>
            </a:pPr>
            <a:r>
              <a:rPr lang="pl-PL" sz="2000" dirty="0">
                <a:effectLst/>
                <a:latin typeface="+mj-lt"/>
                <a:ea typeface="Times New Roman" panose="02020603050405020304" pitchFamily="18" charset="0"/>
                <a:cs typeface="Times New Roman" panose="02020603050405020304" pitchFamily="18" charset="0"/>
              </a:rPr>
              <a:t>Z punktu widzenia budowy LSR – problemy istotne to te, które są rzeczywiście i realnie odczuwane przez znaczną część społeczności lokalnej. Problemy jednostkowe powinny być odrzucone.</a:t>
            </a:r>
          </a:p>
          <a:p>
            <a:pPr marL="342900" indent="-342900" algn="just">
              <a:lnSpc>
                <a:spcPct val="115000"/>
              </a:lnSpc>
              <a:spcAft>
                <a:spcPts val="600"/>
              </a:spcAft>
              <a:buFont typeface="Arial" panose="020B0604020202020204" pitchFamily="34" charset="0"/>
              <a:buChar char="•"/>
            </a:pPr>
            <a:r>
              <a:rPr lang="pl-PL" sz="2000" b="1" dirty="0">
                <a:latin typeface="+mj-lt"/>
                <a:cs typeface="Times New Roman" panose="02020603050405020304" pitchFamily="18" charset="0"/>
              </a:rPr>
              <a:t>Dokonanie wyboru tych potrzeb, które mają możliwość realizacji w ramach dostępnych środków. </a:t>
            </a:r>
            <a:r>
              <a:rPr lang="pl-PL" sz="2000" dirty="0">
                <a:latin typeface="+mj-lt"/>
                <a:cs typeface="Times New Roman" panose="02020603050405020304" pitchFamily="18" charset="0"/>
              </a:rPr>
              <a:t>Skonfrontowanie zebranych potrzeb z możliwościami wsparcia (z zakresem wsparcia w ramach Programów z których finansowany będzie LSR) spowoduje konieczność wyboru, spośród wszystkich zgłoszonych propozycji tych, które mają szansę na realizację.</a:t>
            </a:r>
          </a:p>
        </p:txBody>
      </p:sp>
    </p:spTree>
    <p:extLst>
      <p:ext uri="{BB962C8B-B14F-4D97-AF65-F5344CB8AC3E}">
        <p14:creationId xmlns:p14="http://schemas.microsoft.com/office/powerpoint/2010/main" val="26478544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807565" y="2446553"/>
            <a:ext cx="11205714" cy="3694088"/>
          </a:xfrm>
        </p:spPr>
        <p:txBody>
          <a:bodyPr>
            <a:normAutofit fontScale="92500" lnSpcReduction="10000"/>
          </a:bodyPr>
          <a:lstStyle/>
          <a:p>
            <a:pPr algn="l">
              <a:lnSpc>
                <a:spcPct val="100000"/>
              </a:lnSpc>
              <a:spcBef>
                <a:spcPts val="0"/>
              </a:spcBef>
            </a:pPr>
            <a:r>
              <a:rPr lang="pl-PL" sz="2800" dirty="0">
                <a:latin typeface="Times New Roman" panose="02020603050405020304" pitchFamily="18" charset="0"/>
                <a:cs typeface="Times New Roman" panose="02020603050405020304" pitchFamily="18" charset="0"/>
              </a:rPr>
              <a:t>Pracę nad określeniem obszaru tematycznego LSR należy rozpocząć od określenia potrzeb (wynik diagnozy, analizy SWOT). Następnie należy wybrać najważniejsze potrzeby, na bazie których będą określane cele LSR których zaspokojenie ma nastąpić poprzez realizację przedsięwzięć w ramach LSR. Cele te powinny dotyczyć potrzeb, które z punktu widzenia społeczności lokalnej są najistotniejsze ale jednocześnie możliwe do realizacji w ramach podejścia LEADER oraz dla których to podejście stanowi najlepszą i najbardziej efektywną metodę zaadresowania. </a:t>
            </a:r>
            <a:r>
              <a:rPr lang="pl-PL" sz="2800" b="1" dirty="0">
                <a:latin typeface="Times New Roman" panose="02020603050405020304" pitchFamily="18" charset="0"/>
                <a:cs typeface="Times New Roman" panose="02020603050405020304" pitchFamily="18" charset="0"/>
              </a:rPr>
              <a:t>Trzeba pamiętać o tym, że nie zawsze 1 potrzeba = 1 cel LSR, </a:t>
            </a:r>
            <a:r>
              <a:rPr lang="pl-PL" sz="2800" dirty="0">
                <a:latin typeface="Times New Roman" panose="02020603050405020304" pitchFamily="18" charset="0"/>
                <a:cs typeface="Times New Roman" panose="02020603050405020304" pitchFamily="18" charset="0"/>
              </a:rPr>
              <a:t>może się bowiem okazać że dopiero kilka potrzeb zgrupowanych w jeden cel LSR daje możliwość kompleksowej realizacji tych potrzeb.</a:t>
            </a:r>
          </a:p>
          <a:p>
            <a:pPr algn="l">
              <a:lnSpc>
                <a:spcPct val="100000"/>
              </a:lnSpc>
              <a:spcBef>
                <a:spcPts val="0"/>
              </a:spcBef>
            </a:pPr>
            <a:endParaRPr lang="pl-PL" sz="2800" b="1" dirty="0">
              <a:effectLst/>
              <a:latin typeface="+mj-lt"/>
              <a:ea typeface="Times New Roman" panose="02020603050405020304" pitchFamily="18" charset="0"/>
            </a:endParaRPr>
          </a:p>
        </p:txBody>
      </p:sp>
      <p:sp>
        <p:nvSpPr>
          <p:cNvPr id="4" name="pole tekstowe 3">
            <a:extLst>
              <a:ext uri="{FF2B5EF4-FFF2-40B4-BE49-F238E27FC236}">
                <a16:creationId xmlns:a16="http://schemas.microsoft.com/office/drawing/2014/main" id="{EEA34B19-E2BC-A2D9-CA65-B4F0AD1DE97B}"/>
              </a:ext>
            </a:extLst>
          </p:cNvPr>
          <p:cNvSpPr txBox="1"/>
          <p:nvPr/>
        </p:nvSpPr>
        <p:spPr>
          <a:xfrm>
            <a:off x="920150" y="917978"/>
            <a:ext cx="10802927" cy="830997"/>
          </a:xfrm>
          <a:prstGeom prst="rect">
            <a:avLst/>
          </a:prstGeom>
          <a:noFill/>
        </p:spPr>
        <p:txBody>
          <a:bodyPr wrap="square">
            <a:spAutoFit/>
          </a:bodyPr>
          <a:lstStyle/>
          <a:p>
            <a:r>
              <a:rPr lang="pl-PL" sz="2400" dirty="0">
                <a:effectLst/>
                <a:ea typeface="Times New Roman" panose="02020603050405020304" pitchFamily="18" charset="0"/>
                <a:cs typeface="Times New Roman" panose="02020603050405020304" pitchFamily="18" charset="0"/>
              </a:rPr>
              <a:t>Analiza zebranego w trybie konsultacji materiału, konfrontacja z diagnozą obszaru oraz analizą SWOT, a także uwzględnienie przy definiowaniu celów LSR i przedsięwzięć</a:t>
            </a:r>
            <a:endParaRPr lang="pl-PL" sz="2400" dirty="0"/>
          </a:p>
        </p:txBody>
      </p:sp>
    </p:spTree>
    <p:extLst>
      <p:ext uri="{BB962C8B-B14F-4D97-AF65-F5344CB8AC3E}">
        <p14:creationId xmlns:p14="http://schemas.microsoft.com/office/powerpoint/2010/main" val="38031511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57236" y="969510"/>
            <a:ext cx="10974687" cy="842961"/>
          </a:xfrm>
        </p:spPr>
        <p:txBody>
          <a:bodyPr>
            <a:noAutofit/>
          </a:bodyPr>
          <a:lstStyle/>
          <a:p>
            <a:r>
              <a:rPr lang="pl-PL" sz="2800" dirty="0">
                <a:effectLst/>
                <a:ea typeface="Times New Roman" panose="02020603050405020304" pitchFamily="18" charset="0"/>
                <a:cs typeface="Times New Roman" panose="02020603050405020304" pitchFamily="18" charset="0"/>
              </a:rPr>
              <a:t>Analiza zebranego w trybie konsultacji materiału, konfrontacja z diagnozą obszaru oraz analizą SWOT, a także ich uwzględnienie przy definiowaniu celów LSR (obszarów tematycznych) i przedsięwzięć</a:t>
            </a:r>
          </a:p>
        </p:txBody>
      </p:sp>
      <p:sp>
        <p:nvSpPr>
          <p:cNvPr id="3" name="Podtytuł 2"/>
          <p:cNvSpPr>
            <a:spLocks noGrp="1"/>
          </p:cNvSpPr>
          <p:nvPr>
            <p:ph type="subTitle" idx="1"/>
          </p:nvPr>
        </p:nvSpPr>
        <p:spPr>
          <a:xfrm>
            <a:off x="531018" y="2220473"/>
            <a:ext cx="11427124" cy="3880270"/>
          </a:xfrm>
        </p:spPr>
        <p:txBody>
          <a:bodyPr>
            <a:normAutofit fontScale="85000" lnSpcReduction="10000"/>
          </a:bodyPr>
          <a:lstStyle/>
          <a:p>
            <a:pPr algn="just">
              <a:lnSpc>
                <a:spcPct val="150000"/>
              </a:lnSpc>
              <a:spcAft>
                <a:spcPts val="1000"/>
              </a:spcAft>
            </a:pPr>
            <a:r>
              <a:rPr lang="pl-PL" sz="2000" dirty="0">
                <a:latin typeface="Times New Roman" panose="02020603050405020304" pitchFamily="18" charset="0"/>
                <a:cs typeface="Times New Roman" panose="02020603050405020304" pitchFamily="18" charset="0"/>
              </a:rPr>
              <a:t>Pod każdym celem LSR należy wskazać, z którymi potrzebami cel jest skorelowany. Możliwe jest, a nawet bardzo prawdopodobne, że w diagnozie będą potrzeby niezaadresowane w ramach LSR. Jest to naturalne ze względu na zakres LEADER oraz budżet. </a:t>
            </a:r>
            <a:r>
              <a:rPr lang="pl-PL" sz="2000" b="1" u="sng" dirty="0">
                <a:latin typeface="Times New Roman" panose="02020603050405020304" pitchFamily="18" charset="0"/>
                <a:cs typeface="Times New Roman" panose="02020603050405020304" pitchFamily="18" charset="0"/>
              </a:rPr>
              <a:t>Wybranie trzech celów LSR (obszarów tematycznych) ma za zadanie zapewnienie większej specjalizacji LSR oraz skoncentrowanie się jedynie na kilku, najważniejszych potrzebach, bez ambicji adresowania wszystkich potrzeb, które w takim przypadku zostałyby zaadresowane jedynie pobieżnie.</a:t>
            </a:r>
          </a:p>
          <a:p>
            <a:pPr algn="just">
              <a:lnSpc>
                <a:spcPct val="150000"/>
              </a:lnSpc>
              <a:spcAft>
                <a:spcPts val="1000"/>
              </a:spcAft>
            </a:pPr>
            <a:r>
              <a:rPr lang="pl-PL" sz="2000" b="1" u="sng" dirty="0">
                <a:latin typeface="Times New Roman" panose="02020603050405020304" pitchFamily="18" charset="0"/>
                <a:cs typeface="Times New Roman" panose="02020603050405020304" pitchFamily="18" charset="0"/>
              </a:rPr>
              <a:t>Cele LSR oparte o określone obszary tematyczne wynikające z potrzeb to jedyne cele określone w LSR</a:t>
            </a:r>
            <a:r>
              <a:rPr lang="pl-PL" sz="2000" dirty="0">
                <a:latin typeface="Times New Roman" panose="02020603050405020304" pitchFamily="18" charset="0"/>
                <a:cs typeface="Times New Roman" panose="02020603050405020304" pitchFamily="18" charset="0"/>
              </a:rPr>
              <a:t>.  </a:t>
            </a:r>
          </a:p>
          <a:p>
            <a:pPr algn="just">
              <a:lnSpc>
                <a:spcPct val="150000"/>
              </a:lnSpc>
              <a:spcAft>
                <a:spcPts val="1000"/>
              </a:spcAft>
            </a:pPr>
            <a:r>
              <a:rPr lang="pl-PL" sz="2000" dirty="0">
                <a:latin typeface="Times New Roman" panose="02020603050405020304" pitchFamily="18" charset="0"/>
                <a:cs typeface="Times New Roman" panose="02020603050405020304" pitchFamily="18" charset="0"/>
              </a:rPr>
              <a:t>LSR zawiera </a:t>
            </a:r>
            <a:r>
              <a:rPr lang="pl-PL" sz="2000" b="1" dirty="0">
                <a:latin typeface="Times New Roman" panose="02020603050405020304" pitchFamily="18" charset="0"/>
                <a:cs typeface="Times New Roman" panose="02020603050405020304" pitchFamily="18" charset="0"/>
              </a:rPr>
              <a:t>maksymalnie 3 takie cele</a:t>
            </a:r>
            <a:r>
              <a:rPr lang="pl-PL" sz="2000" dirty="0">
                <a:latin typeface="Times New Roman" panose="02020603050405020304" pitchFamily="18" charset="0"/>
                <a:cs typeface="Times New Roman" panose="02020603050405020304" pitchFamily="18" charset="0"/>
              </a:rPr>
              <a:t> i przypisane do nich przedsięwzięcia. Oznacza to, że LSR może ogniskować się nawet w wokół jednego celu.</a:t>
            </a:r>
          </a:p>
          <a:p>
            <a:pPr algn="just">
              <a:lnSpc>
                <a:spcPct val="115000"/>
              </a:lnSpc>
              <a:spcAft>
                <a:spcPts val="1000"/>
              </a:spcAft>
            </a:pPr>
            <a:endParaRPr lang="pl-PL" sz="2000" dirty="0">
              <a:latin typeface="+mj-lt"/>
              <a:cs typeface="Times New Roman" panose="02020603050405020304" pitchFamily="18" charset="0"/>
            </a:endParaRPr>
          </a:p>
        </p:txBody>
      </p:sp>
    </p:spTree>
    <p:extLst>
      <p:ext uri="{BB962C8B-B14F-4D97-AF65-F5344CB8AC3E}">
        <p14:creationId xmlns:p14="http://schemas.microsoft.com/office/powerpoint/2010/main" val="40761729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526211" y="1368030"/>
            <a:ext cx="11205714" cy="3694088"/>
          </a:xfrm>
        </p:spPr>
        <p:txBody>
          <a:bodyPr>
            <a:normAutofit/>
          </a:bodyPr>
          <a:lstStyle/>
          <a:p>
            <a:pPr algn="l">
              <a:lnSpc>
                <a:spcPct val="100000"/>
              </a:lnSpc>
              <a:spcBef>
                <a:spcPts val="0"/>
              </a:spcBef>
            </a:pPr>
            <a:r>
              <a:rPr lang="pl-PL" sz="2800" b="1" dirty="0">
                <a:effectLst/>
                <a:latin typeface="+mj-lt"/>
                <a:ea typeface="Times New Roman" panose="02020603050405020304" pitchFamily="18" charset="0"/>
                <a:cs typeface="Times New Roman" panose="02020603050405020304" pitchFamily="18" charset="0"/>
              </a:rPr>
              <a:t>Uzupełnienie diagnozy obszaru i analizy SWOT</a:t>
            </a:r>
          </a:p>
          <a:p>
            <a:pPr algn="l">
              <a:lnSpc>
                <a:spcPct val="100000"/>
              </a:lnSpc>
              <a:spcBef>
                <a:spcPts val="0"/>
              </a:spcBef>
            </a:pPr>
            <a:endParaRPr lang="pl-PL" sz="2800" b="1" dirty="0">
              <a:latin typeface="+mj-lt"/>
              <a:ea typeface="Times New Roman" panose="02020603050405020304" pitchFamily="18" charset="0"/>
              <a:cs typeface="Times New Roman" panose="02020603050405020304" pitchFamily="18" charset="0"/>
            </a:endParaRPr>
          </a:p>
          <a:p>
            <a:pPr algn="l">
              <a:lnSpc>
                <a:spcPct val="100000"/>
              </a:lnSpc>
              <a:spcBef>
                <a:spcPts val="0"/>
              </a:spcBef>
            </a:pPr>
            <a:r>
              <a:rPr lang="pl-PL" sz="2800" dirty="0">
                <a:effectLst/>
                <a:latin typeface="+mj-lt"/>
                <a:ea typeface="Times New Roman" panose="02020603050405020304" pitchFamily="18" charset="0"/>
                <a:cs typeface="Times New Roman" panose="02020603050405020304" pitchFamily="18" charset="0"/>
              </a:rPr>
              <a:t>Jeżeli w konsultacjach społecznych pojawiają się w sposób szerszy </a:t>
            </a:r>
            <a:r>
              <a:rPr lang="pl-PL" sz="2800" dirty="0">
                <a:latin typeface="+mj-lt"/>
                <a:ea typeface="Times New Roman" panose="02020603050405020304" pitchFamily="18" charset="0"/>
                <a:cs typeface="Times New Roman" panose="02020603050405020304" pitchFamily="18" charset="0"/>
              </a:rPr>
              <a:t>nowe elementy (problemy) nie uwzględnione w diagnozie obszaru i analizie SWOT, należy te dokumenty uzupełnić.</a:t>
            </a:r>
            <a:r>
              <a:rPr lang="pl-PL" sz="2800" b="1" dirty="0">
                <a:effectLst/>
                <a:latin typeface="+mj-lt"/>
                <a:ea typeface="Times New Roman" panose="02020603050405020304" pitchFamily="18" charset="0"/>
              </a:rPr>
              <a:t> </a:t>
            </a:r>
          </a:p>
        </p:txBody>
      </p:sp>
    </p:spTree>
    <p:extLst>
      <p:ext uri="{BB962C8B-B14F-4D97-AF65-F5344CB8AC3E}">
        <p14:creationId xmlns:p14="http://schemas.microsoft.com/office/powerpoint/2010/main" val="406897098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783770" y="757256"/>
            <a:ext cx="10817525" cy="853439"/>
          </a:xfrm>
        </p:spPr>
        <p:txBody>
          <a:bodyPr>
            <a:noAutofit/>
          </a:bodyPr>
          <a:lstStyle/>
          <a:p>
            <a:r>
              <a:rPr lang="pl-PL" sz="2800" b="1" dirty="0">
                <a:ea typeface="Times New Roman" panose="02020603050405020304" pitchFamily="18" charset="0"/>
              </a:rPr>
              <a:t>Fo</a:t>
            </a:r>
            <a:r>
              <a:rPr lang="pl-PL" sz="2800" b="1" dirty="0">
                <a:effectLst/>
                <a:ea typeface="Times New Roman" panose="02020603050405020304" pitchFamily="18" charset="0"/>
              </a:rPr>
              <a:t>rmułowanie celów LSR (obszarów tematycznych) i przedsięwzięć oraz wskaźników produktu i rezultatu</a:t>
            </a:r>
            <a:endParaRPr lang="pl-PL" sz="2800" dirty="0"/>
          </a:p>
        </p:txBody>
      </p:sp>
      <p:sp>
        <p:nvSpPr>
          <p:cNvPr id="3" name="Podtytuł 2"/>
          <p:cNvSpPr>
            <a:spLocks noGrp="1"/>
          </p:cNvSpPr>
          <p:nvPr>
            <p:ph type="subTitle" idx="1"/>
          </p:nvPr>
        </p:nvSpPr>
        <p:spPr>
          <a:xfrm>
            <a:off x="289559" y="2231572"/>
            <a:ext cx="11612881" cy="4054230"/>
          </a:xfrm>
        </p:spPr>
        <p:txBody>
          <a:bodyPr>
            <a:noAutofit/>
          </a:bodyPr>
          <a:lstStyle/>
          <a:p>
            <a:pPr algn="just">
              <a:lnSpc>
                <a:spcPct val="150000"/>
              </a:lnSpc>
            </a:pPr>
            <a:r>
              <a:rPr lang="pl-PL" sz="2000" dirty="0">
                <a:effectLst/>
                <a:latin typeface="+mj-lt"/>
                <a:ea typeface="Times New Roman" panose="02020603050405020304" pitchFamily="18" charset="0"/>
                <a:cs typeface="Times New Roman" panose="02020603050405020304" pitchFamily="18" charset="0"/>
              </a:rPr>
              <a:t>Przy formułowaniu celów strategicznych istotne jest, aby wszystkie cele ogólne, oraz odpowiednio cele szczegółowe i przedsięwzięcia były ustalane na jednakowym poziomie szczegółowości. Należy unikać sytuacji, w której każdy z celów ogólnych będzie sformułowany na innym poziomie szczegółowości, co pozwoli uniknąć sytuacji, w której dany cel ogólny w przypadku „x”, mógłby być celem szczegółowym w przypadku „y”, a w przypadku „z” nawet przedsięwzięciem. </a:t>
            </a:r>
          </a:p>
          <a:p>
            <a:pPr algn="just">
              <a:lnSpc>
                <a:spcPct val="150000"/>
              </a:lnSpc>
            </a:pPr>
            <a:r>
              <a:rPr lang="pl-PL" b="1" dirty="0">
                <a:latin typeface="+mj-lt"/>
                <a:ea typeface="Times New Roman" panose="02020603050405020304" pitchFamily="18" charset="0"/>
                <a:cs typeface="Times New Roman" panose="02020603050405020304" pitchFamily="18" charset="0"/>
              </a:rPr>
              <a:t>S</a:t>
            </a:r>
            <a:r>
              <a:rPr lang="pl-PL" b="1" dirty="0">
                <a:effectLst/>
                <a:latin typeface="+mj-lt"/>
                <a:ea typeface="Times New Roman" panose="02020603050405020304" pitchFamily="18" charset="0"/>
                <a:cs typeface="Times New Roman" panose="02020603050405020304" pitchFamily="18" charset="0"/>
              </a:rPr>
              <a:t>posób konstrukcji wewnętrznej struktury celów będzie rzutował na jakość wskaźników, a co za tym idzie na późniejsze rozliczanie efektów realizacji LSR.</a:t>
            </a:r>
          </a:p>
        </p:txBody>
      </p:sp>
    </p:spTree>
    <p:extLst>
      <p:ext uri="{BB962C8B-B14F-4D97-AF65-F5344CB8AC3E}">
        <p14:creationId xmlns:p14="http://schemas.microsoft.com/office/powerpoint/2010/main" val="35060207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365284" y="0"/>
            <a:ext cx="11628120" cy="1759352"/>
          </a:xfrm>
        </p:spPr>
        <p:txBody>
          <a:bodyPr>
            <a:noAutofit/>
          </a:bodyPr>
          <a:lstStyle/>
          <a:p>
            <a:pPr lvl="0">
              <a:lnSpc>
                <a:spcPct val="115000"/>
              </a:lnSpc>
              <a:spcBef>
                <a:spcPts val="1000"/>
              </a:spcBef>
              <a:spcAft>
                <a:spcPts val="1000"/>
              </a:spcAft>
            </a:pPr>
            <a:r>
              <a:rPr lang="pl-PL" sz="2800" b="1" dirty="0">
                <a:ea typeface="Times New Roman" panose="02020603050405020304" pitchFamily="18" charset="0"/>
                <a:cs typeface="Times New Roman" panose="02020603050405020304" pitchFamily="18" charset="0"/>
              </a:rPr>
              <a:t>F</a:t>
            </a:r>
            <a:r>
              <a:rPr lang="pl-PL" sz="2800" b="1" dirty="0">
                <a:effectLst/>
                <a:ea typeface="Times New Roman" panose="02020603050405020304" pitchFamily="18" charset="0"/>
                <a:cs typeface="Times New Roman" panose="02020603050405020304" pitchFamily="18" charset="0"/>
              </a:rPr>
              <a:t>ormułowanie celów szczegółowych (=CELÓW LSR =OBSZARÓW TEMATYCZNYCH). Identyfikacja problemów.  </a:t>
            </a:r>
            <a:br>
              <a:rPr lang="pl-PL" sz="2800" b="1" dirty="0">
                <a:effectLst/>
                <a:ea typeface="Times New Roman" panose="02020603050405020304" pitchFamily="18" charset="0"/>
                <a:cs typeface="Times New Roman" panose="02020603050405020304" pitchFamily="18" charset="0"/>
              </a:rPr>
            </a:br>
            <a:r>
              <a:rPr lang="pl-PL" sz="2800" b="1" dirty="0">
                <a:effectLst/>
                <a:ea typeface="Times New Roman" panose="02020603050405020304" pitchFamily="18" charset="0"/>
                <a:cs typeface="Times New Roman" panose="02020603050405020304" pitchFamily="18" charset="0"/>
              </a:rPr>
              <a:t>Problemy a cele szczegółowe – metoda problemowa</a:t>
            </a:r>
            <a:endParaRPr lang="pl-PL" sz="2800" dirty="0">
              <a:effectLst/>
              <a:ea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a:xfrm>
            <a:off x="281702" y="1949455"/>
            <a:ext cx="11795284" cy="3694087"/>
          </a:xfrm>
        </p:spPr>
        <p:txBody>
          <a:bodyPr>
            <a:normAutofit fontScale="77500" lnSpcReduction="20000"/>
          </a:bodyPr>
          <a:lstStyle/>
          <a:p>
            <a:pPr algn="just">
              <a:lnSpc>
                <a:spcPct val="115000"/>
              </a:lnSpc>
              <a:spcAft>
                <a:spcPts val="600"/>
              </a:spcAft>
            </a:pPr>
            <a:r>
              <a:rPr lang="pl-PL" sz="2800" dirty="0">
                <a:effectLst/>
                <a:latin typeface="+mj-lt"/>
                <a:ea typeface="Times New Roman" panose="02020603050405020304" pitchFamily="18" charset="0"/>
                <a:cs typeface="Times New Roman" panose="02020603050405020304" pitchFamily="18" charset="0"/>
              </a:rPr>
              <a:t>Dla potrzeb identyfikacji celów, PROBLEMEM  nazywamy jakiś rodzaj dyskomfortu odczuwanego przez określoną grupę ludzi, w związku z brakiem lub złą jakością określonych dóbr lub usług.</a:t>
            </a:r>
          </a:p>
          <a:p>
            <a:pPr algn="just">
              <a:lnSpc>
                <a:spcPct val="115000"/>
              </a:lnSpc>
              <a:spcAft>
                <a:spcPts val="600"/>
              </a:spcAft>
            </a:pPr>
            <a:r>
              <a:rPr lang="pl-PL" sz="2800" dirty="0">
                <a:effectLst/>
                <a:latin typeface="+mj-lt"/>
                <a:ea typeface="Times New Roman" panose="02020603050405020304" pitchFamily="18" charset="0"/>
                <a:cs typeface="Times New Roman" panose="02020603050405020304" pitchFamily="18" charset="0"/>
              </a:rPr>
              <a:t>Przykład: zdefiniowane problemy: utrudniony dostęp / brak dostępu  do  infrastruktury </a:t>
            </a:r>
            <a:r>
              <a:rPr lang="pl-PL" sz="2800" dirty="0" err="1">
                <a:effectLst/>
                <a:latin typeface="+mj-lt"/>
                <a:ea typeface="Times New Roman" panose="02020603050405020304" pitchFamily="18" charset="0"/>
                <a:cs typeface="Times New Roman" panose="02020603050405020304" pitchFamily="18" charset="0"/>
              </a:rPr>
              <a:t>rekreacyjno</a:t>
            </a:r>
            <a:r>
              <a:rPr lang="pl-PL" sz="2800" dirty="0">
                <a:effectLst/>
                <a:latin typeface="+mj-lt"/>
                <a:ea typeface="Times New Roman" panose="02020603050405020304" pitchFamily="18" charset="0"/>
                <a:cs typeface="Times New Roman" panose="02020603050405020304" pitchFamily="18" charset="0"/>
              </a:rPr>
              <a:t> – sportowej dla dzieci, utrudniony dostęp do wychowania przedszkolnego dzieci, utrudniony dostęp do usług komunikacyjnych, utrudniony dostęp do placówek służby zdrowia</a:t>
            </a:r>
            <a:r>
              <a:rPr lang="pl-PL" sz="2800" dirty="0">
                <a:latin typeface="+mj-lt"/>
                <a:ea typeface="Times New Roman" panose="02020603050405020304" pitchFamily="18" charset="0"/>
                <a:cs typeface="Times New Roman" panose="02020603050405020304" pitchFamily="18" charset="0"/>
              </a:rPr>
              <a:t> i innych dóbr i usług publicznych</a:t>
            </a:r>
            <a:r>
              <a:rPr lang="pl-PL" sz="2800" dirty="0">
                <a:effectLst/>
                <a:latin typeface="+mj-lt"/>
                <a:ea typeface="Times New Roman" panose="02020603050405020304" pitchFamily="18" charset="0"/>
                <a:cs typeface="Times New Roman" panose="02020603050405020304" pitchFamily="18" charset="0"/>
              </a:rPr>
              <a:t>. </a:t>
            </a:r>
          </a:p>
          <a:p>
            <a:pPr algn="just">
              <a:lnSpc>
                <a:spcPct val="115000"/>
              </a:lnSpc>
              <a:spcAft>
                <a:spcPts val="600"/>
              </a:spcAft>
            </a:pPr>
            <a:r>
              <a:rPr lang="pl-PL" sz="2800" dirty="0">
                <a:latin typeface="+mj-lt"/>
                <a:ea typeface="Times New Roman" panose="02020603050405020304" pitchFamily="18" charset="0"/>
                <a:cs typeface="Times New Roman" panose="02020603050405020304" pitchFamily="18" charset="0"/>
              </a:rPr>
              <a:t>Dodatkowo z diagnozy obszaru wiemy, że obszar jest położony peryferyjnie, ale jest atrakcyjnie położony, posiada potencjał do bycia zapleczem mieszkaniowym dla pobliskiego miasta ( zaczynają się osiedlać na tym terenie młode rodziny).</a:t>
            </a:r>
            <a:endParaRPr lang="pl-PL" sz="2800" dirty="0">
              <a:effectLst/>
              <a:latin typeface="+mj-lt"/>
              <a:ea typeface="Times New Roman" panose="02020603050405020304" pitchFamily="18" charset="0"/>
              <a:cs typeface="Times New Roman" panose="02020603050405020304" pitchFamily="18" charset="0"/>
            </a:endParaRPr>
          </a:p>
          <a:p>
            <a:pPr algn="just">
              <a:lnSpc>
                <a:spcPct val="115000"/>
              </a:lnSpc>
              <a:spcAft>
                <a:spcPts val="600"/>
              </a:spcAft>
            </a:pPr>
            <a:endParaRPr lang="pl-PL" sz="1800" dirty="0">
              <a:effectLst/>
              <a:latin typeface="+mj-lt"/>
              <a:ea typeface="Times New Roman" panose="02020603050405020304" pitchFamily="18" charset="0"/>
              <a:cs typeface="Times New Roman" panose="02020603050405020304" pitchFamily="18" charset="0"/>
            </a:endParaRPr>
          </a:p>
          <a:p>
            <a:endParaRPr lang="pl-PL" dirty="0">
              <a:latin typeface="+mj-lt"/>
            </a:endParaRPr>
          </a:p>
        </p:txBody>
      </p:sp>
    </p:spTree>
    <p:extLst>
      <p:ext uri="{BB962C8B-B14F-4D97-AF65-F5344CB8AC3E}">
        <p14:creationId xmlns:p14="http://schemas.microsoft.com/office/powerpoint/2010/main" val="379058520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957942" y="173620"/>
            <a:ext cx="10384971" cy="1068847"/>
          </a:xfrm>
        </p:spPr>
        <p:txBody>
          <a:bodyPr>
            <a:noAutofit/>
          </a:bodyPr>
          <a:lstStyle/>
          <a:p>
            <a:pPr>
              <a:lnSpc>
                <a:spcPct val="115000"/>
              </a:lnSpc>
              <a:spcBef>
                <a:spcPts val="1000"/>
              </a:spcBef>
              <a:spcAft>
                <a:spcPts val="1000"/>
              </a:spcAft>
            </a:pPr>
            <a:r>
              <a:rPr lang="pl-PL" sz="2800" b="1" dirty="0">
                <a:ea typeface="Times New Roman" panose="02020603050405020304" pitchFamily="18" charset="0"/>
                <a:cs typeface="Times New Roman" panose="02020603050405020304" pitchFamily="18" charset="0"/>
              </a:rPr>
              <a:t>I</a:t>
            </a:r>
            <a:r>
              <a:rPr lang="pl-PL" sz="2800" b="1" dirty="0">
                <a:effectLst/>
                <a:ea typeface="Times New Roman" panose="02020603050405020304" pitchFamily="18" charset="0"/>
                <a:cs typeface="Times New Roman" panose="02020603050405020304" pitchFamily="18" charset="0"/>
              </a:rPr>
              <a:t>dentyfikacja problemów – określenie celów LSR (obszarów tematycznych)</a:t>
            </a:r>
          </a:p>
        </p:txBody>
      </p:sp>
      <p:pic>
        <p:nvPicPr>
          <p:cNvPr id="9" name="Obraz 8">
            <a:extLst>
              <a:ext uri="{FF2B5EF4-FFF2-40B4-BE49-F238E27FC236}">
                <a16:creationId xmlns:a16="http://schemas.microsoft.com/office/drawing/2014/main" id="{3CFCA07E-6E7A-BD17-A1CD-93B5DD621BF1}"/>
              </a:ext>
            </a:extLst>
          </p:cNvPr>
          <p:cNvPicPr>
            <a:picLocks noChangeAspect="1"/>
          </p:cNvPicPr>
          <p:nvPr/>
        </p:nvPicPr>
        <p:blipFill>
          <a:blip r:embed="rId2"/>
          <a:stretch>
            <a:fillRect/>
          </a:stretch>
        </p:blipFill>
        <p:spPr>
          <a:xfrm>
            <a:off x="547571" y="1242467"/>
            <a:ext cx="11205714" cy="1416361"/>
          </a:xfrm>
          <a:prstGeom prst="rect">
            <a:avLst/>
          </a:prstGeom>
        </p:spPr>
      </p:pic>
      <p:sp>
        <p:nvSpPr>
          <p:cNvPr id="11" name="pole tekstowe 10">
            <a:extLst>
              <a:ext uri="{FF2B5EF4-FFF2-40B4-BE49-F238E27FC236}">
                <a16:creationId xmlns:a16="http://schemas.microsoft.com/office/drawing/2014/main" id="{C190CB77-B5CA-5993-C743-F31F6B5984F3}"/>
              </a:ext>
            </a:extLst>
          </p:cNvPr>
          <p:cNvSpPr txBox="1"/>
          <p:nvPr/>
        </p:nvSpPr>
        <p:spPr>
          <a:xfrm>
            <a:off x="283028" y="2732939"/>
            <a:ext cx="11734800" cy="2324354"/>
          </a:xfrm>
          <a:prstGeom prst="rect">
            <a:avLst/>
          </a:prstGeom>
          <a:noFill/>
        </p:spPr>
        <p:txBody>
          <a:bodyPr wrap="square">
            <a:spAutoFit/>
          </a:bodyPr>
          <a:lstStyle/>
          <a:p>
            <a:pPr lvl="0" algn="just">
              <a:lnSpc>
                <a:spcPct val="115000"/>
              </a:lnSpc>
              <a:spcBef>
                <a:spcPts val="1000"/>
              </a:spcBef>
              <a:spcAft>
                <a:spcPts val="1000"/>
              </a:spcAft>
            </a:pPr>
            <a:r>
              <a:rPr lang="pl-PL" sz="3200" dirty="0">
                <a:latin typeface="+mj-lt"/>
                <a:ea typeface="Times New Roman" panose="02020603050405020304" pitchFamily="18" charset="0"/>
                <a:cs typeface="Times New Roman" panose="02020603050405020304" pitchFamily="18" charset="0"/>
              </a:rPr>
              <a:t>C</a:t>
            </a:r>
            <a:r>
              <a:rPr lang="pl-PL" sz="3200" dirty="0">
                <a:effectLst/>
                <a:latin typeface="+mj-lt"/>
                <a:ea typeface="Times New Roman" panose="02020603050405020304" pitchFamily="18" charset="0"/>
                <a:cs typeface="Times New Roman" panose="02020603050405020304" pitchFamily="18" charset="0"/>
              </a:rPr>
              <a:t>el szczegółowy sformułowany w oparciu o przykładowe problemy wskazane w poprzednim slajdzie mógłby brzmieć: „poprawa dostępności  do infrastruktury publicznej (ew. infrastruktury technicznej i społecznej) dla mieszkańców obszaru X”, </a:t>
            </a:r>
          </a:p>
        </p:txBody>
      </p:sp>
    </p:spTree>
    <p:extLst>
      <p:ext uri="{BB962C8B-B14F-4D97-AF65-F5344CB8AC3E}">
        <p14:creationId xmlns:p14="http://schemas.microsoft.com/office/powerpoint/2010/main" val="6131712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746683"/>
            <a:ext cx="9144000" cy="321475"/>
          </a:xfrm>
        </p:spPr>
        <p:txBody>
          <a:bodyPr>
            <a:noAutofit/>
          </a:bodyPr>
          <a:lstStyle/>
          <a:p>
            <a:pPr lvl="0">
              <a:lnSpc>
                <a:spcPct val="115000"/>
              </a:lnSpc>
              <a:spcBef>
                <a:spcPts val="1000"/>
              </a:spcBef>
              <a:spcAft>
                <a:spcPts val="1000"/>
              </a:spcAft>
            </a:pPr>
            <a:r>
              <a:rPr lang="pl-PL" sz="3600" b="1" dirty="0">
                <a:effectLst/>
                <a:ea typeface="Times New Roman" panose="02020603050405020304" pitchFamily="18" charset="0"/>
                <a:cs typeface="Times New Roman" panose="02020603050405020304" pitchFamily="18" charset="0"/>
              </a:rPr>
              <a:t>Braki w zasobach a przedsięwzięcia</a:t>
            </a:r>
          </a:p>
        </p:txBody>
      </p:sp>
      <p:sp>
        <p:nvSpPr>
          <p:cNvPr id="3" name="Podtytuł 2"/>
          <p:cNvSpPr>
            <a:spLocks noGrp="1"/>
          </p:cNvSpPr>
          <p:nvPr>
            <p:ph type="subTitle" idx="1"/>
          </p:nvPr>
        </p:nvSpPr>
        <p:spPr>
          <a:xfrm>
            <a:off x="137160" y="1492158"/>
            <a:ext cx="11917680" cy="4401755"/>
          </a:xfrm>
          <a:ln>
            <a:noFill/>
          </a:ln>
        </p:spPr>
        <p:txBody>
          <a:bodyPr>
            <a:noAutofit/>
          </a:bodyPr>
          <a:lstStyle/>
          <a:p>
            <a:pPr algn="just">
              <a:lnSpc>
                <a:spcPct val="115000"/>
              </a:lnSpc>
              <a:spcAft>
                <a:spcPts val="1000"/>
              </a:spcAft>
            </a:pPr>
            <a:r>
              <a:rPr lang="pl-PL" sz="2000" dirty="0">
                <a:effectLst/>
                <a:latin typeface="+mj-lt"/>
                <a:ea typeface="Times New Roman" panose="02020603050405020304" pitchFamily="18" charset="0"/>
                <a:cs typeface="Times New Roman" panose="02020603050405020304" pitchFamily="18" charset="0"/>
              </a:rPr>
              <a:t>Przy zastosowaniu metody problemowej wszelkiego rodzaju braki w zasobach materiałowych, infrastrukturalnych, usługowych itp. nie stanowią problemu, ale są jego</a:t>
            </a:r>
            <a:r>
              <a:rPr lang="pl-PL" sz="2000" b="1" dirty="0">
                <a:effectLst/>
                <a:latin typeface="+mj-lt"/>
                <a:ea typeface="Times New Roman" panose="02020603050405020304" pitchFamily="18" charset="0"/>
                <a:cs typeface="Times New Roman" panose="02020603050405020304" pitchFamily="18" charset="0"/>
              </a:rPr>
              <a:t> przyczyną.  </a:t>
            </a:r>
            <a:r>
              <a:rPr lang="pl-PL" sz="2000" dirty="0">
                <a:effectLst/>
                <a:latin typeface="+mj-lt"/>
                <a:ea typeface="Times New Roman" panose="02020603050405020304" pitchFamily="18" charset="0"/>
                <a:cs typeface="Times New Roman" panose="02020603050405020304" pitchFamily="18" charset="0"/>
              </a:rPr>
              <a:t>Problem zgodnie z funkcjonującymi definicjami nie dotyczy bowiem zasobów materialnych, ale ludzi. </a:t>
            </a:r>
          </a:p>
          <a:p>
            <a:pPr marL="228600">
              <a:lnSpc>
                <a:spcPct val="115000"/>
              </a:lnSpc>
              <a:spcAft>
                <a:spcPts val="1000"/>
              </a:spcAft>
            </a:pPr>
            <a:endParaRPr lang="pl-PL" sz="2000" dirty="0">
              <a:latin typeface="+mj-lt"/>
              <a:ea typeface="Times New Roman" panose="02020603050405020304" pitchFamily="18" charset="0"/>
              <a:cs typeface="Times New Roman" panose="02020603050405020304" pitchFamily="18" charset="0"/>
            </a:endParaRPr>
          </a:p>
          <a:p>
            <a:pPr marL="228600">
              <a:lnSpc>
                <a:spcPct val="115000"/>
              </a:lnSpc>
              <a:spcAft>
                <a:spcPts val="1000"/>
              </a:spcAft>
            </a:pPr>
            <a:endParaRPr lang="pl-PL" sz="2000" dirty="0">
              <a:effectLst/>
              <a:latin typeface="+mj-lt"/>
              <a:ea typeface="Times New Roman" panose="02020603050405020304" pitchFamily="18" charset="0"/>
              <a:cs typeface="Times New Roman" panose="02020603050405020304" pitchFamily="18" charset="0"/>
            </a:endParaRPr>
          </a:p>
          <a:p>
            <a:pPr marL="228600" algn="just">
              <a:lnSpc>
                <a:spcPct val="115000"/>
              </a:lnSpc>
              <a:spcAft>
                <a:spcPts val="1000"/>
              </a:spcAft>
            </a:pPr>
            <a:r>
              <a:rPr lang="pl-PL" sz="2000" dirty="0">
                <a:effectLst/>
                <a:latin typeface="+mj-lt"/>
                <a:ea typeface="Times New Roman" panose="02020603050405020304" pitchFamily="18" charset="0"/>
                <a:cs typeface="Times New Roman" panose="02020603050405020304" pitchFamily="18" charset="0"/>
              </a:rPr>
              <a:t>Bazując na zależnościach wykazanych w ramce,  w odniesieniu  do przykładowo wskazanych w poprzednim punkcie problemów możemy zidentyfikować </a:t>
            </a:r>
            <a:r>
              <a:rPr lang="pl-PL" sz="2000" b="1" dirty="0">
                <a:effectLst/>
                <a:latin typeface="+mj-lt"/>
                <a:ea typeface="Times New Roman" panose="02020603050405020304" pitchFamily="18" charset="0"/>
                <a:cs typeface="Times New Roman" panose="02020603050405020304" pitchFamily="18" charset="0"/>
              </a:rPr>
              <a:t>listę przedsięwzięć,</a:t>
            </a:r>
            <a:r>
              <a:rPr lang="pl-PL" sz="2000" dirty="0">
                <a:effectLst/>
                <a:latin typeface="+mj-lt"/>
                <a:ea typeface="Times New Roman" panose="02020603050405020304" pitchFamily="18" charset="0"/>
                <a:cs typeface="Times New Roman" panose="02020603050405020304" pitchFamily="18" charset="0"/>
              </a:rPr>
              <a:t> która będzie brzmieć odpowiednio: budowa infrastruktury drogowej, budowa infrastruktury </a:t>
            </a:r>
            <a:r>
              <a:rPr lang="pl-PL" sz="2000" dirty="0" err="1">
                <a:effectLst/>
                <a:latin typeface="+mj-lt"/>
                <a:ea typeface="Times New Roman" panose="02020603050405020304" pitchFamily="18" charset="0"/>
                <a:cs typeface="Times New Roman" panose="02020603050405020304" pitchFamily="18" charset="0"/>
              </a:rPr>
              <a:t>rekreacyjno</a:t>
            </a:r>
            <a:r>
              <a:rPr lang="pl-PL" sz="2000" dirty="0">
                <a:effectLst/>
                <a:latin typeface="+mj-lt"/>
                <a:ea typeface="Times New Roman" panose="02020603050405020304" pitchFamily="18" charset="0"/>
                <a:cs typeface="Times New Roman" panose="02020603050405020304" pitchFamily="18" charset="0"/>
              </a:rPr>
              <a:t> – sportowej dla dzieci, budowa infrastruktury przedszkolnej (lub tworzenie placówek przedszkolnych), tworzenie nowych usług komunikacyjnych, rozbudowa infrastruktury służby zdrowia,  itp.</a:t>
            </a:r>
          </a:p>
          <a:p>
            <a:pPr marL="228600" algn="ctr">
              <a:lnSpc>
                <a:spcPct val="115000"/>
              </a:lnSpc>
              <a:spcAft>
                <a:spcPts val="1000"/>
              </a:spcAft>
            </a:pPr>
            <a:endParaRPr lang="pl-PL" sz="2000" dirty="0">
              <a:effectLst/>
              <a:latin typeface="+mj-lt"/>
              <a:ea typeface="Times New Roman" panose="02020603050405020304" pitchFamily="18" charset="0"/>
              <a:cs typeface="Times New Roman" panose="02020603050405020304" pitchFamily="18" charset="0"/>
            </a:endParaRPr>
          </a:p>
          <a:p>
            <a:pPr algn="just">
              <a:lnSpc>
                <a:spcPct val="115000"/>
              </a:lnSpc>
              <a:spcAft>
                <a:spcPts val="600"/>
              </a:spcAft>
            </a:pPr>
            <a:endParaRPr lang="pl-PL" sz="2000" dirty="0">
              <a:latin typeface="+mj-lt"/>
            </a:endParaRPr>
          </a:p>
        </p:txBody>
      </p:sp>
      <p:pic>
        <p:nvPicPr>
          <p:cNvPr id="12" name="Obraz 11">
            <a:extLst>
              <a:ext uri="{FF2B5EF4-FFF2-40B4-BE49-F238E27FC236}">
                <a16:creationId xmlns:a16="http://schemas.microsoft.com/office/drawing/2014/main" id="{F50A0F20-775D-8E6A-CD5E-493033887D3F}"/>
              </a:ext>
            </a:extLst>
          </p:cNvPr>
          <p:cNvPicPr>
            <a:picLocks noChangeAspect="1"/>
          </p:cNvPicPr>
          <p:nvPr/>
        </p:nvPicPr>
        <p:blipFill>
          <a:blip r:embed="rId2"/>
          <a:stretch>
            <a:fillRect/>
          </a:stretch>
        </p:blipFill>
        <p:spPr>
          <a:xfrm>
            <a:off x="317862" y="2689860"/>
            <a:ext cx="11381405" cy="1478280"/>
          </a:xfrm>
          <a:prstGeom prst="rect">
            <a:avLst/>
          </a:prstGeom>
          <a:ln w="12700">
            <a:noFill/>
          </a:ln>
        </p:spPr>
      </p:pic>
    </p:spTree>
    <p:extLst>
      <p:ext uri="{BB962C8B-B14F-4D97-AF65-F5344CB8AC3E}">
        <p14:creationId xmlns:p14="http://schemas.microsoft.com/office/powerpoint/2010/main" val="29647532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884903" y="580104"/>
            <a:ext cx="9851923" cy="825233"/>
          </a:xfrm>
        </p:spPr>
        <p:txBody>
          <a:bodyPr>
            <a:noAutofit/>
          </a:bodyPr>
          <a:lstStyle/>
          <a:p>
            <a:pPr>
              <a:lnSpc>
                <a:spcPct val="115000"/>
              </a:lnSpc>
              <a:spcBef>
                <a:spcPts val="1000"/>
              </a:spcBef>
              <a:spcAft>
                <a:spcPts val="1000"/>
              </a:spcAft>
            </a:pPr>
            <a:r>
              <a:rPr lang="x-none" sz="3600" dirty="0">
                <a:effectLst/>
              </a:rPr>
              <a:t> Sposób prezentacji celów i wskaźników w treści LSR </a:t>
            </a:r>
            <a:endParaRPr lang="pl-PL" sz="3600" dirty="0">
              <a:effectLst/>
              <a:ea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a:xfrm>
            <a:off x="304800" y="1612489"/>
            <a:ext cx="11628120" cy="3930629"/>
          </a:xfrm>
        </p:spPr>
        <p:txBody>
          <a:bodyPr>
            <a:normAutofit/>
          </a:bodyPr>
          <a:lstStyle/>
          <a:p>
            <a:pPr algn="just">
              <a:lnSpc>
                <a:spcPct val="100000"/>
              </a:lnSpc>
              <a:spcBef>
                <a:spcPts val="0"/>
              </a:spcBef>
            </a:pPr>
            <a:r>
              <a:rPr lang="pl-PL" sz="2800" dirty="0">
                <a:effectLst/>
                <a:latin typeface="+mj-lt"/>
                <a:ea typeface="Times New Roman" panose="02020603050405020304" pitchFamily="18" charset="0"/>
                <a:cs typeface="Times New Roman" panose="02020603050405020304" pitchFamily="18" charset="0"/>
              </a:rPr>
              <a:t>Pojęcie „</a:t>
            </a:r>
            <a:r>
              <a:rPr lang="pl-PL" sz="2800" b="1" dirty="0">
                <a:effectLst/>
                <a:latin typeface="+mj-lt"/>
                <a:ea typeface="Times New Roman" panose="02020603050405020304" pitchFamily="18" charset="0"/>
                <a:cs typeface="Times New Roman" panose="02020603050405020304" pitchFamily="18" charset="0"/>
              </a:rPr>
              <a:t>zintegrowane</a:t>
            </a:r>
            <a:r>
              <a:rPr lang="pl-PL" sz="2800" dirty="0">
                <a:effectLst/>
                <a:latin typeface="+mj-lt"/>
                <a:ea typeface="Times New Roman" panose="02020603050405020304" pitchFamily="18" charset="0"/>
                <a:cs typeface="Times New Roman" panose="02020603050405020304" pitchFamily="18" charset="0"/>
              </a:rPr>
              <a:t>” wcale nie oznacza „wszechogarniające”. strategie nie powinny zmierzać do rozwiązania wszystkich problemów równocześnie ani przykładać identycznej wagi do każdego zagadnienia. Niektóre kwestie wykraczają poza zasięg oddziaływania lub realizacji podejścia lokalnego. W swoich zintegrowanych LSR LGD powinny dokonywać wyborów i koncentrować się </a:t>
            </a:r>
            <a:r>
              <a:rPr lang="pl-PL" sz="2800" b="1" dirty="0">
                <a:effectLst/>
                <a:latin typeface="+mj-lt"/>
                <a:ea typeface="Times New Roman" panose="02020603050405020304" pitchFamily="18" charset="0"/>
                <a:cs typeface="Times New Roman" panose="02020603050405020304" pitchFamily="18" charset="0"/>
              </a:rPr>
              <a:t>na tych celach oraz działaniach, które dodają wartość do istniejącego wsparcia </a:t>
            </a:r>
            <a:r>
              <a:rPr lang="pl-PL" sz="2800" dirty="0">
                <a:effectLst/>
                <a:latin typeface="+mj-lt"/>
                <a:ea typeface="Times New Roman" panose="02020603050405020304" pitchFamily="18" charset="0"/>
                <a:cs typeface="Times New Roman" panose="02020603050405020304" pitchFamily="18" charset="0"/>
              </a:rPr>
              <a:t>i mają </a:t>
            </a:r>
            <a:r>
              <a:rPr lang="pl-PL" sz="2800" b="1" dirty="0">
                <a:effectLst/>
                <a:latin typeface="+mj-lt"/>
                <a:ea typeface="Times New Roman" panose="02020603050405020304" pitchFamily="18" charset="0"/>
                <a:cs typeface="Times New Roman" panose="02020603050405020304" pitchFamily="18" charset="0"/>
              </a:rPr>
              <a:t>największe szanse na przyczynienie się do osiągnięcia oczekiwanych zmian</a:t>
            </a:r>
            <a:r>
              <a:rPr lang="pl-PL" sz="2800" dirty="0">
                <a:effectLst/>
                <a:latin typeface="+mj-lt"/>
                <a:ea typeface="Times New Roman" panose="02020603050405020304" pitchFamily="18" charset="0"/>
                <a:cs typeface="Times New Roman" panose="02020603050405020304" pitchFamily="18" charset="0"/>
              </a:rPr>
              <a:t>.</a:t>
            </a:r>
          </a:p>
          <a:p>
            <a:pPr algn="just">
              <a:lnSpc>
                <a:spcPct val="100000"/>
              </a:lnSpc>
              <a:spcBef>
                <a:spcPts val="0"/>
              </a:spcBef>
              <a:spcAft>
                <a:spcPts val="600"/>
              </a:spcAft>
            </a:pPr>
            <a:endParaRPr lang="pl-PL" dirty="0">
              <a:latin typeface="+mj-lt"/>
            </a:endParaRPr>
          </a:p>
        </p:txBody>
      </p:sp>
    </p:spTree>
    <p:extLst>
      <p:ext uri="{BB962C8B-B14F-4D97-AF65-F5344CB8AC3E}">
        <p14:creationId xmlns:p14="http://schemas.microsoft.com/office/powerpoint/2010/main" val="239236492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091293" y="667227"/>
            <a:ext cx="9620250" cy="413788"/>
          </a:xfrm>
        </p:spPr>
        <p:txBody>
          <a:bodyPr>
            <a:noAutofit/>
          </a:bodyPr>
          <a:lstStyle/>
          <a:p>
            <a:pPr lvl="0">
              <a:lnSpc>
                <a:spcPct val="115000"/>
              </a:lnSpc>
              <a:spcBef>
                <a:spcPts val="1000"/>
              </a:spcBef>
              <a:spcAft>
                <a:spcPts val="1000"/>
              </a:spcAft>
            </a:pPr>
            <a:r>
              <a:rPr lang="pl-PL" sz="3600" b="1" dirty="0">
                <a:effectLst/>
                <a:ea typeface="Times New Roman" panose="02020603050405020304" pitchFamily="18" charset="0"/>
                <a:cs typeface="Times New Roman" panose="02020603050405020304" pitchFamily="18" charset="0"/>
              </a:rPr>
              <a:t>Cel szczegółowy a przedsięwzięcie</a:t>
            </a:r>
          </a:p>
        </p:txBody>
      </p:sp>
      <p:sp>
        <p:nvSpPr>
          <p:cNvPr id="3" name="Podtytuł 2"/>
          <p:cNvSpPr>
            <a:spLocks noGrp="1"/>
          </p:cNvSpPr>
          <p:nvPr>
            <p:ph type="subTitle" idx="1"/>
          </p:nvPr>
        </p:nvSpPr>
        <p:spPr>
          <a:xfrm>
            <a:off x="167640" y="1492156"/>
            <a:ext cx="11856720" cy="4491723"/>
          </a:xfrm>
        </p:spPr>
        <p:txBody>
          <a:bodyPr>
            <a:normAutofit fontScale="92500" lnSpcReduction="20000"/>
          </a:bodyPr>
          <a:lstStyle/>
          <a:p>
            <a:pPr algn="just">
              <a:lnSpc>
                <a:spcPct val="115000"/>
              </a:lnSpc>
              <a:spcAft>
                <a:spcPts val="600"/>
              </a:spcAft>
            </a:pPr>
            <a:r>
              <a:rPr lang="pl-PL" sz="2200" dirty="0">
                <a:effectLst/>
                <a:latin typeface="+mj-lt"/>
                <a:ea typeface="Times New Roman" panose="02020603050405020304" pitchFamily="18" charset="0"/>
                <a:cs typeface="Times New Roman" panose="02020603050405020304" pitchFamily="18" charset="0"/>
              </a:rPr>
              <a:t>Do jednego celu szczegółowego można (lub  trzeba - z uwagi na związek przyczynowy) przyporządkować więcej niż jedno przedsięwzięcie. W takiej sytuacji należy zabezpieczyć, aby to samo przedsięwzięcie nie było przypisane do dwóch różnych celów</a:t>
            </a:r>
            <a:r>
              <a:rPr lang="pl-PL" sz="2200" b="1" u="sng" dirty="0">
                <a:effectLst/>
                <a:latin typeface="+mj-lt"/>
                <a:ea typeface="Times New Roman" panose="02020603050405020304" pitchFamily="18" charset="0"/>
                <a:cs typeface="Times New Roman" panose="02020603050405020304" pitchFamily="18" charset="0"/>
              </a:rPr>
              <a:t>. Cele powinny być wobec siebie rozłączne (nie powinny się krzyżować ani zachodzić na siebie), żeby uniknąć późniejszych problemów z rozliczaniem realizacji wskaźników.</a:t>
            </a:r>
          </a:p>
          <a:p>
            <a:pPr algn="just">
              <a:lnSpc>
                <a:spcPct val="115000"/>
              </a:lnSpc>
              <a:spcAft>
                <a:spcPts val="600"/>
              </a:spcAft>
            </a:pPr>
            <a:r>
              <a:rPr lang="pl-PL" sz="2200" dirty="0">
                <a:latin typeface="+mj-lt"/>
                <a:ea typeface="Times New Roman" panose="02020603050405020304" pitchFamily="18" charset="0"/>
                <a:cs typeface="Times New Roman" panose="02020603050405020304" pitchFamily="18" charset="0"/>
              </a:rPr>
              <a:t>Przykład: cel szczegółowy: </a:t>
            </a:r>
            <a:r>
              <a:rPr lang="pl-PL" sz="2400" dirty="0">
                <a:effectLst/>
                <a:latin typeface="+mj-lt"/>
                <a:ea typeface="Times New Roman" panose="02020603050405020304" pitchFamily="18" charset="0"/>
                <a:cs typeface="Times New Roman" panose="02020603050405020304" pitchFamily="18" charset="0"/>
              </a:rPr>
              <a:t>„poprawa dostępności  do infrastruktury publicznej (ew. infrastruktury technicznej i społecznej) dla mieszkańców obszaru X”, </a:t>
            </a:r>
          </a:p>
          <a:p>
            <a:pPr algn="just">
              <a:lnSpc>
                <a:spcPct val="115000"/>
              </a:lnSpc>
              <a:spcAft>
                <a:spcPts val="600"/>
              </a:spcAft>
            </a:pPr>
            <a:r>
              <a:rPr lang="pl-PL" sz="2200" dirty="0">
                <a:effectLst/>
                <a:latin typeface="+mj-lt"/>
                <a:ea typeface="Times New Roman" panose="02020603050405020304" pitchFamily="18" charset="0"/>
                <a:cs typeface="Times New Roman" panose="02020603050405020304" pitchFamily="18" charset="0"/>
              </a:rPr>
              <a:t>Przedsięwzięcia: </a:t>
            </a:r>
          </a:p>
          <a:p>
            <a:pPr algn="just">
              <a:lnSpc>
                <a:spcPct val="115000"/>
              </a:lnSpc>
              <a:spcAft>
                <a:spcPts val="600"/>
              </a:spcAft>
            </a:pPr>
            <a:r>
              <a:rPr lang="pl-PL" sz="2200" dirty="0">
                <a:effectLst/>
                <a:latin typeface="+mj-lt"/>
                <a:ea typeface="Times New Roman" panose="02020603050405020304" pitchFamily="18" charset="0"/>
                <a:cs typeface="Times New Roman" panose="02020603050405020304" pitchFamily="18" charset="0"/>
              </a:rPr>
              <a:t>1)  budowa / przebudowa placów zabaw,</a:t>
            </a:r>
          </a:p>
          <a:p>
            <a:pPr algn="just">
              <a:lnSpc>
                <a:spcPct val="115000"/>
              </a:lnSpc>
              <a:spcAft>
                <a:spcPts val="600"/>
              </a:spcAft>
            </a:pPr>
            <a:r>
              <a:rPr lang="pl-PL" sz="2200" dirty="0">
                <a:latin typeface="+mj-lt"/>
                <a:ea typeface="Times New Roman" panose="02020603050405020304" pitchFamily="18" charset="0"/>
                <a:cs typeface="Times New Roman" panose="02020603050405020304" pitchFamily="18" charset="0"/>
              </a:rPr>
              <a:t>2) Budowa / przebudowa boisk sportowych,</a:t>
            </a:r>
          </a:p>
          <a:p>
            <a:pPr algn="just">
              <a:lnSpc>
                <a:spcPct val="115000"/>
              </a:lnSpc>
              <a:spcAft>
                <a:spcPts val="600"/>
              </a:spcAft>
            </a:pPr>
            <a:r>
              <a:rPr lang="pl-PL" sz="2200" dirty="0">
                <a:effectLst/>
                <a:latin typeface="+mj-lt"/>
                <a:ea typeface="Times New Roman" panose="02020603050405020304" pitchFamily="18" charset="0"/>
                <a:cs typeface="Times New Roman" panose="02020603050405020304" pitchFamily="18" charset="0"/>
              </a:rPr>
              <a:t>3) Organizacja dowozu dzieci do istniejących obiektów </a:t>
            </a:r>
            <a:r>
              <a:rPr lang="pl-PL" sz="2200" dirty="0" err="1">
                <a:effectLst/>
                <a:latin typeface="+mj-lt"/>
                <a:ea typeface="Times New Roman" panose="02020603050405020304" pitchFamily="18" charset="0"/>
                <a:cs typeface="Times New Roman" panose="02020603050405020304" pitchFamily="18" charset="0"/>
              </a:rPr>
              <a:t>rekreacyjno</a:t>
            </a:r>
            <a:r>
              <a:rPr lang="pl-PL" sz="2200" dirty="0">
                <a:effectLst/>
                <a:latin typeface="+mj-lt"/>
                <a:ea typeface="Times New Roman" panose="02020603050405020304" pitchFamily="18" charset="0"/>
                <a:cs typeface="Times New Roman" panose="02020603050405020304" pitchFamily="18" charset="0"/>
              </a:rPr>
              <a:t> - sportowych (o ile to przedsięwzięcie nie zostało przypisane do innego celu np. poprawa dostępności i mobilności.</a:t>
            </a:r>
          </a:p>
          <a:p>
            <a:pPr algn="just">
              <a:lnSpc>
                <a:spcPct val="115000"/>
              </a:lnSpc>
              <a:spcAft>
                <a:spcPts val="600"/>
              </a:spcAft>
            </a:pPr>
            <a:endParaRPr lang="pl-PL" dirty="0">
              <a:latin typeface="+mj-lt"/>
            </a:endParaRPr>
          </a:p>
        </p:txBody>
      </p:sp>
    </p:spTree>
    <p:extLst>
      <p:ext uri="{BB962C8B-B14F-4D97-AF65-F5344CB8AC3E}">
        <p14:creationId xmlns:p14="http://schemas.microsoft.com/office/powerpoint/2010/main" val="41023457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414339"/>
            <a:ext cx="9144000" cy="828678"/>
          </a:xfrm>
        </p:spPr>
        <p:txBody>
          <a:bodyPr>
            <a:noAutofit/>
          </a:bodyPr>
          <a:lstStyle/>
          <a:p>
            <a:pPr lvl="0">
              <a:lnSpc>
                <a:spcPct val="115000"/>
              </a:lnSpc>
              <a:spcBef>
                <a:spcPts val="1000"/>
              </a:spcBef>
              <a:spcAft>
                <a:spcPts val="1000"/>
              </a:spcAft>
            </a:pPr>
            <a:r>
              <a:rPr lang="pl-PL" sz="3600" b="1" dirty="0">
                <a:effectLst/>
                <a:ea typeface="Times New Roman" panose="02020603050405020304" pitchFamily="18" charset="0"/>
                <a:cs typeface="Times New Roman" panose="02020603050405020304" pitchFamily="18" charset="0"/>
              </a:rPr>
              <a:t>Cel szczegółowy (obszar tematyczny)  a przedsięwzięcie</a:t>
            </a:r>
            <a:endParaRPr lang="pl-PL" sz="3600" dirty="0">
              <a:effectLst/>
              <a:ea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a:xfrm>
            <a:off x="198120" y="1794075"/>
            <a:ext cx="11704320" cy="4305783"/>
          </a:xfrm>
        </p:spPr>
        <p:txBody>
          <a:bodyPr>
            <a:normAutofit fontScale="92500"/>
          </a:bodyPr>
          <a:lstStyle/>
          <a:p>
            <a:pPr algn="just">
              <a:lnSpc>
                <a:spcPct val="115000"/>
              </a:lnSpc>
              <a:spcAft>
                <a:spcPts val="600"/>
              </a:spcAft>
            </a:pPr>
            <a:r>
              <a:rPr lang="pl-PL" sz="2800" b="1" u="sng" dirty="0">
                <a:latin typeface="+mj-lt"/>
                <a:ea typeface="Times New Roman" panose="02020603050405020304" pitchFamily="18" charset="0"/>
                <a:cs typeface="Times New Roman" panose="02020603050405020304" pitchFamily="18" charset="0"/>
              </a:rPr>
              <a:t>Uwaga!</a:t>
            </a:r>
            <a:r>
              <a:rPr lang="pl-PL" sz="2800" b="1" dirty="0">
                <a:latin typeface="+mj-lt"/>
                <a:ea typeface="Times New Roman" panose="02020603050405020304" pitchFamily="18" charset="0"/>
                <a:cs typeface="Times New Roman" panose="02020603050405020304" pitchFamily="18" charset="0"/>
              </a:rPr>
              <a:t>  Przy każdym przedsięwzięciu należy wskazać sposób jego realizacji (klasyczny konkurs w tym wskazanie czy będą realizowane projekty partnerskie, projekty grantowe, czy będą realizowane granty na koncepcje SV, operacje własne itd.) wraz z uzasadnieniem.</a:t>
            </a:r>
          </a:p>
          <a:p>
            <a:pPr algn="just">
              <a:lnSpc>
                <a:spcPct val="115000"/>
              </a:lnSpc>
              <a:spcAft>
                <a:spcPts val="600"/>
              </a:spcAft>
            </a:pPr>
            <a:r>
              <a:rPr lang="pl-PL" sz="2800" b="1" u="sng" dirty="0">
                <a:latin typeface="+mj-lt"/>
                <a:ea typeface="Times New Roman" panose="02020603050405020304" pitchFamily="18" charset="0"/>
                <a:cs typeface="Times New Roman" panose="02020603050405020304" pitchFamily="18" charset="0"/>
              </a:rPr>
              <a:t>Wsparcie przedsiębiorczości będzie możliwe jedynie w zakresie w jakim wpisuje się w dany cel LSR i powinno być to doprecyzowane w ramach przedsięwzięć podpiętych pod każdy cel.  Nie ma możliwości finansowania podejmowania lub rozwijania działalności gospodarczej bez wskazania konkretnego zakresu wpisującego się w dany cel LSR.</a:t>
            </a:r>
            <a:endParaRPr lang="pl-PL" sz="2800" b="1" u="sng" dirty="0">
              <a:latin typeface="+mj-lt"/>
            </a:endParaRPr>
          </a:p>
          <a:p>
            <a:pPr algn="just">
              <a:lnSpc>
                <a:spcPct val="115000"/>
              </a:lnSpc>
              <a:spcAft>
                <a:spcPts val="600"/>
              </a:spcAft>
            </a:pPr>
            <a:endParaRPr lang="pl-PL" sz="2800" dirty="0">
              <a:latin typeface="+mj-lt"/>
            </a:endParaRPr>
          </a:p>
        </p:txBody>
      </p:sp>
    </p:spTree>
    <p:extLst>
      <p:ext uri="{BB962C8B-B14F-4D97-AF65-F5344CB8AC3E}">
        <p14:creationId xmlns:p14="http://schemas.microsoft.com/office/powerpoint/2010/main" val="307697002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414339"/>
            <a:ext cx="9144000" cy="828678"/>
          </a:xfrm>
        </p:spPr>
        <p:txBody>
          <a:bodyPr>
            <a:noAutofit/>
          </a:bodyPr>
          <a:lstStyle/>
          <a:p>
            <a:pPr lvl="0">
              <a:lnSpc>
                <a:spcPct val="115000"/>
              </a:lnSpc>
              <a:spcBef>
                <a:spcPts val="1000"/>
              </a:spcBef>
              <a:spcAft>
                <a:spcPts val="1000"/>
              </a:spcAft>
            </a:pPr>
            <a:r>
              <a:rPr lang="pl-PL" sz="3600" b="1" dirty="0">
                <a:effectLst/>
                <a:ea typeface="Times New Roman" panose="02020603050405020304" pitchFamily="18" charset="0"/>
                <a:cs typeface="Times New Roman" panose="02020603050405020304" pitchFamily="18" charset="0"/>
              </a:rPr>
              <a:t>Cel szczegółowy (obszar tematyczny) a przedsięwzięcie</a:t>
            </a:r>
            <a:endParaRPr lang="pl-PL" sz="3600" dirty="0">
              <a:effectLst/>
              <a:ea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a:xfrm>
            <a:off x="198120" y="1243017"/>
            <a:ext cx="11704320" cy="3986868"/>
          </a:xfrm>
        </p:spPr>
        <p:txBody>
          <a:bodyPr>
            <a:normAutofit/>
          </a:bodyPr>
          <a:lstStyle/>
          <a:p>
            <a:pPr algn="just">
              <a:lnSpc>
                <a:spcPct val="115000"/>
              </a:lnSpc>
              <a:spcAft>
                <a:spcPts val="600"/>
              </a:spcAft>
            </a:pPr>
            <a:r>
              <a:rPr lang="pl-PL" sz="2800" dirty="0">
                <a:latin typeface="+mj-lt"/>
                <a:ea typeface="Times New Roman" panose="02020603050405020304" pitchFamily="18" charset="0"/>
                <a:cs typeface="Times New Roman" panose="02020603050405020304" pitchFamily="18" charset="0"/>
              </a:rPr>
              <a:t>W przypadku przedsięwzięć, które wpisują się w dwa lub więcej celów szczegółowych, należy wybrać jeden cel do którego przypiszemy przedsięwzięcie. To samo przedsięwzięcie nie może być wpisane w więcej niż jeden cel szczegółowy.</a:t>
            </a:r>
            <a:endParaRPr lang="pl-PL" sz="2800" dirty="0">
              <a:effectLst/>
              <a:latin typeface="+mj-lt"/>
              <a:ea typeface="Times New Roman" panose="02020603050405020304" pitchFamily="18" charset="0"/>
              <a:cs typeface="Times New Roman" panose="02020603050405020304" pitchFamily="18" charset="0"/>
            </a:endParaRPr>
          </a:p>
          <a:p>
            <a:pPr algn="just">
              <a:lnSpc>
                <a:spcPct val="115000"/>
              </a:lnSpc>
              <a:spcAft>
                <a:spcPts val="600"/>
              </a:spcAft>
            </a:pPr>
            <a:r>
              <a:rPr lang="pl-PL" sz="2800" b="1" u="sng" dirty="0">
                <a:effectLst/>
                <a:latin typeface="+mj-lt"/>
                <a:ea typeface="Times New Roman" panose="02020603050405020304" pitchFamily="18" charset="0"/>
              </a:rPr>
              <a:t>W odniesieniu do poziomu szczegółowości formułowania przedsięwzięć, istotne jest aby pozwalał on na przypisanie do jednego przedsięwzięcia jednego źródła finansowania (jeden program/jedno działanie). </a:t>
            </a:r>
            <a:endParaRPr lang="pl-PL" sz="2800" b="1" u="sng" dirty="0">
              <a:latin typeface="+mj-lt"/>
            </a:endParaRPr>
          </a:p>
        </p:txBody>
      </p:sp>
    </p:spTree>
    <p:extLst>
      <p:ext uri="{BB962C8B-B14F-4D97-AF65-F5344CB8AC3E}">
        <p14:creationId xmlns:p14="http://schemas.microsoft.com/office/powerpoint/2010/main" val="29080018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414339"/>
            <a:ext cx="9144000" cy="551660"/>
          </a:xfrm>
        </p:spPr>
        <p:txBody>
          <a:bodyPr>
            <a:noAutofit/>
          </a:bodyPr>
          <a:lstStyle/>
          <a:p>
            <a:pPr lvl="0">
              <a:lnSpc>
                <a:spcPct val="115000"/>
              </a:lnSpc>
              <a:spcBef>
                <a:spcPts val="1000"/>
              </a:spcBef>
              <a:spcAft>
                <a:spcPts val="1000"/>
              </a:spcAft>
            </a:pPr>
            <a:r>
              <a:rPr lang="pl-PL" sz="4000" b="1" dirty="0">
                <a:effectLst/>
                <a:ea typeface="Times New Roman" panose="02020603050405020304" pitchFamily="18" charset="0"/>
              </a:rPr>
              <a:t>Cele i  komplementarność w LSR </a:t>
            </a:r>
            <a:endParaRPr lang="pl-PL" sz="4000" b="1" dirty="0">
              <a:effectLst/>
              <a:ea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a:xfrm>
            <a:off x="1116806" y="1678441"/>
            <a:ext cx="9958388" cy="828674"/>
          </a:xfrm>
          <a:ln w="28575">
            <a:solidFill>
              <a:schemeClr val="tx1"/>
            </a:solidFill>
          </a:ln>
        </p:spPr>
        <p:txBody>
          <a:bodyPr>
            <a:normAutofit/>
          </a:bodyPr>
          <a:lstStyle/>
          <a:p>
            <a:pPr algn="l">
              <a:lnSpc>
                <a:spcPct val="115000"/>
              </a:lnSpc>
              <a:spcAft>
                <a:spcPts val="600"/>
              </a:spcAft>
            </a:pPr>
            <a:r>
              <a:rPr lang="pl-PL" sz="2000" b="1" dirty="0">
                <a:effectLst/>
                <a:latin typeface="+mj-lt"/>
                <a:ea typeface="Times New Roman" panose="02020603050405020304" pitchFamily="18" charset="0"/>
                <a:cs typeface="Times New Roman" panose="02020603050405020304" pitchFamily="18" charset="0"/>
              </a:rPr>
              <a:t>WAŻNE! Cele strategiczne LSR  muszą uwzględniać  cele przypisane do programów i funduszy, z których finansowania zamierza korzystać LGD w ramach RLKS.</a:t>
            </a:r>
            <a:endParaRPr lang="pl-PL" sz="2000" b="1" dirty="0">
              <a:latin typeface="+mj-lt"/>
            </a:endParaRPr>
          </a:p>
        </p:txBody>
      </p:sp>
      <p:sp>
        <p:nvSpPr>
          <p:cNvPr id="9" name="pole tekstowe 8">
            <a:extLst>
              <a:ext uri="{FF2B5EF4-FFF2-40B4-BE49-F238E27FC236}">
                <a16:creationId xmlns:a16="http://schemas.microsoft.com/office/drawing/2014/main" id="{7885AC6E-3EBE-5595-D00E-FEF7B7148B47}"/>
              </a:ext>
            </a:extLst>
          </p:cNvPr>
          <p:cNvSpPr txBox="1"/>
          <p:nvPr/>
        </p:nvSpPr>
        <p:spPr>
          <a:xfrm>
            <a:off x="795677" y="3429000"/>
            <a:ext cx="10600645" cy="1339662"/>
          </a:xfrm>
          <a:prstGeom prst="rect">
            <a:avLst/>
          </a:prstGeom>
          <a:noFill/>
        </p:spPr>
        <p:txBody>
          <a:bodyPr wrap="square">
            <a:spAutoFit/>
          </a:bodyPr>
          <a:lstStyle/>
          <a:p>
            <a:pPr algn="just">
              <a:lnSpc>
                <a:spcPct val="115000"/>
              </a:lnSpc>
              <a:spcAft>
                <a:spcPts val="600"/>
              </a:spcAft>
            </a:pPr>
            <a:r>
              <a:rPr lang="pl-PL" sz="2400" dirty="0">
                <a:effectLst/>
                <a:latin typeface="+mj-lt"/>
                <a:ea typeface="Times New Roman" panose="02020603050405020304" pitchFamily="18" charset="0"/>
                <a:cs typeface="Times New Roman" panose="02020603050405020304" pitchFamily="18" charset="0"/>
              </a:rPr>
              <a:t>Sposób konstrukcji zawartych w LSR celów ma zasadnicze znaczenie dla późniejszej realizacji strategii, głównie w aspekcie łatwego monitorowania postępów w realizacji strategii oraz rozliczenia się z osiągniętych wyników. </a:t>
            </a:r>
          </a:p>
        </p:txBody>
      </p:sp>
    </p:spTree>
    <p:extLst>
      <p:ext uri="{BB962C8B-B14F-4D97-AF65-F5344CB8AC3E}">
        <p14:creationId xmlns:p14="http://schemas.microsoft.com/office/powerpoint/2010/main" val="350855863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Podtytuł 4">
            <a:extLst>
              <a:ext uri="{FF2B5EF4-FFF2-40B4-BE49-F238E27FC236}">
                <a16:creationId xmlns:a16="http://schemas.microsoft.com/office/drawing/2014/main" id="{A0B9037C-3B50-5FB9-5D60-5CBCF2119C78}"/>
              </a:ext>
            </a:extLst>
          </p:cNvPr>
          <p:cNvSpPr txBox="1">
            <a:spLocks noGrp="1"/>
          </p:cNvSpPr>
          <p:nvPr>
            <p:ph type="subTitle" idx="1"/>
          </p:nvPr>
        </p:nvSpPr>
        <p:spPr>
          <a:xfrm>
            <a:off x="1328737" y="421567"/>
            <a:ext cx="9958388" cy="692049"/>
          </a:xfrm>
          <a:prstGeom prst="rect">
            <a:avLst/>
          </a:prstGeom>
          <a:noFill/>
        </p:spPr>
        <p:txBody>
          <a:bodyPr wrap="square">
            <a:spAutoFit/>
          </a:bodyPr>
          <a:lstStyle/>
          <a:p>
            <a:pPr>
              <a:lnSpc>
                <a:spcPct val="115000"/>
              </a:lnSpc>
              <a:spcAft>
                <a:spcPts val="600"/>
              </a:spcAft>
            </a:pPr>
            <a:r>
              <a:rPr lang="pl-PL" sz="3600" b="1" dirty="0">
                <a:effectLst/>
                <a:latin typeface="+mj-lt"/>
                <a:ea typeface="Times New Roman" panose="02020603050405020304" pitchFamily="18" charset="0"/>
                <a:cs typeface="Times New Roman" panose="02020603050405020304" pitchFamily="18" charset="0"/>
              </a:rPr>
              <a:t>Zasady formułowania celów – kryteria SMART</a:t>
            </a:r>
            <a:endParaRPr lang="pl-PL" sz="3600" dirty="0">
              <a:effectLst/>
              <a:latin typeface="+mj-lt"/>
              <a:ea typeface="Times New Roman" panose="02020603050405020304" pitchFamily="18" charset="0"/>
              <a:cs typeface="Times New Roman" panose="02020603050405020304" pitchFamily="18" charset="0"/>
            </a:endParaRPr>
          </a:p>
        </p:txBody>
      </p:sp>
      <p:sp>
        <p:nvSpPr>
          <p:cNvPr id="11" name="pole tekstowe 10">
            <a:extLst>
              <a:ext uri="{FF2B5EF4-FFF2-40B4-BE49-F238E27FC236}">
                <a16:creationId xmlns:a16="http://schemas.microsoft.com/office/drawing/2014/main" id="{3BDDDDE0-2A9C-548F-D4F4-A9D26764465B}"/>
              </a:ext>
            </a:extLst>
          </p:cNvPr>
          <p:cNvSpPr txBox="1"/>
          <p:nvPr/>
        </p:nvSpPr>
        <p:spPr>
          <a:xfrm>
            <a:off x="242158" y="1492316"/>
            <a:ext cx="11707683" cy="4104329"/>
          </a:xfrm>
          <a:prstGeom prst="rect">
            <a:avLst/>
          </a:prstGeom>
          <a:noFill/>
        </p:spPr>
        <p:txBody>
          <a:bodyPr wrap="square">
            <a:spAutoFit/>
          </a:bodyPr>
          <a:lstStyle/>
          <a:p>
            <a:pPr algn="just">
              <a:lnSpc>
                <a:spcPct val="115000"/>
              </a:lnSpc>
              <a:spcAft>
                <a:spcPts val="600"/>
              </a:spcAft>
            </a:pPr>
            <a:r>
              <a:rPr lang="pl-PL" sz="2800" b="1" dirty="0">
                <a:effectLst/>
                <a:latin typeface="+mj-lt"/>
                <a:ea typeface="Times New Roman" panose="02020603050405020304" pitchFamily="18" charset="0"/>
                <a:cs typeface="Times New Roman" panose="02020603050405020304" pitchFamily="18" charset="0"/>
              </a:rPr>
              <a:t>S</a:t>
            </a:r>
            <a:r>
              <a:rPr lang="pl-PL" sz="2800" dirty="0">
                <a:effectLst/>
                <a:latin typeface="+mj-lt"/>
                <a:ea typeface="Times New Roman" panose="02020603050405020304" pitchFamily="18" charset="0"/>
                <a:cs typeface="Times New Roman" panose="02020603050405020304" pitchFamily="18" charset="0"/>
              </a:rPr>
              <a:t>(</a:t>
            </a:r>
            <a:r>
              <a:rPr lang="pl-PL" sz="2800" dirty="0" err="1">
                <a:effectLst/>
                <a:latin typeface="+mj-lt"/>
                <a:ea typeface="Times New Roman" panose="02020603050405020304" pitchFamily="18" charset="0"/>
                <a:cs typeface="Times New Roman" panose="02020603050405020304" pitchFamily="18" charset="0"/>
              </a:rPr>
              <a:t>pecific</a:t>
            </a:r>
            <a:r>
              <a:rPr lang="pl-PL" sz="2800" dirty="0">
                <a:effectLst/>
                <a:latin typeface="+mj-lt"/>
                <a:ea typeface="Times New Roman" panose="02020603050405020304" pitchFamily="18" charset="0"/>
                <a:cs typeface="Times New Roman" panose="02020603050405020304" pitchFamily="18" charset="0"/>
              </a:rPr>
              <a:t>) – powinny stanowić rozwiązanie dla określonych w strategii problemów i wyzwań.</a:t>
            </a:r>
            <a:r>
              <a:rPr lang="pl-PL" sz="2800" b="1" dirty="0">
                <a:effectLst/>
                <a:latin typeface="+mj-lt"/>
                <a:ea typeface="Times New Roman" panose="02020603050405020304" pitchFamily="18" charset="0"/>
                <a:cs typeface="Times New Roman" panose="02020603050405020304" pitchFamily="18" charset="0"/>
              </a:rPr>
              <a:t> </a:t>
            </a:r>
            <a:r>
              <a:rPr lang="pl-PL" sz="2800" dirty="0">
                <a:effectLst/>
                <a:latin typeface="+mj-lt"/>
                <a:ea typeface="Times New Roman" panose="02020603050405020304" pitchFamily="18" charset="0"/>
                <a:cs typeface="Times New Roman" panose="02020603050405020304" pitchFamily="18" charset="0"/>
              </a:rPr>
              <a:t>Sformułowane cele powinny wynikać wprost z diagnozy obszaru objętego strategią i z analizy SWOT. Istotne jest także, aby uwzględniały wyniki konsultacji społecznych. Ze względu na cele RLKS, LSR nie powinna być strategią ekspercką, ale w jak największym stopniu powinna uwzględniać opinie mieszkańców obszaru LGD i mieć cechy strategii partnerskiej.  </a:t>
            </a:r>
          </a:p>
          <a:p>
            <a:pPr algn="just">
              <a:lnSpc>
                <a:spcPct val="115000"/>
              </a:lnSpc>
              <a:spcAft>
                <a:spcPts val="600"/>
              </a:spcAft>
            </a:pPr>
            <a:r>
              <a:rPr lang="pl-PL" sz="2800" b="1" dirty="0">
                <a:effectLst/>
                <a:latin typeface="+mj-lt"/>
                <a:ea typeface="Times New Roman" panose="02020603050405020304" pitchFamily="18" charset="0"/>
                <a:cs typeface="Times New Roman" panose="02020603050405020304" pitchFamily="18" charset="0"/>
              </a:rPr>
              <a:t>M</a:t>
            </a:r>
            <a:r>
              <a:rPr lang="pl-PL" sz="2800" dirty="0">
                <a:effectLst/>
                <a:latin typeface="+mj-lt"/>
                <a:ea typeface="Times New Roman" panose="02020603050405020304" pitchFamily="18" charset="0"/>
                <a:cs typeface="Times New Roman" panose="02020603050405020304" pitchFamily="18" charset="0"/>
              </a:rPr>
              <a:t>(</a:t>
            </a:r>
            <a:r>
              <a:rPr lang="pl-PL" sz="2800" dirty="0" err="1">
                <a:effectLst/>
                <a:latin typeface="+mj-lt"/>
                <a:ea typeface="Times New Roman" panose="02020603050405020304" pitchFamily="18" charset="0"/>
                <a:cs typeface="Times New Roman" panose="02020603050405020304" pitchFamily="18" charset="0"/>
              </a:rPr>
              <a:t>easurable</a:t>
            </a:r>
            <a:r>
              <a:rPr lang="pl-PL" sz="2800" dirty="0">
                <a:effectLst/>
                <a:latin typeface="+mj-lt"/>
                <a:ea typeface="Times New Roman" panose="02020603050405020304" pitchFamily="18" charset="0"/>
                <a:cs typeface="Times New Roman" panose="02020603050405020304" pitchFamily="18" charset="0"/>
              </a:rPr>
              <a:t>) – mierzalne poprzez wskaźniki. Sposób konstruowania mierzalnych wskaźników będzie przedstawiony w dalszej części prezentacji. </a:t>
            </a:r>
          </a:p>
        </p:txBody>
      </p:sp>
    </p:spTree>
    <p:extLst>
      <p:ext uri="{BB962C8B-B14F-4D97-AF65-F5344CB8AC3E}">
        <p14:creationId xmlns:p14="http://schemas.microsoft.com/office/powerpoint/2010/main" val="46427953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26211" y="123874"/>
            <a:ext cx="10644188" cy="828674"/>
          </a:xfrm>
        </p:spPr>
        <p:txBody>
          <a:bodyPr>
            <a:noAutofit/>
          </a:bodyPr>
          <a:lstStyle/>
          <a:p>
            <a:pPr>
              <a:lnSpc>
                <a:spcPct val="115000"/>
              </a:lnSpc>
              <a:spcBef>
                <a:spcPts val="1000"/>
              </a:spcBef>
              <a:spcAft>
                <a:spcPts val="1000"/>
              </a:spcAft>
            </a:pPr>
            <a:r>
              <a:rPr lang="pl-PL" sz="3600" b="1" dirty="0">
                <a:effectLst/>
                <a:ea typeface="Times New Roman" panose="02020603050405020304" pitchFamily="18" charset="0"/>
                <a:cs typeface="Times New Roman" panose="02020603050405020304" pitchFamily="18" charset="0"/>
              </a:rPr>
              <a:t>Zasady formułowania celów – kryteria SMART</a:t>
            </a:r>
            <a:r>
              <a:rPr lang="pl-PL" sz="3600" b="1" dirty="0">
                <a:ea typeface="Times New Roman" panose="02020603050405020304" pitchFamily="18" charset="0"/>
                <a:cs typeface="Times New Roman" panose="02020603050405020304" pitchFamily="18" charset="0"/>
              </a:rPr>
              <a:t> c.d.</a:t>
            </a:r>
            <a:endParaRPr lang="pl-PL" sz="3600" dirty="0">
              <a:effectLst/>
              <a:ea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a:xfrm>
            <a:off x="322628" y="1189521"/>
            <a:ext cx="11612880" cy="3986873"/>
          </a:xfrm>
        </p:spPr>
        <p:txBody>
          <a:bodyPr>
            <a:normAutofit fontScale="85000" lnSpcReduction="10000"/>
          </a:bodyPr>
          <a:lstStyle/>
          <a:p>
            <a:pPr algn="just">
              <a:lnSpc>
                <a:spcPct val="115000"/>
              </a:lnSpc>
              <a:spcAft>
                <a:spcPts val="600"/>
              </a:spcAft>
            </a:pPr>
            <a:r>
              <a:rPr lang="pl-PL" b="1" dirty="0">
                <a:effectLst/>
                <a:latin typeface="+mj-lt"/>
                <a:ea typeface="Times New Roman" panose="02020603050405020304" pitchFamily="18" charset="0"/>
                <a:cs typeface="Times New Roman" panose="02020603050405020304" pitchFamily="18" charset="0"/>
              </a:rPr>
              <a:t>A</a:t>
            </a:r>
            <a:r>
              <a:rPr lang="pl-PL" dirty="0">
                <a:effectLst/>
                <a:latin typeface="+mj-lt"/>
                <a:ea typeface="Times New Roman" panose="02020603050405020304" pitchFamily="18" charset="0"/>
                <a:cs typeface="Times New Roman" panose="02020603050405020304" pitchFamily="18" charset="0"/>
              </a:rPr>
              <a:t>(</a:t>
            </a:r>
            <a:r>
              <a:rPr lang="pl-PL" dirty="0" err="1">
                <a:effectLst/>
                <a:latin typeface="+mj-lt"/>
                <a:ea typeface="Times New Roman" panose="02020603050405020304" pitchFamily="18" charset="0"/>
                <a:cs typeface="Times New Roman" panose="02020603050405020304" pitchFamily="18" charset="0"/>
              </a:rPr>
              <a:t>mbitious</a:t>
            </a:r>
            <a:r>
              <a:rPr lang="pl-PL" dirty="0">
                <a:effectLst/>
                <a:latin typeface="+mj-lt"/>
                <a:ea typeface="Times New Roman" panose="02020603050405020304" pitchFamily="18" charset="0"/>
                <a:cs typeface="Times New Roman" panose="02020603050405020304" pitchFamily="18" charset="0"/>
              </a:rPr>
              <a:t>) – ambitne. Konstruując cele należy wyważyć dwie cechy, którym powinny odpowiadać cele: ambitne i możliwe do osiągnięcia. Odnosząc to do praktyki przygotowywania strategii, nie należy ulegać pokusie minimalizacji celów tylko po to, aby wywiązać się ze wskaźników. </a:t>
            </a:r>
          </a:p>
          <a:p>
            <a:pPr algn="just">
              <a:lnSpc>
                <a:spcPct val="115000"/>
              </a:lnSpc>
              <a:spcAft>
                <a:spcPts val="600"/>
              </a:spcAft>
            </a:pPr>
            <a:r>
              <a:rPr lang="pl-PL" b="1" dirty="0">
                <a:effectLst/>
                <a:latin typeface="+mj-lt"/>
                <a:ea typeface="Times New Roman" panose="02020603050405020304" pitchFamily="18" charset="0"/>
                <a:cs typeface="Times New Roman" panose="02020603050405020304" pitchFamily="18" charset="0"/>
              </a:rPr>
              <a:t>R</a:t>
            </a:r>
            <a:r>
              <a:rPr lang="pl-PL" dirty="0">
                <a:effectLst/>
                <a:latin typeface="+mj-lt"/>
                <a:ea typeface="Times New Roman" panose="02020603050405020304" pitchFamily="18" charset="0"/>
                <a:cs typeface="Times New Roman" panose="02020603050405020304" pitchFamily="18" charset="0"/>
              </a:rPr>
              <a:t>(</a:t>
            </a:r>
            <a:r>
              <a:rPr lang="pl-PL" dirty="0" err="1">
                <a:effectLst/>
                <a:latin typeface="+mj-lt"/>
                <a:ea typeface="Times New Roman" panose="02020603050405020304" pitchFamily="18" charset="0"/>
                <a:cs typeface="Times New Roman" panose="02020603050405020304" pitchFamily="18" charset="0"/>
              </a:rPr>
              <a:t>ational</a:t>
            </a:r>
            <a:r>
              <a:rPr lang="pl-PL" dirty="0">
                <a:effectLst/>
                <a:latin typeface="+mj-lt"/>
                <a:ea typeface="Times New Roman" panose="02020603050405020304" pitchFamily="18" charset="0"/>
                <a:cs typeface="Times New Roman" panose="02020603050405020304" pitchFamily="18" charset="0"/>
              </a:rPr>
              <a:t>) – cel powinien być możliwy do osiągnięcia, przy czym możliwość ta powinna być analizowana na dwóch płaszczyznach: perspektywy czasowej oraz możliwości technicznych i ekonomicznych, którymi dysponuje (lub dysponować może) LGD w określonej perspektywie czasowej. Konstruując cele szczegółowe i przedsięwzięcia należy pamiętać, że przypisane im wskaźniki monitorowania, powinny zostać w programowanej perspektywie osiągnięte. Wyłącznie cele ogólne mogą wykraczać poza perspektywę czasową określoną w LSR, choć także i one powinny wykazać w pomiarze pewien uchwytny „postęp”. </a:t>
            </a:r>
          </a:p>
          <a:p>
            <a:pPr algn="just">
              <a:lnSpc>
                <a:spcPct val="115000"/>
              </a:lnSpc>
              <a:spcAft>
                <a:spcPts val="600"/>
              </a:spcAft>
            </a:pPr>
            <a:r>
              <a:rPr lang="pl-PL" b="1" dirty="0">
                <a:latin typeface="+mj-lt"/>
                <a:ea typeface="Times New Roman" panose="02020603050405020304" pitchFamily="18" charset="0"/>
                <a:cs typeface="Times New Roman" panose="02020603050405020304" pitchFamily="18" charset="0"/>
              </a:rPr>
              <a:t>P</a:t>
            </a:r>
            <a:r>
              <a:rPr lang="pl-PL" b="1" dirty="0">
                <a:effectLst/>
                <a:latin typeface="+mj-lt"/>
                <a:ea typeface="Times New Roman" panose="02020603050405020304" pitchFamily="18" charset="0"/>
                <a:cs typeface="Times New Roman" panose="02020603050405020304" pitchFamily="18" charset="0"/>
              </a:rPr>
              <a:t>rzy konstrukcji celów konieczne jest wyważenie cechy A z cechą R ze SMART .</a:t>
            </a:r>
            <a:endParaRPr lang="pl-PL" dirty="0">
              <a:effectLst/>
              <a:latin typeface="+mj-lt"/>
              <a:ea typeface="Times New Roman" panose="02020603050405020304" pitchFamily="18" charset="0"/>
              <a:cs typeface="Times New Roman" panose="02020603050405020304" pitchFamily="18" charset="0"/>
            </a:endParaRPr>
          </a:p>
          <a:p>
            <a:pPr algn="just">
              <a:lnSpc>
                <a:spcPct val="115000"/>
              </a:lnSpc>
              <a:spcAft>
                <a:spcPts val="600"/>
              </a:spcAft>
            </a:pPr>
            <a:endParaRPr lang="pl-PL" dirty="0">
              <a:latin typeface="+mj-lt"/>
            </a:endParaRPr>
          </a:p>
        </p:txBody>
      </p:sp>
    </p:spTree>
    <p:extLst>
      <p:ext uri="{BB962C8B-B14F-4D97-AF65-F5344CB8AC3E}">
        <p14:creationId xmlns:p14="http://schemas.microsoft.com/office/powerpoint/2010/main" val="38078708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414339"/>
            <a:ext cx="9144000" cy="828674"/>
          </a:xfrm>
        </p:spPr>
        <p:txBody>
          <a:bodyPr>
            <a:normAutofit/>
          </a:bodyPr>
          <a:lstStyle/>
          <a:p>
            <a:pPr>
              <a:lnSpc>
                <a:spcPct val="115000"/>
              </a:lnSpc>
              <a:spcBef>
                <a:spcPts val="1000"/>
              </a:spcBef>
              <a:spcAft>
                <a:spcPts val="1000"/>
              </a:spcAft>
            </a:pPr>
            <a:r>
              <a:rPr lang="pl-PL" sz="3600" b="1" dirty="0">
                <a:effectLst/>
                <a:ea typeface="Times New Roman" panose="02020603050405020304" pitchFamily="18" charset="0"/>
                <a:cs typeface="Times New Roman" panose="02020603050405020304" pitchFamily="18" charset="0"/>
              </a:rPr>
              <a:t>Zasady formułowania celów – kryteria SMART</a:t>
            </a:r>
            <a:r>
              <a:rPr lang="pl-PL" sz="3600" b="1" dirty="0">
                <a:ea typeface="Times New Roman" panose="02020603050405020304" pitchFamily="18" charset="0"/>
                <a:cs typeface="Times New Roman" panose="02020603050405020304" pitchFamily="18" charset="0"/>
              </a:rPr>
              <a:t> c.d.</a:t>
            </a:r>
            <a:endParaRPr lang="pl-PL" sz="3600" dirty="0">
              <a:effectLst/>
              <a:ea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a:xfrm>
            <a:off x="365759" y="1947814"/>
            <a:ext cx="11366165" cy="3282071"/>
          </a:xfrm>
        </p:spPr>
        <p:txBody>
          <a:bodyPr>
            <a:normAutofit/>
          </a:bodyPr>
          <a:lstStyle/>
          <a:p>
            <a:pPr algn="just">
              <a:lnSpc>
                <a:spcPct val="115000"/>
              </a:lnSpc>
              <a:spcAft>
                <a:spcPts val="600"/>
              </a:spcAft>
            </a:pPr>
            <a:r>
              <a:rPr lang="pl-PL" sz="2400" b="1" dirty="0">
                <a:effectLst/>
                <a:latin typeface="+mj-lt"/>
                <a:ea typeface="Times New Roman" panose="02020603050405020304" pitchFamily="18" charset="0"/>
                <a:cs typeface="Times New Roman" panose="02020603050405020304" pitchFamily="18" charset="0"/>
              </a:rPr>
              <a:t>T</a:t>
            </a:r>
            <a:r>
              <a:rPr lang="pl-PL" sz="2400" dirty="0">
                <a:effectLst/>
                <a:latin typeface="+mj-lt"/>
                <a:ea typeface="Times New Roman" panose="02020603050405020304" pitchFamily="18" charset="0"/>
                <a:cs typeface="Times New Roman" panose="02020603050405020304" pitchFamily="18" charset="0"/>
              </a:rPr>
              <a:t>(</a:t>
            </a:r>
            <a:r>
              <a:rPr lang="pl-PL" sz="2400" dirty="0" err="1">
                <a:effectLst/>
                <a:latin typeface="+mj-lt"/>
                <a:ea typeface="Times New Roman" panose="02020603050405020304" pitchFamily="18" charset="0"/>
                <a:cs typeface="Times New Roman" panose="02020603050405020304" pitchFamily="18" charset="0"/>
              </a:rPr>
              <a:t>ime</a:t>
            </a:r>
            <a:r>
              <a:rPr lang="pl-PL" sz="2400" dirty="0">
                <a:effectLst/>
                <a:latin typeface="+mj-lt"/>
                <a:ea typeface="Times New Roman" panose="02020603050405020304" pitchFamily="18" charset="0"/>
                <a:cs typeface="Times New Roman" panose="02020603050405020304" pitchFamily="18" charset="0"/>
              </a:rPr>
              <a:t>) – cele muszą mieć określoną perspektywę czasową. W tym przypadku perspektywę czasową wyznacza końcowa data perspektywy programowej UE tj. 2027 rok. Poszczególne fundusze i programy mogą ustalić inne, wcześniejsze ramy czasowe osiągnięcia wskaźników, wynikające z przyjętych harmonogramów lub założeń programowych.</a:t>
            </a:r>
            <a:endParaRPr lang="pl-PL" sz="2000" dirty="0">
              <a:effectLst/>
              <a:latin typeface="+mj-lt"/>
              <a:ea typeface="Times New Roman" panose="02020603050405020304" pitchFamily="18" charset="0"/>
              <a:cs typeface="Times New Roman" panose="02020603050405020304" pitchFamily="18" charset="0"/>
            </a:endParaRPr>
          </a:p>
          <a:p>
            <a:pPr algn="just">
              <a:lnSpc>
                <a:spcPct val="115000"/>
              </a:lnSpc>
              <a:spcAft>
                <a:spcPts val="600"/>
              </a:spcAft>
            </a:pPr>
            <a:endParaRPr lang="pl-PL" dirty="0">
              <a:latin typeface="+mj-lt"/>
            </a:endParaRPr>
          </a:p>
        </p:txBody>
      </p:sp>
    </p:spTree>
    <p:extLst>
      <p:ext uri="{BB962C8B-B14F-4D97-AF65-F5344CB8AC3E}">
        <p14:creationId xmlns:p14="http://schemas.microsoft.com/office/powerpoint/2010/main" val="7712936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414339"/>
            <a:ext cx="9144000" cy="413791"/>
          </a:xfrm>
        </p:spPr>
        <p:txBody>
          <a:bodyPr>
            <a:noAutofit/>
          </a:bodyPr>
          <a:lstStyle/>
          <a:p>
            <a:pPr lvl="0">
              <a:lnSpc>
                <a:spcPct val="115000"/>
              </a:lnSpc>
              <a:spcBef>
                <a:spcPts val="1000"/>
              </a:spcBef>
              <a:spcAft>
                <a:spcPts val="1000"/>
              </a:spcAft>
            </a:pPr>
            <a:r>
              <a:rPr lang="pl-PL" sz="3600" b="1" dirty="0">
                <a:effectLst/>
                <a:ea typeface="Times New Roman" panose="02020603050405020304" pitchFamily="18" charset="0"/>
                <a:cs typeface="Times New Roman" panose="02020603050405020304" pitchFamily="18" charset="0"/>
              </a:rPr>
              <a:t>Partycypacyjny charakter LSR a konstrukcja celów</a:t>
            </a:r>
          </a:p>
        </p:txBody>
      </p:sp>
      <p:sp>
        <p:nvSpPr>
          <p:cNvPr id="3" name="Podtytuł 2"/>
          <p:cNvSpPr>
            <a:spLocks noGrp="1"/>
          </p:cNvSpPr>
          <p:nvPr>
            <p:ph type="subTitle" idx="1"/>
          </p:nvPr>
        </p:nvSpPr>
        <p:spPr>
          <a:xfrm>
            <a:off x="269965" y="1314801"/>
            <a:ext cx="11472845" cy="4228397"/>
          </a:xfrm>
        </p:spPr>
        <p:txBody>
          <a:bodyPr>
            <a:normAutofit/>
          </a:bodyPr>
          <a:lstStyle/>
          <a:p>
            <a:pPr lvl="0" algn="just">
              <a:lnSpc>
                <a:spcPct val="115000"/>
              </a:lnSpc>
              <a:spcAft>
                <a:spcPts val="800"/>
              </a:spcAft>
            </a:pPr>
            <a:r>
              <a:rPr lang="pl-PL" sz="2800" dirty="0">
                <a:effectLst/>
                <a:latin typeface="+mj-lt"/>
                <a:ea typeface="Times New Roman" panose="02020603050405020304" pitchFamily="18" charset="0"/>
                <a:cs typeface="Times New Roman" panose="02020603050405020304" pitchFamily="18" charset="0"/>
              </a:rPr>
              <a:t>Partycypacyjny charakter LSR wymaga dodatkowo, aby konstruowane cele były jasno sprecyzowane, zrozumiałe i zaakceptowane przez wszystkie strony biorące udział w tworzeniu strategii. W procesie dopracowywania szczegółów strategii, warto konsultować kluczowe sprawy z zainteresowanymi grupami mieszkańców. </a:t>
            </a:r>
          </a:p>
          <a:p>
            <a:pPr lvl="0" algn="just">
              <a:lnSpc>
                <a:spcPct val="115000"/>
              </a:lnSpc>
              <a:spcAft>
                <a:spcPts val="800"/>
              </a:spcAft>
            </a:pPr>
            <a:r>
              <a:rPr lang="pl-PL" sz="2800" b="1" dirty="0">
                <a:latin typeface="+mj-lt"/>
                <a:ea typeface="Times New Roman" panose="02020603050405020304" pitchFamily="18" charset="0"/>
                <a:cs typeface="Times New Roman" panose="02020603050405020304" pitchFamily="18" charset="0"/>
              </a:rPr>
              <a:t>Przy dokonywaniu wyboru celów do realizacji w ramach LSR należy dążyć do uzyskania konsensusu społecznego, który jest warunkiem akceptacji działań LGD na późniejszych etapach wdrażania Strategii.</a:t>
            </a:r>
            <a:endParaRPr lang="pl-PL" sz="2800" b="1" dirty="0">
              <a:effectLst/>
              <a:latin typeface="+mj-lt"/>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685642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804727"/>
            <a:ext cx="9144000" cy="667701"/>
          </a:xfrm>
        </p:spPr>
        <p:txBody>
          <a:bodyPr>
            <a:noAutofit/>
          </a:bodyPr>
          <a:lstStyle/>
          <a:p>
            <a:pPr>
              <a:lnSpc>
                <a:spcPct val="115000"/>
              </a:lnSpc>
              <a:spcBef>
                <a:spcPts val="1000"/>
              </a:spcBef>
              <a:spcAft>
                <a:spcPts val="1000"/>
              </a:spcAft>
            </a:pPr>
            <a:r>
              <a:rPr lang="x-none" sz="3600" b="1" dirty="0">
                <a:effectLst/>
              </a:rPr>
              <a:t>Przypisanie wskaźników do celów szczegółowych </a:t>
            </a:r>
            <a:r>
              <a:rPr lang="pl-PL" sz="3600" b="1" dirty="0">
                <a:effectLst/>
              </a:rPr>
              <a:t>i</a:t>
            </a:r>
            <a:r>
              <a:rPr lang="x-none" sz="3600" b="1" dirty="0">
                <a:effectLst/>
              </a:rPr>
              <a:t> przedsięwzięć</a:t>
            </a:r>
            <a:endParaRPr lang="pl-PL" sz="3200" dirty="0">
              <a:effectLst/>
              <a:ea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a:xfrm>
            <a:off x="285156" y="1632857"/>
            <a:ext cx="11612880" cy="3429260"/>
          </a:xfrm>
        </p:spPr>
        <p:txBody>
          <a:bodyPr>
            <a:normAutofit/>
          </a:bodyPr>
          <a:lstStyle/>
          <a:p>
            <a:pPr algn="just">
              <a:lnSpc>
                <a:spcPct val="115000"/>
              </a:lnSpc>
              <a:spcAft>
                <a:spcPts val="600"/>
              </a:spcAft>
            </a:pPr>
            <a:r>
              <a:rPr lang="pl-PL" sz="2800" dirty="0">
                <a:effectLst/>
                <a:latin typeface="+mj-lt"/>
                <a:ea typeface="Times New Roman" panose="02020603050405020304" pitchFamily="18" charset="0"/>
                <a:cs typeface="Times New Roman" panose="02020603050405020304" pitchFamily="18" charset="0"/>
              </a:rPr>
              <a:t>z punktu widzenia mierzenia postępów w realizacji strategii </a:t>
            </a:r>
            <a:r>
              <a:rPr lang="pl-PL" sz="2800" dirty="0">
                <a:latin typeface="+mj-lt"/>
                <a:ea typeface="Times New Roman" panose="02020603050405020304" pitchFamily="18" charset="0"/>
                <a:cs typeface="Times New Roman" panose="02020603050405020304" pitchFamily="18" charset="0"/>
              </a:rPr>
              <a:t>najważniejsze </a:t>
            </a:r>
            <a:r>
              <a:rPr lang="pl-PL" sz="2800" dirty="0">
                <a:effectLst/>
                <a:latin typeface="+mj-lt"/>
                <a:ea typeface="Times New Roman" panose="02020603050405020304" pitchFamily="18" charset="0"/>
                <a:cs typeface="Times New Roman" panose="02020603050405020304" pitchFamily="18" charset="0"/>
              </a:rPr>
              <a:t>jest właściwe przyporządkowanie wskaźnika do celu. </a:t>
            </a:r>
            <a:r>
              <a:rPr lang="pl-PL" sz="2800" b="1" u="sng" dirty="0">
                <a:effectLst/>
                <a:latin typeface="+mj-lt"/>
                <a:ea typeface="Times New Roman" panose="02020603050405020304" pitchFamily="18" charset="0"/>
                <a:cs typeface="Times New Roman" panose="02020603050405020304" pitchFamily="18" charset="0"/>
              </a:rPr>
              <a:t>Wskaźnik powinien w sposób prosty i zrozumiały korespondować z konkretnym celem (przedsięwzięciem) i dawać czytelną informację nt. postępów w jego realizacji.</a:t>
            </a:r>
            <a:r>
              <a:rPr lang="pl-PL" sz="2800" dirty="0">
                <a:effectLst/>
                <a:latin typeface="+mj-lt"/>
                <a:ea typeface="Times New Roman" panose="02020603050405020304" pitchFamily="18" charset="0"/>
                <a:cs typeface="Times New Roman" panose="02020603050405020304" pitchFamily="18" charset="0"/>
              </a:rPr>
              <a:t> Zadaniem wskaźnika jest wychwycenie zmiany wywołanej realizacją strategii, a nie podsumowanie całego sektora czy dziedziny życia;</a:t>
            </a:r>
          </a:p>
          <a:p>
            <a:pPr marL="342900" indent="-342900" algn="just">
              <a:lnSpc>
                <a:spcPct val="115000"/>
              </a:lnSpc>
              <a:spcAft>
                <a:spcPts val="600"/>
              </a:spcAft>
              <a:buFont typeface="Wingdings" panose="05000000000000000000" pitchFamily="2" charset="2"/>
              <a:buChar char="Ø"/>
            </a:pPr>
            <a:endParaRPr lang="pl-PL" dirty="0">
              <a:latin typeface="+mj-lt"/>
            </a:endParaRPr>
          </a:p>
        </p:txBody>
      </p:sp>
    </p:spTree>
    <p:extLst>
      <p:ext uri="{BB962C8B-B14F-4D97-AF65-F5344CB8AC3E}">
        <p14:creationId xmlns:p14="http://schemas.microsoft.com/office/powerpoint/2010/main" val="25525212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218512" y="273100"/>
            <a:ext cx="9144000" cy="413791"/>
          </a:xfrm>
        </p:spPr>
        <p:txBody>
          <a:bodyPr>
            <a:noAutofit/>
          </a:bodyPr>
          <a:lstStyle/>
          <a:p>
            <a:pPr lvl="0">
              <a:lnSpc>
                <a:spcPct val="115000"/>
              </a:lnSpc>
              <a:spcBef>
                <a:spcPts val="1000"/>
              </a:spcBef>
              <a:spcAft>
                <a:spcPts val="1000"/>
              </a:spcAft>
            </a:pPr>
            <a:r>
              <a:rPr lang="pl-PL" sz="4000" b="1" dirty="0">
                <a:effectLst/>
                <a:ea typeface="Times New Roman" panose="02020603050405020304" pitchFamily="18" charset="0"/>
                <a:cs typeface="Times New Roman" panose="02020603050405020304" pitchFamily="18" charset="0"/>
              </a:rPr>
              <a:t>Wskaźniki</a:t>
            </a:r>
            <a:r>
              <a:rPr lang="pl-PL" sz="4000" b="1" i="1" dirty="0">
                <a:effectLst/>
                <a:ea typeface="Times New Roman" panose="02020603050405020304" pitchFamily="18" charset="0"/>
                <a:cs typeface="Times New Roman" panose="02020603050405020304" pitchFamily="18" charset="0"/>
              </a:rPr>
              <a:t> </a:t>
            </a:r>
          </a:p>
        </p:txBody>
      </p:sp>
      <p:sp>
        <p:nvSpPr>
          <p:cNvPr id="3" name="Podtytuł 2"/>
          <p:cNvSpPr>
            <a:spLocks noGrp="1"/>
          </p:cNvSpPr>
          <p:nvPr>
            <p:ph type="subTitle" idx="1"/>
          </p:nvPr>
        </p:nvSpPr>
        <p:spPr>
          <a:xfrm>
            <a:off x="400705" y="987832"/>
            <a:ext cx="11223171" cy="5181473"/>
          </a:xfrm>
        </p:spPr>
        <p:txBody>
          <a:bodyPr>
            <a:noAutofit/>
          </a:bodyPr>
          <a:lstStyle/>
          <a:p>
            <a:pPr algn="just">
              <a:lnSpc>
                <a:spcPct val="160000"/>
              </a:lnSpc>
              <a:spcAft>
                <a:spcPts val="600"/>
              </a:spcAft>
            </a:pPr>
            <a:r>
              <a:rPr lang="pl-PL" b="1" dirty="0">
                <a:effectLst/>
                <a:latin typeface="+mj-lt"/>
                <a:ea typeface="Times New Roman" panose="02020603050405020304" pitchFamily="18" charset="0"/>
                <a:cs typeface="Times New Roman" panose="02020603050405020304" pitchFamily="18" charset="0"/>
              </a:rPr>
              <a:t>wskaźniki powinny być mierzalne</a:t>
            </a:r>
            <a:r>
              <a:rPr lang="pl-PL" dirty="0">
                <a:effectLst/>
                <a:latin typeface="+mj-lt"/>
                <a:ea typeface="Times New Roman" panose="02020603050405020304" pitchFamily="18" charset="0"/>
                <a:cs typeface="Times New Roman" panose="02020603050405020304" pitchFamily="18" charset="0"/>
              </a:rPr>
              <a:t>, dla każdego z nich powinna być wskazana jednostka miary, stan początkowy i planowany stan docelowy (ewentualnie poziomy przejściowe – jeżeli takie planujemy). </a:t>
            </a:r>
          </a:p>
          <a:p>
            <a:pPr algn="just">
              <a:lnSpc>
                <a:spcPct val="160000"/>
              </a:lnSpc>
              <a:spcAft>
                <a:spcPts val="600"/>
              </a:spcAft>
            </a:pPr>
            <a:r>
              <a:rPr lang="pl-PL" b="1" dirty="0">
                <a:latin typeface="+mj-lt"/>
                <a:ea typeface="Times New Roman" panose="02020603050405020304" pitchFamily="18" charset="0"/>
                <a:cs typeface="Times New Roman" panose="02020603050405020304" pitchFamily="18" charset="0"/>
              </a:rPr>
              <a:t>N</a:t>
            </a:r>
            <a:r>
              <a:rPr lang="pl-PL" b="1" dirty="0">
                <a:effectLst/>
                <a:latin typeface="+mj-lt"/>
                <a:ea typeface="Times New Roman" panose="02020603050405020304" pitchFamily="18" charset="0"/>
                <a:cs typeface="Times New Roman" panose="02020603050405020304" pitchFamily="18" charset="0"/>
              </a:rPr>
              <a:t>ie należy stosować określeń obciążonych niekonkretnością i wieloznacznością, np. efektywny, skuteczny, zgodny, pełny, itp</a:t>
            </a:r>
            <a:r>
              <a:rPr lang="pl-PL" dirty="0">
                <a:effectLst/>
                <a:latin typeface="+mj-lt"/>
                <a:ea typeface="Times New Roman" panose="02020603050405020304" pitchFamily="18" charset="0"/>
                <a:cs typeface="Times New Roman" panose="02020603050405020304" pitchFamily="18" charset="0"/>
              </a:rPr>
              <a:t>., a także nie dających się zmierzyć np. </a:t>
            </a:r>
            <a:r>
              <a:rPr lang="pl-PL" b="1" dirty="0">
                <a:effectLst/>
                <a:latin typeface="+mj-lt"/>
                <a:ea typeface="Times New Roman" panose="02020603050405020304" pitchFamily="18" charset="0"/>
                <a:cs typeface="Times New Roman" panose="02020603050405020304" pitchFamily="18" charset="0"/>
              </a:rPr>
              <a:t>zwiększenie zdolności instytucjonalnych, poprawa efektywności, poprawa wydajności, ocena znaczenia, itd.;</a:t>
            </a:r>
          </a:p>
          <a:p>
            <a:pPr marL="342900" indent="-342900" algn="just">
              <a:lnSpc>
                <a:spcPct val="115000"/>
              </a:lnSpc>
              <a:spcAft>
                <a:spcPts val="600"/>
              </a:spcAft>
              <a:buFont typeface="Arial" panose="020B0604020202020204" pitchFamily="34" charset="0"/>
              <a:buChar char="•"/>
            </a:pPr>
            <a:endParaRPr lang="pl-PL" dirty="0">
              <a:latin typeface="+mj-lt"/>
            </a:endParaRPr>
          </a:p>
        </p:txBody>
      </p:sp>
    </p:spTree>
    <p:extLst>
      <p:ext uri="{BB962C8B-B14F-4D97-AF65-F5344CB8AC3E}">
        <p14:creationId xmlns:p14="http://schemas.microsoft.com/office/powerpoint/2010/main" val="8032369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224287" y="1012723"/>
            <a:ext cx="11495765" cy="4559401"/>
          </a:xfrm>
        </p:spPr>
        <p:txBody>
          <a:bodyPr>
            <a:normAutofit/>
          </a:bodyPr>
          <a:lstStyle/>
          <a:p>
            <a:pPr algn="just">
              <a:lnSpc>
                <a:spcPct val="100000"/>
              </a:lnSpc>
              <a:spcBef>
                <a:spcPts val="0"/>
              </a:spcBef>
            </a:pPr>
            <a:r>
              <a:rPr lang="pl-PL" sz="2800" dirty="0">
                <a:effectLst/>
                <a:latin typeface="+mj-lt"/>
                <a:ea typeface="Arial" panose="020B0604020202020204" pitchFamily="34" charset="0"/>
                <a:cs typeface="Times New Roman" panose="02020603050405020304" pitchFamily="18" charset="0"/>
              </a:rPr>
              <a:t>W rozdziale należy zawrzeć przede wszystkim:</a:t>
            </a:r>
            <a:endParaRPr lang="pl-PL" sz="2800" dirty="0">
              <a:effectLst/>
              <a:latin typeface="+mj-lt"/>
              <a:ea typeface="Times New Roman" panose="02020603050405020304" pitchFamily="18" charset="0"/>
              <a:cs typeface="Times New Roman" panose="02020603050405020304" pitchFamily="18" charset="0"/>
            </a:endParaRPr>
          </a:p>
          <a:p>
            <a:pPr marL="342900" lvl="0" indent="-342900" algn="just">
              <a:lnSpc>
                <a:spcPct val="100000"/>
              </a:lnSpc>
              <a:spcBef>
                <a:spcPts val="0"/>
              </a:spcBef>
              <a:buFont typeface="+mj-lt"/>
              <a:buAutoNum type="alphaLcParenR"/>
            </a:pPr>
            <a:r>
              <a:rPr lang="pl-PL" sz="2800" dirty="0">
                <a:effectLst/>
                <a:latin typeface="+mj-lt"/>
                <a:ea typeface="Arial" panose="020B0604020202020204" pitchFamily="34" charset="0"/>
                <a:cs typeface="Times New Roman" panose="02020603050405020304" pitchFamily="18" charset="0"/>
              </a:rPr>
              <a:t> opis celów LSR,</a:t>
            </a:r>
            <a:endParaRPr lang="pl-PL" sz="2800" dirty="0">
              <a:effectLst/>
              <a:latin typeface="+mj-lt"/>
              <a:ea typeface="Times New Roman" panose="02020603050405020304" pitchFamily="18" charset="0"/>
              <a:cs typeface="Times New Roman" panose="02020603050405020304" pitchFamily="18" charset="0"/>
            </a:endParaRPr>
          </a:p>
          <a:p>
            <a:pPr marL="342900" lvl="0" indent="-342900" algn="just">
              <a:lnSpc>
                <a:spcPct val="100000"/>
              </a:lnSpc>
              <a:spcBef>
                <a:spcPts val="0"/>
              </a:spcBef>
              <a:buFont typeface="+mj-lt"/>
              <a:buAutoNum type="alphaLcParenR"/>
            </a:pPr>
            <a:r>
              <a:rPr lang="pl-PL" sz="2800" dirty="0">
                <a:effectLst/>
                <a:latin typeface="+mj-lt"/>
                <a:ea typeface="Arial" panose="020B0604020202020204" pitchFamily="34" charset="0"/>
                <a:cs typeface="Times New Roman" panose="02020603050405020304" pitchFamily="18" charset="0"/>
              </a:rPr>
              <a:t> opis przedsięwzięć realizujących cele LSR i przypisanie im adekwatnych wskaźników, które to wskaźniki zapewniają w dostatecznym stopniu realizację tych celów,</a:t>
            </a:r>
            <a:endParaRPr lang="pl-PL" sz="2800" dirty="0">
              <a:effectLst/>
              <a:latin typeface="+mj-lt"/>
              <a:ea typeface="Times New Roman" panose="02020603050405020304" pitchFamily="18" charset="0"/>
              <a:cs typeface="Times New Roman" panose="02020603050405020304" pitchFamily="18" charset="0"/>
            </a:endParaRPr>
          </a:p>
          <a:p>
            <a:pPr marL="342900" lvl="0" indent="-342900" algn="just">
              <a:lnSpc>
                <a:spcPct val="100000"/>
              </a:lnSpc>
              <a:spcBef>
                <a:spcPts val="0"/>
              </a:spcBef>
              <a:buFont typeface="+mj-lt"/>
              <a:buAutoNum type="alphaLcParenR"/>
            </a:pPr>
            <a:r>
              <a:rPr lang="pl-PL" sz="2800" dirty="0">
                <a:effectLst/>
                <a:latin typeface="+mj-lt"/>
                <a:ea typeface="Arial" panose="020B0604020202020204" pitchFamily="34" charset="0"/>
                <a:cs typeface="Times New Roman" panose="02020603050405020304" pitchFamily="18" charset="0"/>
              </a:rPr>
              <a:t> określenie </a:t>
            </a:r>
            <a:r>
              <a:rPr lang="pl-PL" sz="2800" b="1" u="sng" dirty="0">
                <a:effectLst/>
                <a:latin typeface="+mj-lt"/>
                <a:ea typeface="Arial" panose="020B0604020202020204" pitchFamily="34" charset="0"/>
                <a:cs typeface="Times New Roman" panose="02020603050405020304" pitchFamily="18" charset="0"/>
              </a:rPr>
              <a:t>kompletnych, adekwatnych i mierzalnych rezultatów</a:t>
            </a:r>
            <a:r>
              <a:rPr lang="pl-PL" sz="2800" dirty="0">
                <a:effectLst/>
                <a:latin typeface="+mj-lt"/>
                <a:ea typeface="Arial" panose="020B0604020202020204" pitchFamily="34" charset="0"/>
                <a:cs typeface="Times New Roman" panose="02020603050405020304" pitchFamily="18" charset="0"/>
              </a:rPr>
              <a:t> (wskaźników) do określonych celów LSR ,</a:t>
            </a:r>
            <a:endParaRPr lang="pl-PL" sz="2800" dirty="0">
              <a:effectLst/>
              <a:latin typeface="+mj-lt"/>
              <a:ea typeface="Times New Roman" panose="02020603050405020304" pitchFamily="18" charset="0"/>
              <a:cs typeface="Times New Roman" panose="02020603050405020304" pitchFamily="18" charset="0"/>
            </a:endParaRPr>
          </a:p>
          <a:p>
            <a:pPr marL="342900" lvl="0" indent="-342900" algn="just">
              <a:lnSpc>
                <a:spcPct val="100000"/>
              </a:lnSpc>
              <a:spcBef>
                <a:spcPts val="0"/>
              </a:spcBef>
              <a:buFont typeface="+mj-lt"/>
              <a:buAutoNum type="alphaLcParenR"/>
            </a:pPr>
            <a:r>
              <a:rPr lang="pl-PL" sz="2800" dirty="0">
                <a:effectLst/>
                <a:latin typeface="+mj-lt"/>
                <a:ea typeface="Arial" panose="020B0604020202020204" pitchFamily="34" charset="0"/>
                <a:cs typeface="Times New Roman" panose="02020603050405020304" pitchFamily="18" charset="0"/>
              </a:rPr>
              <a:t> harmonogram osiągania poszczególnych wskaźników produktu oraz realizacji budżetu LSR w planie działania; </a:t>
            </a:r>
            <a:endParaRPr lang="pl-PL" sz="2800" dirty="0">
              <a:effectLst/>
              <a:latin typeface="+mj-lt"/>
              <a:ea typeface="Times New Roman" panose="02020603050405020304" pitchFamily="18" charset="0"/>
              <a:cs typeface="Times New Roman" panose="02020603050405020304" pitchFamily="18" charset="0"/>
            </a:endParaRPr>
          </a:p>
          <a:p>
            <a:pPr algn="just">
              <a:lnSpc>
                <a:spcPct val="100000"/>
              </a:lnSpc>
              <a:spcBef>
                <a:spcPts val="0"/>
              </a:spcBef>
            </a:pPr>
            <a:endParaRPr lang="pl-PL" sz="2000" dirty="0">
              <a:latin typeface="+mj-lt"/>
            </a:endParaRPr>
          </a:p>
        </p:txBody>
      </p:sp>
    </p:spTree>
    <p:extLst>
      <p:ext uri="{BB962C8B-B14F-4D97-AF65-F5344CB8AC3E}">
        <p14:creationId xmlns:p14="http://schemas.microsoft.com/office/powerpoint/2010/main" val="319461982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414339"/>
            <a:ext cx="9144000" cy="530541"/>
          </a:xfrm>
        </p:spPr>
        <p:txBody>
          <a:bodyPr>
            <a:noAutofit/>
          </a:bodyPr>
          <a:lstStyle/>
          <a:p>
            <a:pPr lvl="0">
              <a:lnSpc>
                <a:spcPct val="115000"/>
              </a:lnSpc>
              <a:spcBef>
                <a:spcPts val="1000"/>
              </a:spcBef>
              <a:spcAft>
                <a:spcPts val="1000"/>
              </a:spcAft>
            </a:pPr>
            <a:r>
              <a:rPr lang="pl-PL" sz="4400" b="1" dirty="0">
                <a:effectLst/>
                <a:ea typeface="Times New Roman" panose="02020603050405020304" pitchFamily="18" charset="0"/>
                <a:cs typeface="Times New Roman" panose="02020603050405020304" pitchFamily="18" charset="0"/>
              </a:rPr>
              <a:t>Wskaźniki</a:t>
            </a:r>
          </a:p>
        </p:txBody>
      </p:sp>
      <p:sp>
        <p:nvSpPr>
          <p:cNvPr id="3" name="Podtytuł 2"/>
          <p:cNvSpPr>
            <a:spLocks noGrp="1"/>
          </p:cNvSpPr>
          <p:nvPr>
            <p:ph type="subTitle" idx="1"/>
          </p:nvPr>
        </p:nvSpPr>
        <p:spPr>
          <a:xfrm>
            <a:off x="320039" y="1328057"/>
            <a:ext cx="11411885" cy="3901828"/>
          </a:xfrm>
        </p:spPr>
        <p:txBody>
          <a:bodyPr>
            <a:normAutofit/>
          </a:bodyPr>
          <a:lstStyle/>
          <a:p>
            <a:pPr marL="342900" lvl="0" indent="-342900" algn="just">
              <a:lnSpc>
                <a:spcPct val="115000"/>
              </a:lnSpc>
              <a:spcBef>
                <a:spcPts val="600"/>
              </a:spcBef>
              <a:spcAft>
                <a:spcPts val="600"/>
              </a:spcAft>
              <a:buFont typeface="Arial" panose="020B0604020202020204" pitchFamily="34" charset="0"/>
              <a:buChar char="•"/>
            </a:pPr>
            <a:r>
              <a:rPr lang="pl-PL" dirty="0">
                <a:effectLst/>
                <a:latin typeface="+mj-lt"/>
                <a:ea typeface="Times New Roman" panose="02020603050405020304" pitchFamily="18" charset="0"/>
                <a:cs typeface="Times New Roman" panose="02020603050405020304" pitchFamily="18" charset="0"/>
              </a:rPr>
              <a:t>dla każdej planowanej wartości wskaźnika musi być także ustalona </a:t>
            </a:r>
            <a:r>
              <a:rPr lang="pl-PL" b="1" dirty="0">
                <a:effectLst/>
                <a:latin typeface="+mj-lt"/>
                <a:ea typeface="Times New Roman" panose="02020603050405020304" pitchFamily="18" charset="0"/>
                <a:cs typeface="Times New Roman" panose="02020603050405020304" pitchFamily="18" charset="0"/>
              </a:rPr>
              <a:t>perspektywa czasowa, </a:t>
            </a:r>
            <a:r>
              <a:rPr lang="pl-PL" dirty="0">
                <a:effectLst/>
                <a:latin typeface="+mj-lt"/>
                <a:ea typeface="Times New Roman" panose="02020603050405020304" pitchFamily="18" charset="0"/>
                <a:cs typeface="Times New Roman" panose="02020603050405020304" pitchFamily="18" charset="0"/>
              </a:rPr>
              <a:t>tzn. określenie dat, w których poszczególne pułapy wskaźników mają być osiągnięte (końcową datą będzie prawdopodobnie rok 2027 – kończący perspektywę finansową, co nie przeszkadza, że mogą być określane daty pośrednie dla dokonania pomiaru ewentualnych przejściowych poziomów wskaźników – na potrzeby ewaluacji własnej LSR);</a:t>
            </a:r>
          </a:p>
          <a:p>
            <a:pPr marL="342900" lvl="0" indent="-342900" algn="just">
              <a:lnSpc>
                <a:spcPct val="115000"/>
              </a:lnSpc>
              <a:spcBef>
                <a:spcPts val="600"/>
              </a:spcBef>
              <a:spcAft>
                <a:spcPts val="600"/>
              </a:spcAft>
              <a:buFont typeface="Arial" panose="020B0604020202020204" pitchFamily="34" charset="0"/>
              <a:buChar char="•"/>
            </a:pPr>
            <a:r>
              <a:rPr lang="pl-PL" dirty="0">
                <a:effectLst/>
                <a:latin typeface="+mj-lt"/>
                <a:ea typeface="Times New Roman" panose="02020603050405020304" pitchFamily="18" charset="0"/>
                <a:cs typeface="Times New Roman" panose="02020603050405020304" pitchFamily="18" charset="0"/>
              </a:rPr>
              <a:t>wskaźniki powinny być możliwe do zmierzenia z uwzględnieniem </a:t>
            </a:r>
            <a:r>
              <a:rPr lang="pl-PL" dirty="0" err="1">
                <a:effectLst/>
                <a:latin typeface="+mj-lt"/>
                <a:ea typeface="Times New Roman" panose="02020603050405020304" pitchFamily="18" charset="0"/>
                <a:cs typeface="Times New Roman" panose="02020603050405020304" pitchFamily="18" charset="0"/>
              </a:rPr>
              <a:t>dezagregacji</a:t>
            </a:r>
            <a:r>
              <a:rPr lang="pl-PL" dirty="0">
                <a:effectLst/>
                <a:latin typeface="+mj-lt"/>
                <a:ea typeface="Times New Roman" panose="02020603050405020304" pitchFamily="18" charset="0"/>
                <a:cs typeface="Times New Roman" panose="02020603050405020304" pitchFamily="18" charset="0"/>
              </a:rPr>
              <a:t> według różnych cech (np. kobiety/mężczyźni, wielkość przedsiębiorstwa itp..);</a:t>
            </a:r>
          </a:p>
          <a:p>
            <a:pPr marL="342900" indent="-342900" algn="just">
              <a:lnSpc>
                <a:spcPct val="115000"/>
              </a:lnSpc>
              <a:spcAft>
                <a:spcPts val="600"/>
              </a:spcAft>
              <a:buFont typeface="Arial" panose="020B0604020202020204" pitchFamily="34" charset="0"/>
              <a:buChar char="•"/>
            </a:pPr>
            <a:endParaRPr lang="pl-PL" dirty="0">
              <a:latin typeface="+mj-lt"/>
            </a:endParaRPr>
          </a:p>
        </p:txBody>
      </p:sp>
    </p:spTree>
    <p:extLst>
      <p:ext uri="{BB962C8B-B14F-4D97-AF65-F5344CB8AC3E}">
        <p14:creationId xmlns:p14="http://schemas.microsoft.com/office/powerpoint/2010/main" val="9276567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659153"/>
            <a:ext cx="9144000" cy="413791"/>
          </a:xfrm>
        </p:spPr>
        <p:txBody>
          <a:bodyPr>
            <a:noAutofit/>
          </a:bodyPr>
          <a:lstStyle/>
          <a:p>
            <a:pPr lvl="0">
              <a:lnSpc>
                <a:spcPct val="115000"/>
              </a:lnSpc>
              <a:spcBef>
                <a:spcPts val="1000"/>
              </a:spcBef>
              <a:spcAft>
                <a:spcPts val="1000"/>
              </a:spcAft>
            </a:pPr>
            <a:r>
              <a:rPr lang="pl-PL" sz="4000" b="1" dirty="0">
                <a:ea typeface="Times New Roman" panose="02020603050405020304" pitchFamily="18" charset="0"/>
                <a:cs typeface="Times New Roman" panose="02020603050405020304" pitchFamily="18" charset="0"/>
              </a:rPr>
              <a:t>Ws</a:t>
            </a:r>
            <a:r>
              <a:rPr lang="pl-PL" sz="4000" b="1" dirty="0">
                <a:effectLst/>
                <a:ea typeface="Times New Roman" panose="02020603050405020304" pitchFamily="18" charset="0"/>
                <a:cs typeface="Times New Roman" panose="02020603050405020304" pitchFamily="18" charset="0"/>
              </a:rPr>
              <a:t>kaźniki</a:t>
            </a:r>
          </a:p>
        </p:txBody>
      </p:sp>
      <p:sp>
        <p:nvSpPr>
          <p:cNvPr id="3" name="Podtytuł 2"/>
          <p:cNvSpPr>
            <a:spLocks noGrp="1"/>
          </p:cNvSpPr>
          <p:nvPr>
            <p:ph type="subTitle" idx="1"/>
          </p:nvPr>
        </p:nvSpPr>
        <p:spPr>
          <a:xfrm>
            <a:off x="251460" y="1475617"/>
            <a:ext cx="11689080" cy="4309439"/>
          </a:xfrm>
        </p:spPr>
        <p:txBody>
          <a:bodyPr>
            <a:normAutofit/>
          </a:bodyPr>
          <a:lstStyle/>
          <a:p>
            <a:pPr marL="342900" lvl="0" indent="-342900" algn="just">
              <a:lnSpc>
                <a:spcPct val="115000"/>
              </a:lnSpc>
              <a:spcBef>
                <a:spcPts val="600"/>
              </a:spcBef>
              <a:spcAft>
                <a:spcPts val="600"/>
              </a:spcAft>
              <a:buFont typeface="Arial" panose="020B0604020202020204" pitchFamily="34" charset="0"/>
              <a:buChar char="•"/>
            </a:pPr>
            <a:r>
              <a:rPr lang="pl-PL" dirty="0">
                <a:effectLst/>
                <a:latin typeface="+mj-lt"/>
                <a:ea typeface="Times New Roman" panose="02020603050405020304" pitchFamily="18" charset="0"/>
                <a:cs typeface="Times New Roman" panose="02020603050405020304" pitchFamily="18" charset="0"/>
              </a:rPr>
              <a:t>wskaźnik musi odpowiadać potrzebom osób monitorujących postęp w strategii, </a:t>
            </a:r>
            <a:r>
              <a:rPr lang="pl-PL" b="1" dirty="0">
                <a:effectLst/>
                <a:latin typeface="+mj-lt"/>
                <a:ea typeface="Times New Roman" panose="02020603050405020304" pitchFamily="18" charset="0"/>
                <a:cs typeface="Times New Roman" panose="02020603050405020304" pitchFamily="18" charset="0"/>
              </a:rPr>
              <a:t>nie należy zbierać danych, które nie zostaną wykorzystane do oceny tego, czy strategia idzie w pożądanym kierunku oraz takich, których pomiar jest nieracjonalny finansowo;</a:t>
            </a:r>
          </a:p>
          <a:p>
            <a:pPr marL="342900" lvl="0" indent="-342900" algn="just">
              <a:lnSpc>
                <a:spcPct val="115000"/>
              </a:lnSpc>
              <a:spcAft>
                <a:spcPts val="600"/>
              </a:spcAft>
              <a:buFont typeface="Arial" panose="020B0604020202020204" pitchFamily="34" charset="0"/>
              <a:buChar char="•"/>
            </a:pPr>
            <a:r>
              <a:rPr lang="pl-PL" b="1" dirty="0">
                <a:effectLst/>
                <a:latin typeface="+mj-lt"/>
                <a:ea typeface="Times New Roman" panose="02020603050405020304" pitchFamily="18" charset="0"/>
                <a:cs typeface="Times New Roman" panose="02020603050405020304" pitchFamily="18" charset="0"/>
              </a:rPr>
              <a:t>dokonywanie pomiaru powinno być możliwe w oparciu o dostępne źródła</a:t>
            </a:r>
            <a:r>
              <a:rPr lang="pl-PL" dirty="0">
                <a:effectLst/>
                <a:latin typeface="+mj-lt"/>
                <a:ea typeface="Times New Roman" panose="02020603050405020304" pitchFamily="18" charset="0"/>
                <a:cs typeface="Times New Roman" panose="02020603050405020304" pitchFamily="18" charset="0"/>
              </a:rPr>
              <a:t>, w strategii należy wskazać sposób oraz częstotliwość dokonywania pomiarów. Pozyskiwanie danych do pomiaru powinno być w miarę proste i </a:t>
            </a:r>
            <a:r>
              <a:rPr lang="pl-PL" b="1" dirty="0">
                <a:effectLst/>
                <a:latin typeface="+mj-lt"/>
                <a:ea typeface="Times New Roman" panose="02020603050405020304" pitchFamily="18" charset="0"/>
                <a:cs typeface="Times New Roman" panose="02020603050405020304" pitchFamily="18" charset="0"/>
              </a:rPr>
              <a:t>w miarę możliwości bazować na informacjach z dokumentów przechowywanych w LGD, lub Instytucji wdrażającej, albo otrzymywanych od beneficjentów i wnioskodawców. </a:t>
            </a:r>
            <a:endParaRPr lang="pl-PL" dirty="0">
              <a:latin typeface="+mj-lt"/>
            </a:endParaRPr>
          </a:p>
        </p:txBody>
      </p:sp>
    </p:spTree>
    <p:extLst>
      <p:ext uri="{BB962C8B-B14F-4D97-AF65-F5344CB8AC3E}">
        <p14:creationId xmlns:p14="http://schemas.microsoft.com/office/powerpoint/2010/main" val="3278478410"/>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1010302"/>
            <a:ext cx="9144000" cy="413791"/>
          </a:xfrm>
        </p:spPr>
        <p:txBody>
          <a:bodyPr>
            <a:noAutofit/>
          </a:bodyPr>
          <a:lstStyle/>
          <a:p>
            <a:pPr>
              <a:lnSpc>
                <a:spcPct val="115000"/>
              </a:lnSpc>
              <a:spcBef>
                <a:spcPts val="1000"/>
              </a:spcBef>
              <a:spcAft>
                <a:spcPts val="1000"/>
              </a:spcAft>
            </a:pPr>
            <a:r>
              <a:rPr lang="pl-PL" sz="4000" b="1" dirty="0">
                <a:effectLst/>
                <a:ea typeface="Times New Roman" panose="02020603050405020304" pitchFamily="18" charset="0"/>
                <a:cs typeface="Times New Roman" panose="02020603050405020304" pitchFamily="18" charset="0"/>
              </a:rPr>
              <a:t>Wskaźniki realizacji przedsięwzięć – wskaźniki produktu</a:t>
            </a:r>
            <a:endParaRPr lang="pl-PL" sz="4000" dirty="0">
              <a:effectLst/>
              <a:ea typeface="Times New Roman" panose="02020603050405020304" pitchFamily="18" charset="0"/>
              <a:cs typeface="Times New Roman" panose="02020603050405020304" pitchFamily="18" charset="0"/>
            </a:endParaRPr>
          </a:p>
        </p:txBody>
      </p:sp>
      <p:sp>
        <p:nvSpPr>
          <p:cNvPr id="3" name="Podtytuł 2"/>
          <p:cNvSpPr>
            <a:spLocks noGrp="1"/>
          </p:cNvSpPr>
          <p:nvPr>
            <p:ph type="subTitle" idx="1"/>
          </p:nvPr>
        </p:nvSpPr>
        <p:spPr>
          <a:xfrm>
            <a:off x="304799" y="1424093"/>
            <a:ext cx="11582401" cy="5578591"/>
          </a:xfrm>
        </p:spPr>
        <p:txBody>
          <a:bodyPr>
            <a:noAutofit/>
          </a:bodyPr>
          <a:lstStyle/>
          <a:p>
            <a:pPr algn="just">
              <a:lnSpc>
                <a:spcPct val="100000"/>
              </a:lnSpc>
            </a:pPr>
            <a:r>
              <a:rPr lang="pl-PL" dirty="0">
                <a:effectLst/>
                <a:latin typeface="+mj-lt"/>
                <a:ea typeface="Times New Roman" panose="02020603050405020304" pitchFamily="18" charset="0"/>
              </a:rPr>
              <a:t>Wskaźnik produktu mierzy fizyczne efekty (produkty usług, dostaw lub robót budowlanych), będące wynikiem  realizacji pojedynczych projektów składających się na przedsięwzięcia. </a:t>
            </a:r>
            <a:r>
              <a:rPr lang="pl-PL" b="1" dirty="0">
                <a:effectLst/>
                <a:latin typeface="+mj-lt"/>
                <a:ea typeface="Times New Roman" panose="02020603050405020304" pitchFamily="18" charset="0"/>
              </a:rPr>
              <a:t>Fizyczny efekt (produkt) pojawia się natychmiast po zrealizowaniu każdego pojedynczego projektu, </a:t>
            </a:r>
            <a:r>
              <a:rPr lang="pl-PL" dirty="0">
                <a:effectLst/>
                <a:latin typeface="+mj-lt"/>
                <a:ea typeface="Times New Roman" panose="02020603050405020304" pitchFamily="18" charset="0"/>
              </a:rPr>
              <a:t>w wyniku zaangażowania zasobów (głównie finansowych) np. boisko, plac zabaw, szkolenie dla mieszkańców, warsztaty, impreza masowa, koncert,  nowa działalność gospodarcza, ścieżka rowerowa, wyremontowana świetlica itp.</a:t>
            </a:r>
          </a:p>
          <a:p>
            <a:pPr algn="just">
              <a:lnSpc>
                <a:spcPct val="100000"/>
              </a:lnSpc>
            </a:pPr>
            <a:r>
              <a:rPr lang="pl-PL" i="1" dirty="0">
                <a:effectLst/>
                <a:latin typeface="+mj-lt"/>
                <a:ea typeface="Times New Roman" panose="02020603050405020304" pitchFamily="18" charset="0"/>
              </a:rPr>
              <a:t> Wskaźniki produktu mogą być sformułowane: „liczba wybudowanych / przebudowanych boisk sportowych (lub szerzej: obiektów sportowych)”; „liczba  wybudowanych / przebudowanych placów zabaw (lub szerzej: miejsc rekreacji dla dzieci)”; liczba godzin przeprowadzonych szkoleń dla (nazwa grupy dla której prowadzono szkolenia)”; „liczba godzin przeprowadzonych warsztatów (doprecyzowanie)”; liczba zorganizowanych imprez masowych”; liczba zorganizowanych koncertów”; „liczba zarejestrowanych działalności gospodarczych”, „liczba km. wybudowanych ścieżek rowerowych”; „liczba wyremontowanych / wybudowanych świetlic (lub szerzej budynków pełniących funkcje kulturalne</a:t>
            </a:r>
            <a:endParaRPr lang="pl-PL" i="1" dirty="0">
              <a:latin typeface="+mj-lt"/>
            </a:endParaRPr>
          </a:p>
        </p:txBody>
      </p:sp>
    </p:spTree>
    <p:extLst>
      <p:ext uri="{BB962C8B-B14F-4D97-AF65-F5344CB8AC3E}">
        <p14:creationId xmlns:p14="http://schemas.microsoft.com/office/powerpoint/2010/main" val="427779474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600621"/>
            <a:ext cx="9144000" cy="684710"/>
          </a:xfrm>
        </p:spPr>
        <p:txBody>
          <a:bodyPr>
            <a:noAutofit/>
          </a:bodyPr>
          <a:lstStyle/>
          <a:p>
            <a:pPr lvl="0">
              <a:lnSpc>
                <a:spcPct val="115000"/>
              </a:lnSpc>
              <a:spcBef>
                <a:spcPts val="1000"/>
              </a:spcBef>
              <a:spcAft>
                <a:spcPts val="1000"/>
              </a:spcAft>
            </a:pPr>
            <a:r>
              <a:rPr lang="pl-PL" sz="4000" b="1" dirty="0">
                <a:effectLst/>
                <a:ea typeface="Times New Roman" panose="02020603050405020304" pitchFamily="18" charset="0"/>
                <a:cs typeface="Times New Roman" panose="02020603050405020304" pitchFamily="18" charset="0"/>
              </a:rPr>
              <a:t>Wskaźniki produktu</a:t>
            </a:r>
          </a:p>
        </p:txBody>
      </p:sp>
      <p:sp>
        <p:nvSpPr>
          <p:cNvPr id="3" name="Podtytuł 2"/>
          <p:cNvSpPr>
            <a:spLocks noGrp="1"/>
          </p:cNvSpPr>
          <p:nvPr>
            <p:ph type="subTitle" idx="1"/>
          </p:nvPr>
        </p:nvSpPr>
        <p:spPr>
          <a:xfrm>
            <a:off x="526211" y="1532932"/>
            <a:ext cx="11360989" cy="3696953"/>
          </a:xfrm>
        </p:spPr>
        <p:txBody>
          <a:bodyPr>
            <a:normAutofit/>
          </a:bodyPr>
          <a:lstStyle/>
          <a:p>
            <a:pPr algn="just">
              <a:lnSpc>
                <a:spcPct val="115000"/>
              </a:lnSpc>
              <a:spcAft>
                <a:spcPts val="600"/>
              </a:spcAft>
            </a:pPr>
            <a:r>
              <a:rPr lang="pl-PL" b="1" u="sng" dirty="0">
                <a:effectLst/>
                <a:latin typeface="+mj-lt"/>
                <a:ea typeface="Times New Roman" panose="02020603050405020304" pitchFamily="18" charset="0"/>
                <a:cs typeface="Times New Roman" panose="02020603050405020304" pitchFamily="18" charset="0"/>
              </a:rPr>
              <a:t>UWAGA!: wskaźniki produktu nie mogą ograniczać się do pomiaru liczby zrealizowanych operacji, </a:t>
            </a:r>
            <a:r>
              <a:rPr lang="pl-PL" dirty="0">
                <a:effectLst/>
                <a:latin typeface="+mj-lt"/>
                <a:ea typeface="Times New Roman" panose="02020603050405020304" pitchFamily="18" charset="0"/>
                <a:cs typeface="Times New Roman" panose="02020603050405020304" pitchFamily="18" charset="0"/>
              </a:rPr>
              <a:t>ale być nastawione na pomiar konkretnych produktów, powstałych w wyniku realizacji operacji. Oznacza to, że </a:t>
            </a:r>
            <a:r>
              <a:rPr lang="pl-PL" b="1" dirty="0">
                <a:effectLst/>
                <a:latin typeface="+mj-lt"/>
                <a:ea typeface="Times New Roman" panose="02020603050405020304" pitchFamily="18" charset="0"/>
                <a:cs typeface="Times New Roman" panose="02020603050405020304" pitchFamily="18" charset="0"/>
              </a:rPr>
              <a:t>w wyniku realizacji jednej operacji, może powstać więcej niż jeden produkt, np. boisko i plac zabaw, lub boisko, plac zabaw i impreza masowa. </a:t>
            </a:r>
            <a:r>
              <a:rPr lang="pl-PL" dirty="0">
                <a:effectLst/>
                <a:latin typeface="+mj-lt"/>
                <a:ea typeface="Times New Roman" panose="02020603050405020304" pitchFamily="18" charset="0"/>
                <a:cs typeface="Times New Roman" panose="02020603050405020304" pitchFamily="18" charset="0"/>
              </a:rPr>
              <a:t>Nie ma natomiast możliwości, aby realizacja operacji nie zakończyła się podniesieniem wartości co najmniej jednego wskaźnika produktu o co najmniej jedną jednostkę miary. Brak takiego efektu oznaczałby bowiem, że realizacja operacji nie miała wpływu na realizację celów LSR, czyli projekt taki nie powinien być wybrany przez organ decyzyjny LGD.</a:t>
            </a:r>
          </a:p>
          <a:p>
            <a:pPr algn="just">
              <a:lnSpc>
                <a:spcPct val="115000"/>
              </a:lnSpc>
              <a:spcAft>
                <a:spcPts val="600"/>
              </a:spcAft>
            </a:pPr>
            <a:endParaRPr lang="pl-PL" dirty="0">
              <a:latin typeface="+mj-lt"/>
            </a:endParaRPr>
          </a:p>
        </p:txBody>
      </p:sp>
    </p:spTree>
    <p:extLst>
      <p:ext uri="{BB962C8B-B14F-4D97-AF65-F5344CB8AC3E}">
        <p14:creationId xmlns:p14="http://schemas.microsoft.com/office/powerpoint/2010/main" val="92983397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228600" y="184632"/>
            <a:ext cx="11342914" cy="735814"/>
          </a:xfrm>
        </p:spPr>
        <p:txBody>
          <a:bodyPr>
            <a:noAutofit/>
          </a:bodyPr>
          <a:lstStyle/>
          <a:p>
            <a:pPr lvl="0">
              <a:lnSpc>
                <a:spcPct val="115000"/>
              </a:lnSpc>
              <a:spcBef>
                <a:spcPts val="1000"/>
              </a:spcBef>
              <a:spcAft>
                <a:spcPts val="1000"/>
              </a:spcAft>
            </a:pPr>
            <a:r>
              <a:rPr lang="pl-PL" sz="3600" b="1" dirty="0">
                <a:ea typeface="Times New Roman" panose="02020603050405020304" pitchFamily="18" charset="0"/>
                <a:cs typeface="Times New Roman" panose="02020603050405020304" pitchFamily="18" charset="0"/>
              </a:rPr>
              <a:t>Wskaźniki realizacji celów szczegółowych - w</a:t>
            </a:r>
            <a:r>
              <a:rPr lang="pl-PL" sz="3600" b="1" dirty="0">
                <a:effectLst/>
                <a:ea typeface="Times New Roman" panose="02020603050405020304" pitchFamily="18" charset="0"/>
                <a:cs typeface="Times New Roman" panose="02020603050405020304" pitchFamily="18" charset="0"/>
              </a:rPr>
              <a:t>skaźniki rezultatu</a:t>
            </a:r>
          </a:p>
        </p:txBody>
      </p:sp>
      <p:sp>
        <p:nvSpPr>
          <p:cNvPr id="3" name="Podtytuł 2"/>
          <p:cNvSpPr>
            <a:spLocks noGrp="1"/>
          </p:cNvSpPr>
          <p:nvPr>
            <p:ph type="subTitle" idx="1"/>
          </p:nvPr>
        </p:nvSpPr>
        <p:spPr>
          <a:xfrm>
            <a:off x="228600" y="1519161"/>
            <a:ext cx="11704320" cy="4491721"/>
          </a:xfrm>
        </p:spPr>
        <p:txBody>
          <a:bodyPr>
            <a:normAutofit/>
          </a:bodyPr>
          <a:lstStyle/>
          <a:p>
            <a:pPr algn="just">
              <a:lnSpc>
                <a:spcPct val="115000"/>
              </a:lnSpc>
              <a:spcAft>
                <a:spcPts val="600"/>
              </a:spcAft>
            </a:pPr>
            <a:r>
              <a:rPr lang="pl-PL" dirty="0">
                <a:effectLst/>
                <a:latin typeface="+mj-lt"/>
                <a:ea typeface="Times New Roman" panose="02020603050405020304" pitchFamily="18" charset="0"/>
                <a:cs typeface="Times New Roman" panose="02020603050405020304" pitchFamily="18" charset="0"/>
              </a:rPr>
              <a:t>Miarą osiągania celów szczegółowych (rezultatem) będzie sposób wykorzystania produktów (dóbr, usług dostarczonych w związku z realizacją przedsięwzięć),  przez grupę docelową dla której były one przeznaczone. Zatem wskaźnikami rezultatu będą bezpośrednie i natychmiastowe efekty projektu, zmiany,  jakie nastąpiły w wyniku wdrożenia projektu.</a:t>
            </a:r>
          </a:p>
          <a:p>
            <a:pPr algn="just">
              <a:lnSpc>
                <a:spcPct val="115000"/>
              </a:lnSpc>
              <a:spcAft>
                <a:spcPts val="600"/>
              </a:spcAft>
            </a:pPr>
            <a:r>
              <a:rPr lang="pl-PL" dirty="0">
                <a:latin typeface="+mj-lt"/>
                <a:ea typeface="Times New Roman" panose="02020603050405020304" pitchFamily="18" charset="0"/>
                <a:cs typeface="Times New Roman" panose="02020603050405020304" pitchFamily="18" charset="0"/>
              </a:rPr>
              <a:t>R</a:t>
            </a:r>
            <a:r>
              <a:rPr lang="pl-PL" dirty="0">
                <a:effectLst/>
                <a:latin typeface="+mj-lt"/>
                <a:ea typeface="Times New Roman" panose="02020603050405020304" pitchFamily="18" charset="0"/>
                <a:cs typeface="Times New Roman" panose="02020603050405020304" pitchFamily="18" charset="0"/>
              </a:rPr>
              <a:t>ezultaty – to zaobserwowane jeszcze w trakcie realizacji strategii (rzadziej – pojedynczego projektu) zmiany wśród tej grupy mieszkańców, którzy korzystają z dostarczonych produktów.  Za rezultat można także uznać sposób eksploatacji infrastruktury powstałej w wyniku realizacji operacji (np. sposób wykorzystania wybudowanej świetlicy poprzez organizację kół zainteresowań, warsztatów, spotkań okolicznościowych </a:t>
            </a:r>
            <a:r>
              <a:rPr lang="pl-PL" dirty="0">
                <a:latin typeface="+mj-lt"/>
                <a:ea typeface="Times New Roman" panose="02020603050405020304" pitchFamily="18" charset="0"/>
                <a:cs typeface="Times New Roman" panose="02020603050405020304" pitchFamily="18" charset="0"/>
              </a:rPr>
              <a:t>itp..</a:t>
            </a:r>
            <a:endParaRPr lang="pl-PL" dirty="0">
              <a:effectLst/>
              <a:latin typeface="+mj-lt"/>
              <a:ea typeface="Times New Roman" panose="02020603050405020304" pitchFamily="18" charset="0"/>
              <a:cs typeface="Times New Roman" panose="02020603050405020304" pitchFamily="18" charset="0"/>
            </a:endParaRPr>
          </a:p>
          <a:p>
            <a:pPr algn="just">
              <a:lnSpc>
                <a:spcPct val="115000"/>
              </a:lnSpc>
              <a:spcAft>
                <a:spcPts val="600"/>
              </a:spcAft>
            </a:pPr>
            <a:endParaRPr lang="pl-PL" dirty="0">
              <a:latin typeface="+mj-lt"/>
            </a:endParaRPr>
          </a:p>
        </p:txBody>
      </p:sp>
    </p:spTree>
    <p:extLst>
      <p:ext uri="{BB962C8B-B14F-4D97-AF65-F5344CB8AC3E}">
        <p14:creationId xmlns:p14="http://schemas.microsoft.com/office/powerpoint/2010/main" val="353665369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691876"/>
            <a:ext cx="9144000" cy="413791"/>
          </a:xfrm>
        </p:spPr>
        <p:txBody>
          <a:bodyPr>
            <a:noAutofit/>
          </a:bodyPr>
          <a:lstStyle/>
          <a:p>
            <a:pPr lvl="0">
              <a:lnSpc>
                <a:spcPct val="115000"/>
              </a:lnSpc>
              <a:spcBef>
                <a:spcPts val="1000"/>
              </a:spcBef>
              <a:spcAft>
                <a:spcPts val="1000"/>
              </a:spcAft>
            </a:pPr>
            <a:r>
              <a:rPr lang="pl-PL" sz="4000" b="1" dirty="0">
                <a:effectLst/>
                <a:ea typeface="Times New Roman" panose="02020603050405020304" pitchFamily="18" charset="0"/>
                <a:cs typeface="Times New Roman" panose="02020603050405020304" pitchFamily="18" charset="0"/>
              </a:rPr>
              <a:t>Wskaźniki rezultatu</a:t>
            </a:r>
          </a:p>
        </p:txBody>
      </p:sp>
      <p:sp>
        <p:nvSpPr>
          <p:cNvPr id="3" name="Podtytuł 2"/>
          <p:cNvSpPr>
            <a:spLocks noGrp="1"/>
          </p:cNvSpPr>
          <p:nvPr>
            <p:ph type="subTitle" idx="1"/>
          </p:nvPr>
        </p:nvSpPr>
        <p:spPr>
          <a:xfrm>
            <a:off x="493143" y="1557473"/>
            <a:ext cx="11205714" cy="4401755"/>
          </a:xfrm>
        </p:spPr>
        <p:txBody>
          <a:bodyPr>
            <a:normAutofit/>
          </a:bodyPr>
          <a:lstStyle/>
          <a:p>
            <a:pPr algn="just">
              <a:lnSpc>
                <a:spcPct val="115000"/>
              </a:lnSpc>
              <a:spcAft>
                <a:spcPts val="600"/>
              </a:spcAft>
            </a:pPr>
            <a:r>
              <a:rPr lang="pl-PL" dirty="0">
                <a:effectLst/>
                <a:latin typeface="+mj-lt"/>
                <a:ea typeface="Times New Roman" panose="02020603050405020304" pitchFamily="18" charset="0"/>
                <a:cs typeface="Times New Roman" panose="02020603050405020304" pitchFamily="18" charset="0"/>
              </a:rPr>
              <a:t>W zależności od sposobu sformułowania, wskaźnik rezultatu może mierzyć:</a:t>
            </a:r>
          </a:p>
          <a:p>
            <a:pPr marL="342900" indent="-342900" algn="just">
              <a:lnSpc>
                <a:spcPct val="115000"/>
              </a:lnSpc>
              <a:spcAft>
                <a:spcPts val="800"/>
              </a:spcAft>
              <a:buFont typeface="+mj-lt"/>
              <a:buAutoNum type="arabicPeriod"/>
            </a:pPr>
            <a:r>
              <a:rPr lang="pl-PL" dirty="0">
                <a:effectLst/>
                <a:latin typeface="+mj-lt"/>
                <a:ea typeface="Times New Roman" panose="02020603050405020304" pitchFamily="18" charset="0"/>
                <a:cs typeface="Times New Roman" panose="02020603050405020304" pitchFamily="18" charset="0"/>
              </a:rPr>
              <a:t>stan statyczny - np. liczba osób, które ukończyły szkolenie i zdały egzamin (uzyskały certyfikat); liczba osób korzystających z nowo wybudowanych obiektów, itp.</a:t>
            </a:r>
            <a:r>
              <a:rPr lang="pl-PL" b="1" u="sng" dirty="0">
                <a:effectLst/>
                <a:latin typeface="+mj-lt"/>
                <a:ea typeface="Times New Roman" panose="02020603050405020304" pitchFamily="18" charset="0"/>
                <a:cs typeface="Times New Roman" panose="02020603050405020304" pitchFamily="18" charset="0"/>
              </a:rPr>
              <a:t> Wartość początkowa wskaźnika „statycznego” zawsze jest równa zero. </a:t>
            </a:r>
            <a:endParaRPr lang="pl-PL" dirty="0">
              <a:effectLst/>
              <a:latin typeface="+mj-lt"/>
              <a:ea typeface="Times New Roman" panose="02020603050405020304" pitchFamily="18" charset="0"/>
              <a:cs typeface="Times New Roman" panose="02020603050405020304" pitchFamily="18" charset="0"/>
            </a:endParaRPr>
          </a:p>
          <a:p>
            <a:pPr marL="342900" lvl="0" indent="-342900" algn="just">
              <a:lnSpc>
                <a:spcPct val="115000"/>
              </a:lnSpc>
              <a:spcAft>
                <a:spcPts val="600"/>
              </a:spcAft>
              <a:buFont typeface="+mj-lt"/>
              <a:buAutoNum type="arabicPeriod"/>
            </a:pPr>
            <a:r>
              <a:rPr lang="pl-PL" dirty="0">
                <a:effectLst/>
                <a:latin typeface="+mj-lt"/>
                <a:ea typeface="Times New Roman" panose="02020603050405020304" pitchFamily="18" charset="0"/>
                <a:cs typeface="Times New Roman" panose="02020603050405020304" pitchFamily="18" charset="0"/>
              </a:rPr>
              <a:t>Stan dynamiczny - zmianę w odniesieniu do stanu początkowego (postęp, dynamikę), np. wzrost liczby turystów, odwiedzających odrestaurowany zabytek, wzrost liczby użytkowników zmodernizowanej drogi itp. </a:t>
            </a:r>
          </a:p>
          <a:p>
            <a:pPr lvl="0" algn="just">
              <a:lnSpc>
                <a:spcPct val="115000"/>
              </a:lnSpc>
              <a:spcAft>
                <a:spcPts val="600"/>
              </a:spcAft>
            </a:pPr>
            <a:endParaRPr lang="pl-PL" dirty="0">
              <a:effectLst/>
              <a:latin typeface="+mj-lt"/>
              <a:ea typeface="Times New Roman" panose="02020603050405020304" pitchFamily="18" charset="0"/>
              <a:cs typeface="Times New Roman" panose="02020603050405020304" pitchFamily="18" charset="0"/>
            </a:endParaRPr>
          </a:p>
          <a:p>
            <a:pPr algn="just">
              <a:lnSpc>
                <a:spcPct val="115000"/>
              </a:lnSpc>
              <a:spcAft>
                <a:spcPts val="600"/>
              </a:spcAft>
            </a:pPr>
            <a:endParaRPr lang="pl-PL" dirty="0">
              <a:latin typeface="+mj-lt"/>
            </a:endParaRPr>
          </a:p>
        </p:txBody>
      </p:sp>
    </p:spTree>
    <p:extLst>
      <p:ext uri="{BB962C8B-B14F-4D97-AF65-F5344CB8AC3E}">
        <p14:creationId xmlns:p14="http://schemas.microsoft.com/office/powerpoint/2010/main" val="109634985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430403" y="523547"/>
            <a:ext cx="9144000" cy="413791"/>
          </a:xfrm>
        </p:spPr>
        <p:txBody>
          <a:bodyPr>
            <a:noAutofit/>
          </a:bodyPr>
          <a:lstStyle/>
          <a:p>
            <a:pPr lvl="0">
              <a:lnSpc>
                <a:spcPct val="115000"/>
              </a:lnSpc>
              <a:spcBef>
                <a:spcPts val="1000"/>
              </a:spcBef>
              <a:spcAft>
                <a:spcPts val="1000"/>
              </a:spcAft>
            </a:pPr>
            <a:r>
              <a:rPr lang="pl-PL" sz="3600" b="1" dirty="0">
                <a:effectLst/>
                <a:ea typeface="Times New Roman" panose="02020603050405020304" pitchFamily="18" charset="0"/>
                <a:cs typeface="Times New Roman" panose="02020603050405020304" pitchFamily="18" charset="0"/>
              </a:rPr>
              <a:t>Wskaźniki rezultatu (wskaźniki dynamiczne)</a:t>
            </a:r>
          </a:p>
        </p:txBody>
      </p:sp>
      <p:sp>
        <p:nvSpPr>
          <p:cNvPr id="3" name="Podtytuł 2"/>
          <p:cNvSpPr>
            <a:spLocks noGrp="1"/>
          </p:cNvSpPr>
          <p:nvPr>
            <p:ph type="subTitle" idx="1"/>
          </p:nvPr>
        </p:nvSpPr>
        <p:spPr>
          <a:xfrm>
            <a:off x="241683" y="1379358"/>
            <a:ext cx="11708634" cy="4872187"/>
          </a:xfrm>
        </p:spPr>
        <p:txBody>
          <a:bodyPr>
            <a:noAutofit/>
          </a:bodyPr>
          <a:lstStyle/>
          <a:p>
            <a:pPr algn="just">
              <a:lnSpc>
                <a:spcPct val="150000"/>
              </a:lnSpc>
              <a:spcAft>
                <a:spcPts val="600"/>
              </a:spcAft>
            </a:pPr>
            <a:r>
              <a:rPr lang="pl-PL" sz="2000" b="1" dirty="0">
                <a:effectLst/>
                <a:latin typeface="+mj-lt"/>
                <a:ea typeface="Times New Roman" panose="02020603050405020304" pitchFamily="18" charset="0"/>
              </a:rPr>
              <a:t>Wskaźniki „dynamiczne”  mierzą  zmianę w odniesieniu do stanu początkowego.</a:t>
            </a:r>
            <a:r>
              <a:rPr lang="pl-PL" sz="2000" dirty="0">
                <a:effectLst/>
                <a:latin typeface="+mj-lt"/>
                <a:ea typeface="Times New Roman" panose="02020603050405020304" pitchFamily="18" charset="0"/>
              </a:rPr>
              <a:t> Będą zwykle stosowane w odniesieniu do projektów polegających na podnoszeniu jakości już istniejących obiektów np. (rozbudowa, modernizacja, adaptacja, reorganizacja, itp.), lub podnoszeniu wartości rożnego rodzaju dóbr, usług, kapitału ludzkiego itp.. W projektach tego typu nie da się zastosować wskaźników statycznych z uwagi na fakt, iż „ulepszane” obiekty, dobra lub usługi mają pewną historię w postaci wartości początkowej wskaźnika. Np. zmodernizowana świetlica miała przed realizacją projektu jakąś liczbę użytkowników, którzy – należy zakładać – będą z niej korzystać także w przyszłości. W tym przypadku wskaźnik mógłby mieć brzmienie: </a:t>
            </a:r>
            <a:r>
              <a:rPr lang="pl-PL" sz="2000" i="1" dirty="0">
                <a:effectLst/>
                <a:latin typeface="+mj-lt"/>
                <a:ea typeface="Times New Roman" panose="02020603050405020304" pitchFamily="18" charset="0"/>
              </a:rPr>
              <a:t>zwiększenie liczby osób korzystających ze zmodernizowanych/ rozbudowanych obiektów kulturalnych.</a:t>
            </a:r>
          </a:p>
          <a:p>
            <a:pPr algn="just">
              <a:lnSpc>
                <a:spcPct val="150000"/>
              </a:lnSpc>
              <a:spcAft>
                <a:spcPts val="600"/>
              </a:spcAft>
            </a:pPr>
            <a:r>
              <a:rPr lang="pl-PL" sz="2000" dirty="0">
                <a:effectLst/>
                <a:latin typeface="+mj-lt"/>
                <a:ea typeface="Times New Roman" panose="02020603050405020304" pitchFamily="18" charset="0"/>
              </a:rPr>
              <a:t> </a:t>
            </a:r>
            <a:r>
              <a:rPr lang="pl-PL" b="1" dirty="0">
                <a:effectLst/>
                <a:latin typeface="+mj-lt"/>
                <a:ea typeface="Times New Roman" panose="02020603050405020304" pitchFamily="18" charset="0"/>
              </a:rPr>
              <a:t>Uwaga!!!!!!! Wskaźnik dynamiczny musi mieć zarejestrowaną wartość początkową!</a:t>
            </a:r>
            <a:endParaRPr lang="pl-PL" b="1" dirty="0">
              <a:latin typeface="+mj-lt"/>
            </a:endParaRPr>
          </a:p>
        </p:txBody>
      </p:sp>
    </p:spTree>
    <p:extLst>
      <p:ext uri="{BB962C8B-B14F-4D97-AF65-F5344CB8AC3E}">
        <p14:creationId xmlns:p14="http://schemas.microsoft.com/office/powerpoint/2010/main" val="280484188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524000" y="455641"/>
            <a:ext cx="9144000" cy="379591"/>
          </a:xfrm>
        </p:spPr>
        <p:txBody>
          <a:bodyPr>
            <a:noAutofit/>
          </a:bodyPr>
          <a:lstStyle/>
          <a:p>
            <a:pPr lvl="0">
              <a:lnSpc>
                <a:spcPct val="115000"/>
              </a:lnSpc>
              <a:spcBef>
                <a:spcPts val="1000"/>
              </a:spcBef>
              <a:spcAft>
                <a:spcPts val="1000"/>
              </a:spcAft>
            </a:pPr>
            <a:r>
              <a:rPr lang="pl-PL" sz="3600" b="1" dirty="0">
                <a:effectLst/>
                <a:ea typeface="Times New Roman" panose="02020603050405020304" pitchFamily="18" charset="0"/>
                <a:cs typeface="Times New Roman" panose="02020603050405020304" pitchFamily="18" charset="0"/>
              </a:rPr>
              <a:t>Wskaźniki rezultatu (dynamiczne)</a:t>
            </a:r>
          </a:p>
        </p:txBody>
      </p:sp>
      <p:sp>
        <p:nvSpPr>
          <p:cNvPr id="3" name="Podtytuł 2"/>
          <p:cNvSpPr>
            <a:spLocks noGrp="1"/>
          </p:cNvSpPr>
          <p:nvPr>
            <p:ph type="subTitle" idx="1"/>
          </p:nvPr>
        </p:nvSpPr>
        <p:spPr>
          <a:xfrm>
            <a:off x="215537" y="1061113"/>
            <a:ext cx="11597640" cy="4726965"/>
          </a:xfrm>
        </p:spPr>
        <p:txBody>
          <a:bodyPr>
            <a:normAutofit/>
          </a:bodyPr>
          <a:lstStyle/>
          <a:p>
            <a:pPr algn="just">
              <a:lnSpc>
                <a:spcPct val="115000"/>
              </a:lnSpc>
              <a:spcAft>
                <a:spcPts val="600"/>
              </a:spcAft>
            </a:pPr>
            <a:r>
              <a:rPr lang="pl-PL" dirty="0">
                <a:effectLst/>
                <a:latin typeface="+mj-lt"/>
                <a:ea typeface="Times New Roman" panose="02020603050405020304" pitchFamily="18" charset="0"/>
                <a:cs typeface="Times New Roman" panose="02020603050405020304" pitchFamily="18" charset="0"/>
              </a:rPr>
              <a:t>Przy ustalaniu wskaźników „dynamicznych” należy brać pod uwagę dostęp do danych np. od potencjalnych beneficjentów, którzy są zobowiązani do ich rejestrowania i przechowywania, lub z innych ogólnie dostępnych źródeł np. GUS, Urzędy Gmin, JST, itp. </a:t>
            </a:r>
          </a:p>
          <a:p>
            <a:pPr algn="just">
              <a:lnSpc>
                <a:spcPct val="115000"/>
              </a:lnSpc>
              <a:spcAft>
                <a:spcPts val="600"/>
              </a:spcAft>
            </a:pPr>
            <a:r>
              <a:rPr lang="pl-PL" dirty="0">
                <a:effectLst/>
                <a:latin typeface="+mj-lt"/>
                <a:ea typeface="Times New Roman" panose="02020603050405020304" pitchFamily="18" charset="0"/>
                <a:cs typeface="Times New Roman" panose="02020603050405020304" pitchFamily="18" charset="0"/>
              </a:rPr>
              <a:t>Przy tego typu wskaźnikach należy mieć </a:t>
            </a:r>
            <a:r>
              <a:rPr lang="pl-PL" dirty="0">
                <a:latin typeface="+mj-lt"/>
                <a:ea typeface="Times New Roman" panose="02020603050405020304" pitchFamily="18" charset="0"/>
                <a:cs typeface="Times New Roman" panose="02020603050405020304" pitchFamily="18" charset="0"/>
              </a:rPr>
              <a:t>t</a:t>
            </a:r>
            <a:r>
              <a:rPr lang="pl-PL" dirty="0">
                <a:effectLst/>
                <a:latin typeface="+mj-lt"/>
                <a:ea typeface="Times New Roman" panose="02020603050405020304" pitchFamily="18" charset="0"/>
                <a:cs typeface="Times New Roman" panose="02020603050405020304" pitchFamily="18" charset="0"/>
              </a:rPr>
              <a:t>akże na uwadze, iż wybrany wskaźnik może być zawyżany (zafałszowany) przez inne czynniki ekonomiczne i społeczne zachodzące w okresie jego badania np. zwiększenie liczby samochodów w obszarze przez który przebiega droga; wzrost zamożności społeczeństwa, oddziaływanie innych obiektów turystycznych na atrakcyjność obszaru bezpośrednio otaczającego zabytek, itp. </a:t>
            </a:r>
            <a:r>
              <a:rPr lang="pl-PL" b="1" dirty="0">
                <a:effectLst/>
                <a:latin typeface="+mj-lt"/>
                <a:ea typeface="Times New Roman" panose="02020603050405020304" pitchFamily="18" charset="0"/>
                <a:cs typeface="Times New Roman" panose="02020603050405020304" pitchFamily="18" charset="0"/>
              </a:rPr>
              <a:t>Jednakże musimy zgodzić się na pewne uproszczenia z uwagi na brak możliwości „wyizolowania” tylko tych czynników, które są związane z realizowanymi przedsięwzięciami.</a:t>
            </a:r>
            <a:endParaRPr lang="pl-PL" b="1" dirty="0">
              <a:latin typeface="+mj-lt"/>
            </a:endParaRPr>
          </a:p>
        </p:txBody>
      </p:sp>
    </p:spTree>
    <p:extLst>
      <p:ext uri="{BB962C8B-B14F-4D97-AF65-F5344CB8AC3E}">
        <p14:creationId xmlns:p14="http://schemas.microsoft.com/office/powerpoint/2010/main" val="356478103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C63C22-1ED2-B387-AEA9-314AE0D7680A}"/>
              </a:ext>
            </a:extLst>
          </p:cNvPr>
          <p:cNvSpPr>
            <a:spLocks noGrp="1"/>
          </p:cNvSpPr>
          <p:nvPr>
            <p:ph type="title"/>
          </p:nvPr>
        </p:nvSpPr>
        <p:spPr>
          <a:xfrm>
            <a:off x="838200" y="365125"/>
            <a:ext cx="10515600" cy="2169731"/>
          </a:xfrm>
        </p:spPr>
        <p:txBody>
          <a:bodyPr>
            <a:normAutofit/>
          </a:bodyPr>
          <a:lstStyle/>
          <a:p>
            <a:r>
              <a:rPr lang="pl-PL" sz="2800" b="1" dirty="0">
                <a:effectLst/>
                <a:latin typeface="Calibri" panose="020F0502020204030204" pitchFamily="34" charset="0"/>
                <a:ea typeface="Times New Roman" panose="02020603050405020304" pitchFamily="18" charset="0"/>
              </a:rPr>
              <a:t>Katalog obowiązkowych wskaźników rezultatu PS WPR (do wyboru) z załącznika nr I do rozporządzenia 2021/2115 z wyjaśnieniami co do sposobu ich opracowania.</a:t>
            </a:r>
            <a:endParaRPr lang="pl-PL" dirty="0"/>
          </a:p>
        </p:txBody>
      </p:sp>
      <p:sp>
        <p:nvSpPr>
          <p:cNvPr id="3" name="Symbol zastępczy zawartości 2">
            <a:extLst>
              <a:ext uri="{FF2B5EF4-FFF2-40B4-BE49-F238E27FC236}">
                <a16:creationId xmlns:a16="http://schemas.microsoft.com/office/drawing/2014/main" id="{48F1A2C0-89C0-3780-62FE-7E1CD169F01D}"/>
              </a:ext>
            </a:extLst>
          </p:cNvPr>
          <p:cNvSpPr>
            <a:spLocks noGrp="1"/>
          </p:cNvSpPr>
          <p:nvPr>
            <p:ph idx="1"/>
          </p:nvPr>
        </p:nvSpPr>
        <p:spPr>
          <a:xfrm>
            <a:off x="838200" y="2835797"/>
            <a:ext cx="10515600" cy="3341166"/>
          </a:xfrm>
        </p:spPr>
        <p:txBody>
          <a:bodyPr/>
          <a:lstStyle/>
          <a:p>
            <a:pPr marL="0" indent="0">
              <a:buNone/>
            </a:pPr>
            <a:r>
              <a:rPr lang="pl-PL" dirty="0"/>
              <a:t>Należy dokonać wyboru wskaźników rezultatu spośród wskaźników wymienionych w opublikowanym katalogu.</a:t>
            </a:r>
          </a:p>
        </p:txBody>
      </p:sp>
    </p:spTree>
    <p:extLst>
      <p:ext uri="{BB962C8B-B14F-4D97-AF65-F5344CB8AC3E}">
        <p14:creationId xmlns:p14="http://schemas.microsoft.com/office/powerpoint/2010/main" val="188599332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2105525" y="2204864"/>
            <a:ext cx="7878907" cy="2857254"/>
          </a:xfrm>
        </p:spPr>
        <p:txBody>
          <a:bodyPr>
            <a:normAutofit/>
          </a:bodyPr>
          <a:lstStyle/>
          <a:p>
            <a:r>
              <a:rPr lang="pl-PL" sz="4000" b="1" dirty="0">
                <a:latin typeface="+mj-lt"/>
              </a:rPr>
              <a:t>Dziękuję za uwagę </a:t>
            </a:r>
          </a:p>
          <a:p>
            <a:r>
              <a:rPr lang="pl-PL" sz="1800" dirty="0">
                <a:latin typeface="+mj-lt"/>
              </a:rPr>
              <a:t>Mirosława </a:t>
            </a:r>
            <a:r>
              <a:rPr lang="pl-PL" sz="1800" dirty="0" err="1">
                <a:latin typeface="+mj-lt"/>
              </a:rPr>
              <a:t>Mochocka</a:t>
            </a:r>
            <a:endParaRPr lang="pl-PL" sz="1800" dirty="0">
              <a:latin typeface="+mj-lt"/>
            </a:endParaRPr>
          </a:p>
        </p:txBody>
      </p:sp>
    </p:spTree>
    <p:extLst>
      <p:ext uri="{BB962C8B-B14F-4D97-AF65-F5344CB8AC3E}">
        <p14:creationId xmlns:p14="http://schemas.microsoft.com/office/powerpoint/2010/main" val="27653419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460076" y="828130"/>
            <a:ext cx="11309138" cy="4743994"/>
          </a:xfrm>
        </p:spPr>
        <p:txBody>
          <a:bodyPr>
            <a:normAutofit/>
          </a:bodyPr>
          <a:lstStyle/>
          <a:p>
            <a:pPr algn="just">
              <a:lnSpc>
                <a:spcPct val="115000"/>
              </a:lnSpc>
              <a:spcAft>
                <a:spcPts val="600"/>
              </a:spcAft>
            </a:pPr>
            <a:r>
              <a:rPr lang="pl-PL" sz="2800" dirty="0">
                <a:effectLst/>
                <a:latin typeface="+mj-lt"/>
                <a:ea typeface="Arial" panose="020B0604020202020204" pitchFamily="34" charset="0"/>
                <a:cs typeface="Times New Roman" panose="02020603050405020304" pitchFamily="18" charset="0"/>
              </a:rPr>
              <a:t>e) </a:t>
            </a:r>
            <a:r>
              <a:rPr lang="pl-PL" sz="2800" b="1" dirty="0">
                <a:effectLst/>
                <a:latin typeface="+mj-lt"/>
                <a:ea typeface="Arial" panose="020B0604020202020204" pitchFamily="34" charset="0"/>
                <a:cs typeface="Times New Roman" panose="02020603050405020304" pitchFamily="18" charset="0"/>
              </a:rPr>
              <a:t>cele, przedsięwzięcia lub obszary tematyczne, szczególnie nastawione na innowacje</a:t>
            </a:r>
            <a:r>
              <a:rPr lang="pl-PL" sz="2800" dirty="0">
                <a:effectLst/>
                <a:latin typeface="+mj-lt"/>
                <a:ea typeface="Arial" panose="020B0604020202020204" pitchFamily="34" charset="0"/>
                <a:cs typeface="Times New Roman" panose="02020603050405020304" pitchFamily="18" charset="0"/>
              </a:rPr>
              <a:t> w powiązaniu ze zdiagnozowanymi problemami (</a:t>
            </a:r>
            <a:r>
              <a:rPr lang="pl-PL" sz="2800" b="1" dirty="0">
                <a:effectLst/>
                <a:latin typeface="+mj-lt"/>
                <a:ea typeface="Arial" panose="020B0604020202020204" pitchFamily="34" charset="0"/>
                <a:cs typeface="Times New Roman" panose="02020603050405020304" pitchFamily="18" charset="0"/>
              </a:rPr>
              <a:t>jeśli przewiduje się wyodrębnienie takich obszarów);</a:t>
            </a:r>
            <a:endParaRPr lang="pl-PL" sz="2800" dirty="0">
              <a:effectLst/>
              <a:latin typeface="+mj-lt"/>
              <a:ea typeface="Arial" panose="020B0604020202020204" pitchFamily="34" charset="0"/>
              <a:cs typeface="Times New Roman" panose="02020603050405020304" pitchFamily="18" charset="0"/>
            </a:endParaRPr>
          </a:p>
          <a:p>
            <a:pPr algn="just">
              <a:lnSpc>
                <a:spcPct val="115000"/>
              </a:lnSpc>
              <a:spcAft>
                <a:spcPts val="600"/>
              </a:spcAft>
            </a:pPr>
            <a:r>
              <a:rPr lang="pl-PL" sz="2800" dirty="0">
                <a:effectLst/>
                <a:latin typeface="+mj-lt"/>
                <a:ea typeface="Arial" panose="020B0604020202020204" pitchFamily="34" charset="0"/>
                <a:cs typeface="Times New Roman" panose="02020603050405020304" pitchFamily="18" charset="0"/>
              </a:rPr>
              <a:t>f) cele, przedsięwzięcia dedykowane ludziom młodym lub/ i seniorom lub/ i osobom ze zdefiniowanych grup w niekorzystnej sytuacji w powiązaniu ze zdiagnozowanymi problemami (</a:t>
            </a:r>
            <a:r>
              <a:rPr lang="pl-PL" sz="2800" b="1" dirty="0">
                <a:effectLst/>
                <a:latin typeface="+mj-lt"/>
                <a:ea typeface="Arial" panose="020B0604020202020204" pitchFamily="34" charset="0"/>
                <a:cs typeface="Times New Roman" panose="02020603050405020304" pitchFamily="18" charset="0"/>
              </a:rPr>
              <a:t>jeśli przewiduje się wyodrębnione wsparcie dla tych grup);</a:t>
            </a:r>
            <a:endParaRPr lang="pl-PL" sz="2800" b="1" dirty="0">
              <a:effectLst/>
              <a:latin typeface="+mj-lt"/>
              <a:ea typeface="Times New Roman" panose="02020603050405020304" pitchFamily="18" charset="0"/>
              <a:cs typeface="Times New Roman" panose="02020603050405020304" pitchFamily="18" charset="0"/>
            </a:endParaRPr>
          </a:p>
          <a:p>
            <a:pPr algn="just">
              <a:lnSpc>
                <a:spcPct val="115000"/>
              </a:lnSpc>
              <a:spcAft>
                <a:spcPts val="600"/>
              </a:spcAft>
            </a:pPr>
            <a:endParaRPr lang="pl-PL" sz="2800" dirty="0">
              <a:effectLst/>
              <a:latin typeface="+mj-lt"/>
              <a:ea typeface="Times New Roman" panose="02020603050405020304" pitchFamily="18" charset="0"/>
              <a:cs typeface="Times New Roman" panose="02020603050405020304" pitchFamily="18" charset="0"/>
            </a:endParaRPr>
          </a:p>
          <a:p>
            <a:pPr algn="just">
              <a:lnSpc>
                <a:spcPct val="115000"/>
              </a:lnSpc>
              <a:spcAft>
                <a:spcPts val="600"/>
              </a:spcAft>
            </a:pPr>
            <a:endParaRPr lang="pl-PL" sz="1800" dirty="0">
              <a:effectLst/>
              <a:latin typeface="+mj-lt"/>
              <a:ea typeface="Arial" panose="020B0604020202020204" pitchFamily="34" charset="0"/>
            </a:endParaRPr>
          </a:p>
          <a:p>
            <a:pPr algn="just">
              <a:lnSpc>
                <a:spcPct val="115000"/>
              </a:lnSpc>
              <a:spcAft>
                <a:spcPts val="600"/>
              </a:spcAft>
            </a:pPr>
            <a:endParaRPr lang="pl-PL" dirty="0">
              <a:latin typeface="+mj-lt"/>
            </a:endParaRPr>
          </a:p>
        </p:txBody>
      </p:sp>
    </p:spTree>
    <p:extLst>
      <p:ext uri="{BB962C8B-B14F-4D97-AF65-F5344CB8AC3E}">
        <p14:creationId xmlns:p14="http://schemas.microsoft.com/office/powerpoint/2010/main" val="3846636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526210" y="1209368"/>
            <a:ext cx="11205713" cy="4066676"/>
          </a:xfrm>
        </p:spPr>
        <p:txBody>
          <a:bodyPr>
            <a:normAutofit/>
          </a:bodyPr>
          <a:lstStyle/>
          <a:p>
            <a:pPr algn="just">
              <a:lnSpc>
                <a:spcPct val="115000"/>
              </a:lnSpc>
              <a:spcBef>
                <a:spcPts val="600"/>
              </a:spcBef>
              <a:spcAft>
                <a:spcPts val="600"/>
              </a:spcAft>
            </a:pPr>
            <a:r>
              <a:rPr lang="pl-PL" sz="2800" dirty="0">
                <a:effectLst/>
                <a:latin typeface="+mj-lt"/>
                <a:ea typeface="Times New Roman" panose="02020603050405020304" pitchFamily="18" charset="0"/>
                <a:cs typeface="Times New Roman" panose="02020603050405020304" pitchFamily="18" charset="0"/>
              </a:rPr>
              <a:t>W przypadku LSR współfinansowanych ze środków EFRROW w LSR należy określić:</a:t>
            </a:r>
          </a:p>
          <a:p>
            <a:pPr marL="342900" lvl="0" indent="-342900" algn="just">
              <a:lnSpc>
                <a:spcPct val="115000"/>
              </a:lnSpc>
              <a:spcBef>
                <a:spcPts val="600"/>
              </a:spcBef>
              <a:spcAft>
                <a:spcPts val="600"/>
              </a:spcAft>
              <a:buFont typeface="Wingdings" panose="05000000000000000000" pitchFamily="2" charset="2"/>
              <a:buChar char=""/>
            </a:pPr>
            <a:r>
              <a:rPr lang="pl-PL" sz="2800" dirty="0">
                <a:effectLst/>
                <a:latin typeface="+mj-lt"/>
                <a:ea typeface="Times New Roman" panose="02020603050405020304" pitchFamily="18" charset="0"/>
                <a:cs typeface="Times New Roman" panose="02020603050405020304" pitchFamily="18" charset="0"/>
              </a:rPr>
              <a:t>nie więcej niż 3 konkretne priorytetowe cele/obszary tematyczne, na których będzie koncentrowało się wsparcie z PS WPR, przy czym obszary te powinny być wskazane precyzyjnie w odpowiedzi na zdiagnozowane problemy, najlepiej ze wskazaniem posiadanych specyficznych lokalnych zasobów, które można zaangażować w tym procesie; </a:t>
            </a:r>
          </a:p>
          <a:p>
            <a:pPr algn="just">
              <a:lnSpc>
                <a:spcPct val="115000"/>
              </a:lnSpc>
              <a:spcAft>
                <a:spcPts val="600"/>
              </a:spcAft>
            </a:pPr>
            <a:endParaRPr lang="pl-PL" sz="2800" dirty="0">
              <a:latin typeface="+mj-lt"/>
            </a:endParaRPr>
          </a:p>
        </p:txBody>
      </p:sp>
    </p:spTree>
    <p:extLst>
      <p:ext uri="{BB962C8B-B14F-4D97-AF65-F5344CB8AC3E}">
        <p14:creationId xmlns:p14="http://schemas.microsoft.com/office/powerpoint/2010/main" val="33812706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526210" y="357194"/>
            <a:ext cx="11205713" cy="4918850"/>
          </a:xfrm>
        </p:spPr>
        <p:txBody>
          <a:bodyPr>
            <a:noAutofit/>
          </a:bodyPr>
          <a:lstStyle/>
          <a:p>
            <a:pPr algn="just">
              <a:lnSpc>
                <a:spcPct val="115000"/>
              </a:lnSpc>
              <a:spcBef>
                <a:spcPts val="600"/>
              </a:spcBef>
              <a:spcAft>
                <a:spcPts val="600"/>
              </a:spcAft>
            </a:pPr>
            <a:r>
              <a:rPr lang="pl-PL" sz="2800" dirty="0">
                <a:effectLst/>
                <a:latin typeface="+mj-lt"/>
                <a:ea typeface="Times New Roman" panose="02020603050405020304" pitchFamily="18" charset="0"/>
                <a:cs typeface="Times New Roman" panose="02020603050405020304" pitchFamily="18" charset="0"/>
              </a:rPr>
              <a:t>W przypadku LSR współfinansowanych ze środków EFRROW w LSR należy określić: (c.d.)</a:t>
            </a:r>
          </a:p>
          <a:p>
            <a:pPr marL="342900" lvl="0" indent="-342900" algn="just">
              <a:lnSpc>
                <a:spcPct val="115000"/>
              </a:lnSpc>
              <a:spcBef>
                <a:spcPts val="600"/>
              </a:spcBef>
              <a:spcAft>
                <a:spcPts val="600"/>
              </a:spcAft>
              <a:buFont typeface="Wingdings" panose="05000000000000000000" pitchFamily="2" charset="2"/>
              <a:buChar char=""/>
            </a:pPr>
            <a:r>
              <a:rPr lang="pl-PL" sz="2800" dirty="0">
                <a:effectLst/>
                <a:latin typeface="+mj-lt"/>
                <a:ea typeface="Times New Roman" panose="02020603050405020304" pitchFamily="18" charset="0"/>
                <a:cs typeface="Times New Roman" panose="02020603050405020304" pitchFamily="18" charset="0"/>
              </a:rPr>
              <a:t>konkretne zamierzenia składające się na dane przedsięwzięcie [przedsięwzięcie stanowi zbiór konkretnych działań (czasem nawet operacji), które pozwalają na osiągnięcie określonego dla przedsięwzięcia celu wyrażonego konkretnymi wskaźnikami]; </a:t>
            </a:r>
          </a:p>
          <a:p>
            <a:pPr marL="342900" lvl="0" indent="-342900" algn="just">
              <a:lnSpc>
                <a:spcPct val="115000"/>
              </a:lnSpc>
              <a:spcBef>
                <a:spcPts val="600"/>
              </a:spcBef>
              <a:spcAft>
                <a:spcPts val="600"/>
              </a:spcAft>
              <a:buFont typeface="Wingdings" panose="05000000000000000000" pitchFamily="2" charset="2"/>
              <a:buChar char=""/>
            </a:pPr>
            <a:r>
              <a:rPr lang="pl-PL" sz="2800" dirty="0">
                <a:effectLst/>
                <a:latin typeface="+mj-lt"/>
                <a:ea typeface="Times New Roman" panose="02020603050405020304" pitchFamily="18" charset="0"/>
                <a:cs typeface="Times New Roman" panose="02020603050405020304" pitchFamily="18" charset="0"/>
              </a:rPr>
              <a:t>przewidywane do wsparcia konkretne rodzaje działalności gospodarczej jedynie w zakresie w jakim jest to zgodne z celami tematycznymi wskazanymi w LSR;</a:t>
            </a:r>
          </a:p>
          <a:p>
            <a:pPr marL="342900" lvl="0" indent="-342900" algn="just">
              <a:lnSpc>
                <a:spcPct val="115000"/>
              </a:lnSpc>
              <a:spcBef>
                <a:spcPts val="600"/>
              </a:spcBef>
              <a:spcAft>
                <a:spcPts val="600"/>
              </a:spcAft>
              <a:buFont typeface="Wingdings" panose="05000000000000000000" pitchFamily="2" charset="2"/>
              <a:buChar char=""/>
            </a:pPr>
            <a:r>
              <a:rPr lang="pl-PL" sz="2800" dirty="0">
                <a:effectLst/>
                <a:latin typeface="+mj-lt"/>
                <a:ea typeface="Times New Roman" panose="02020603050405020304" pitchFamily="18" charset="0"/>
                <a:cs typeface="Times New Roman" panose="02020603050405020304" pitchFamily="18" charset="0"/>
              </a:rPr>
              <a:t>przewidywane wsparcie dla rolników i ich rodziny w zakresie działalności pozarolniczej, o ile zostało przewidziane w LSR. </a:t>
            </a:r>
          </a:p>
          <a:p>
            <a:pPr algn="just">
              <a:lnSpc>
                <a:spcPct val="115000"/>
              </a:lnSpc>
              <a:spcAft>
                <a:spcPts val="600"/>
              </a:spcAft>
            </a:pPr>
            <a:endParaRPr lang="pl-PL" sz="2800" dirty="0">
              <a:latin typeface="+mj-lt"/>
            </a:endParaRPr>
          </a:p>
        </p:txBody>
      </p:sp>
    </p:spTree>
    <p:extLst>
      <p:ext uri="{BB962C8B-B14F-4D97-AF65-F5344CB8AC3E}">
        <p14:creationId xmlns:p14="http://schemas.microsoft.com/office/powerpoint/2010/main" val="4347225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289560" y="0"/>
            <a:ext cx="11612879" cy="6343649"/>
          </a:xfrm>
        </p:spPr>
        <p:txBody>
          <a:bodyPr>
            <a:normAutofit/>
          </a:bodyPr>
          <a:lstStyle/>
          <a:p>
            <a:pPr algn="just">
              <a:lnSpc>
                <a:spcPct val="115000"/>
              </a:lnSpc>
              <a:spcBef>
                <a:spcPts val="600"/>
              </a:spcBef>
              <a:spcAft>
                <a:spcPts val="600"/>
              </a:spcAft>
            </a:pPr>
            <a:r>
              <a:rPr lang="pl-PL" dirty="0">
                <a:effectLst/>
                <a:latin typeface="+mj-lt"/>
                <a:ea typeface="Times New Roman" panose="02020603050405020304" pitchFamily="18" charset="0"/>
              </a:rPr>
              <a:t>Ponadto LSR powinno zawierać także informacje dot.:</a:t>
            </a:r>
          </a:p>
          <a:p>
            <a:pPr marL="342900" lvl="0" indent="-342900" algn="just">
              <a:lnSpc>
                <a:spcPct val="115000"/>
              </a:lnSpc>
              <a:spcBef>
                <a:spcPts val="600"/>
              </a:spcBef>
              <a:spcAft>
                <a:spcPts val="600"/>
              </a:spcAft>
              <a:buFont typeface="Wingdings" panose="05000000000000000000" pitchFamily="2" charset="2"/>
              <a:buChar char=""/>
            </a:pPr>
            <a:r>
              <a:rPr lang="pl-PL" dirty="0">
                <a:effectLst/>
                <a:latin typeface="+mj-lt"/>
                <a:ea typeface="Arial" panose="020B0604020202020204" pitchFamily="34" charset="0"/>
              </a:rPr>
              <a:t>źródła pozyskania danych do pomiaru,</a:t>
            </a:r>
            <a:endParaRPr lang="pl-PL" dirty="0">
              <a:effectLst/>
              <a:latin typeface="+mj-lt"/>
              <a:ea typeface="Times New Roman" panose="02020603050405020304" pitchFamily="18" charset="0"/>
            </a:endParaRPr>
          </a:p>
          <a:p>
            <a:pPr marL="342900" lvl="0" indent="-342900" algn="just">
              <a:lnSpc>
                <a:spcPct val="115000"/>
              </a:lnSpc>
              <a:spcBef>
                <a:spcPts val="600"/>
              </a:spcBef>
              <a:spcAft>
                <a:spcPts val="600"/>
              </a:spcAft>
              <a:buFont typeface="Wingdings" panose="05000000000000000000" pitchFamily="2" charset="2"/>
              <a:buChar char=""/>
            </a:pPr>
            <a:r>
              <a:rPr lang="pl-PL" dirty="0">
                <a:effectLst/>
                <a:latin typeface="+mj-lt"/>
                <a:ea typeface="Arial" panose="020B0604020202020204" pitchFamily="34" charset="0"/>
              </a:rPr>
              <a:t>sposobu i częstotliwości dokonywania pomiaru, uaktualniania danych (podanie dokładnego sposobu liczenia wskaźnika, algorytmów itp.</a:t>
            </a:r>
            <a:endParaRPr lang="pl-PL" dirty="0">
              <a:effectLst/>
              <a:latin typeface="+mj-lt"/>
              <a:ea typeface="Times New Roman" panose="02020603050405020304" pitchFamily="18" charset="0"/>
            </a:endParaRPr>
          </a:p>
          <a:p>
            <a:pPr marL="342900" lvl="0" indent="-342900" algn="just">
              <a:lnSpc>
                <a:spcPct val="115000"/>
              </a:lnSpc>
              <a:spcBef>
                <a:spcPts val="600"/>
              </a:spcBef>
              <a:spcAft>
                <a:spcPts val="600"/>
              </a:spcAft>
              <a:buFont typeface="Wingdings" panose="05000000000000000000" pitchFamily="2" charset="2"/>
              <a:buChar char=""/>
            </a:pPr>
            <a:r>
              <a:rPr lang="pl-PL" dirty="0">
                <a:effectLst/>
                <a:latin typeface="+mj-lt"/>
                <a:ea typeface="Arial" panose="020B0604020202020204" pitchFamily="34" charset="0"/>
              </a:rPr>
              <a:t>stanu początkowego wskaźnika oraz wyjaśnienie sposobu jego ustalenia, </a:t>
            </a:r>
            <a:endParaRPr lang="pl-PL" dirty="0">
              <a:effectLst/>
              <a:latin typeface="+mj-lt"/>
              <a:ea typeface="Times New Roman" panose="02020603050405020304" pitchFamily="18" charset="0"/>
            </a:endParaRPr>
          </a:p>
          <a:p>
            <a:pPr marL="342900" lvl="0" indent="-342900" algn="just">
              <a:lnSpc>
                <a:spcPct val="115000"/>
              </a:lnSpc>
              <a:spcBef>
                <a:spcPts val="600"/>
              </a:spcBef>
              <a:spcAft>
                <a:spcPts val="600"/>
              </a:spcAft>
              <a:buFont typeface="Wingdings" panose="05000000000000000000" pitchFamily="2" charset="2"/>
              <a:buChar char=""/>
            </a:pPr>
            <a:r>
              <a:rPr lang="pl-PL" dirty="0">
                <a:effectLst/>
                <a:latin typeface="+mj-lt"/>
                <a:ea typeface="Arial" panose="020B0604020202020204" pitchFamily="34" charset="0"/>
              </a:rPr>
              <a:t>stanu docelowego wskaźnika (ewentualnie poziomy przejściowe, jeśli takie są planowane) oraz wyjaśnienie dotyczące sposobu jego ustalenia (założenia do planowania).</a:t>
            </a:r>
            <a:endParaRPr lang="pl-PL" dirty="0">
              <a:effectLst/>
              <a:latin typeface="+mj-lt"/>
              <a:ea typeface="Times New Roman" panose="02020603050405020304" pitchFamily="18" charset="0"/>
            </a:endParaRPr>
          </a:p>
          <a:p>
            <a:pPr algn="just">
              <a:lnSpc>
                <a:spcPct val="115000"/>
              </a:lnSpc>
              <a:spcBef>
                <a:spcPts val="600"/>
              </a:spcBef>
              <a:spcAft>
                <a:spcPts val="600"/>
              </a:spcAft>
            </a:pPr>
            <a:r>
              <a:rPr lang="pl-PL" dirty="0">
                <a:effectLst/>
                <a:latin typeface="+mj-lt"/>
                <a:ea typeface="Arial" panose="020B0604020202020204" pitchFamily="34" charset="0"/>
              </a:rPr>
              <a:t>Przy opracowywaniu powyższych treści obligatoryjnie należy skorzystać z załączonego formularza : Cele i wskaźniki oraz zakresu tematycznego.</a:t>
            </a:r>
            <a:endParaRPr lang="pl-PL" dirty="0">
              <a:effectLst/>
              <a:latin typeface="+mj-lt"/>
              <a:ea typeface="Times New Roman" panose="02020603050405020304" pitchFamily="18" charset="0"/>
            </a:endParaRPr>
          </a:p>
          <a:p>
            <a:pPr algn="just">
              <a:lnSpc>
                <a:spcPct val="115000"/>
              </a:lnSpc>
              <a:spcAft>
                <a:spcPts val="600"/>
              </a:spcAft>
            </a:pPr>
            <a:endParaRPr lang="pl-PL" dirty="0">
              <a:latin typeface="+mj-lt"/>
            </a:endParaRPr>
          </a:p>
        </p:txBody>
      </p:sp>
    </p:spTree>
    <p:extLst>
      <p:ext uri="{BB962C8B-B14F-4D97-AF65-F5344CB8AC3E}">
        <p14:creationId xmlns:p14="http://schemas.microsoft.com/office/powerpoint/2010/main" val="9453694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a:xfrm>
            <a:off x="493143" y="1330250"/>
            <a:ext cx="11205714" cy="4197499"/>
          </a:xfrm>
        </p:spPr>
        <p:txBody>
          <a:bodyPr>
            <a:normAutofit fontScale="92500" lnSpcReduction="10000"/>
          </a:bodyPr>
          <a:lstStyle/>
          <a:p>
            <a:pPr marL="342900" lvl="0" indent="-342900" algn="just">
              <a:lnSpc>
                <a:spcPct val="115000"/>
              </a:lnSpc>
              <a:spcBef>
                <a:spcPts val="600"/>
              </a:spcBef>
              <a:spcAft>
                <a:spcPts val="600"/>
              </a:spcAft>
              <a:buFont typeface="+mj-lt"/>
              <a:buAutoNum type="arabicParenR"/>
            </a:pPr>
            <a:r>
              <a:rPr lang="pl-PL" b="1" dirty="0">
                <a:effectLst/>
                <a:latin typeface="+mj-lt"/>
                <a:ea typeface="Times New Roman" panose="02020603050405020304" pitchFamily="18" charset="0"/>
                <a:cs typeface="Times New Roman" panose="02020603050405020304" pitchFamily="18" charset="0"/>
              </a:rPr>
              <a:t>rozwój przedsiębiorczości, w tym rozwój </a:t>
            </a:r>
            <a:r>
              <a:rPr lang="pl-PL" b="1" dirty="0" err="1">
                <a:effectLst/>
                <a:latin typeface="+mj-lt"/>
                <a:ea typeface="Times New Roman" panose="02020603050405020304" pitchFamily="18" charset="0"/>
                <a:cs typeface="Times New Roman" panose="02020603050405020304" pitchFamily="18" charset="0"/>
              </a:rPr>
              <a:t>biogospodarki</a:t>
            </a:r>
            <a:r>
              <a:rPr lang="pl-PL" b="1" dirty="0">
                <a:effectLst/>
                <a:latin typeface="+mj-lt"/>
                <a:ea typeface="Times New Roman" panose="02020603050405020304" pitchFamily="18" charset="0"/>
                <a:cs typeface="Times New Roman" panose="02020603050405020304" pitchFamily="18" charset="0"/>
              </a:rPr>
              <a:t> lub zielonej gospodarki w szczególności:</a:t>
            </a:r>
            <a:endParaRPr lang="pl-PL" dirty="0">
              <a:effectLst/>
              <a:latin typeface="+mj-lt"/>
              <a:ea typeface="Times New Roman" panose="02020603050405020304" pitchFamily="18" charset="0"/>
              <a:cs typeface="Times New Roman" panose="02020603050405020304" pitchFamily="18" charset="0"/>
            </a:endParaRPr>
          </a:p>
          <a:p>
            <a:pPr marL="742950" lvl="1" indent="-285750" algn="just">
              <a:lnSpc>
                <a:spcPct val="115000"/>
              </a:lnSpc>
              <a:spcBef>
                <a:spcPts val="600"/>
              </a:spcBef>
              <a:spcAft>
                <a:spcPts val="600"/>
              </a:spcAft>
              <a:buFont typeface="+mj-lt"/>
              <a:buAutoNum type="alphaLcPeriod"/>
            </a:pPr>
            <a:r>
              <a:rPr lang="pl-PL" sz="2400" dirty="0">
                <a:effectLst/>
                <a:latin typeface="+mj-lt"/>
                <a:ea typeface="Times New Roman" panose="02020603050405020304" pitchFamily="18" charset="0"/>
                <a:cs typeface="Times New Roman" panose="02020603050405020304" pitchFamily="18" charset="0"/>
              </a:rPr>
              <a:t>podejmowanie pozarolniczej działalności gospodarczej przez osoby fizyczne </a:t>
            </a:r>
          </a:p>
          <a:p>
            <a:pPr marL="742950" lvl="1" indent="-285750" algn="just">
              <a:lnSpc>
                <a:spcPct val="115000"/>
              </a:lnSpc>
              <a:spcBef>
                <a:spcPts val="600"/>
              </a:spcBef>
              <a:spcAft>
                <a:spcPts val="600"/>
              </a:spcAft>
              <a:buFont typeface="+mj-lt"/>
              <a:buAutoNum type="alphaLcPeriod"/>
            </a:pPr>
            <a:r>
              <a:rPr lang="pl-PL" sz="2400" dirty="0">
                <a:effectLst/>
                <a:latin typeface="+mj-lt"/>
                <a:ea typeface="Times New Roman" panose="02020603050405020304" pitchFamily="18" charset="0"/>
                <a:cs typeface="Times New Roman" panose="02020603050405020304" pitchFamily="18" charset="0"/>
              </a:rPr>
              <a:t>rozwijanie pozarolniczej działalności gospodarczej </a:t>
            </a:r>
          </a:p>
          <a:p>
            <a:pPr marL="742950" lvl="1" indent="-285750" algn="just">
              <a:lnSpc>
                <a:spcPct val="115000"/>
              </a:lnSpc>
              <a:spcBef>
                <a:spcPts val="600"/>
              </a:spcBef>
              <a:spcAft>
                <a:spcPts val="600"/>
              </a:spcAft>
              <a:buFont typeface="+mj-lt"/>
              <a:buAutoNum type="alphaLcPeriod"/>
            </a:pPr>
            <a:r>
              <a:rPr lang="pl-PL" sz="2400" b="1" dirty="0">
                <a:effectLst/>
                <a:latin typeface="+mj-lt"/>
                <a:ea typeface="Times New Roman" panose="02020603050405020304" pitchFamily="18" charset="0"/>
                <a:cs typeface="Times New Roman" panose="02020603050405020304" pitchFamily="18" charset="0"/>
              </a:rPr>
              <a:t>rozwijanie przedsiębiorstw społecznych</a:t>
            </a:r>
          </a:p>
          <a:p>
            <a:pPr marL="342900" lvl="0" indent="-342900" algn="just">
              <a:lnSpc>
                <a:spcPct val="115000"/>
              </a:lnSpc>
              <a:spcBef>
                <a:spcPts val="600"/>
              </a:spcBef>
              <a:spcAft>
                <a:spcPts val="600"/>
              </a:spcAft>
              <a:buFont typeface="+mj-lt"/>
              <a:buAutoNum type="arabicParenR"/>
            </a:pPr>
            <a:r>
              <a:rPr lang="pl-PL" b="1" dirty="0">
                <a:effectLst/>
                <a:latin typeface="+mj-lt"/>
                <a:ea typeface="Times New Roman" panose="02020603050405020304" pitchFamily="18" charset="0"/>
                <a:cs typeface="Times New Roman" panose="02020603050405020304" pitchFamily="18" charset="0"/>
              </a:rPr>
              <a:t>rozwój pozarolniczych funkcji gospodarstw rolnych w szczególności w zakresie</a:t>
            </a:r>
            <a:r>
              <a:rPr lang="pl-PL" dirty="0">
                <a:effectLst/>
                <a:latin typeface="+mj-lt"/>
                <a:ea typeface="Times New Roman" panose="02020603050405020304" pitchFamily="18" charset="0"/>
                <a:cs typeface="Times New Roman" panose="02020603050405020304" pitchFamily="18" charset="0"/>
              </a:rPr>
              <a:t>:</a:t>
            </a:r>
          </a:p>
          <a:p>
            <a:pPr marL="742950" lvl="1" indent="-285750" algn="just">
              <a:lnSpc>
                <a:spcPct val="115000"/>
              </a:lnSpc>
              <a:spcBef>
                <a:spcPts val="600"/>
              </a:spcBef>
              <a:spcAft>
                <a:spcPts val="600"/>
              </a:spcAft>
              <a:buFont typeface="+mj-lt"/>
              <a:buAutoNum type="alphaLcPeriod"/>
            </a:pPr>
            <a:r>
              <a:rPr lang="pl-PL" sz="2400" dirty="0">
                <a:effectLst/>
                <a:latin typeface="+mj-lt"/>
                <a:ea typeface="Times New Roman" panose="02020603050405020304" pitchFamily="18" charset="0"/>
                <a:cs typeface="Times New Roman" panose="02020603050405020304" pitchFamily="18" charset="0"/>
              </a:rPr>
              <a:t>gospodarstw agroturystycznych</a:t>
            </a:r>
          </a:p>
          <a:p>
            <a:pPr marL="742950" lvl="1" indent="-285750" algn="just">
              <a:lnSpc>
                <a:spcPct val="115000"/>
              </a:lnSpc>
              <a:spcBef>
                <a:spcPts val="600"/>
              </a:spcBef>
              <a:spcAft>
                <a:spcPts val="600"/>
              </a:spcAft>
              <a:buFont typeface="+mj-lt"/>
              <a:buAutoNum type="alphaLcPeriod"/>
            </a:pPr>
            <a:r>
              <a:rPr lang="pl-PL" sz="2400" dirty="0">
                <a:effectLst/>
                <a:latin typeface="+mj-lt"/>
                <a:ea typeface="Times New Roman" panose="02020603050405020304" pitchFamily="18" charset="0"/>
                <a:cs typeface="Times New Roman" panose="02020603050405020304" pitchFamily="18" charset="0"/>
              </a:rPr>
              <a:t>zagród edukacyjnych</a:t>
            </a:r>
          </a:p>
          <a:p>
            <a:pPr marL="742950" lvl="1" indent="-285750" algn="just">
              <a:lnSpc>
                <a:spcPct val="115000"/>
              </a:lnSpc>
              <a:spcBef>
                <a:spcPts val="600"/>
              </a:spcBef>
              <a:spcAft>
                <a:spcPts val="600"/>
              </a:spcAft>
              <a:buFont typeface="+mj-lt"/>
              <a:buAutoNum type="alphaLcPeriod"/>
            </a:pPr>
            <a:r>
              <a:rPr lang="pl-PL" sz="2400" dirty="0">
                <a:effectLst/>
                <a:latin typeface="+mj-lt"/>
                <a:ea typeface="Times New Roman" panose="02020603050405020304" pitchFamily="18" charset="0"/>
                <a:cs typeface="Times New Roman" panose="02020603050405020304" pitchFamily="18" charset="0"/>
              </a:rPr>
              <a:t>gospodarstw opiekuńczych</a:t>
            </a:r>
          </a:p>
          <a:p>
            <a:pPr algn="just">
              <a:lnSpc>
                <a:spcPct val="115000"/>
              </a:lnSpc>
              <a:spcAft>
                <a:spcPts val="600"/>
              </a:spcAft>
            </a:pPr>
            <a:endParaRPr lang="pl-PL" dirty="0">
              <a:latin typeface="+mj-lt"/>
            </a:endParaRPr>
          </a:p>
        </p:txBody>
      </p:sp>
      <p:sp>
        <p:nvSpPr>
          <p:cNvPr id="2" name="Tytuł 1">
            <a:extLst>
              <a:ext uri="{FF2B5EF4-FFF2-40B4-BE49-F238E27FC236}">
                <a16:creationId xmlns:a16="http://schemas.microsoft.com/office/drawing/2014/main" id="{88721103-4259-72CF-44A2-C272390CC78D}"/>
              </a:ext>
            </a:extLst>
          </p:cNvPr>
          <p:cNvSpPr txBox="1">
            <a:spLocks/>
          </p:cNvSpPr>
          <p:nvPr/>
        </p:nvSpPr>
        <p:spPr>
          <a:xfrm>
            <a:off x="1356851" y="528094"/>
            <a:ext cx="9144000" cy="300036"/>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15000"/>
              </a:lnSpc>
              <a:spcBef>
                <a:spcPts val="1000"/>
              </a:spcBef>
              <a:spcAft>
                <a:spcPts val="1000"/>
              </a:spcAft>
            </a:pPr>
            <a:r>
              <a:rPr lang="pl-PL" sz="3600" b="1" dirty="0">
                <a:solidFill>
                  <a:srgbClr val="000000"/>
                </a:solidFill>
                <a:ea typeface="Times New Roman" panose="02020603050405020304" pitchFamily="18" charset="0"/>
                <a:cs typeface="Times New Roman" panose="02020603050405020304" pitchFamily="18" charset="0"/>
              </a:rPr>
              <a:t>PS WPR – zakresy wsparcia</a:t>
            </a:r>
            <a:endParaRPr lang="pl-PL" sz="3600" dirty="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8172401"/>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5045</TotalTime>
  <Words>4317</Words>
  <Application>Microsoft Office PowerPoint</Application>
  <PresentationFormat>Panoramiczny</PresentationFormat>
  <Paragraphs>178</Paragraphs>
  <Slides>49</Slides>
  <Notes>1</Notes>
  <HiddenSlides>0</HiddenSlides>
  <MMClips>0</MMClips>
  <ScaleCrop>false</ScaleCrop>
  <HeadingPairs>
    <vt:vector size="8" baseType="variant">
      <vt:variant>
        <vt:lpstr>Używane czcionki</vt:lpstr>
      </vt:variant>
      <vt:variant>
        <vt:i4>5</vt:i4>
      </vt:variant>
      <vt:variant>
        <vt:lpstr>Motyw</vt:lpstr>
      </vt:variant>
      <vt:variant>
        <vt:i4>1</vt:i4>
      </vt:variant>
      <vt:variant>
        <vt:lpstr>Osadzone serwery OLE</vt:lpstr>
      </vt:variant>
      <vt:variant>
        <vt:i4>1</vt:i4>
      </vt:variant>
      <vt:variant>
        <vt:lpstr>Tytuły slajdów</vt:lpstr>
      </vt:variant>
      <vt:variant>
        <vt:i4>49</vt:i4>
      </vt:variant>
    </vt:vector>
  </HeadingPairs>
  <TitlesOfParts>
    <vt:vector size="56" baseType="lpstr">
      <vt:lpstr>Arial</vt:lpstr>
      <vt:lpstr>Calibri</vt:lpstr>
      <vt:lpstr>Calibri Light</vt:lpstr>
      <vt:lpstr>Times New Roman</vt:lpstr>
      <vt:lpstr>Wingdings</vt:lpstr>
      <vt:lpstr>Motyw pakietu Office</vt:lpstr>
      <vt:lpstr>Document</vt:lpstr>
      <vt:lpstr>Zasady identyfikacji problemów, ich przyczyn i następstw,  opracowanie struktury celów, przedsięwzięć, wskaźników  oraz planów działania i finansowego. Cele i wskaźniki w LSR Obszary tematyczne LSR</vt:lpstr>
      <vt:lpstr> Sposób prezentacji celów i wskaźników w treści LSR (rozdział  VI LSR – CELE i WSKAŹNIKI) – na podst. zał. nr 3 do regulaminu konkursu</vt:lpstr>
      <vt:lpstr> Sposób prezentacji celów i wskaźników w treści LSR </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Plan finansowy LSR – zapisy regulaminu</vt:lpstr>
      <vt:lpstr>Plan finansowy LSR – zapisy regulaminu</vt:lpstr>
      <vt:lpstr>Plan finansowy LSR – zapisy regulaminu</vt:lpstr>
      <vt:lpstr>Formularz 3: Budżet LSR</vt:lpstr>
      <vt:lpstr>Plan działania</vt:lpstr>
      <vt:lpstr>Prezentacja programu PowerPoint</vt:lpstr>
      <vt:lpstr>Proces identyfikacji celów i przedsięwzięć dla potrzeb LSR  </vt:lpstr>
      <vt:lpstr>Proces identyfikacji celów i przedsięwzięć dla potrzeb LSR  </vt:lpstr>
      <vt:lpstr>Etapy prac nad konstruowaniem celów  i przedsięwzięć dla potrzeb LSR</vt:lpstr>
      <vt:lpstr>Prezentacja programu PowerPoint</vt:lpstr>
      <vt:lpstr>Analiza zebranego w trybie konsultacji materiału, konfrontacja z diagnozą obszaru oraz analizą SWOT, a także ich uwzględnienie przy definiowaniu celów LSR ( = obszarów tematycznych) i przedsięwzięć</vt:lpstr>
      <vt:lpstr>Prezentacja programu PowerPoint</vt:lpstr>
      <vt:lpstr>Analiza zebranego w trybie konsultacji materiału, konfrontacja z diagnozą obszaru oraz analizą SWOT, a także ich uwzględnienie przy definiowaniu celów LSR (obszarów tematycznych) i przedsięwzięć</vt:lpstr>
      <vt:lpstr>Prezentacja programu PowerPoint</vt:lpstr>
      <vt:lpstr>Formułowanie celów LSR (obszarów tematycznych) i przedsięwzięć oraz wskaźników produktu i rezultatu</vt:lpstr>
      <vt:lpstr>Formułowanie celów szczegółowych (=CELÓW LSR =OBSZARÓW TEMATYCZNYCH). Identyfikacja problemów.   Problemy a cele szczegółowe – metoda problemowa</vt:lpstr>
      <vt:lpstr>Identyfikacja problemów – określenie celów LSR (obszarów tematycznych)</vt:lpstr>
      <vt:lpstr>Braki w zasobach a przedsięwzięcia</vt:lpstr>
      <vt:lpstr>Cel szczegółowy a przedsięwzięcie</vt:lpstr>
      <vt:lpstr>Cel szczegółowy (obszar tematyczny)  a przedsięwzięcie</vt:lpstr>
      <vt:lpstr>Cel szczegółowy (obszar tematyczny) a przedsięwzięcie</vt:lpstr>
      <vt:lpstr>Cele i  komplementarność w LSR </vt:lpstr>
      <vt:lpstr>Prezentacja programu PowerPoint</vt:lpstr>
      <vt:lpstr>Zasady formułowania celów – kryteria SMART c.d.</vt:lpstr>
      <vt:lpstr>Zasady formułowania celów – kryteria SMART c.d.</vt:lpstr>
      <vt:lpstr>Partycypacyjny charakter LSR a konstrukcja celów</vt:lpstr>
      <vt:lpstr>Przypisanie wskaźników do celów szczegółowych i przedsięwzięć</vt:lpstr>
      <vt:lpstr>Wskaźniki </vt:lpstr>
      <vt:lpstr>Wskaźniki</vt:lpstr>
      <vt:lpstr>Wskaźniki</vt:lpstr>
      <vt:lpstr>Wskaźniki realizacji przedsięwzięć – wskaźniki produktu</vt:lpstr>
      <vt:lpstr>Wskaźniki produktu</vt:lpstr>
      <vt:lpstr>Wskaźniki realizacji celów szczegółowych - wskaźniki rezultatu</vt:lpstr>
      <vt:lpstr>Wskaźniki rezultatu</vt:lpstr>
      <vt:lpstr>Wskaźniki rezultatu (wskaźniki dynamiczne)</vt:lpstr>
      <vt:lpstr>Wskaźniki rezultatu (dynamiczne)</vt:lpstr>
      <vt:lpstr>Katalog obowiązkowych wskaźników rezultatu PS WPR (do wyboru) z załącznika nr I do rozporządzenia 2021/2115 z wyjaśnieniami co do sposobu ich opracowania.</vt:lpstr>
      <vt:lpstr>Prezentacja programu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Prezentacja programu PowerPoint</dc:title>
  <dc:creator>Krzysztof Kwiatkowski</dc:creator>
  <cp:lastModifiedBy>agata</cp:lastModifiedBy>
  <cp:revision>29</cp:revision>
  <dcterms:created xsi:type="dcterms:W3CDTF">2022-10-04T06:36:17Z</dcterms:created>
  <dcterms:modified xsi:type="dcterms:W3CDTF">2022-11-02T12:42:25Z</dcterms:modified>
</cp:coreProperties>
</file>