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7" r:id="rId3"/>
    <p:sldId id="258" r:id="rId4"/>
    <p:sldId id="264" r:id="rId5"/>
    <p:sldId id="259" r:id="rId6"/>
    <p:sldId id="262" r:id="rId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027" autoAdjust="0"/>
    <p:restoredTop sz="94794" autoAdjust="0"/>
  </p:normalViewPr>
  <p:slideViewPr>
    <p:cSldViewPr snapToGrid="0">
      <p:cViewPr varScale="1">
        <p:scale>
          <a:sx n="100" d="100"/>
          <a:sy n="100" d="100"/>
        </p:scale>
        <p:origin x="1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A018D1-E243-DD2E-CE5F-41A9AFA6F4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215C70-85B9-8E84-E87A-E79EA43CF9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AE25F50-AD18-2B54-1ACF-D059AC818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7FF25-6685-D341-9E13-4A42AA9F2C52}" type="datetimeFigureOut">
              <a:rPr lang="pl-PL" smtClean="0"/>
              <a:t>11.09.2022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488A482-1577-9E49-CA5B-736F4637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E2AD439-9550-4A9F-0D46-EBA63A10A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9DCA-8668-9742-9733-5E2BFBDDF2DD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8199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9E7080-19F7-F1CC-6BD1-E9F15A37E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694B3E5-30CC-0161-41FE-88DE34E47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B67AFAA-AF9D-FBC4-0D5D-CD259A5CE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7FF25-6685-D341-9E13-4A42AA9F2C52}" type="datetimeFigureOut">
              <a:rPr lang="pl-PL" smtClean="0"/>
              <a:t>11.09.2022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80AFBD3-3D2D-600B-DAB1-6ECB6C7D3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7B2B6AA-5B1B-B9C3-529C-DB5581382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9DCA-8668-9742-9733-5E2BFBDDF2DD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5239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500EE91D-949E-53CE-E780-E3B518C63D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0EE384E-536E-10DA-787B-B63AA1E418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1686D42-B621-D6BD-C518-8456F1E98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7FF25-6685-D341-9E13-4A42AA9F2C52}" type="datetimeFigureOut">
              <a:rPr lang="pl-PL" smtClean="0"/>
              <a:t>11.09.2022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47D5E87-3CA7-38C7-01D5-EE676F683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A70AD83-8FE4-426B-C6E1-880512DF0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9DCA-8668-9742-9733-5E2BFBDDF2DD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5407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9824AD-1AB1-35DD-344F-E59729089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27FD2A0-8AA2-85D8-DBC9-DC198EF8D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9FE0CFA-8238-E9D0-0629-704F9BD1C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7FF25-6685-D341-9E13-4A42AA9F2C52}" type="datetimeFigureOut">
              <a:rPr lang="pl-PL" smtClean="0"/>
              <a:t>11.09.2022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3036AC6-BD68-60C1-F8DE-7C866F974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6C0BE6A-03D9-51D9-29E7-8D8AEE062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9DCA-8668-9742-9733-5E2BFBDDF2DD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9378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3B8874-D9FB-7B64-CD50-4AC7CE9D7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6F31295-844C-FE80-5EE3-569524901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631A07F-6266-E94F-1277-07FFCAAB3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7FF25-6685-D341-9E13-4A42AA9F2C52}" type="datetimeFigureOut">
              <a:rPr lang="pl-PL" smtClean="0"/>
              <a:t>11.09.2022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50FE6C9-D925-82EE-5A64-FE646060A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21D042A-CA84-67CC-6806-134772FB7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9DCA-8668-9742-9733-5E2BFBDDF2DD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4692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59C205-CFFE-AC48-6AF3-3B4CAC6B7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0918A1-037A-A0CD-1D2F-4279FD6307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EBC18C0-DC4A-CE7E-F98A-8B506FF8F3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D3B9C8A-8DEE-AF8F-3167-87475EE21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7FF25-6685-D341-9E13-4A42AA9F2C52}" type="datetimeFigureOut">
              <a:rPr lang="pl-PL" smtClean="0"/>
              <a:t>11.09.2022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B387114-8D3D-A6B4-049E-98B5C1A0C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22E5B5E-861C-B12B-78BB-D75CA3A24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9DCA-8668-9742-9733-5E2BFBDDF2DD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6998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77977E-6318-18F0-0A0D-B43F4685A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3754E92-3E0F-4386-161F-88626D4BA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8E1C852-55A1-DECA-8E39-D0BFE43B0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0BFE4CC-366D-374C-50AB-3BABAC7582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D3B1E31-0933-AF76-86D0-2A58E0ADAD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AA549F9C-C02D-0E2F-B654-07F5EAD35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7FF25-6685-D341-9E13-4A42AA9F2C52}" type="datetimeFigureOut">
              <a:rPr lang="pl-PL" smtClean="0"/>
              <a:t>11.09.2022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BCB81EAA-C281-AD29-74B8-7BA3921F3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0330E142-B6E3-243F-A3B3-94BBE036A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9DCA-8668-9742-9733-5E2BFBDDF2DD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4348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067CB0-12E3-C68D-1C26-A9F7FD8A2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07AD992-B703-4C10-ECB3-7888F348F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7FF25-6685-D341-9E13-4A42AA9F2C52}" type="datetimeFigureOut">
              <a:rPr lang="pl-PL" smtClean="0"/>
              <a:t>11.09.2022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8404F31-C7D9-DC24-6627-D7D6CC458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AFB4534-B322-F9C3-B8BE-3629104C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9DCA-8668-9742-9733-5E2BFBDDF2DD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6348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64BAE4F-6852-99C8-0E20-B68C3C535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7FF25-6685-D341-9E13-4A42AA9F2C52}" type="datetimeFigureOut">
              <a:rPr lang="pl-PL" smtClean="0"/>
              <a:t>11.09.2022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D0920095-C1BA-EA9B-A5CA-DA6B92BC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C8E50FC-104B-CFE3-4A2F-290FD2264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9DCA-8668-9742-9733-5E2BFBDDF2DD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9770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9A449E-51C6-753E-1FA8-34EE2D856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F30A6DF-FBF0-62E0-5B0A-3FC1CCF55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3C0BD13-0B60-B504-FEEA-8E5F12BB51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0FF2C93-8A26-6A82-D1EE-6616CD4EE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7FF25-6685-D341-9E13-4A42AA9F2C52}" type="datetimeFigureOut">
              <a:rPr lang="pl-PL" smtClean="0"/>
              <a:t>11.09.2022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6E79749-D112-19D1-0485-A9EAE0092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7720A03-47A3-1828-C6FF-0020B181A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9DCA-8668-9742-9733-5E2BFBDDF2DD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9926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18295A-F690-802A-B2D6-9AE91D6F2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3DA55C1-6EFA-0E9B-D94B-B3E7F98BB2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D6C78AC-A9C5-E16C-151D-B550D422B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F6F4A71-A02B-9A93-C44C-6271561A4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7FF25-6685-D341-9E13-4A42AA9F2C52}" type="datetimeFigureOut">
              <a:rPr lang="pl-PL" smtClean="0"/>
              <a:t>11.09.2022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659917C-562A-8532-13A0-F633B5B8B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942E304-784D-3438-AAAB-573BC0501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9DCA-8668-9742-9733-5E2BFBDDF2DD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8879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AA32718-08E6-E511-482A-481751F37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3C731DE-0479-34CC-6A5F-0E21E1C20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96EBE15-4D4D-093A-453D-2DB5EB2EAB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7FF25-6685-D341-9E13-4A42AA9F2C52}" type="datetimeFigureOut">
              <a:rPr lang="pl-PL" smtClean="0"/>
              <a:t>11.09.2022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E3AA02B-54F9-D584-52C3-E7BD10D2D9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6D5D01F-8D43-6001-EDA7-C32D04B23D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49DCA-8668-9742-9733-5E2BFBDDF2DD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84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17.jpeg"/><Relationship Id="rId5" Type="http://schemas.openxmlformats.org/officeDocument/2006/relationships/image" Target="../media/image12.jpeg"/><Relationship Id="rId10" Type="http://schemas.microsoft.com/office/2007/relationships/hdphoto" Target="../media/hdphoto3.wdp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7EE7CDB-1340-1E59-82E5-CDB8DA9B4F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69821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333A6F5-DC49-2CB8-CFF0-815CEE60A0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551"/>
          <a:stretch/>
        </p:blipFill>
        <p:spPr>
          <a:xfrm>
            <a:off x="2010302" y="5630948"/>
            <a:ext cx="8171395" cy="122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28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120FAC07-CA6D-7F73-FDB3-AEC14B18A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2784" y="13287"/>
            <a:ext cx="1792513" cy="1306800"/>
          </a:xfrm>
          <a:prstGeom prst="rect">
            <a:avLst/>
          </a:prstGeom>
        </p:spPr>
      </p:pic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5F2D0F31-353F-8AF8-913A-F765C813DE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0975" y="-8710"/>
            <a:ext cx="4210050" cy="3179298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E8F977C7-43F5-D3DB-237C-75A17ACF57EF}"/>
              </a:ext>
            </a:extLst>
          </p:cNvPr>
          <p:cNvSpPr txBox="1"/>
          <p:nvPr/>
        </p:nvSpPr>
        <p:spPr>
          <a:xfrm>
            <a:off x="1338773" y="3567027"/>
            <a:ext cx="9514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Rural Areas in a Highly Industrialised Country 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E379E4D-C2E3-2119-EA8E-10A2FDF873BA}"/>
              </a:ext>
            </a:extLst>
          </p:cNvPr>
          <p:cNvSpPr txBox="1"/>
          <p:nvPr/>
        </p:nvSpPr>
        <p:spPr>
          <a:xfrm>
            <a:off x="1380202" y="4424056"/>
            <a:ext cx="9514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Hartmut Berndt</a:t>
            </a:r>
            <a:endParaRPr lang="pl-PL" sz="20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27B11B1-4CB9-D6EA-49A1-B463B4A959A1}"/>
              </a:ext>
            </a:extLst>
          </p:cNvPr>
          <p:cNvSpPr txBox="1"/>
          <p:nvPr/>
        </p:nvSpPr>
        <p:spPr>
          <a:xfrm>
            <a:off x="1380202" y="5045863"/>
            <a:ext cx="9514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German LEADER Association (BAG LAG)</a:t>
            </a:r>
            <a:endParaRPr lang="pl-PL" sz="20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2D5339F-DBF3-A6E2-8747-32AA7E0AAD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551"/>
          <a:stretch/>
        </p:blipFill>
        <p:spPr>
          <a:xfrm>
            <a:off x="2010302" y="5630948"/>
            <a:ext cx="8171395" cy="122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29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5F2D0F31-353F-8AF8-913A-F765C813DE2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2" y="0"/>
            <a:ext cx="2029997" cy="153299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E8F977C7-43F5-D3DB-237C-75A17ACF57EF}"/>
              </a:ext>
            </a:extLst>
          </p:cNvPr>
          <p:cNvSpPr txBox="1"/>
          <p:nvPr/>
        </p:nvSpPr>
        <p:spPr>
          <a:xfrm>
            <a:off x="2489981" y="548639"/>
            <a:ext cx="7329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Rural Areas in Germany?</a:t>
            </a:r>
            <a:endParaRPr lang="pl-PL" sz="28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4F5D5F8-9CCC-8F1A-33B3-9D291DCF6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2784" y="13287"/>
            <a:ext cx="1792513" cy="13068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8512598-DBE1-861C-5EEF-4B35F3B54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7379" y="1519704"/>
            <a:ext cx="5374621" cy="532500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121234B-73B5-2857-32CC-CE29B184B5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08288"/>
            <a:ext cx="5723906" cy="5349712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9FEC1A31-C923-04AC-398A-32309BFC10A9}"/>
              </a:ext>
            </a:extLst>
          </p:cNvPr>
          <p:cNvSpPr txBox="1"/>
          <p:nvPr/>
        </p:nvSpPr>
        <p:spPr>
          <a:xfrm>
            <a:off x="1093473" y="2402557"/>
            <a:ext cx="5723906" cy="15388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74638" indent="-2746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6"/>
                </a:solidFill>
              </a:rPr>
              <a:t>High population density in Germany</a:t>
            </a:r>
          </a:p>
          <a:p>
            <a:pPr marL="274638" indent="-2746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6"/>
                </a:solidFill>
              </a:rPr>
              <a:t>Many metropolises</a:t>
            </a:r>
          </a:p>
          <a:p>
            <a:pPr marL="274638" indent="-2746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6"/>
                </a:solidFill>
              </a:rPr>
              <a:t>Not centralised</a:t>
            </a:r>
            <a:r>
              <a:rPr lang="en-GB" sz="2800" dirty="0"/>
              <a:t> </a:t>
            </a:r>
          </a:p>
        </p:txBody>
      </p:sp>
      <p:sp>
        <p:nvSpPr>
          <p:cNvPr id="7" name="pole tekstowe 1">
            <a:extLst>
              <a:ext uri="{FF2B5EF4-FFF2-40B4-BE49-F238E27FC236}">
                <a16:creationId xmlns:a16="http://schemas.microsoft.com/office/drawing/2014/main" id="{9E9D45BD-8F0E-8BB5-E3BD-715BD1E4B089}"/>
              </a:ext>
            </a:extLst>
          </p:cNvPr>
          <p:cNvSpPr txBox="1"/>
          <p:nvPr/>
        </p:nvSpPr>
        <p:spPr>
          <a:xfrm>
            <a:off x="2810577" y="4377869"/>
            <a:ext cx="4006802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800" dirty="0">
                <a:solidFill>
                  <a:schemeClr val="accent6"/>
                </a:solidFill>
              </a:rPr>
              <a:t>Accessibility of</a:t>
            </a:r>
          </a:p>
          <a:p>
            <a:pPr marL="457200" indent="-187325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6"/>
                </a:solidFill>
              </a:rPr>
              <a:t>Schools</a:t>
            </a:r>
          </a:p>
          <a:p>
            <a:pPr marL="457200" indent="-187325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6"/>
                </a:solidFill>
              </a:rPr>
              <a:t>Medical care</a:t>
            </a:r>
          </a:p>
          <a:p>
            <a:pPr marL="457200" indent="-187325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6"/>
                </a:solidFill>
              </a:rPr>
              <a:t>Shopping facilities</a:t>
            </a:r>
          </a:p>
          <a:p>
            <a:pPr marL="457200" indent="-187325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6"/>
                </a:solidFill>
              </a:rPr>
              <a:t>Cultural institutions</a:t>
            </a:r>
            <a:r>
              <a:rPr lang="en-GB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626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C01F377F-7A47-9261-6FFE-9F31ECF41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059" y="1071859"/>
            <a:ext cx="4918905" cy="5790793"/>
          </a:xfrm>
          <a:prstGeom prst="rect">
            <a:avLst/>
          </a:prstGeom>
        </p:spPr>
      </p:pic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5F2D0F31-353F-8AF8-913A-F765C813DE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2" y="0"/>
            <a:ext cx="2029997" cy="153299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E8F977C7-43F5-D3DB-237C-75A17ACF57EF}"/>
              </a:ext>
            </a:extLst>
          </p:cNvPr>
          <p:cNvSpPr txBox="1"/>
          <p:nvPr/>
        </p:nvSpPr>
        <p:spPr>
          <a:xfrm>
            <a:off x="2489981" y="548639"/>
            <a:ext cx="7329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Definition of Rural Areas</a:t>
            </a:r>
            <a:endParaRPr lang="pl-PL" sz="28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4F5D5F8-9CCC-8F1A-33B3-9D291DCF6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2784" y="13287"/>
            <a:ext cx="1792513" cy="13068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54193B3-A10C-5D31-C07F-EE70B440EB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7294" y="2856331"/>
            <a:ext cx="476256" cy="2248983"/>
          </a:xfrm>
          <a:prstGeom prst="rect">
            <a:avLst/>
          </a:prstGeom>
        </p:spPr>
      </p:pic>
      <p:sp>
        <p:nvSpPr>
          <p:cNvPr id="13" name="Geschweifte Klammer links 12">
            <a:extLst>
              <a:ext uri="{FF2B5EF4-FFF2-40B4-BE49-F238E27FC236}">
                <a16:creationId xmlns:a16="http://schemas.microsoft.com/office/drawing/2014/main" id="{2E8CCE71-A891-C17A-38F2-CD68AA03175C}"/>
              </a:ext>
            </a:extLst>
          </p:cNvPr>
          <p:cNvSpPr/>
          <p:nvPr/>
        </p:nvSpPr>
        <p:spPr>
          <a:xfrm>
            <a:off x="8524875" y="2856331"/>
            <a:ext cx="352419" cy="790944"/>
          </a:xfrm>
          <a:prstGeom prst="leftBrac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Geschweifte Klammer links 13">
            <a:extLst>
              <a:ext uri="{FF2B5EF4-FFF2-40B4-BE49-F238E27FC236}">
                <a16:creationId xmlns:a16="http://schemas.microsoft.com/office/drawing/2014/main" id="{6BF0F383-A548-C3DA-86F3-E2A3C3E007CA}"/>
              </a:ext>
            </a:extLst>
          </p:cNvPr>
          <p:cNvSpPr/>
          <p:nvPr/>
        </p:nvSpPr>
        <p:spPr>
          <a:xfrm>
            <a:off x="8524875" y="3873826"/>
            <a:ext cx="352419" cy="72799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E083BB7-6E65-3890-A1C6-E5FC34145B27}"/>
              </a:ext>
            </a:extLst>
          </p:cNvPr>
          <p:cNvSpPr txBox="1"/>
          <p:nvPr/>
        </p:nvSpPr>
        <p:spPr>
          <a:xfrm>
            <a:off x="7365758" y="3051748"/>
            <a:ext cx="1201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Very rural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59EB2CC-7073-EE9A-B8E3-6675F06B1C17}"/>
              </a:ext>
            </a:extLst>
          </p:cNvPr>
          <p:cNvSpPr txBox="1"/>
          <p:nvPr/>
        </p:nvSpPr>
        <p:spPr>
          <a:xfrm>
            <a:off x="7274579" y="4037770"/>
            <a:ext cx="1293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Fairly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 rural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D03C52D-B9AF-5C67-E5F0-CFF23D62714E}"/>
              </a:ext>
            </a:extLst>
          </p:cNvPr>
          <p:cNvSpPr txBox="1"/>
          <p:nvPr/>
        </p:nvSpPr>
        <p:spPr>
          <a:xfrm>
            <a:off x="7711867" y="4765767"/>
            <a:ext cx="832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Urban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ADC4FA1-05FB-ABDB-F67E-F8A40A3AA6E3}"/>
              </a:ext>
            </a:extLst>
          </p:cNvPr>
          <p:cNvSpPr txBox="1"/>
          <p:nvPr/>
        </p:nvSpPr>
        <p:spPr>
          <a:xfrm>
            <a:off x="9407832" y="2842102"/>
            <a:ext cx="844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strong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5ABBAF4-D8BD-7889-B85B-C8E2FC2F9D12}"/>
              </a:ext>
            </a:extLst>
          </p:cNvPr>
          <p:cNvSpPr txBox="1"/>
          <p:nvPr/>
        </p:nvSpPr>
        <p:spPr>
          <a:xfrm>
            <a:off x="8938264" y="2228999"/>
            <a:ext cx="1895476" cy="608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Socio-economic</a:t>
            </a:r>
            <a:br>
              <a:rPr lang="de-DE" sz="2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Conditions</a:t>
            </a:r>
            <a:endParaRPr lang="de-D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BBBB27F5-340B-E91F-08E0-7787F14A1E0A}"/>
              </a:ext>
            </a:extLst>
          </p:cNvPr>
          <p:cNvSpPr txBox="1"/>
          <p:nvPr/>
        </p:nvSpPr>
        <p:spPr>
          <a:xfrm>
            <a:off x="9407832" y="3318594"/>
            <a:ext cx="733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schemeClr val="accent6">
                    <a:lumMod val="75000"/>
                  </a:schemeClr>
                </a:solidFill>
              </a:rPr>
              <a:t>weak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8E8CFDA-7469-45B4-483E-B1EFAD7E6066}"/>
              </a:ext>
            </a:extLst>
          </p:cNvPr>
          <p:cNvSpPr txBox="1"/>
          <p:nvPr/>
        </p:nvSpPr>
        <p:spPr>
          <a:xfrm>
            <a:off x="9407832" y="3795086"/>
            <a:ext cx="733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schemeClr val="accent6">
                    <a:lumMod val="75000"/>
                  </a:schemeClr>
                </a:solidFill>
              </a:rPr>
              <a:t>weak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1AAA7532-85F8-52E3-185B-B15D3EE1114B}"/>
              </a:ext>
            </a:extLst>
          </p:cNvPr>
          <p:cNvSpPr txBox="1"/>
          <p:nvPr/>
        </p:nvSpPr>
        <p:spPr>
          <a:xfrm>
            <a:off x="9407832" y="4296370"/>
            <a:ext cx="844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strong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B829887C-9920-EA4D-51B6-73DC3FDD54C9}"/>
              </a:ext>
            </a:extLst>
          </p:cNvPr>
          <p:cNvSpPr txBox="1"/>
          <p:nvPr/>
        </p:nvSpPr>
        <p:spPr>
          <a:xfrm>
            <a:off x="7042788" y="2346872"/>
            <a:ext cx="1895476" cy="352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Rurality</a:t>
            </a:r>
            <a:endParaRPr lang="de-D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6D13B7DB-42C1-8D58-DE52-7A9A0D0EC46D}"/>
              </a:ext>
            </a:extLst>
          </p:cNvPr>
          <p:cNvSpPr txBox="1"/>
          <p:nvPr/>
        </p:nvSpPr>
        <p:spPr>
          <a:xfrm>
            <a:off x="7314560" y="5294576"/>
            <a:ext cx="3392806" cy="788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57 % of the German population live in rural areas, which sum up for 91 % of the total area</a:t>
            </a:r>
            <a:endParaRPr lang="de-D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pole tekstowe 1">
            <a:extLst>
              <a:ext uri="{FF2B5EF4-FFF2-40B4-BE49-F238E27FC236}">
                <a16:creationId xmlns:a16="http://schemas.microsoft.com/office/drawing/2014/main" id="{49396F0D-B389-D4FE-6E4C-891BB2A96727}"/>
              </a:ext>
            </a:extLst>
          </p:cNvPr>
          <p:cNvSpPr txBox="1"/>
          <p:nvPr/>
        </p:nvSpPr>
        <p:spPr>
          <a:xfrm>
            <a:off x="7365758" y="1530076"/>
            <a:ext cx="3467982" cy="608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  <a:spcBef>
                <a:spcPts val="600"/>
              </a:spcBef>
            </a:pP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</a:rPr>
              <a:t>Thünen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 Institute for rural areas defines 2 dimensions*:</a:t>
            </a:r>
          </a:p>
        </p:txBody>
      </p:sp>
      <p:sp>
        <p:nvSpPr>
          <p:cNvPr id="5" name="pole tekstowe 1">
            <a:extLst>
              <a:ext uri="{FF2B5EF4-FFF2-40B4-BE49-F238E27FC236}">
                <a16:creationId xmlns:a16="http://schemas.microsoft.com/office/drawing/2014/main" id="{BC62753B-8D77-CC42-4805-44ACA5634507}"/>
              </a:ext>
            </a:extLst>
          </p:cNvPr>
          <p:cNvSpPr txBox="1"/>
          <p:nvPr/>
        </p:nvSpPr>
        <p:spPr>
          <a:xfrm>
            <a:off x="97523" y="3414261"/>
            <a:ext cx="4006802" cy="608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ts val="2000"/>
              </a:lnSpc>
            </a:pPr>
            <a:r>
              <a:rPr lang="en-US" sz="2000" dirty="0">
                <a:solidFill>
                  <a:schemeClr val="accent6"/>
                </a:solidFill>
              </a:rPr>
              <a:t>“… socio-economic problems are not per se connected to rurality”</a:t>
            </a:r>
            <a:endParaRPr lang="en-GB" sz="1600" dirty="0"/>
          </a:p>
        </p:txBody>
      </p:sp>
      <p:sp>
        <p:nvSpPr>
          <p:cNvPr id="6" name="pole tekstowe 1">
            <a:extLst>
              <a:ext uri="{FF2B5EF4-FFF2-40B4-BE49-F238E27FC236}">
                <a16:creationId xmlns:a16="http://schemas.microsoft.com/office/drawing/2014/main" id="{98068811-3BCE-F98D-8278-77F76330C778}"/>
              </a:ext>
            </a:extLst>
          </p:cNvPr>
          <p:cNvSpPr txBox="1"/>
          <p:nvPr/>
        </p:nvSpPr>
        <p:spPr>
          <a:xfrm>
            <a:off x="258146" y="4123945"/>
            <a:ext cx="3846179" cy="608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ts val="2000"/>
              </a:lnSpc>
            </a:pPr>
            <a:r>
              <a:rPr lang="en-US" sz="2000" dirty="0">
                <a:solidFill>
                  <a:schemeClr val="accent6"/>
                </a:solidFill>
              </a:rPr>
              <a:t>Rurality and socio-economic conditions are multifactorial</a:t>
            </a:r>
            <a:endParaRPr lang="en-GB" sz="16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58FF96B-51C7-CA58-F9D8-070214543601}"/>
              </a:ext>
            </a:extLst>
          </p:cNvPr>
          <p:cNvSpPr txBox="1"/>
          <p:nvPr/>
        </p:nvSpPr>
        <p:spPr>
          <a:xfrm>
            <a:off x="7014899" y="6383048"/>
            <a:ext cx="42841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" indent="-85725"/>
            <a:r>
              <a:rPr lang="de-DE" sz="1200" dirty="0"/>
              <a:t>* Küpper P (2016) Abgrenzung und Typisierung ländlicher Räume.</a:t>
            </a:r>
            <a:br>
              <a:rPr lang="de-DE" sz="1200" dirty="0"/>
            </a:br>
            <a:r>
              <a:rPr lang="de-DE" sz="1200" dirty="0"/>
              <a:t>Thünen Working Paper 68</a:t>
            </a:r>
          </a:p>
        </p:txBody>
      </p:sp>
    </p:spTree>
    <p:extLst>
      <p:ext uri="{BB962C8B-B14F-4D97-AF65-F5344CB8AC3E}">
        <p14:creationId xmlns:p14="http://schemas.microsoft.com/office/powerpoint/2010/main" val="220222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6" grpId="0"/>
      <p:bldP spid="17" grpId="0"/>
      <p:bldP spid="18" grpId="0"/>
      <p:bldP spid="20" grpId="0"/>
      <p:bldP spid="22" grpId="0"/>
      <p:bldP spid="23" grpId="0"/>
      <p:bldP spid="24" grpId="0"/>
      <p:bldP spid="25" grpId="0"/>
      <p:bldP spid="27" grpId="0"/>
      <p:bldP spid="3" grpId="0" animBg="1"/>
      <p:bldP spid="5" grpId="0" animBg="1"/>
      <p:bldP spid="6" grpId="0" animBg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 descr="Ein Bild, das Gras, Himmel, draußen, Feld enthält.&#10;&#10;Automatisch generierte Beschreibung">
            <a:extLst>
              <a:ext uri="{FF2B5EF4-FFF2-40B4-BE49-F238E27FC236}">
                <a16:creationId xmlns:a16="http://schemas.microsoft.com/office/drawing/2014/main" id="{3DF7A351-C358-A518-8C50-A0A3D03636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Grafik 43" descr="Ein Bild, das Baum, draußen, Gras, Natur enthält.&#10;&#10;Automatisch generierte Beschreibung">
            <a:extLst>
              <a:ext uri="{FF2B5EF4-FFF2-40B4-BE49-F238E27FC236}">
                <a16:creationId xmlns:a16="http://schemas.microsoft.com/office/drawing/2014/main" id="{0E115847-5EBE-7345-CC1B-9EEC4C17BD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291" y="4361679"/>
            <a:ext cx="3248953" cy="2301446"/>
          </a:xfrm>
          <a:prstGeom prst="rect">
            <a:avLst/>
          </a:prstGeom>
        </p:spPr>
      </p:pic>
      <p:pic>
        <p:nvPicPr>
          <p:cNvPr id="14" name="Grafik 13" descr="Ein Bild, das Person, draußen enthält.&#10;&#10;Automatisch generierte Beschreibung">
            <a:extLst>
              <a:ext uri="{FF2B5EF4-FFF2-40B4-BE49-F238E27FC236}">
                <a16:creationId xmlns:a16="http://schemas.microsoft.com/office/drawing/2014/main" id="{4EA49D13-49DD-4E34-4B72-F6C5D221A7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0889" y="4787986"/>
            <a:ext cx="2665142" cy="1875139"/>
          </a:xfrm>
          <a:prstGeom prst="rect">
            <a:avLst/>
          </a:prstGeom>
        </p:spPr>
      </p:pic>
      <p:pic>
        <p:nvPicPr>
          <p:cNvPr id="16" name="Grafik 15" descr="Ein Bild, das Baum, Person, draußen, Personen enthält.&#10;&#10;Automatisch generierte Beschreibung">
            <a:extLst>
              <a:ext uri="{FF2B5EF4-FFF2-40B4-BE49-F238E27FC236}">
                <a16:creationId xmlns:a16="http://schemas.microsoft.com/office/drawing/2014/main" id="{6BF36705-CC2C-783E-509D-F17BCDECDB2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706"/>
          <a:stretch/>
        </p:blipFill>
        <p:spPr>
          <a:xfrm>
            <a:off x="8657757" y="4598316"/>
            <a:ext cx="3086835" cy="2064809"/>
          </a:xfrm>
          <a:prstGeom prst="rect">
            <a:avLst/>
          </a:prstGeom>
        </p:spPr>
      </p:pic>
      <p:pic>
        <p:nvPicPr>
          <p:cNvPr id="32" name="Grafik 31" descr="Ein Bild, das Gras, Himmel, draußen, Feld enthält.&#10;&#10;Automatisch generierte Beschreibung">
            <a:extLst>
              <a:ext uri="{FF2B5EF4-FFF2-40B4-BE49-F238E27FC236}">
                <a16:creationId xmlns:a16="http://schemas.microsoft.com/office/drawing/2014/main" id="{263E033F-2FDE-6CEE-E309-49A6252CC00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291" y="137697"/>
            <a:ext cx="3445261" cy="2274413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E3C22F60-8D47-15E2-FCDB-D83528B2AF1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408" y="3932546"/>
            <a:ext cx="1620821" cy="1188318"/>
          </a:xfrm>
          <a:prstGeom prst="rect">
            <a:avLst/>
          </a:prstGeom>
        </p:spPr>
      </p:pic>
      <p:pic>
        <p:nvPicPr>
          <p:cNvPr id="39" name="Grafik 38" descr="Ein Bild, das Gras, Himmel, draußen, Feld enthält.&#10;&#10;Automatisch generierte Beschreibung">
            <a:extLst>
              <a:ext uri="{FF2B5EF4-FFF2-40B4-BE49-F238E27FC236}">
                <a16:creationId xmlns:a16="http://schemas.microsoft.com/office/drawing/2014/main" id="{C9852092-BF87-C52D-A072-5F480BA008E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9792" y="205825"/>
            <a:ext cx="3466782" cy="3405297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A54F090D-B56A-2EF5-2E30-3AB4DB911BC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926" y="205825"/>
            <a:ext cx="3495047" cy="2001619"/>
          </a:xfrm>
          <a:prstGeom prst="rect">
            <a:avLst/>
          </a:prstGeom>
        </p:spPr>
      </p:pic>
      <p:sp>
        <p:nvSpPr>
          <p:cNvPr id="5" name="pole tekstowe 1">
            <a:extLst>
              <a:ext uri="{FF2B5EF4-FFF2-40B4-BE49-F238E27FC236}">
                <a16:creationId xmlns:a16="http://schemas.microsoft.com/office/drawing/2014/main" id="{B1183B57-2AE2-D85E-F8F9-B4B714284F6B}"/>
              </a:ext>
            </a:extLst>
          </p:cNvPr>
          <p:cNvSpPr txBox="1"/>
          <p:nvPr/>
        </p:nvSpPr>
        <p:spPr>
          <a:xfrm>
            <a:off x="3854275" y="2337089"/>
            <a:ext cx="4232348" cy="660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87325" indent="-187325">
              <a:lnSpc>
                <a:spcPts val="22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/>
                </a:solidFill>
              </a:rPr>
              <a:t>Rural areas are very different, but they all have special potentials</a:t>
            </a:r>
            <a:endParaRPr lang="en-GB" sz="2200" dirty="0">
              <a:solidFill>
                <a:schemeClr val="accent6"/>
              </a:solidFill>
            </a:endParaRPr>
          </a:p>
        </p:txBody>
      </p:sp>
      <p:sp>
        <p:nvSpPr>
          <p:cNvPr id="41" name="pole tekstowe 1">
            <a:extLst>
              <a:ext uri="{FF2B5EF4-FFF2-40B4-BE49-F238E27FC236}">
                <a16:creationId xmlns:a16="http://schemas.microsoft.com/office/drawing/2014/main" id="{639FD6B4-ACFD-34ED-2BA1-BD592030E484}"/>
              </a:ext>
            </a:extLst>
          </p:cNvPr>
          <p:cNvSpPr txBox="1"/>
          <p:nvPr/>
        </p:nvSpPr>
        <p:spPr>
          <a:xfrm>
            <a:off x="2886076" y="3080024"/>
            <a:ext cx="5214466" cy="660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87325" indent="-187325">
              <a:lnSpc>
                <a:spcPts val="22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en-GB" sz="2200" dirty="0">
                <a:solidFill>
                  <a:schemeClr val="accent6"/>
                </a:solidFill>
              </a:rPr>
              <a:t>Each territory must find its own identity and be aware of its specific characteristics</a:t>
            </a:r>
          </a:p>
        </p:txBody>
      </p:sp>
      <p:sp>
        <p:nvSpPr>
          <p:cNvPr id="42" name="pole tekstowe 1">
            <a:extLst>
              <a:ext uri="{FF2B5EF4-FFF2-40B4-BE49-F238E27FC236}">
                <a16:creationId xmlns:a16="http://schemas.microsoft.com/office/drawing/2014/main" id="{612D2226-753D-13FB-91C6-4AA2910922F5}"/>
              </a:ext>
            </a:extLst>
          </p:cNvPr>
          <p:cNvSpPr txBox="1"/>
          <p:nvPr/>
        </p:nvSpPr>
        <p:spPr>
          <a:xfrm>
            <a:off x="3970895" y="3860346"/>
            <a:ext cx="4129646" cy="660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87325" indent="-187325">
              <a:lnSpc>
                <a:spcPts val="22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accent6"/>
                </a:solidFill>
              </a:rPr>
              <a:t>Rural areas have the potential to develop into viable living spaces </a:t>
            </a:r>
          </a:p>
        </p:txBody>
      </p:sp>
    </p:spTree>
    <p:extLst>
      <p:ext uri="{BB962C8B-B14F-4D97-AF65-F5344CB8AC3E}">
        <p14:creationId xmlns:p14="http://schemas.microsoft.com/office/powerpoint/2010/main" val="294390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5F2D0F31-353F-8AF8-913A-F765C813DE2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63" y="157938"/>
            <a:ext cx="3607338" cy="272415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F5C1D67-9784-115B-8074-CCA2E8F2C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9390" y="339885"/>
            <a:ext cx="3260847" cy="237726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5003BCE-75F8-7FD1-B98F-BC92A543D6F3}"/>
              </a:ext>
            </a:extLst>
          </p:cNvPr>
          <p:cNvSpPr txBox="1"/>
          <p:nvPr/>
        </p:nvSpPr>
        <p:spPr>
          <a:xfrm>
            <a:off x="2066925" y="2882088"/>
            <a:ext cx="73151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200" dirty="0">
                <a:solidFill>
                  <a:schemeClr val="accent6"/>
                </a:solidFill>
              </a:rPr>
              <a:t>It is our task to ensure conditions under which rural areas can use their potential for a viable and sustainable development.</a:t>
            </a:r>
            <a:endParaRPr lang="de-DE" sz="3200" dirty="0">
              <a:solidFill>
                <a:schemeClr val="accent6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EB53D9A-8E60-65C6-E396-EE9A5A38D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406" y="5267325"/>
            <a:ext cx="2350522" cy="97154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FF96A9A-3980-74DB-9EFA-D2AC72F12A4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5863" y="5267325"/>
            <a:ext cx="965796" cy="971550"/>
          </a:xfrm>
          <a:prstGeom prst="rect">
            <a:avLst/>
          </a:prstGeom>
        </p:spPr>
      </p:pic>
      <p:pic>
        <p:nvPicPr>
          <p:cNvPr id="10" name="Grafik 9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A59B84B5-17F3-C2CA-A473-3B4189FE9F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3594" y="5267322"/>
            <a:ext cx="965796" cy="97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6107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179</Words>
  <Application>Microsoft Office PowerPoint</Application>
  <PresentationFormat>Breitbild</PresentationFormat>
  <Paragraphs>31</Paragraphs>
  <Slides>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Motyw pakietu 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Robert Pietrzyk</dc:creator>
  <cp:lastModifiedBy>LEADER Regionalmanagement</cp:lastModifiedBy>
  <cp:revision>11</cp:revision>
  <dcterms:created xsi:type="dcterms:W3CDTF">2022-08-04T08:56:46Z</dcterms:created>
  <dcterms:modified xsi:type="dcterms:W3CDTF">2022-09-11T09:45:57Z</dcterms:modified>
</cp:coreProperties>
</file>