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6" r:id="rId2"/>
    <p:sldId id="317" r:id="rId3"/>
    <p:sldId id="334" r:id="rId4"/>
    <p:sldId id="348" r:id="rId5"/>
    <p:sldId id="350" r:id="rId6"/>
    <p:sldId id="347" r:id="rId7"/>
    <p:sldId id="351" r:id="rId8"/>
    <p:sldId id="349" r:id="rId9"/>
    <p:sldId id="339" r:id="rId10"/>
    <p:sldId id="340" r:id="rId11"/>
    <p:sldId id="322" r:id="rId12"/>
    <p:sldId id="352" r:id="rId13"/>
    <p:sldId id="333" r:id="rId14"/>
    <p:sldId id="315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4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5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36D2-B6F3-4722-8F3B-FB6B72575AB3}" type="datetimeFigureOut">
              <a:rPr lang="pl-PL" smtClean="0"/>
              <a:pPr/>
              <a:t>03.11.2021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B066-DE84-4F79-8CCF-E0A7C719C7C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5717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36D2-B6F3-4722-8F3B-FB6B72575AB3}" type="datetimeFigureOut">
              <a:rPr lang="pl-PL" smtClean="0"/>
              <a:pPr/>
              <a:t>03.11.2021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B066-DE84-4F79-8CCF-E0A7C719C7C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6255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36D2-B6F3-4722-8F3B-FB6B72575AB3}" type="datetimeFigureOut">
              <a:rPr lang="pl-PL" smtClean="0"/>
              <a:pPr/>
              <a:t>03.11.2021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B066-DE84-4F79-8CCF-E0A7C719C7C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2425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36D2-B6F3-4722-8F3B-FB6B72575AB3}" type="datetimeFigureOut">
              <a:rPr lang="pl-PL" smtClean="0"/>
              <a:pPr/>
              <a:t>03.11.2021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B066-DE84-4F79-8CCF-E0A7C719C7C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285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36D2-B6F3-4722-8F3B-FB6B72575AB3}" type="datetimeFigureOut">
              <a:rPr lang="pl-PL" smtClean="0"/>
              <a:pPr/>
              <a:t>03.11.2021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B066-DE84-4F79-8CCF-E0A7C719C7C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9265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36D2-B6F3-4722-8F3B-FB6B72575AB3}" type="datetimeFigureOut">
              <a:rPr lang="pl-PL" smtClean="0"/>
              <a:pPr/>
              <a:t>03.11.2021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B066-DE84-4F79-8CCF-E0A7C719C7C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6013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36D2-B6F3-4722-8F3B-FB6B72575AB3}" type="datetimeFigureOut">
              <a:rPr lang="pl-PL" smtClean="0"/>
              <a:pPr/>
              <a:t>03.11.2021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B066-DE84-4F79-8CCF-E0A7C719C7C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2023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36D2-B6F3-4722-8F3B-FB6B72575AB3}" type="datetimeFigureOut">
              <a:rPr lang="pl-PL" smtClean="0"/>
              <a:pPr/>
              <a:t>03.11.2021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B066-DE84-4F79-8CCF-E0A7C719C7C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0755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36D2-B6F3-4722-8F3B-FB6B72575AB3}" type="datetimeFigureOut">
              <a:rPr lang="pl-PL" smtClean="0"/>
              <a:pPr/>
              <a:t>03.11.2021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B066-DE84-4F79-8CCF-E0A7C719C7C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3491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36D2-B6F3-4722-8F3B-FB6B72575AB3}" type="datetimeFigureOut">
              <a:rPr lang="pl-PL" smtClean="0"/>
              <a:pPr/>
              <a:t>03.11.2021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B066-DE84-4F79-8CCF-E0A7C719C7C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2181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36D2-B6F3-4722-8F3B-FB6B72575AB3}" type="datetimeFigureOut">
              <a:rPr lang="pl-PL" smtClean="0"/>
              <a:pPr/>
              <a:t>03.11.2021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B066-DE84-4F79-8CCF-E0A7C719C7C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0975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936D2-B6F3-4722-8F3B-FB6B72575AB3}" type="datetimeFigureOut">
              <a:rPr lang="pl-PL" smtClean="0"/>
              <a:pPr/>
              <a:t>03.11.2021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FB066-DE84-4F79-8CCF-E0A7C719C7C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5574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1.jpeg"/><Relationship Id="rId4" Type="http://schemas.openxmlformats.org/officeDocument/2006/relationships/hyperlink" Target="https://www.google.pl/url?sa=i&amp;rct=j&amp;q=&amp;esrc=s&amp;source=images&amp;cd=&amp;cad=rja&amp;uact=8&amp;ved=0ahUKEwjA95aDlIbXAhUIblAKHRPsCb0QjRwIBw&amp;url=http://produktlokalny.pl/centrum-produktu-lokalnego-w-rzuchowej/&amp;psig=AOvVaw3zQOS137RGC02_VoW7BO7S&amp;ust=150882788469532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hyperlink" Target="http://www.odrolnika.pl/pdf/laur.pdf" TargetMode="External"/><Relationship Id="rId7" Type="http://schemas.openxmlformats.org/officeDocument/2006/relationships/hyperlink" Target="http://www.odrolnika.pl/pdf/Prezydent_odrolnika.pd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hyperlink" Target="http://cdr.gov.pl/index.php?option=com_content&amp;task=view&amp;id=807&amp;Itemid=117" TargetMode="External"/><Relationship Id="rId4" Type="http://schemas.openxmlformats.org/officeDocument/2006/relationships/image" Target="../media/image14.jpe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1.jpeg"/><Relationship Id="rId4" Type="http://schemas.openxmlformats.org/officeDocument/2006/relationships/hyperlink" Target="https://www.google.pl/url?sa=i&amp;rct=j&amp;q=&amp;esrc=s&amp;source=images&amp;cd=&amp;cad=rja&amp;uact=8&amp;ved=0ahUKEwjA95aDlIbXAhUIblAKHRPsCb0QjRwIBw&amp;url=http://produktlokalny.pl/centrum-produktu-lokalnego-w-rzuchowej/&amp;psig=AOvVaw3zQOS137RGC02_VoW7BO7S&amp;ust=150882788469532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odtytuł 2"/>
          <p:cNvSpPr txBox="1">
            <a:spLocks/>
          </p:cNvSpPr>
          <p:nvPr/>
        </p:nvSpPr>
        <p:spPr>
          <a:xfrm>
            <a:off x="1635679" y="2847832"/>
            <a:ext cx="8920641" cy="156590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300" b="1" dirty="0"/>
              <a:t>Ekologiczna działalność rolnicza a budowanie sieci współpracy</a:t>
            </a:r>
            <a:endParaRPr lang="pl-PL" dirty="0"/>
          </a:p>
          <a:p>
            <a:r>
              <a:rPr lang="pl-PL" dirty="0"/>
              <a:t> </a:t>
            </a:r>
            <a:endParaRPr lang="pl-PL" sz="1600" dirty="0"/>
          </a:p>
          <a:p>
            <a:r>
              <a:rPr lang="pl-PL" sz="1600" b="1" dirty="0"/>
              <a:t>Mikołajki, 27 października 2021 roku                 </a:t>
            </a:r>
            <a:endParaRPr lang="en-US" sz="1600" b="1" dirty="0"/>
          </a:p>
          <a:p>
            <a:r>
              <a:rPr lang="pl-PL" sz="1600" b="1" dirty="0"/>
              <a:t> </a:t>
            </a:r>
            <a:r>
              <a:rPr lang="pl-PL" b="1" dirty="0"/>
              <a:t>Autor: Jan Czaja</a:t>
            </a: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61FEF6D8-6EED-4820-8E0D-EF64394DB05B}"/>
              </a:ext>
            </a:extLst>
          </p:cNvPr>
          <p:cNvSpPr txBox="1">
            <a:spLocks/>
          </p:cNvSpPr>
          <p:nvPr/>
        </p:nvSpPr>
        <p:spPr>
          <a:xfrm>
            <a:off x="885614" y="1109276"/>
            <a:ext cx="10532224" cy="11377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l-PL" sz="1100" dirty="0"/>
              <a:t>„Europejski Fundusz Rolny na rzecz Rozwoju Obszarów Wiejskich: Europa inwestująca w obszary wiejskie”</a:t>
            </a:r>
            <a:br>
              <a:rPr lang="pl-PL" sz="1100" dirty="0"/>
            </a:br>
            <a:r>
              <a:rPr lang="pl-PL" sz="1100" dirty="0"/>
              <a:t>Operacja współfinansowana ze środków Unii Europejskiej w ramach Schematu II Pomocy Technicznej „Krajowa Sieć Obszarów Wiejskich” Programu Rozwoju Obszarów Wiejskich na lata 2014-2020</a:t>
            </a:r>
            <a:br>
              <a:rPr lang="pl-PL" sz="1100" dirty="0"/>
            </a:br>
            <a:r>
              <a:rPr lang="pl-PL" sz="1100" dirty="0"/>
              <a:t>Instytucja Zarządzająca Programem Rozwoju Obszarów Wiejskich na lata 2014-2020 - Minister Rolnictwa i Rozwoju Wsi</a:t>
            </a:r>
            <a:br>
              <a:rPr lang="pl-PL" sz="1100" dirty="0"/>
            </a:br>
            <a:r>
              <a:rPr lang="pl-PL" sz="1100" dirty="0"/>
              <a:t> </a:t>
            </a:r>
            <a:endParaRPr lang="pl-PL" sz="1000" dirty="0"/>
          </a:p>
        </p:txBody>
      </p:sp>
      <p:sp>
        <p:nvSpPr>
          <p:cNvPr id="7" name="Podtytuł 2"/>
          <p:cNvSpPr>
            <a:spLocks noGrp="1"/>
          </p:cNvSpPr>
          <p:nvPr>
            <p:ph type="subTitle" idx="1"/>
          </p:nvPr>
        </p:nvSpPr>
        <p:spPr>
          <a:xfrm>
            <a:off x="1429495" y="5311312"/>
            <a:ext cx="9144293" cy="1150789"/>
          </a:xfrm>
        </p:spPr>
        <p:txBody>
          <a:bodyPr>
            <a:normAutofit fontScale="77500" lnSpcReduction="20000"/>
          </a:bodyPr>
          <a:lstStyle/>
          <a:p>
            <a:endParaRPr lang="pl-PL" dirty="0"/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l-PL" sz="1200" dirty="0"/>
              <a:t>Materiał opracowany przez Jan Czaja CONSULTING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l-PL" sz="1200" dirty="0"/>
              <a:t>Wszystkich zainteresowanych współpracą z KSOW informujemy o możliwości rejestracji w bazie partnerów KSOW na stronie </a:t>
            </a:r>
            <a:r>
              <a:rPr lang="pl-PL" sz="1200" u="sng" dirty="0"/>
              <a:t>www.ksow.pl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l-PL" sz="1200" u="sng" dirty="0"/>
              <a:t>Odwiedź portal KSOW – http://ksow.pl, 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l-PL" sz="1200" u="sng" dirty="0"/>
              <a:t>Zostań Partnerem Krajowej Sieci Obszarów Wiejskich.</a:t>
            </a:r>
          </a:p>
        </p:txBody>
      </p:sp>
      <p:pic>
        <p:nvPicPr>
          <p:cNvPr id="13" name="Picture 10" descr="PROW-2014-2020-logo-kolor">
            <a:extLst>
              <a:ext uri="{FF2B5EF4-FFF2-40B4-BE49-F238E27FC236}">
                <a16:creationId xmlns:a16="http://schemas.microsoft.com/office/drawing/2014/main" id="{31AE146F-0685-4931-882B-5966CBD4E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560" y="242501"/>
            <a:ext cx="132397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688A98F0-0261-4412-9F61-0FAB8A65F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14" y="344950"/>
            <a:ext cx="9747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92D952C9-DED6-47FA-940A-239D6C92F5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991" y="384242"/>
            <a:ext cx="637304" cy="583294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352238CB-98EA-4F37-A386-FBFD5EB507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005" y="348868"/>
            <a:ext cx="1779721" cy="687833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2A8DDFFD-2244-400B-82EA-B8FDD059463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001" y="359324"/>
            <a:ext cx="695631" cy="69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947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1" descr="GrOdrolnika_logoPozi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344" y="260648"/>
            <a:ext cx="3136741" cy="107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rostokąt 8"/>
          <p:cNvSpPr/>
          <p:nvPr/>
        </p:nvSpPr>
        <p:spPr>
          <a:xfrm>
            <a:off x="380010" y="4930627"/>
            <a:ext cx="2101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Bogata oferta zajęć dla dzieci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191" y="1635234"/>
            <a:ext cx="7325139" cy="4883426"/>
          </a:xfrm>
          <a:prstGeom prst="rect">
            <a:avLst/>
          </a:prstGeom>
        </p:spPr>
      </p:pic>
      <p:pic>
        <p:nvPicPr>
          <p:cNvPr id="11" name="Picture 2" descr="Znalezione obrazy dla zapytania centrum produktu lokalnego w rzuchowej foto">
            <a:hlinkClick r:id="rId4"/>
            <a:extLst>
              <a:ext uri="{FF2B5EF4-FFF2-40B4-BE49-F238E27FC236}">
                <a16:creationId xmlns:a16="http://schemas.microsoft.com/office/drawing/2014/main" id="{DD43EA7E-3B80-40EA-9DFF-073FB6667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635234"/>
            <a:ext cx="3810000" cy="1828800"/>
          </a:xfrm>
          <a:prstGeom prst="rect">
            <a:avLst/>
          </a:prstGeom>
          <a:noFill/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BCF07456-89A0-4E2F-A70D-CBC1F5DBFE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4605" y="91440"/>
            <a:ext cx="2547395" cy="105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400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839416" y="1628800"/>
            <a:ext cx="108732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b="1" dirty="0"/>
              <a:t>Elementy współpracy</a:t>
            </a:r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7" name="Symbol zastępczy zawartości 5"/>
          <p:cNvSpPr txBox="1">
            <a:spLocks/>
          </p:cNvSpPr>
          <p:nvPr/>
        </p:nvSpPr>
        <p:spPr>
          <a:xfrm>
            <a:off x="2497674" y="2407886"/>
            <a:ext cx="5181600" cy="23283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1800"/>
              </a:spcBef>
            </a:pPr>
            <a:r>
              <a:rPr lang="pl-PL" sz="2000" dirty="0"/>
              <a:t>Umiejętność komunikacji</a:t>
            </a:r>
          </a:p>
          <a:p>
            <a:pPr algn="l">
              <a:spcBef>
                <a:spcPts val="1800"/>
              </a:spcBef>
            </a:pPr>
            <a:r>
              <a:rPr lang="pl-PL" sz="2000" dirty="0"/>
              <a:t>Odpowiedzialność za pracę własną i pracę zespołu</a:t>
            </a:r>
          </a:p>
          <a:p>
            <a:pPr algn="l">
              <a:spcBef>
                <a:spcPts val="1800"/>
              </a:spcBef>
            </a:pPr>
            <a:r>
              <a:rPr lang="pl-PL" sz="2000" dirty="0"/>
              <a:t>Umiejętność budowania dobrej atmosfery</a:t>
            </a:r>
          </a:p>
          <a:p>
            <a:pPr algn="l">
              <a:spcBef>
                <a:spcPts val="1800"/>
              </a:spcBef>
            </a:pPr>
            <a:r>
              <a:rPr lang="pl-PL" sz="2000" dirty="0"/>
              <a:t>Otwartość na potrzeby innych</a:t>
            </a:r>
          </a:p>
          <a:p>
            <a:pPr algn="l">
              <a:spcBef>
                <a:spcPts val="1800"/>
              </a:spcBef>
            </a:pPr>
            <a:r>
              <a:rPr lang="pl-PL" sz="2000" dirty="0"/>
              <a:t>Zdolność do kompromisu</a:t>
            </a:r>
          </a:p>
          <a:p>
            <a:endParaRPr lang="pl-PL" sz="1400" dirty="0"/>
          </a:p>
        </p:txBody>
      </p:sp>
      <p:pic>
        <p:nvPicPr>
          <p:cNvPr id="8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479" y="2407887"/>
            <a:ext cx="298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479" y="2953728"/>
            <a:ext cx="298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479" y="3419668"/>
            <a:ext cx="298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479" y="3885215"/>
            <a:ext cx="298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433" y="4431450"/>
            <a:ext cx="298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4605" y="91440"/>
            <a:ext cx="2547395" cy="105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072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839416" y="1628800"/>
            <a:ext cx="108732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b="1" dirty="0"/>
              <a:t>Z kim współpracować ?</a:t>
            </a:r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7" name="Symbol zastępczy zawartości 5"/>
          <p:cNvSpPr txBox="1">
            <a:spLocks/>
          </p:cNvSpPr>
          <p:nvPr/>
        </p:nvSpPr>
        <p:spPr>
          <a:xfrm>
            <a:off x="2497674" y="2407886"/>
            <a:ext cx="5181600" cy="23283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1800"/>
              </a:spcBef>
            </a:pPr>
            <a:r>
              <a:rPr lang="pl-PL" sz="2000" dirty="0"/>
              <a:t>Z Lokalną Grupą Działania</a:t>
            </a:r>
          </a:p>
          <a:p>
            <a:pPr algn="l">
              <a:spcBef>
                <a:spcPts val="1800"/>
              </a:spcBef>
            </a:pPr>
            <a:r>
              <a:rPr lang="pl-PL" sz="2000" dirty="0"/>
              <a:t>Z Lokalną Organizacją Turystyczną</a:t>
            </a:r>
          </a:p>
          <a:p>
            <a:pPr algn="l">
              <a:spcBef>
                <a:spcPts val="1800"/>
              </a:spcBef>
            </a:pPr>
            <a:r>
              <a:rPr lang="pl-PL" sz="2000" dirty="0"/>
              <a:t>Z lokalnym samorządem</a:t>
            </a:r>
          </a:p>
          <a:p>
            <a:pPr algn="l">
              <a:spcBef>
                <a:spcPts val="1800"/>
              </a:spcBef>
            </a:pPr>
            <a:r>
              <a:rPr lang="pl-PL" sz="2000" dirty="0"/>
              <a:t>Z szkołami</a:t>
            </a:r>
          </a:p>
          <a:p>
            <a:pPr algn="l">
              <a:spcBef>
                <a:spcPts val="1800"/>
              </a:spcBef>
            </a:pPr>
            <a:r>
              <a:rPr lang="pl-PL" sz="2000" dirty="0"/>
              <a:t>Z innymi </a:t>
            </a:r>
            <a:r>
              <a:rPr lang="pl-PL" sz="2000" dirty="0" err="1"/>
              <a:t>organziacjami</a:t>
            </a:r>
            <a:endParaRPr lang="pl-PL" sz="2000" dirty="0"/>
          </a:p>
          <a:p>
            <a:endParaRPr lang="pl-PL" sz="1400" dirty="0"/>
          </a:p>
        </p:txBody>
      </p:sp>
      <p:pic>
        <p:nvPicPr>
          <p:cNvPr id="8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479" y="2407887"/>
            <a:ext cx="298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479" y="2953728"/>
            <a:ext cx="298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479" y="3419668"/>
            <a:ext cx="298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479" y="3885215"/>
            <a:ext cx="298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433" y="4431450"/>
            <a:ext cx="298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4605" y="91440"/>
            <a:ext cx="2547395" cy="105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79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839416" y="1628800"/>
            <a:ext cx="108732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b="1" dirty="0"/>
              <a:t>Rozwój obszarów wiejskich dzięki rolnictwu ekologicznemu i KGW</a:t>
            </a:r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8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70" y="2697948"/>
            <a:ext cx="298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70" y="3219886"/>
            <a:ext cx="298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70" y="3767096"/>
            <a:ext cx="298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882" y="4477801"/>
            <a:ext cx="298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rostokąt 13"/>
          <p:cNvSpPr/>
          <p:nvPr/>
        </p:nvSpPr>
        <p:spPr>
          <a:xfrm>
            <a:off x="2707948" y="2625305"/>
            <a:ext cx="6096000" cy="21698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800"/>
              </a:spcBef>
              <a:buNone/>
            </a:pPr>
            <a:r>
              <a:rPr lang="pl-PL" dirty="0"/>
              <a:t>Sprzedaż bezpośrednia</a:t>
            </a:r>
          </a:p>
          <a:p>
            <a:pPr>
              <a:spcBef>
                <a:spcPts val="1800"/>
              </a:spcBef>
              <a:buNone/>
            </a:pPr>
            <a:r>
              <a:rPr lang="pl-PL" dirty="0"/>
              <a:t>Gospodarstwa edukacyjne</a:t>
            </a:r>
          </a:p>
          <a:p>
            <a:pPr>
              <a:spcBef>
                <a:spcPts val="1800"/>
              </a:spcBef>
              <a:buNone/>
            </a:pPr>
            <a:r>
              <a:rPr lang="pl-PL" dirty="0"/>
              <a:t>Turystyka wiejska krajowa i zagraniczna na poziomie miejscowości tematycznych i turystyki kulinarnej</a:t>
            </a:r>
          </a:p>
          <a:p>
            <a:pPr>
              <a:spcBef>
                <a:spcPts val="1800"/>
              </a:spcBef>
              <a:buNone/>
            </a:pPr>
            <a:r>
              <a:rPr lang="pl-PL" dirty="0"/>
              <a:t>Wizyty studyjne / zajęcia z gotowania / promocja przez kuchnie</a:t>
            </a: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4605" y="91440"/>
            <a:ext cx="2547395" cy="105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642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odtytuł 2"/>
          <p:cNvSpPr txBox="1">
            <a:spLocks/>
          </p:cNvSpPr>
          <p:nvPr/>
        </p:nvSpPr>
        <p:spPr>
          <a:xfrm>
            <a:off x="1328734" y="2460967"/>
            <a:ext cx="9144000" cy="3135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2800" b="1" dirty="0"/>
          </a:p>
          <a:p>
            <a:pPr lvl="0"/>
            <a:r>
              <a:rPr lang="pl-PL" sz="2800" b="1" dirty="0"/>
              <a:t>Dziękuje za uwagę</a:t>
            </a:r>
          </a:p>
          <a:p>
            <a:pPr lvl="0"/>
            <a:r>
              <a:rPr lang="pl-PL" sz="2800" b="1" dirty="0"/>
              <a:t>Jan Czaja</a:t>
            </a:r>
          </a:p>
          <a:p>
            <a:pPr lvl="0"/>
            <a:r>
              <a:rPr lang="pl-PL" sz="2800" b="1" dirty="0"/>
              <a:t>Tel 608 42 46 60</a:t>
            </a:r>
          </a:p>
          <a:p>
            <a:pPr lvl="0"/>
            <a:r>
              <a:rPr lang="pl-PL" sz="2800" b="1" dirty="0"/>
              <a:t>E-mail: j.czaja@czajaconsulting.pl</a:t>
            </a: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61FEF6D8-6EED-4820-8E0D-EF64394DB05B}"/>
              </a:ext>
            </a:extLst>
          </p:cNvPr>
          <p:cNvSpPr txBox="1">
            <a:spLocks/>
          </p:cNvSpPr>
          <p:nvPr/>
        </p:nvSpPr>
        <p:spPr>
          <a:xfrm>
            <a:off x="885614" y="1092402"/>
            <a:ext cx="10532224" cy="13685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l-PL" sz="1100" dirty="0"/>
              <a:t>„Europejski Fundusz Rolny na rzecz Rozwoju Obszarów Wiejskich: Europa inwestująca w obszary wiejskie”</a:t>
            </a:r>
            <a:br>
              <a:rPr lang="pl-PL" sz="1100" dirty="0"/>
            </a:br>
            <a:r>
              <a:rPr lang="pl-PL" sz="1100" dirty="0"/>
              <a:t>Operacja współfinansowana ze środków Unii Europejskiej w ramach Schematu II Pomocy Technicznej „Krajowa Sieć Obszarów Wiejskich” Programu Rozwoju Obszarów Wiejskich na lata 2014-2020</a:t>
            </a:r>
            <a:br>
              <a:rPr lang="pl-PL" sz="1100" dirty="0"/>
            </a:br>
            <a:r>
              <a:rPr lang="pl-PL" sz="1100" dirty="0"/>
              <a:t>Instytucja Zarządzająca Programem Rozwoju Obszarów Wiejskich na lata 2014-2020 - Minister Rolnictwa i Rozwoju Wsi</a:t>
            </a:r>
            <a:br>
              <a:rPr lang="pl-PL" sz="1100" dirty="0"/>
            </a:br>
            <a:endParaRPr lang="pl-PL" sz="1000" dirty="0"/>
          </a:p>
        </p:txBody>
      </p:sp>
      <p:sp>
        <p:nvSpPr>
          <p:cNvPr id="7" name="Podtytuł 2"/>
          <p:cNvSpPr>
            <a:spLocks noGrp="1"/>
          </p:cNvSpPr>
          <p:nvPr>
            <p:ph type="subTitle" idx="1"/>
          </p:nvPr>
        </p:nvSpPr>
        <p:spPr>
          <a:xfrm>
            <a:off x="1429495" y="5311312"/>
            <a:ext cx="9144293" cy="1150789"/>
          </a:xfrm>
        </p:spPr>
        <p:txBody>
          <a:bodyPr>
            <a:normAutofit fontScale="77500" lnSpcReduction="20000"/>
          </a:bodyPr>
          <a:lstStyle/>
          <a:p>
            <a:endParaRPr lang="pl-PL" dirty="0"/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l-PL" sz="1200" dirty="0"/>
              <a:t>Materiał opracowany przez Jan Czaja   Odpowiedzialny za treść: Jan Czaja CONSULTING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l-PL" sz="1200" dirty="0"/>
              <a:t>Wszystkich zainteresowanych współpracą z KSOW informujemy o możliwości rejestracji w bazie partnerów KSOW na stronie </a:t>
            </a:r>
            <a:r>
              <a:rPr lang="pl-PL" sz="1200" u="sng" dirty="0"/>
              <a:t>www.ksow.pl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l-PL" sz="1200" u="sng" dirty="0"/>
              <a:t>Odwiedź portal KSOW – http://ksow.pl, 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l-PL" sz="1200" u="sng" dirty="0"/>
              <a:t>Zostań Partnerem Krajowej Sieci Obszarów Wiejskich.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C7FF4D7A-D26A-4504-BCCA-919203E9E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52" y="-15189"/>
            <a:ext cx="1207770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947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7704" y="188640"/>
            <a:ext cx="266429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04" y="3242745"/>
            <a:ext cx="4133617" cy="167144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1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2"/>
          <p:cNvSpPr/>
          <p:nvPr/>
        </p:nvSpPr>
        <p:spPr>
          <a:xfrm>
            <a:off x="785314" y="4997297"/>
            <a:ext cx="643420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Tahoma" panose="020B0604030504040204" pitchFamily="34" charset="0"/>
              <a:buChar char="•"/>
            </a:pPr>
            <a:r>
              <a:rPr lang="pl-PL" altLang="pl-PL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Przyznana kwota na wdrażanie LSR to 7 117 320,00</a:t>
            </a:r>
            <a:endParaRPr lang="en-US" altLang="pl-PL">
              <a:latin typeface="Tahoma" panose="020B0604030504040204" pitchFamily="34" charset="0"/>
              <a:sym typeface="Tahoma" panose="020B0604030504040204" pitchFamily="34" charset="0"/>
            </a:endParaRPr>
          </a:p>
          <a:p>
            <a:pPr>
              <a:buClr>
                <a:srgbClr val="000000"/>
              </a:buClr>
              <a:buFont typeface="Tahoma" panose="020B0604030504040204" pitchFamily="34" charset="0"/>
              <a:buChar char="•"/>
            </a:pPr>
            <a:r>
              <a:rPr lang="pl-PL" altLang="pl-PL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Odnowa i rozwój wsi</a:t>
            </a:r>
            <a:endParaRPr lang="en-US" altLang="pl-PL">
              <a:latin typeface="Tahoma" panose="020B0604030504040204" pitchFamily="34" charset="0"/>
              <a:sym typeface="Tahoma" panose="020B0604030504040204" pitchFamily="34" charset="0"/>
            </a:endParaRPr>
          </a:p>
          <a:p>
            <a:pPr>
              <a:buClr>
                <a:srgbClr val="000000"/>
              </a:buClr>
              <a:buFont typeface="Tahoma" panose="020B0604030504040204" pitchFamily="34" charset="0"/>
              <a:buChar char="•"/>
            </a:pPr>
            <a:r>
              <a:rPr lang="pl-PL" altLang="pl-PL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Małe projekty</a:t>
            </a:r>
            <a:endParaRPr lang="en-US" altLang="pl-PL">
              <a:latin typeface="Tahoma" panose="020B0604030504040204" pitchFamily="34" charset="0"/>
              <a:sym typeface="Tahoma" panose="020B0604030504040204" pitchFamily="34" charset="0"/>
            </a:endParaRPr>
          </a:p>
          <a:p>
            <a:pPr>
              <a:buClr>
                <a:srgbClr val="000000"/>
              </a:buClr>
              <a:buFont typeface="Tahoma" panose="020B0604030504040204" pitchFamily="34" charset="0"/>
              <a:buChar char="•"/>
            </a:pPr>
            <a:r>
              <a:rPr lang="pl-PL" altLang="pl-PL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Różnicowanie w kierunku działalności nierolniczej</a:t>
            </a:r>
          </a:p>
          <a:p>
            <a:pPr>
              <a:buClr>
                <a:srgbClr val="000000"/>
              </a:buClr>
              <a:buFont typeface="Tahoma" panose="020B0604030504040204" pitchFamily="34" charset="0"/>
              <a:buChar char="•"/>
            </a:pPr>
            <a:r>
              <a:rPr lang="pl-PL" altLang="pl-PL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Tworzenie i rozwój mikroprzedsiębiorstw</a:t>
            </a:r>
            <a:endParaRPr lang="en-US" altLang="pl-PL" dirty="0">
              <a:latin typeface="Tahoma" panose="020B0604030504040204" pitchFamily="34" charset="0"/>
              <a:sym typeface="Tahoma" panose="020B060403050404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651" y="0"/>
            <a:ext cx="4852035" cy="6858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3EAE4E68-7AFE-48D5-8E31-17CF72F1D3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4605" y="91440"/>
            <a:ext cx="2547395" cy="1055197"/>
          </a:xfrm>
          <a:prstGeom prst="rect">
            <a:avLst/>
          </a:prstGeom>
        </p:spPr>
      </p:pic>
      <p:pic>
        <p:nvPicPr>
          <p:cNvPr id="17" name="Picture 1">
            <a:extLst>
              <a:ext uri="{FF2B5EF4-FFF2-40B4-BE49-F238E27FC236}">
                <a16:creationId xmlns:a16="http://schemas.microsoft.com/office/drawing/2014/main" id="{867754CF-C933-4C85-9A91-E4B123AE4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04" y="-11214"/>
            <a:ext cx="4505906" cy="321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1765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/>
          <p:cNvSpPr/>
          <p:nvPr/>
        </p:nvSpPr>
        <p:spPr>
          <a:xfrm>
            <a:off x="839416" y="1779687"/>
            <a:ext cx="10873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Rolnictwo ekologiczne czy jest potrzebne ? A może ekologia to ściema ? 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4605" y="91440"/>
            <a:ext cx="2547395" cy="1055197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04386B02-927D-4806-96EF-92ED79C294D6}"/>
              </a:ext>
            </a:extLst>
          </p:cNvPr>
          <p:cNvSpPr/>
          <p:nvPr/>
        </p:nvSpPr>
        <p:spPr>
          <a:xfrm>
            <a:off x="839416" y="2412737"/>
            <a:ext cx="108732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Aktualnie rośnie grupa konsumentów poszukujących żywności ekologicznej czyli takiej jaka dawniej była dostępna na wsi. Dlaczego jej potrzebują ?</a:t>
            </a:r>
          </a:p>
          <a:p>
            <a:pPr marL="342900" indent="-342900">
              <a:buAutoNum type="alphaLcParenR"/>
            </a:pPr>
            <a:r>
              <a:rPr lang="pl-PL" dirty="0"/>
              <a:t>Choroby np., nowotwory, nadwaga czy alergie</a:t>
            </a:r>
          </a:p>
          <a:p>
            <a:pPr marL="342900" indent="-342900">
              <a:buFontTx/>
              <a:buAutoNum type="alphaLcParenR"/>
            </a:pPr>
            <a:r>
              <a:rPr lang="pl-PL" dirty="0"/>
              <a:t>Potrzeba ochrony środowiska (bioróżnorodność, klimat, godne traktowanie zwierząt)</a:t>
            </a:r>
          </a:p>
          <a:p>
            <a:pPr marL="342900" indent="-342900">
              <a:buAutoNum type="alphaLcParenR"/>
            </a:pPr>
            <a:r>
              <a:rPr lang="pl-PL" dirty="0"/>
              <a:t>Świadomość</a:t>
            </a:r>
          </a:p>
          <a:p>
            <a:pPr marL="342900" indent="-342900">
              <a:buAutoNum type="alphaLcParenR"/>
            </a:pPr>
            <a:r>
              <a:rPr lang="pl-PL" dirty="0"/>
              <a:t>Na domowe przetwory i potrzeby kuchni domowej</a:t>
            </a:r>
          </a:p>
          <a:p>
            <a:pPr marL="342900" indent="-342900">
              <a:buAutoNum type="alphaLcParenR"/>
            </a:pPr>
            <a:r>
              <a:rPr lang="pl-PL" dirty="0"/>
              <a:t>Młode matki</a:t>
            </a:r>
          </a:p>
          <a:p>
            <a:pPr marL="342900" indent="-342900">
              <a:buFontTx/>
              <a:buAutoNum type="alphaLcParenR"/>
            </a:pPr>
            <a:r>
              <a:rPr lang="pl-PL" altLang="pl-PL" dirty="0"/>
              <a:t>ludzie podążający za trendami</a:t>
            </a:r>
          </a:p>
          <a:p>
            <a:pPr marL="342900" indent="-342900">
              <a:buFontTx/>
              <a:buAutoNum type="alphaLcParenR"/>
            </a:pPr>
            <a:r>
              <a:rPr lang="pl-PL" altLang="pl-PL" dirty="0"/>
              <a:t>Konsumenci obawiający się żywności GMO</a:t>
            </a:r>
          </a:p>
          <a:p>
            <a:pPr marL="342900" indent="-342900">
              <a:buAutoNum type="alphaLcParenR"/>
            </a:pPr>
            <a:r>
              <a:rPr lang="pl-PL" dirty="0"/>
              <a:t>inne</a:t>
            </a:r>
          </a:p>
          <a:p>
            <a:pPr marL="342900" indent="-342900" algn="ctr">
              <a:buAutoNum type="alphaLcParenR"/>
            </a:pPr>
            <a:endParaRPr lang="pl-PL" dirty="0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9460F8D3-A3CA-4CCA-9630-11532F893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29809" y="3538330"/>
            <a:ext cx="3232709" cy="334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106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/>
          <p:cNvSpPr/>
          <p:nvPr/>
        </p:nvSpPr>
        <p:spPr>
          <a:xfrm>
            <a:off x="839416" y="1779687"/>
            <a:ext cx="10873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Czemu na rynku jest mało żywności ekologicznej krajowej ? 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4605" y="91440"/>
            <a:ext cx="2547395" cy="1055197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04386B02-927D-4806-96EF-92ED79C294D6}"/>
              </a:ext>
            </a:extLst>
          </p:cNvPr>
          <p:cNvSpPr/>
          <p:nvPr/>
        </p:nvSpPr>
        <p:spPr>
          <a:xfrm>
            <a:off x="839416" y="2412737"/>
            <a:ext cx="108732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Mimo, że wartość rynku żywności ekologicznej w kraju cały czas rośnie i obecnie oscyluje w granicach 1,2 – 2 mld złotych na rynku pojawia się coraz więcej produktów z zagranicy. Dlaczego tak jest ?</a:t>
            </a:r>
          </a:p>
          <a:p>
            <a:pPr marL="342900" indent="-342900">
              <a:buAutoNum type="alphaLcParenR"/>
            </a:pPr>
            <a:r>
              <a:rPr lang="pl-PL" dirty="0"/>
              <a:t>Brak współpracy rolników</a:t>
            </a:r>
          </a:p>
          <a:p>
            <a:pPr marL="342900" indent="-342900">
              <a:buFontTx/>
              <a:buAutoNum type="alphaLcParenR"/>
            </a:pPr>
            <a:r>
              <a:rPr lang="pl-PL" dirty="0"/>
              <a:t>Zbyt słaby patriotyzm konsumentów przy dokonywaniu wyborów</a:t>
            </a:r>
          </a:p>
          <a:p>
            <a:pPr marL="342900" indent="-342900">
              <a:buAutoNum type="alphaLcParenR"/>
            </a:pPr>
            <a:r>
              <a:rPr lang="pl-PL" dirty="0"/>
              <a:t>Za mała edukacja młodego pokolenia konsumentów (dzieci)</a:t>
            </a:r>
          </a:p>
          <a:p>
            <a:pPr marL="342900" indent="-342900">
              <a:buAutoNum type="alphaLcParenR"/>
            </a:pPr>
            <a:r>
              <a:rPr lang="pl-PL" dirty="0"/>
              <a:t>Wygoda konsumenta (woli kupić w markecie na raz wszystko)</a:t>
            </a:r>
          </a:p>
          <a:p>
            <a:pPr marL="342900" indent="-342900">
              <a:buAutoNum type="alphaLcParenR"/>
            </a:pPr>
            <a:r>
              <a:rPr lang="pl-PL" dirty="0"/>
              <a:t>inne</a:t>
            </a:r>
          </a:p>
          <a:p>
            <a:pPr marL="342900" indent="-342900" algn="ctr">
              <a:buAutoNum type="alphaLcParenR"/>
            </a:pPr>
            <a:endParaRPr lang="pl-PL" dirty="0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9460F8D3-A3CA-4CCA-9630-11532F893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29809" y="3538330"/>
            <a:ext cx="3232709" cy="334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1419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odtytuł 2"/>
          <p:cNvSpPr txBox="1">
            <a:spLocks/>
          </p:cNvSpPr>
          <p:nvPr/>
        </p:nvSpPr>
        <p:spPr>
          <a:xfrm>
            <a:off x="1300159" y="653143"/>
            <a:ext cx="9542012" cy="5723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l-PL" sz="2800" b="1" dirty="0"/>
          </a:p>
          <a:p>
            <a:pPr algn="l"/>
            <a:r>
              <a:rPr lang="pl-PL" sz="2800" b="1" dirty="0"/>
              <a:t>Podejście biznesowe:</a:t>
            </a:r>
          </a:p>
          <a:p>
            <a:pPr algn="l"/>
            <a:endParaRPr lang="pl-PL" sz="2800" b="1" dirty="0"/>
          </a:p>
          <a:p>
            <a:pPr marL="342900" indent="-342900" eaLnBrk="0" hangingPunct="0"/>
            <a:endParaRPr lang="pl-PL" sz="2800" b="1" dirty="0">
              <a:solidFill>
                <a:schemeClr val="tx2"/>
              </a:solidFill>
              <a:sym typeface="Helvetica Neue"/>
            </a:endParaRPr>
          </a:p>
          <a:p>
            <a:pPr marL="342900" indent="-342900" eaLnBrk="0" hangingPunct="0"/>
            <a:br>
              <a:rPr lang="pl-PL" sz="2800" b="1" dirty="0"/>
            </a:br>
            <a:endParaRPr lang="pl-PL" sz="2800" b="1" dirty="0"/>
          </a:p>
        </p:txBody>
      </p:sp>
      <p:sp>
        <p:nvSpPr>
          <p:cNvPr id="4" name="Prostokąt 3"/>
          <p:cNvSpPr/>
          <p:nvPr/>
        </p:nvSpPr>
        <p:spPr>
          <a:xfrm>
            <a:off x="791570" y="1708340"/>
            <a:ext cx="1177801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l-PL" dirty="0"/>
          </a:p>
          <a:p>
            <a:pPr lvl="0"/>
            <a:endParaRPr lang="pl-PL" b="1" dirty="0"/>
          </a:p>
          <a:p>
            <a:pPr lvl="0"/>
            <a:r>
              <a:rPr lang="pl-PL" b="1" dirty="0"/>
              <a:t>Chcąc działać na szerszą skalę i być atrakcyjni dla klienta musimy wziąć pod uwagę że będziemy odpowiadać za:</a:t>
            </a:r>
          </a:p>
          <a:p>
            <a:pPr lvl="0"/>
            <a:endParaRPr lang="pl-PL" b="1" dirty="0"/>
          </a:p>
          <a:p>
            <a:pPr lvl="0"/>
            <a:r>
              <a:rPr lang="pl-PL" b="1" dirty="0"/>
              <a:t>          Obsługę klienta, promocja, reklama</a:t>
            </a:r>
          </a:p>
          <a:p>
            <a:pPr lvl="0"/>
            <a:endParaRPr lang="pl-PL" b="1" dirty="0"/>
          </a:p>
          <a:p>
            <a:pPr lvl="0"/>
            <a:r>
              <a:rPr lang="pl-PL" b="1" dirty="0"/>
              <a:t>          Konfekcjonowanie/pakowanie</a:t>
            </a:r>
          </a:p>
          <a:p>
            <a:pPr lvl="0"/>
            <a:endParaRPr lang="pl-PL" b="1" dirty="0"/>
          </a:p>
          <a:p>
            <a:pPr lvl="0"/>
            <a:r>
              <a:rPr lang="pl-PL" b="1" dirty="0"/>
              <a:t>          Transport/logistyka</a:t>
            </a:r>
          </a:p>
          <a:p>
            <a:pPr lvl="0"/>
            <a:endParaRPr lang="pl-PL" b="1" dirty="0"/>
          </a:p>
          <a:p>
            <a:pPr lvl="0"/>
            <a:r>
              <a:rPr lang="pl-PL" b="1" dirty="0"/>
              <a:t>          Przetwórstwo</a:t>
            </a:r>
          </a:p>
          <a:p>
            <a:pPr lvl="0"/>
            <a:endParaRPr lang="pl-PL" b="1" dirty="0"/>
          </a:p>
          <a:p>
            <a:pPr lvl="0"/>
            <a:r>
              <a:rPr lang="pl-PL" b="1" dirty="0"/>
              <a:t>          Magazynowanie/Przechowywanie produktów</a:t>
            </a:r>
          </a:p>
          <a:p>
            <a:pPr lvl="0"/>
            <a:endParaRPr lang="pl-PL" b="1" dirty="0"/>
          </a:p>
          <a:p>
            <a:pPr lvl="0"/>
            <a:endParaRPr lang="pl-PL" b="1" dirty="0"/>
          </a:p>
          <a:p>
            <a:pPr lvl="0"/>
            <a:endParaRPr lang="pl-PL" b="1" dirty="0"/>
          </a:p>
          <a:p>
            <a:pPr lvl="0"/>
            <a:endParaRPr lang="pl-PL" dirty="0"/>
          </a:p>
          <a:p>
            <a:pPr lvl="0"/>
            <a:endParaRPr lang="pl-PL" dirty="0"/>
          </a:p>
          <a:p>
            <a:pPr lvl="0"/>
            <a:endParaRPr lang="pl-PL" dirty="0"/>
          </a:p>
          <a:p>
            <a:endParaRPr lang="pl-PL" dirty="0"/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09" y="2767696"/>
            <a:ext cx="298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878" y="3437585"/>
            <a:ext cx="298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878" y="3961143"/>
            <a:ext cx="298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878" y="4516717"/>
            <a:ext cx="298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878" y="5041948"/>
            <a:ext cx="298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4605" y="91440"/>
            <a:ext cx="2547395" cy="1055197"/>
          </a:xfrm>
          <a:prstGeom prst="rect">
            <a:avLst/>
          </a:prstGeom>
        </p:spPr>
      </p:pic>
      <p:pic>
        <p:nvPicPr>
          <p:cNvPr id="10" name="Picture 1">
            <a:extLst>
              <a:ext uri="{FF2B5EF4-FFF2-40B4-BE49-F238E27FC236}">
                <a16:creationId xmlns:a16="http://schemas.microsoft.com/office/drawing/2014/main" id="{A70F5B79-4B9F-43EF-82EA-0108C0A9B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21053" y="2767696"/>
            <a:ext cx="3734852" cy="3869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D70BAB45-00DC-4B78-B451-C8A86272C6AC}"/>
              </a:ext>
            </a:extLst>
          </p:cNvPr>
          <p:cNvSpPr txBox="1"/>
          <p:nvPr/>
        </p:nvSpPr>
        <p:spPr>
          <a:xfrm>
            <a:off x="8301038" y="363046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1" dirty="0"/>
              <a:t>Rolnik ?</a:t>
            </a:r>
            <a:endParaRPr lang="pl-PL"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FF479BF8-AC45-487A-A9B9-6760B6DC6BBE}"/>
              </a:ext>
            </a:extLst>
          </p:cNvPr>
          <p:cNvSpPr txBox="1"/>
          <p:nvPr/>
        </p:nvSpPr>
        <p:spPr>
          <a:xfrm>
            <a:off x="7507356" y="4017959"/>
            <a:ext cx="7195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1" dirty="0"/>
              <a:t>Przedsiębiorca ?</a:t>
            </a:r>
          </a:p>
        </p:txBody>
      </p:sp>
    </p:spTree>
    <p:extLst>
      <p:ext uri="{BB962C8B-B14F-4D97-AF65-F5344CB8AC3E}">
        <p14:creationId xmlns:p14="http://schemas.microsoft.com/office/powerpoint/2010/main" val="966326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odtytuł 2"/>
          <p:cNvSpPr txBox="1">
            <a:spLocks/>
          </p:cNvSpPr>
          <p:nvPr/>
        </p:nvSpPr>
        <p:spPr>
          <a:xfrm>
            <a:off x="551384" y="620688"/>
            <a:ext cx="9542012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l-PL" sz="2800" b="1" dirty="0"/>
          </a:p>
          <a:p>
            <a:pPr algn="l"/>
            <a:r>
              <a:rPr lang="pl-PL" sz="1800" b="1" dirty="0"/>
              <a:t>PACZKA OD ROLNIKA – Geneza i założenia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1221105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http://www.odrolnika.pl/gfx/nagrody_100lau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57787" y="756506"/>
            <a:ext cx="1876425" cy="952500"/>
          </a:xfrm>
          <a:prstGeom prst="rect">
            <a:avLst/>
          </a:prstGeom>
          <a:noFill/>
        </p:spPr>
      </p:pic>
      <p:pic>
        <p:nvPicPr>
          <p:cNvPr id="3078" name="Picture 6" descr="http://www.odrolnika.pl/gfx/nagrody_100sns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2125" y="723700"/>
            <a:ext cx="952500" cy="952500"/>
          </a:xfrm>
          <a:prstGeom prst="rect">
            <a:avLst/>
          </a:prstGeom>
          <a:noFill/>
        </p:spPr>
      </p:pic>
      <p:pic>
        <p:nvPicPr>
          <p:cNvPr id="3080" name="Picture 8" descr="http://www.odrolnika.pl/gfx/prezydent.gif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16413" y="723700"/>
            <a:ext cx="952500" cy="952500"/>
          </a:xfrm>
          <a:prstGeom prst="rect">
            <a:avLst/>
          </a:prstGeom>
          <a:noFill/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44605" y="91440"/>
            <a:ext cx="2547395" cy="105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820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odtytuł 2"/>
          <p:cNvSpPr txBox="1">
            <a:spLocks/>
          </p:cNvSpPr>
          <p:nvPr/>
        </p:nvSpPr>
        <p:spPr>
          <a:xfrm>
            <a:off x="1300159" y="653143"/>
            <a:ext cx="9542012" cy="5723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l-PL" sz="2800" b="1" dirty="0"/>
          </a:p>
          <a:p>
            <a:pPr algn="l"/>
            <a:endParaRPr lang="pl-PL" sz="2800" b="1" dirty="0"/>
          </a:p>
          <a:p>
            <a:pPr marL="342900" indent="-342900" eaLnBrk="0" hangingPunct="0"/>
            <a:endParaRPr lang="pl-PL" sz="2800" b="1" dirty="0">
              <a:solidFill>
                <a:schemeClr val="tx2"/>
              </a:solidFill>
              <a:sym typeface="Helvetica Neue"/>
            </a:endParaRPr>
          </a:p>
          <a:p>
            <a:pPr marL="342900" indent="-342900" eaLnBrk="0" hangingPunct="0"/>
            <a:br>
              <a:rPr lang="pl-PL" sz="2800" b="1" dirty="0"/>
            </a:br>
            <a:endParaRPr lang="pl-PL" sz="2800" b="1" dirty="0"/>
          </a:p>
        </p:txBody>
      </p:sp>
      <p:sp>
        <p:nvSpPr>
          <p:cNvPr id="4" name="Prostokąt 3"/>
          <p:cNvSpPr/>
          <p:nvPr/>
        </p:nvSpPr>
        <p:spPr>
          <a:xfrm>
            <a:off x="1674420" y="1779687"/>
            <a:ext cx="82414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l-PL" dirty="0"/>
          </a:p>
          <a:p>
            <a:r>
              <a:rPr lang="pl-PL" dirty="0"/>
              <a:t>. </a:t>
            </a:r>
          </a:p>
          <a:p>
            <a:pPr lvl="0"/>
            <a:endParaRPr lang="pl-PL" b="1" dirty="0"/>
          </a:p>
          <a:p>
            <a:pPr lvl="0"/>
            <a:endParaRPr lang="pl-PL" b="1" dirty="0"/>
          </a:p>
          <a:p>
            <a:pPr lvl="0"/>
            <a:endParaRPr lang="pl-PL" b="1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0638"/>
            <a:ext cx="9731242" cy="565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4605" y="91440"/>
            <a:ext cx="2547395" cy="105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73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980661" y="382218"/>
            <a:ext cx="61663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l-PL" dirty="0"/>
          </a:p>
          <a:p>
            <a:pPr lvl="0"/>
            <a:r>
              <a:rPr lang="pl-PL" b="1" dirty="0"/>
              <a:t>PACZKA OD ROLNIKA – NA CZYM POLEGA – JAK DZIAŁA ?</a:t>
            </a:r>
            <a:endParaRPr lang="pl-PL" dirty="0"/>
          </a:p>
        </p:txBody>
      </p:sp>
      <p:pic>
        <p:nvPicPr>
          <p:cNvPr id="24578" name="Picture 2" descr="http://www.paczkaodrolnika.pl/images/2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368" y="1556792"/>
            <a:ext cx="11430000" cy="5143501"/>
          </a:xfrm>
          <a:prstGeom prst="rect">
            <a:avLst/>
          </a:prstGeom>
          <a:noFill/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4605" y="91440"/>
            <a:ext cx="2547395" cy="105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49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1" descr="GrOdrolnika_logoPozi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344" y="260648"/>
            <a:ext cx="3136741" cy="107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rostokąt 8"/>
          <p:cNvSpPr/>
          <p:nvPr/>
        </p:nvSpPr>
        <p:spPr>
          <a:xfrm>
            <a:off x="380010" y="3768599"/>
            <a:ext cx="37644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Bogata oferta zajęć dla dzieci</a:t>
            </a:r>
          </a:p>
          <a:p>
            <a:r>
              <a:rPr lang="pl-PL" dirty="0"/>
              <a:t>Warsztaty gotowania</a:t>
            </a:r>
          </a:p>
          <a:p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448" y="1463192"/>
            <a:ext cx="7667542" cy="5111694"/>
          </a:xfrm>
          <a:prstGeom prst="rect">
            <a:avLst/>
          </a:prstGeom>
        </p:spPr>
      </p:pic>
      <p:pic>
        <p:nvPicPr>
          <p:cNvPr id="7" name="Picture 2" descr="Znalezione obrazy dla zapytania centrum produktu lokalnego w rzuchowej fot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647072"/>
            <a:ext cx="3810000" cy="1828800"/>
          </a:xfrm>
          <a:prstGeom prst="rect">
            <a:avLst/>
          </a:prstGeom>
          <a:noFill/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F153AF93-057A-490D-8F37-C6E0778382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4605" y="91440"/>
            <a:ext cx="2547395" cy="105519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0081C6C3-9DCE-4160-82E9-6D1B1670A9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448" y="1451354"/>
            <a:ext cx="7667542" cy="5111694"/>
          </a:xfrm>
          <a:prstGeom prst="rect">
            <a:avLst/>
          </a:prstGeom>
        </p:spPr>
      </p:pic>
      <p:pic>
        <p:nvPicPr>
          <p:cNvPr id="11" name="Picture 2" descr="Znalezione obrazy dla zapytania centrum produktu lokalnego w rzuchowej foto">
            <a:hlinkClick r:id="rId4"/>
            <a:extLst>
              <a:ext uri="{FF2B5EF4-FFF2-40B4-BE49-F238E27FC236}">
                <a16:creationId xmlns:a16="http://schemas.microsoft.com/office/drawing/2014/main" id="{806A1C8C-AF30-47F2-B226-F41696B70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635234"/>
            <a:ext cx="3810000" cy="182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693638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583</Words>
  <Application>Microsoft Office PowerPoint</Application>
  <PresentationFormat>Panoramiczny</PresentationFormat>
  <Paragraphs>105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Tahoma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m.pucek</dc:creator>
  <cp:lastModifiedBy>dominika</cp:lastModifiedBy>
  <cp:revision>68</cp:revision>
  <dcterms:created xsi:type="dcterms:W3CDTF">2017-09-15T15:52:29Z</dcterms:created>
  <dcterms:modified xsi:type="dcterms:W3CDTF">2021-11-03T10:00:28Z</dcterms:modified>
</cp:coreProperties>
</file>