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 tytułowy"/>
          <p:cNvSpPr txBox="1">
            <a:spLocks noGrp="1"/>
          </p:cNvSpPr>
          <p:nvPr>
            <p:ph type="title"/>
          </p:nvPr>
        </p:nvSpPr>
        <p:spPr>
          <a:xfrm>
            <a:off x="3393807" y="1506574"/>
            <a:ext cx="5438401" cy="2052601"/>
          </a:xfrm>
          <a:prstGeom prst="rect">
            <a:avLst/>
          </a:prstGeom>
        </p:spPr>
        <p:txBody>
          <a:bodyPr anchor="b"/>
          <a:lstStyle>
            <a:lvl1pPr>
              <a:defRPr sz="3600">
                <a:latin typeface="Nunito ExtraLight"/>
                <a:ea typeface="Nunito ExtraLight"/>
                <a:cs typeface="Nunito ExtraLight"/>
                <a:sym typeface="Nunito ExtraLight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393802" y="3596125"/>
            <a:ext cx="5438401" cy="792601"/>
          </a:xfrm>
          <a:prstGeom prst="rect">
            <a:avLst/>
          </a:prstGeom>
        </p:spPr>
        <p:txBody>
          <a:bodyPr/>
          <a:lstStyle>
            <a:lvl1pPr marL="342900" indent="-228600">
              <a:lnSpc>
                <a:spcPct val="100000"/>
              </a:lnSpc>
              <a:buClrTx/>
              <a:buSzTx/>
              <a:buFontTx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L="342900" indent="228600">
              <a:lnSpc>
                <a:spcPct val="100000"/>
              </a:lnSpc>
              <a:buClrTx/>
              <a:buSzTx/>
              <a:buFontTx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marL="342900" indent="685800">
              <a:lnSpc>
                <a:spcPct val="100000"/>
              </a:lnSpc>
              <a:buClrTx/>
              <a:buSzTx/>
              <a:buFontTx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marL="342900" indent="1143000">
              <a:lnSpc>
                <a:spcPct val="100000"/>
              </a:lnSpc>
              <a:buClrTx/>
              <a:buSzTx/>
              <a:buFontTx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marL="342900" indent="1600200">
              <a:lnSpc>
                <a:spcPct val="100000"/>
              </a:lnSpc>
              <a:buClrTx/>
              <a:buSzTx/>
              <a:buFontTx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pic>
        <p:nvPicPr>
          <p:cNvPr id="14" name="Google Shape;14;p2" descr="Google Shape;14;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81" y="549449"/>
            <a:ext cx="2071429" cy="39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Google Shape;15;p2"/>
          <p:cNvSpPr/>
          <p:nvPr/>
        </p:nvSpPr>
        <p:spPr>
          <a:xfrm>
            <a:off x="7496550" y="135749"/>
            <a:ext cx="1524601" cy="39360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pic>
        <p:nvPicPr>
          <p:cNvPr id="16" name="Google Shape;16;p2" descr="Google Shape;16;p2"/>
          <p:cNvPicPr>
            <a:picLocks noChangeAspect="1"/>
          </p:cNvPicPr>
          <p:nvPr/>
        </p:nvPicPr>
        <p:blipFill>
          <a:blip r:embed="rId3"/>
          <a:srcRect l="30695" r="30788"/>
          <a:stretch>
            <a:fillRect/>
          </a:stretch>
        </p:blipFill>
        <p:spPr>
          <a:xfrm>
            <a:off x="0" y="0"/>
            <a:ext cx="297145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kst tytułowy"/>
          <p:cNvSpPr txBox="1">
            <a:spLocks noGrp="1"/>
          </p:cNvSpPr>
          <p:nvPr>
            <p:ph type="title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Tekst tytułowy</a:t>
            </a:r>
          </a:p>
        </p:txBody>
      </p:sp>
      <p:sp>
        <p:nvSpPr>
          <p:cNvPr id="96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 tytułowy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Tekst tytułowy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3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2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3" name="Google Shape;27;p5"/>
          <p:cNvSpPr txBox="1">
            <a:spLocks noGrp="1"/>
          </p:cNvSpPr>
          <p:nvPr>
            <p:ph type="body" sz="half" idx="13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kst tytułowy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Tekst tytułowy</a:t>
            </a:r>
          </a:p>
        </p:txBody>
      </p:sp>
      <p:sp>
        <p:nvSpPr>
          <p:cNvPr id="6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indent="-304800">
              <a:buSzPts val="1200"/>
              <a:defRPr sz="1200"/>
            </a:lvl2pPr>
            <a:lvl3pPr indent="-304800">
              <a:buSzPts val="1200"/>
              <a:defRPr sz="1200"/>
            </a:lvl3pPr>
            <a:lvl4pPr indent="-304800">
              <a:buSzPts val="1200"/>
              <a:defRPr sz="1200"/>
            </a:lvl4pPr>
            <a:lvl5pPr indent="-304800">
              <a:buSzPts val="1200"/>
              <a:defRPr sz="1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kst tytułowy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Tekst tytułowy</a:t>
            </a:r>
          </a:p>
        </p:txBody>
      </p:sp>
      <p:sp>
        <p:nvSpPr>
          <p:cNvPr id="6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40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7" name="Tekst tytułowy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Tekst tytułowy</a:t>
            </a:r>
          </a:p>
        </p:txBody>
      </p:sp>
      <p:sp>
        <p:nvSpPr>
          <p:cNvPr id="78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286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6858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430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002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9" name="Google Shape;43;p9"/>
          <p:cNvSpPr txBox="1">
            <a:spLocks noGrp="1"/>
          </p:cNvSpPr>
          <p:nvPr>
            <p:ph type="body" sz="half" idx="13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8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;p1" descr="Google Shape;9;p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9400" y="187461"/>
            <a:ext cx="1355550" cy="2575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kst tytułowy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311699" y="1246824"/>
            <a:ext cx="8520602" cy="34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Nunito Light"/>
          <a:ea typeface="Nunito Light"/>
          <a:cs typeface="Nunito Light"/>
          <a:sym typeface="Nunito Light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Nunito Light"/>
          <a:ea typeface="Nunito Light"/>
          <a:cs typeface="Nunito Light"/>
          <a:sym typeface="Nunito Light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Nunito Light"/>
          <a:ea typeface="Nunito Light"/>
          <a:cs typeface="Nunito Light"/>
          <a:sym typeface="Nunito Light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Nunito Light"/>
          <a:ea typeface="Nunito Light"/>
          <a:cs typeface="Nunito Light"/>
          <a:sym typeface="Nunito Light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Nunito Light"/>
          <a:ea typeface="Nunito Light"/>
          <a:cs typeface="Nunito Light"/>
          <a:sym typeface="Nunito Light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Nunito Light"/>
          <a:ea typeface="Nunito Light"/>
          <a:cs typeface="Nunito Light"/>
          <a:sym typeface="Nunito Light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Nunito Light"/>
          <a:ea typeface="Nunito Light"/>
          <a:cs typeface="Nunito Light"/>
          <a:sym typeface="Nunito Light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Nunito Light"/>
          <a:ea typeface="Nunito Light"/>
          <a:cs typeface="Nunito Light"/>
          <a:sym typeface="Nunito Light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Nunito Light"/>
          <a:ea typeface="Nunito Light"/>
          <a:cs typeface="Nunito Light"/>
          <a:sym typeface="Nunito Light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Helvetica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Nunito"/>
          <a:ea typeface="Nunito"/>
          <a:cs typeface="Nunito"/>
          <a:sym typeface="Nunito"/>
        </a:defRPr>
      </a:lvl1pPr>
      <a:lvl2pPr marL="914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Helvetica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Nunito"/>
          <a:ea typeface="Nunito"/>
          <a:cs typeface="Nunito"/>
          <a:sym typeface="Nunito"/>
        </a:defRPr>
      </a:lvl2pPr>
      <a:lvl3pPr marL="1371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Helvetica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Nunito"/>
          <a:ea typeface="Nunito"/>
          <a:cs typeface="Nunito"/>
          <a:sym typeface="Nunito"/>
        </a:defRPr>
      </a:lvl3pPr>
      <a:lvl4pPr marL="1828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Helvetica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Nunito"/>
          <a:ea typeface="Nunito"/>
          <a:cs typeface="Nunito"/>
          <a:sym typeface="Nunito"/>
        </a:defRPr>
      </a:lvl4pPr>
      <a:lvl5pPr marL="22860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Helvetica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Nunito"/>
          <a:ea typeface="Nunito"/>
          <a:cs typeface="Nunito"/>
          <a:sym typeface="Nunito"/>
        </a:defRPr>
      </a:lvl5pPr>
      <a:lvl6pPr marL="2743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Helvetica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Nunito"/>
          <a:ea typeface="Nunito"/>
          <a:cs typeface="Nunito"/>
          <a:sym typeface="Nunito"/>
        </a:defRPr>
      </a:lvl6pPr>
      <a:lvl7pPr marL="3200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Helvetica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Nunito"/>
          <a:ea typeface="Nunito"/>
          <a:cs typeface="Nunito"/>
          <a:sym typeface="Nunito"/>
        </a:defRPr>
      </a:lvl7pPr>
      <a:lvl8pPr marL="3657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Helvetica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Nunito"/>
          <a:ea typeface="Nunito"/>
          <a:cs typeface="Nunito"/>
          <a:sym typeface="Nunito"/>
        </a:defRPr>
      </a:lvl8pPr>
      <a:lvl9pPr marL="4114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Helvetica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Nunito"/>
          <a:ea typeface="Nunito"/>
          <a:cs typeface="Nunito"/>
          <a:sym typeface="Nuni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ola@slowhop.com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7125CD-9C13-40B2-A4BF-055E3531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315495"/>
            <a:ext cx="8520602" cy="841801"/>
          </a:xfrm>
        </p:spPr>
        <p:txBody>
          <a:bodyPr>
            <a:normAutofit fontScale="90000"/>
          </a:bodyPr>
          <a:lstStyle/>
          <a:p>
            <a:r>
              <a:rPr lang="pl-PL" dirty="0"/>
              <a:t>Nowa agroturystyka. Jak to robią najlepsi?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39F9EE92-0CE8-423B-9EE0-3A32110A1BF3}"/>
              </a:ext>
            </a:extLst>
          </p:cNvPr>
          <p:cNvSpPr txBox="1">
            <a:spLocks/>
          </p:cNvSpPr>
          <p:nvPr/>
        </p:nvSpPr>
        <p:spPr>
          <a:xfrm>
            <a:off x="-368361" y="-1724748"/>
            <a:ext cx="9765101" cy="396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600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Nunito Light"/>
                <a:ea typeface="Nunito Light"/>
                <a:cs typeface="Nunito Light"/>
                <a:sym typeface="Nunito Light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Nunito Light"/>
                <a:ea typeface="Nunito Light"/>
                <a:cs typeface="Nunito Light"/>
                <a:sym typeface="Nunito Light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Nunito Light"/>
                <a:ea typeface="Nunito Light"/>
                <a:cs typeface="Nunito Light"/>
                <a:sym typeface="Nunito Light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Nunito Light"/>
                <a:ea typeface="Nunito Light"/>
                <a:cs typeface="Nunito Light"/>
                <a:sym typeface="Nunito Light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Nunito Light"/>
                <a:ea typeface="Nunito Light"/>
                <a:cs typeface="Nunito Light"/>
                <a:sym typeface="Nunito Light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Nunito Light"/>
                <a:ea typeface="Nunito Light"/>
                <a:cs typeface="Nunito Light"/>
                <a:sym typeface="Nunito Light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Nunito Light"/>
                <a:ea typeface="Nunito Light"/>
                <a:cs typeface="Nunito Light"/>
                <a:sym typeface="Nunito Light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Nunito Light"/>
                <a:ea typeface="Nunito Light"/>
                <a:cs typeface="Nunito Light"/>
                <a:sym typeface="Nunito Light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hangingPunct="1"/>
            <a:r>
              <a:rPr lang="en-US" sz="2800" b="1" i="1">
                <a:solidFill>
                  <a:srgbClr val="873065"/>
                </a:solidFill>
                <a:latin typeface="Albertus MT" panose="020E0602030304020304" pitchFamily="34" charset="0"/>
              </a:rPr>
              <a:t>Spotkanie kobiet wiejskich: Kobiety to dobry klimat</a:t>
            </a:r>
            <a:endParaRPr lang="pl-PL" sz="2800" b="1" i="1" dirty="0">
              <a:solidFill>
                <a:srgbClr val="873065"/>
              </a:solidFill>
              <a:latin typeface="Albertus MT" panose="020E0602030304020304" pitchFamily="34" charset="0"/>
            </a:endParaRPr>
          </a:p>
        </p:txBody>
      </p:sp>
      <p:pic>
        <p:nvPicPr>
          <p:cNvPr id="4" name="Picture 10" descr="PROW-2014-2020-logo-kolor">
            <a:extLst>
              <a:ext uri="{FF2B5EF4-FFF2-40B4-BE49-F238E27FC236}">
                <a16:creationId xmlns:a16="http://schemas.microsoft.com/office/drawing/2014/main" id="{591EF7F7-2928-4EAE-81C5-F9745A1B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55" y="2961231"/>
            <a:ext cx="13239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1">
            <a:extLst>
              <a:ext uri="{FF2B5EF4-FFF2-40B4-BE49-F238E27FC236}">
                <a16:creationId xmlns:a16="http://schemas.microsoft.com/office/drawing/2014/main" id="{07227566-00E0-4664-B63A-7E155FAEB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54" y="3828005"/>
            <a:ext cx="87669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„Europejski Fundusz Rolny na rzecz Rozwoju Obszarów Wiejskich: Europa inwestująca w obszary wiejskie”.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200" dirty="0" err="1">
                <a:latin typeface="+mn-lt"/>
              </a:rPr>
              <a:t>Projekt</a:t>
            </a:r>
            <a:r>
              <a:rPr lang="pl-PL" sz="1200" dirty="0">
                <a:latin typeface="+mn-lt"/>
              </a:rPr>
              <a:t> współfinansowany </a:t>
            </a: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ze środków Unii Europejskiej w ramach Schematu II Pomocy Technicznej </a:t>
            </a:r>
            <a:br>
              <a:rPr lang="pl-PL" sz="12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„Krajowa Sieć Obszarów Wiejskich” Programu Rozwoju Obszarów Wiejskich na lata 2014-2020.</a:t>
            </a:r>
          </a:p>
          <a:p>
            <a:pPr algn="ctr">
              <a:spcBef>
                <a:spcPts val="0"/>
              </a:spcBef>
              <a:buNone/>
            </a:pPr>
            <a:r>
              <a:rPr lang="pl-PL" sz="1200" dirty="0">
                <a:effectLst/>
                <a:latin typeface="+mn-lt"/>
                <a:ea typeface="Calibri" panose="020F0502020204030204" pitchFamily="34" charset="0"/>
              </a:rPr>
              <a:t>Instytucja Zarządzająca Programem Rozwoju Obszarów Wiejskich na lata 2014-2020 - Minister Rolnictwa i Rozwoju Wsi.</a:t>
            </a:r>
          </a:p>
          <a:p>
            <a:pPr algn="ctr">
              <a:spcBef>
                <a:spcPts val="0"/>
              </a:spcBef>
              <a:buNone/>
            </a:pPr>
            <a:r>
              <a:rPr lang="pl-PL" altLang="pl-PL" sz="1200" dirty="0">
                <a:latin typeface="+mn-lt"/>
                <a:ea typeface="Times New Roman" pitchFamily="18" charset="0"/>
                <a:cs typeface="Arial" pitchFamily="34" charset="0"/>
              </a:rPr>
              <a:t>Materiał opracowany przez</a:t>
            </a:r>
            <a:r>
              <a:rPr lang="en-US" altLang="pl-PL" sz="1200" dirty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pl-PL" altLang="pl-PL" sz="1200" dirty="0">
                <a:latin typeface="+mn-lt"/>
                <a:ea typeface="Times New Roman" pitchFamily="18" charset="0"/>
                <a:cs typeface="Arial" pitchFamily="34" charset="0"/>
              </a:rPr>
              <a:t>Aleksandrę Klonowską – Szałek </a:t>
            </a:r>
            <a:r>
              <a:rPr lang="en-US" altLang="pl-PL" sz="1200" dirty="0" err="1">
                <a:latin typeface="+mn-lt"/>
              </a:rPr>
              <a:t>na</a:t>
            </a:r>
            <a:r>
              <a:rPr lang="en-US" altLang="pl-PL" sz="1200" dirty="0">
                <a:latin typeface="+mn-lt"/>
              </a:rPr>
              <a:t> </a:t>
            </a:r>
            <a:r>
              <a:rPr lang="en-US" altLang="pl-PL" sz="1200" dirty="0" err="1">
                <a:latin typeface="+mn-lt"/>
              </a:rPr>
              <a:t>rzecz</a:t>
            </a:r>
            <a:r>
              <a:rPr lang="en-US" altLang="pl-PL" sz="1200" dirty="0">
                <a:latin typeface="+mn-lt"/>
              </a:rPr>
              <a:t> Centrum </a:t>
            </a:r>
            <a:r>
              <a:rPr lang="en-US" altLang="pl-PL" sz="1200" dirty="0" err="1">
                <a:latin typeface="+mn-lt"/>
                <a:ea typeface="Times New Roman" pitchFamily="18" charset="0"/>
                <a:cs typeface="Arial" pitchFamily="34" charset="0"/>
              </a:rPr>
              <a:t>Doradztwa</a:t>
            </a:r>
            <a:r>
              <a:rPr lang="en-US" altLang="pl-PL" sz="1200" dirty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en-US" altLang="pl-PL" sz="1200" dirty="0" err="1">
                <a:latin typeface="+mn-lt"/>
                <a:ea typeface="Times New Roman" pitchFamily="18" charset="0"/>
                <a:cs typeface="Arial" pitchFamily="34" charset="0"/>
              </a:rPr>
              <a:t>Rolniczego</a:t>
            </a:r>
            <a:r>
              <a:rPr lang="en-US" altLang="pl-PL" sz="1200" dirty="0">
                <a:latin typeface="+mn-lt"/>
                <a:ea typeface="Times New Roman" pitchFamily="18" charset="0"/>
                <a:cs typeface="Arial" pitchFamily="34" charset="0"/>
              </a:rPr>
              <a:t> w </a:t>
            </a:r>
            <a:r>
              <a:rPr lang="en-US" altLang="pl-PL" sz="1200" dirty="0" err="1">
                <a:latin typeface="+mn-lt"/>
                <a:ea typeface="Times New Roman" pitchFamily="18" charset="0"/>
                <a:cs typeface="Arial" pitchFamily="34" charset="0"/>
              </a:rPr>
              <a:t>Brwinowie</a:t>
            </a:r>
            <a:r>
              <a:rPr lang="en-US" altLang="pl-PL" sz="1200" dirty="0"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en-US" altLang="pl-PL" sz="1200" dirty="0" err="1">
                <a:latin typeface="+mn-lt"/>
                <a:ea typeface="Times New Roman" pitchFamily="18" charset="0"/>
                <a:cs typeface="Arial" pitchFamily="34" charset="0"/>
              </a:rPr>
              <a:t>Oddział</a:t>
            </a:r>
            <a:r>
              <a:rPr lang="en-US" altLang="pl-PL" sz="1200" dirty="0">
                <a:latin typeface="+mn-lt"/>
                <a:ea typeface="Times New Roman" pitchFamily="18" charset="0"/>
                <a:cs typeface="Arial" pitchFamily="34" charset="0"/>
              </a:rPr>
              <a:t> w </a:t>
            </a:r>
            <a:r>
              <a:rPr lang="en-US" altLang="pl-PL" sz="1200" dirty="0" err="1">
                <a:latin typeface="+mn-lt"/>
                <a:ea typeface="Times New Roman" pitchFamily="18" charset="0"/>
                <a:cs typeface="Arial" pitchFamily="34" charset="0"/>
              </a:rPr>
              <a:t>Warszawie</a:t>
            </a:r>
            <a:r>
              <a:rPr lang="en-US" altLang="pl-PL" sz="1200" dirty="0">
                <a:latin typeface="+mn-lt"/>
                <a:ea typeface="Times New Roman" pitchFamily="18" charset="0"/>
                <a:cs typeface="Arial" pitchFamily="34" charset="0"/>
              </a:rPr>
              <a:t>.  </a:t>
            </a:r>
            <a:endParaRPr lang="pl-PL" altLang="pl-PL" sz="1200" dirty="0">
              <a:latin typeface="+mn-lt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4F1D6B4-0263-4D6A-89E6-A64A94640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9" y="3102518"/>
            <a:ext cx="974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936287-1F6A-468C-BC10-FE587A322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85" y="3107036"/>
            <a:ext cx="637304" cy="58329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131623-35E3-4FE8-9A79-C0E48AF75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58" y="3102518"/>
            <a:ext cx="1779721" cy="68783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0450D95-00AE-4B84-9CB6-51CED90A1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97" y="3062945"/>
            <a:ext cx="695631" cy="6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21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najpiekniejsza_agroturystyka_podlasie_1.jpeg" descr="najpiekniejsza_agroturystyka_podlasie_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22" y="527077"/>
            <a:ext cx="7720208" cy="4527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1e6436a123878fe89e776cfaae6a56b8-6012fd535d0c1.jpeg" descr="1e6436a123878fe89e776cfaae6a56b8-6012fd535d0c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13" y="663558"/>
            <a:ext cx="6474629" cy="4289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a5b6c39e45b7bcb7e3fbac4bda66b29b-607f1b0fdd1bc.jpeg" descr="a5b6c39e45b7bcb7e3fbac4bda66b29b-607f1b0fdd1b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62" y="648082"/>
            <a:ext cx="6270797" cy="4177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fe807040cd_wp_20150704_012.jpeg" descr="fe807040cd_wp_20150704_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74060"/>
            <a:ext cx="6904337" cy="3883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2-3.jpeg" descr="2-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99" y="648710"/>
            <a:ext cx="5772922" cy="4329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Kilka faktów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2520"/>
            </a:lvl1pPr>
          </a:lstStyle>
          <a:p>
            <a:r>
              <a:t>Kilka faktów…</a:t>
            </a:r>
          </a:p>
        </p:txBody>
      </p:sp>
      <p:sp>
        <p:nvSpPr>
          <p:cNvPr id="149" name="najlepiej na Slowhopie rezerwują się pokoje dla dwóch osób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najlepiej na Slowhopie rezerwują się pokoje dla dwóch osób </a:t>
            </a:r>
          </a:p>
          <a:p>
            <a:r>
              <a:t>rodziny jeżdżą głównie w wakacje</a:t>
            </a:r>
          </a:p>
          <a:p>
            <a:r>
              <a:t>Warmia i Mazury są najlepszym regionem, ale…</a:t>
            </a:r>
          </a:p>
          <a:p>
            <a:r>
              <a:t>…głównie w wakacje</a:t>
            </a:r>
          </a:p>
          <a:p>
            <a:r>
              <a:t>góry są zawsze popularne (bez względu na sezon)</a:t>
            </a:r>
          </a:p>
          <a:p>
            <a:r>
              <a:t>najlepsze opinie mają miejsca z gospodarzami (agroturystyki, domy gościnne)</a:t>
            </a:r>
          </a:p>
          <a:p>
            <a:r>
              <a:t>jedzenie jest bardzo ważne (ale i trudne)</a:t>
            </a:r>
          </a:p>
          <a:p>
            <a:r>
              <a:t>warto promować całe wsie lub mikroregiony - ludzie tam jadą!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Współpraca ma sens - Dobkó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2520"/>
            </a:lvl1pPr>
          </a:lstStyle>
          <a:p>
            <a:r>
              <a:t>Współpraca ma sens - Dobków</a:t>
            </a:r>
          </a:p>
        </p:txBody>
      </p:sp>
      <p:pic>
        <p:nvPicPr>
          <p:cNvPr id="152" name="ekomuzeum.jpeg" descr="ekomuzeu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98" y="936295"/>
            <a:ext cx="5902442" cy="4207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spółpraca ma sens - Mikołajk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2520"/>
            </a:lvl1pPr>
          </a:lstStyle>
          <a:p>
            <a:r>
              <a:t>Współpraca ma sens - Mikołajki</a:t>
            </a:r>
          </a:p>
        </p:txBody>
      </p:sp>
      <p:pic>
        <p:nvPicPr>
          <p:cNvPr id="155" name="217053900_4093327497453547_5849638161915945932_n.jpeg" descr="217053900_4093327497453547_5849638161915945932_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" y="1099242"/>
            <a:ext cx="2253465" cy="400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215772001_4093327767453520_2605415604603676608_n.jpeg" descr="215772001_4093327767453520_2605415604603676608_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790" y="1099242"/>
            <a:ext cx="2253465" cy="400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119568980_3244596475659991_6631830070665832026_n.jpeg" descr="119568980_3244596475659991_6631830070665832026_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339" y="1108004"/>
            <a:ext cx="3903322" cy="2927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Współpraca ma sens - Nowe Kawkowo"/>
          <p:cNvSpPr txBox="1">
            <a:spLocks noGrp="1"/>
          </p:cNvSpPr>
          <p:nvPr>
            <p:ph type="title"/>
          </p:nvPr>
        </p:nvSpPr>
        <p:spPr>
          <a:xfrm>
            <a:off x="146599" y="406925"/>
            <a:ext cx="8520602" cy="572701"/>
          </a:xfrm>
          <a:prstGeom prst="rect">
            <a:avLst/>
          </a:prstGeom>
        </p:spPr>
        <p:txBody>
          <a:bodyPr/>
          <a:lstStyle>
            <a:lvl1pPr defTabSz="822959">
              <a:defRPr sz="2520"/>
            </a:lvl1pPr>
          </a:lstStyle>
          <a:p>
            <a:r>
              <a:t>Współpraca ma sens - Nowe Kawkowo</a:t>
            </a:r>
          </a:p>
        </p:txBody>
      </p:sp>
      <p:pic>
        <p:nvPicPr>
          <p:cNvPr id="160" name="Plakat-sztuka-w-obejsciu-2021.jpeg" descr="Plakat-sztuka-w-obejsciu-2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2" y="997884"/>
            <a:ext cx="2859246" cy="4044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242966802_4161731903956213_1752022102841404585_n.jpeg" descr="242966802_4161731903956213_1752022102841404585_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111" y="1715537"/>
            <a:ext cx="3101778" cy="31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242765118_4158164250979645_5448833892254180229_n.jpeg" descr="242765118_4158164250979645_5448833892254180229_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529" y="1391205"/>
            <a:ext cx="2585622" cy="3447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spółpraca ma sens - Ropki i Nowi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2520"/>
            </a:lvl1pPr>
          </a:lstStyle>
          <a:p>
            <a:r>
              <a:t>Współpraca ma sens - Ropki i Nowica</a:t>
            </a:r>
          </a:p>
        </p:txBody>
      </p:sp>
      <p:pic>
        <p:nvPicPr>
          <p:cNvPr id="165" name="61032643_2107583359371522_3848269724890693632_n.jpeg" descr="61032643_2107583359371522_3848269724890693632_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08" y="1656277"/>
            <a:ext cx="4056964" cy="3042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16174623_1459082860821823_4057059040787735438_n.jpeg" descr="16174623_1459082860821823_4057059040787735438_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1" y="1665959"/>
            <a:ext cx="4573613" cy="3042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58;p13"/>
          <p:cNvSpPr txBox="1">
            <a:spLocks noGrp="1"/>
          </p:cNvSpPr>
          <p:nvPr>
            <p:ph type="ctrTitle"/>
          </p:nvPr>
        </p:nvSpPr>
        <p:spPr>
          <a:xfrm>
            <a:off x="3393807" y="1506575"/>
            <a:ext cx="5438402" cy="2052599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Nowa</a:t>
            </a:r>
            <a:r>
              <a:rPr dirty="0"/>
              <a:t> </a:t>
            </a:r>
            <a:r>
              <a:rPr dirty="0" err="1"/>
              <a:t>agroturystyka</a:t>
            </a:r>
            <a:r>
              <a:rPr dirty="0"/>
              <a:t>. Jak to </a:t>
            </a:r>
            <a:r>
              <a:rPr dirty="0" err="1"/>
              <a:t>robią</a:t>
            </a:r>
            <a:r>
              <a:rPr dirty="0"/>
              <a:t> </a:t>
            </a:r>
            <a:r>
              <a:rPr dirty="0" err="1"/>
              <a:t>najlepsi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45;p27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 defTabSz="822959">
              <a:defRPr sz="2520"/>
            </a:lvl1pPr>
          </a:lstStyle>
          <a:p>
            <a:r>
              <a:t>Jak być na Slowhopie?</a:t>
            </a:r>
          </a:p>
        </p:txBody>
      </p:sp>
      <p:pic>
        <p:nvPicPr>
          <p:cNvPr id="169" name="Google Shape;146;p27" descr="Google Shape;146;p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03525"/>
            <a:ext cx="3424700" cy="2568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Google Shape;147;p27" descr="Google Shape;147;p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033" y="1703613"/>
            <a:ext cx="3744571" cy="2498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52;p28" descr="Google Shape;152;p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26550"/>
            <a:ext cx="4491826" cy="4856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57;p29"/>
          <p:cNvSpPr txBox="1">
            <a:spLocks noGrp="1"/>
          </p:cNvSpPr>
          <p:nvPr>
            <p:ph type="title"/>
          </p:nvPr>
        </p:nvSpPr>
        <p:spPr>
          <a:xfrm>
            <a:off x="514899" y="1041924"/>
            <a:ext cx="8520602" cy="5727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65760"/>
            <a:r>
              <a:t>Dziękuję!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ola@slowhop.com</a:t>
            </a:r>
          </a:p>
          <a:p>
            <a:pPr defTabSz="365760"/>
            <a:endParaRPr u="sng">
              <a:solidFill>
                <a:schemeClr val="accent5"/>
              </a:solidFill>
              <a:uFill>
                <a:solidFill>
                  <a:schemeClr val="accent5"/>
                </a:solidFill>
              </a:uFill>
              <a:hlinkClick r:id="rId2"/>
            </a:endParaRPr>
          </a:p>
          <a:p>
            <a:pPr defTabSz="365760"/>
            <a:endParaRPr u="sng">
              <a:solidFill>
                <a:schemeClr val="accent5"/>
              </a:solidFill>
              <a:uFill>
                <a:solidFill>
                  <a:schemeClr val="accent5"/>
                </a:solidFill>
              </a:uFill>
              <a:hlinkClick r:id="rId2"/>
            </a:endParaRPr>
          </a:p>
          <a:p>
            <a:pPr defTabSz="365760"/>
            <a:r>
              <a:t>Za</a:t>
            </a:r>
          </a:p>
          <a:p>
            <a:pPr defTabSz="365760">
              <a:defRPr sz="1120"/>
            </a:pPr>
            <a:endParaRPr/>
          </a:p>
          <a:p>
            <a:pPr defTabSz="365760">
              <a:defRPr sz="1120"/>
            </a:pP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ola@slowhop.com</a:t>
            </a:r>
          </a:p>
        </p:txBody>
      </p:sp>
      <p:pic>
        <p:nvPicPr>
          <p:cNvPr id="175" name="Google Shape;158;p29" descr="Google Shape;158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749" y="1182100"/>
            <a:ext cx="3789226" cy="3789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64;p14" descr="Google Shape;64;p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74" y="76200"/>
            <a:ext cx="4616769" cy="4991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69;p15" descr="Google Shape;69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5" y="672025"/>
            <a:ext cx="3995150" cy="43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Google Shape;71;p15" descr="Google Shape;71;p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824" y="1072573"/>
            <a:ext cx="1095251" cy="876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Google Shape;72;p15" descr="Google Shape;72;p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374" y="1192649"/>
            <a:ext cx="636026" cy="63602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Google Shape;73;p15"/>
          <p:cNvSpPr/>
          <p:nvPr/>
        </p:nvSpPr>
        <p:spPr>
          <a:xfrm>
            <a:off x="6616775" y="1446075"/>
            <a:ext cx="51601" cy="3321301"/>
          </a:xfrm>
          <a:prstGeom prst="line">
            <a:avLst/>
          </a:pr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Google Shape;74;p15"/>
          <p:cNvSpPr txBox="1"/>
          <p:nvPr/>
        </p:nvSpPr>
        <p:spPr>
          <a:xfrm>
            <a:off x="4161325" y="2106499"/>
            <a:ext cx="2261701" cy="2125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20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pPr>
            <a:r>
              <a:t>1996 r. Amsterdam</a:t>
            </a:r>
          </a:p>
          <a:p>
            <a:pPr marL="457200" indent="-317500">
              <a:lnSpc>
                <a:spcPct val="20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pPr>
            <a:r>
              <a:t>17 000 pracowników</a:t>
            </a:r>
          </a:p>
          <a:p>
            <a:pPr marL="457200" indent="-317500">
              <a:lnSpc>
                <a:spcPct val="20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pPr>
            <a:r>
              <a:t>198 biur</a:t>
            </a:r>
          </a:p>
          <a:p>
            <a:pPr marL="457200" indent="-317500">
              <a:lnSpc>
                <a:spcPct val="20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pPr>
            <a:r>
              <a:t>70 krajów</a:t>
            </a:r>
          </a:p>
        </p:txBody>
      </p:sp>
      <p:sp>
        <p:nvSpPr>
          <p:cNvPr id="122" name="Google Shape;75;p15"/>
          <p:cNvSpPr txBox="1"/>
          <p:nvPr/>
        </p:nvSpPr>
        <p:spPr>
          <a:xfrm>
            <a:off x="6828325" y="2106499"/>
            <a:ext cx="2261701" cy="169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20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pPr>
            <a:r>
              <a:t>2017 r. Warszawa</a:t>
            </a:r>
          </a:p>
          <a:p>
            <a:pPr marL="457200" indent="-317500">
              <a:lnSpc>
                <a:spcPct val="20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pPr>
            <a:r>
              <a:t>24 pracowników</a:t>
            </a:r>
          </a:p>
          <a:p>
            <a:pPr marL="457200" indent="-317500">
              <a:lnSpc>
                <a:spcPct val="20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pPr>
            <a:r>
              <a:t>1 biuro</a:t>
            </a:r>
          </a:p>
          <a:p>
            <a:pPr marL="457200" indent="-317500">
              <a:lnSpc>
                <a:spcPct val="200000"/>
              </a:lnSpc>
              <a:buClr>
                <a:srgbClr val="000000"/>
              </a:buClr>
              <a:buSzPts val="1400"/>
              <a:buFont typeface="Helvetica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pPr>
            <a:r>
              <a:t>4 kraje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89;p17" descr="Google Shape;89;p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24"/>
            <a:ext cx="9144000" cy="3697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99;p19" descr="Google Shape;99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28425"/>
            <a:ext cx="4495800" cy="300037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Google Shape;100;p19"/>
          <p:cNvSpPr txBox="1"/>
          <p:nvPr/>
        </p:nvSpPr>
        <p:spPr>
          <a:xfrm>
            <a:off x="5257800" y="533024"/>
            <a:ext cx="3169200" cy="3778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lnSpc>
                <a:spcPct val="115000"/>
              </a:lnSpc>
              <a:spcBef>
                <a:spcPts val="1200"/>
              </a:spcBef>
              <a:buClr>
                <a:schemeClr val="accent2">
                  <a:lumOff val="21764"/>
                </a:schemeClr>
              </a:buClr>
              <a:buSzPts val="1400"/>
              <a:buFont typeface="Helvetica"/>
              <a:buChar char="●"/>
              <a:defRPr>
                <a:solidFill>
                  <a:schemeClr val="accent2">
                    <a:lumOff val="21764"/>
                  </a:schemeClr>
                </a:solidFill>
                <a:latin typeface="Nunito"/>
                <a:ea typeface="Nunito"/>
                <a:cs typeface="Nunito"/>
                <a:sym typeface="Nunito"/>
              </a:defRPr>
            </a:pPr>
            <a:r>
              <a:t>92% ma konta w serwisach społecznościowych i lubi się dzielić</a:t>
            </a:r>
          </a:p>
          <a:p>
            <a:pPr marL="457200" indent="-3175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1400"/>
              <a:buFont typeface="Helvetica"/>
              <a:buChar char="●"/>
              <a:defRPr>
                <a:solidFill>
                  <a:schemeClr val="accent2">
                    <a:lumOff val="21764"/>
                  </a:schemeClr>
                </a:solidFill>
                <a:latin typeface="Nunito"/>
                <a:ea typeface="Nunito"/>
                <a:cs typeface="Nunito"/>
                <a:sym typeface="Nunito"/>
              </a:defRPr>
            </a:pPr>
            <a:r>
              <a:t>antyturyści</a:t>
            </a:r>
          </a:p>
          <a:p>
            <a:pPr marL="457200" indent="-3175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1400"/>
              <a:buFont typeface="Helvetica"/>
              <a:buChar char="●"/>
              <a:defRPr>
                <a:solidFill>
                  <a:schemeClr val="accent2">
                    <a:lumOff val="21764"/>
                  </a:schemeClr>
                </a:solidFill>
                <a:latin typeface="Nunito"/>
                <a:ea typeface="Nunito"/>
                <a:cs typeface="Nunito"/>
                <a:sym typeface="Nunito"/>
              </a:defRPr>
            </a:pPr>
            <a:r>
              <a:t>łóżko do spania to nie wszystko</a:t>
            </a:r>
          </a:p>
          <a:p>
            <a:pPr marL="457200" indent="-3175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1400"/>
              <a:buFont typeface="Helvetica"/>
              <a:buChar char="●"/>
              <a:defRPr>
                <a:solidFill>
                  <a:schemeClr val="accent2">
                    <a:lumOff val="21764"/>
                  </a:schemeClr>
                </a:solidFill>
                <a:latin typeface="Nunito"/>
                <a:ea typeface="Nunito"/>
                <a:cs typeface="Nunito"/>
                <a:sym typeface="Nunito"/>
              </a:defRPr>
            </a:pPr>
            <a:r>
              <a:t>szukają doświadczeń, a nie pobytów</a:t>
            </a:r>
          </a:p>
          <a:p>
            <a:pPr marL="457200" indent="-3175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1400"/>
              <a:buFont typeface="Helvetica"/>
              <a:buChar char="●"/>
              <a:defRPr>
                <a:solidFill>
                  <a:schemeClr val="accent2">
                    <a:lumOff val="21764"/>
                  </a:schemeClr>
                </a:solidFill>
                <a:latin typeface="Nunito"/>
                <a:ea typeface="Nunito"/>
                <a:cs typeface="Nunito"/>
                <a:sym typeface="Nunito"/>
              </a:defRPr>
            </a:pPr>
            <a:r>
              <a:t>dbają o środowisko</a:t>
            </a:r>
          </a:p>
          <a:p>
            <a:pPr marL="457200" indent="-3175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1400"/>
              <a:buFont typeface="Helvetica"/>
              <a:buChar char="●"/>
              <a:defRPr>
                <a:solidFill>
                  <a:schemeClr val="accent2">
                    <a:lumOff val="21764"/>
                  </a:schemeClr>
                </a:solidFill>
                <a:latin typeface="Nunito"/>
                <a:ea typeface="Nunito"/>
                <a:cs typeface="Nunito"/>
                <a:sym typeface="Nunito"/>
              </a:defRPr>
            </a:pPr>
            <a:r>
              <a:t>szybciej, niekoniecznie taniej</a:t>
            </a:r>
          </a:p>
          <a:p>
            <a:pPr marL="457200" indent="-3175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1400"/>
              <a:buFont typeface="Helvetica"/>
              <a:buChar char="●"/>
              <a:defRPr>
                <a:solidFill>
                  <a:schemeClr val="accent2">
                    <a:lumOff val="21764"/>
                  </a:schemeClr>
                </a:solidFill>
                <a:latin typeface="Nunito"/>
                <a:ea typeface="Nunito"/>
                <a:cs typeface="Nunito"/>
                <a:sym typeface="Nunito"/>
              </a:defRPr>
            </a:pPr>
            <a:r>
              <a:t>ponad połowa podróżujących</a:t>
            </a:r>
          </a:p>
          <a:p>
            <a:pPr marL="457200" indent="-3175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1400"/>
              <a:buFont typeface="Helvetica"/>
              <a:buChar char="●"/>
              <a:defRPr>
                <a:solidFill>
                  <a:schemeClr val="accent2">
                    <a:lumOff val="21764"/>
                  </a:schemeClr>
                </a:solidFill>
                <a:latin typeface="Nunito"/>
                <a:ea typeface="Nunito"/>
                <a:cs typeface="Nunito"/>
                <a:sym typeface="Nunito"/>
              </a:defRPr>
            </a:pPr>
            <a:r>
              <a:t>nie tolerują marketingowej ściemy</a:t>
            </a:r>
          </a:p>
          <a:p>
            <a:pPr marL="457200" indent="-3175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1400"/>
              <a:buFont typeface="Helvetica"/>
              <a:buChar char="●"/>
              <a:defRPr>
                <a:solidFill>
                  <a:schemeClr val="accent2">
                    <a:lumOff val="21764"/>
                  </a:schemeClr>
                </a:solidFill>
                <a:latin typeface="Nunito"/>
                <a:ea typeface="Nunito"/>
                <a:cs typeface="Nunito"/>
                <a:sym typeface="Nunito"/>
              </a:defRPr>
            </a:pPr>
            <a:r>
              <a:t>lubią storytelling</a:t>
            </a:r>
          </a:p>
        </p:txBody>
      </p:sp>
      <p:sp>
        <p:nvSpPr>
          <p:cNvPr id="128" name="Google Shape;101;p19"/>
          <p:cNvSpPr txBox="1">
            <a:spLocks noGrp="1"/>
          </p:cNvSpPr>
          <p:nvPr>
            <p:ph type="title"/>
          </p:nvPr>
        </p:nvSpPr>
        <p:spPr>
          <a:xfrm>
            <a:off x="210099" y="292625"/>
            <a:ext cx="8520602" cy="572701"/>
          </a:xfrm>
          <a:prstGeom prst="rect">
            <a:avLst/>
          </a:prstGeom>
        </p:spPr>
        <p:txBody>
          <a:bodyPr/>
          <a:lstStyle>
            <a:lvl1pPr defTabSz="822959">
              <a:defRPr sz="2520"/>
            </a:lvl1pPr>
          </a:lstStyle>
          <a:p>
            <a:r>
              <a:t>Goście nowej agro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06;p20" descr="Google Shape;106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90600"/>
            <a:ext cx="6373901" cy="370845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Google Shape;107;p20"/>
          <p:cNvSpPr txBox="1">
            <a:spLocks noGrp="1"/>
          </p:cNvSpPr>
          <p:nvPr>
            <p:ph type="title"/>
          </p:nvPr>
        </p:nvSpPr>
        <p:spPr>
          <a:xfrm>
            <a:off x="235500" y="216424"/>
            <a:ext cx="2518500" cy="572702"/>
          </a:xfrm>
          <a:prstGeom prst="rect">
            <a:avLst/>
          </a:prstGeom>
        </p:spPr>
        <p:txBody>
          <a:bodyPr/>
          <a:lstStyle>
            <a:lvl1pPr defTabSz="822959">
              <a:defRPr sz="2520"/>
            </a:lvl1pPr>
          </a:lstStyle>
          <a:p>
            <a:r>
              <a:t>Gospodarze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zego szukają Millenialsi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2520"/>
            </a:lvl1pPr>
          </a:lstStyle>
          <a:p>
            <a:r>
              <a:t>Czego szukają Millenialsi?</a:t>
            </a:r>
          </a:p>
        </p:txBody>
      </p:sp>
      <p:sp>
        <p:nvSpPr>
          <p:cNvPr id="134" name="wyjątkowych miejsc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wyjątkowych miejsc</a:t>
            </a:r>
          </a:p>
          <a:p>
            <a:r>
              <a:t>niesamowitych doświadczeń</a:t>
            </a:r>
          </a:p>
          <a:p>
            <a:r>
              <a:t>prawdziwych smaków</a:t>
            </a:r>
          </a:p>
          <a:p>
            <a:r>
              <a:t>estetyki</a:t>
            </a:r>
          </a:p>
          <a:p>
            <a:r>
              <a:t>prawdy w komunikacji bez mowy sprzedażowej</a:t>
            </a:r>
          </a:p>
          <a:p>
            <a:r>
              <a:t>„slow” - zatrzymania się</a:t>
            </a:r>
          </a:p>
          <a:p>
            <a:r>
              <a:t>poznawania i nowych umiejętności</a:t>
            </a:r>
          </a:p>
          <a:p>
            <a:r>
              <a:t>osobistego zaangażowania - personalizacji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12;p21" descr="Google Shape;112;p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25" y="609600"/>
            <a:ext cx="9144001" cy="4098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310</Words>
  <Application>Microsoft Office PowerPoint</Application>
  <PresentationFormat>Pokaz na ekranie (16:9)</PresentationFormat>
  <Paragraphs>55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Albertus MT</vt:lpstr>
      <vt:lpstr>Arial</vt:lpstr>
      <vt:lpstr>Helvetica</vt:lpstr>
      <vt:lpstr>Nunito</vt:lpstr>
      <vt:lpstr>Nunito ExtraBold</vt:lpstr>
      <vt:lpstr>Nunito ExtraLight</vt:lpstr>
      <vt:lpstr>Nunito Light</vt:lpstr>
      <vt:lpstr>Simple Light</vt:lpstr>
      <vt:lpstr>Nowa agroturystyka. Jak to robią najlepsi?</vt:lpstr>
      <vt:lpstr>Nowa agroturystyka. Jak to robią najlepsi?</vt:lpstr>
      <vt:lpstr>Prezentacja programu PowerPoint</vt:lpstr>
      <vt:lpstr>Prezentacja programu PowerPoint</vt:lpstr>
      <vt:lpstr>Prezentacja programu PowerPoint</vt:lpstr>
      <vt:lpstr>Goście nowej agro</vt:lpstr>
      <vt:lpstr>Gospodarze</vt:lpstr>
      <vt:lpstr>Czego szukają Millenialsi?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Kilka faktów…</vt:lpstr>
      <vt:lpstr>Współpraca ma sens - Dobków</vt:lpstr>
      <vt:lpstr>Współpraca ma sens - Mikołajki</vt:lpstr>
      <vt:lpstr>Współpraca ma sens - Nowe Kawkowo</vt:lpstr>
      <vt:lpstr>Współpraca ma sens - Ropki i Nowica</vt:lpstr>
      <vt:lpstr>Jak być na Slowhopie?</vt:lpstr>
      <vt:lpstr>Prezentacja programu PowerPoint</vt:lpstr>
      <vt:lpstr>Dziękuję! ola@slowhop.com   Za  ola@slowhop.com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Nowa agroturystyka. Jak to robią najlepsi?</dc:title>
  <dc:creator>Sylwia</dc:creator>
  <cp:lastModifiedBy>KSOW_L2</cp:lastModifiedBy>
  <cp:revision>2</cp:revision>
  <dcterms:modified xsi:type="dcterms:W3CDTF">2021-10-27T09:15:15Z</dcterms:modified>
</cp:coreProperties>
</file>