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60" r:id="rId3"/>
    <p:sldId id="261" r:id="rId4"/>
    <p:sldId id="266" r:id="rId5"/>
    <p:sldId id="262" r:id="rId6"/>
    <p:sldId id="263" r:id="rId7"/>
    <p:sldId id="283" r:id="rId8"/>
    <p:sldId id="273" r:id="rId9"/>
    <p:sldId id="274" r:id="rId10"/>
    <p:sldId id="275" r:id="rId11"/>
    <p:sldId id="276" r:id="rId12"/>
    <p:sldId id="278" r:id="rId13"/>
    <p:sldId id="277" r:id="rId14"/>
    <p:sldId id="279" r:id="rId15"/>
    <p:sldId id="280" r:id="rId16"/>
    <p:sldId id="282" r:id="rId17"/>
    <p:sldId id="264" r:id="rId18"/>
    <p:sldId id="268" r:id="rId19"/>
    <p:sldId id="267" r:id="rId20"/>
    <p:sldId id="269" r:id="rId21"/>
    <p:sldId id="270" r:id="rId22"/>
    <p:sldId id="272" r:id="rId23"/>
    <p:sldId id="271" r:id="rId24"/>
    <p:sldId id="28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E04DA-68F0-4B45-A309-D9AFC4F1D917}" type="datetimeFigureOut">
              <a:rPr lang="pl-PL" smtClean="0"/>
              <a:t>02.07.2021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0DAB1-507C-40CB-8DDC-12BC39ADA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77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0DAB1-507C-40CB-8DDC-12BC39ADA34B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6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0DAB1-507C-40CB-8DDC-12BC39ADA34B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744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840000" y="4093240"/>
            <a:ext cx="10512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17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8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472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5382"/>
          </a:xfrm>
        </p:spPr>
        <p:txBody>
          <a:bodyPr/>
          <a:lstStyle>
            <a:lvl1pPr marL="0"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SzPct val="130000"/>
              <a:buFont typeface="Arial" panose="020B0604020202020204" pitchFamily="34" charset="0"/>
              <a:buChar char="•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500CE0C-C3F4-459B-9481-972E700B9C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090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48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8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000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04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36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/>
              <a:t>02.06.2021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88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13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1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75ED24-18A8-45D8-ACA7-0448320C5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590" y="2630329"/>
            <a:ext cx="10603347" cy="1335181"/>
          </a:xfrm>
        </p:spPr>
        <p:txBody>
          <a:bodyPr>
            <a:normAutofit/>
          </a:bodyPr>
          <a:lstStyle/>
          <a:p>
            <a:pPr algn="ctr"/>
            <a:r>
              <a:rPr lang="pl-PL" sz="36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Sieci LGD – obowiązek czy szansa?</a:t>
            </a:r>
            <a:br>
              <a:rPr lang="pl-PL" sz="36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31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wnioski i </a:t>
            </a:r>
            <a:r>
              <a:rPr lang="pl-PL" sz="3100" i="1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rekomendacje</a:t>
            </a:r>
            <a:br>
              <a:rPr lang="pl-PL" sz="3100" i="1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2700" i="1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dr Leszek Leśniak, mgr Małgorzata Kramarz</a:t>
            </a:r>
            <a:endParaRPr lang="pl-PL" sz="2700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790878-F4DF-4C0B-BE62-EDC8A1023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3227" y="4185717"/>
            <a:ext cx="5370071" cy="889317"/>
          </a:xfrm>
        </p:spPr>
        <p:txBody>
          <a:bodyPr/>
          <a:lstStyle/>
          <a:p>
            <a:pPr algn="ctr"/>
            <a:r>
              <a:rPr lang="pl-PL" i="1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 podstawie </a:t>
            </a:r>
            <a:br>
              <a:rPr lang="pl-PL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Raportu końcowego z realizacji badania</a:t>
            </a:r>
            <a:endParaRPr lang="pl-PL" cap="non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3F11B02-6BA1-4E18-9BA2-30766331C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540680"/>
              </p:ext>
            </p:extLst>
          </p:nvPr>
        </p:nvGraphicFramePr>
        <p:xfrm>
          <a:off x="940011" y="-300181"/>
          <a:ext cx="10156508" cy="11023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9823">
                  <a:extLst>
                    <a:ext uri="{9D8B030D-6E8A-4147-A177-3AD203B41FA5}">
                      <a16:colId xmlns:a16="http://schemas.microsoft.com/office/drawing/2014/main" val="1297179332"/>
                    </a:ext>
                  </a:extLst>
                </a:gridCol>
                <a:gridCol w="1726106">
                  <a:extLst>
                    <a:ext uri="{9D8B030D-6E8A-4147-A177-3AD203B41FA5}">
                      <a16:colId xmlns:a16="http://schemas.microsoft.com/office/drawing/2014/main" val="2704424340"/>
                    </a:ext>
                  </a:extLst>
                </a:gridCol>
                <a:gridCol w="2616895">
                  <a:extLst>
                    <a:ext uri="{9D8B030D-6E8A-4147-A177-3AD203B41FA5}">
                      <a16:colId xmlns:a16="http://schemas.microsoft.com/office/drawing/2014/main" val="1669813163"/>
                    </a:ext>
                  </a:extLst>
                </a:gridCol>
                <a:gridCol w="1726106">
                  <a:extLst>
                    <a:ext uri="{9D8B030D-6E8A-4147-A177-3AD203B41FA5}">
                      <a16:colId xmlns:a16="http://schemas.microsoft.com/office/drawing/2014/main" val="1716059154"/>
                    </a:ext>
                  </a:extLst>
                </a:gridCol>
                <a:gridCol w="2327578">
                  <a:extLst>
                    <a:ext uri="{9D8B030D-6E8A-4147-A177-3AD203B41FA5}">
                      <a16:colId xmlns:a16="http://schemas.microsoft.com/office/drawing/2014/main" val="229093832"/>
                    </a:ext>
                  </a:extLst>
                </a:gridCol>
              </a:tblGrid>
              <a:tr h="1102361"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r>
                        <a:rPr lang="pl-PL" sz="12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r>
                        <a:rPr lang="pl-PL" sz="12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849911"/>
                  </a:ext>
                </a:extLst>
              </a:tr>
            </a:tbl>
          </a:graphicData>
        </a:graphic>
      </p:graphicFrame>
      <p:pic>
        <p:nvPicPr>
          <p:cNvPr id="1027" name="Obraz 96" descr="Unia Europejska Chorągiewka 10x17 cm Internetowy Sklep z Flagami">
            <a:extLst>
              <a:ext uri="{FF2B5EF4-FFF2-40B4-BE49-F238E27FC236}">
                <a16:creationId xmlns:a16="http://schemas.microsoft.com/office/drawing/2014/main" id="{9D9A0ECA-4018-43ED-9168-5DF800651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" t="16824" r="1157" b="17706"/>
          <a:stretch>
            <a:fillRect/>
          </a:stretch>
        </p:blipFill>
        <p:spPr bwMode="auto">
          <a:xfrm>
            <a:off x="998538" y="298450"/>
            <a:ext cx="1429036" cy="95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az 2" descr="KSOW_tekst_transparent">
            <a:extLst>
              <a:ext uri="{FF2B5EF4-FFF2-40B4-BE49-F238E27FC236}">
                <a16:creationId xmlns:a16="http://schemas.microsoft.com/office/drawing/2014/main" id="{8A32E712-6942-4101-852E-9EE1FD44C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80" y="239606"/>
            <a:ext cx="2437769" cy="107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az 98" descr="http://ksow.pl/typo3temp/pics/PROW-2014-20_1fb310012c.jpg">
            <a:extLst>
              <a:ext uri="{FF2B5EF4-FFF2-40B4-BE49-F238E27FC236}">
                <a16:creationId xmlns:a16="http://schemas.microsoft.com/office/drawing/2014/main" id="{9F2E3854-0543-42AB-8B4D-44D151156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958" y="297814"/>
            <a:ext cx="1546722" cy="100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E606E64E-D11B-4ED6-8C87-0F732B279CB9}"/>
              </a:ext>
            </a:extLst>
          </p:cNvPr>
          <p:cNvSpPr txBox="1"/>
          <p:nvPr/>
        </p:nvSpPr>
        <p:spPr>
          <a:xfrm>
            <a:off x="646544" y="1370954"/>
            <a:ext cx="106033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tabLst>
                <a:tab pos="1181100" algn="l"/>
              </a:tabLst>
            </a:pPr>
            <a:r>
              <a:rPr lang="pl-PL" sz="1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„Europejski Fundusz Rolny na rzecz Rozwoju Obszarów Wiejskich: Europa inwestująca w obszary wiejskie”.</a:t>
            </a:r>
            <a:endParaRPr lang="pl-PL" sz="1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1181100" algn="l"/>
              </a:tabLst>
            </a:pPr>
            <a:r>
              <a:rPr lang="pl-PL" sz="1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„Instytucja Zarządzająca Programem Rozwoju Obszarów Wiejskich na lata 2014-2020 – Minister Rolnictwa i Rozwoju Wsi”</a:t>
            </a:r>
            <a:endParaRPr lang="pl-PL" sz="1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>
              <a:tabLst>
                <a:tab pos="1181100" algn="l"/>
              </a:tabLst>
            </a:pPr>
            <a:r>
              <a:rPr lang="pl-PL" sz="1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Operacja współfinansowany ze środków Unii Europejskiej w ramach Schematu II Pomocy Technicznej </a:t>
            </a:r>
            <a:br>
              <a:rPr lang="pl-PL" sz="1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„Krajowa Sieć Obszarów Wiejskich” Programu Rozwoju Obszarów Wiejskich na lata 2014-2020</a:t>
            </a:r>
            <a:endParaRPr lang="pl-PL" sz="1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C6602D55-131B-4C51-82DA-B37604D115A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27" y="4273954"/>
            <a:ext cx="1633247" cy="1602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 descr="Fundacja Idealna Gmina">
            <a:extLst>
              <a:ext uri="{FF2B5EF4-FFF2-40B4-BE49-F238E27FC236}">
                <a16:creationId xmlns:a16="http://schemas.microsoft.com/office/drawing/2014/main" id="{4895FA47-807F-4018-BF3F-6EBCE651CAA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836" y="5167397"/>
            <a:ext cx="4350327" cy="1091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30F3DDA3-8782-4F41-A57D-E48175C9FF8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690" y="4273954"/>
            <a:ext cx="1633247" cy="1602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92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2D6762-A7DF-4FD5-9BC1-E8F18C53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157910"/>
            <a:ext cx="10804698" cy="830996"/>
          </a:xfrm>
        </p:spPr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904087-359C-4F23-BFAA-0F15A062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1" y="988906"/>
            <a:ext cx="11757891" cy="525487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8"/>
            </a:pPr>
            <a:r>
              <a:rPr lang="pl-PL" sz="2600" spc="10" dirty="0">
                <a:solidFill>
                  <a:srgbClr val="000000"/>
                </a:solidFill>
              </a:rPr>
              <a:t>Jednym z najważniejszych czynników wpływających na funkcjonowanie LGD w ramach sieci jest </a:t>
            </a:r>
            <a:r>
              <a:rPr lang="pl-PL" sz="2600" u="sng" spc="10" dirty="0">
                <a:solidFill>
                  <a:srgbClr val="000000"/>
                </a:solidFill>
              </a:rPr>
              <a:t>wewnątrzorganizacyjna komunikacja </a:t>
            </a:r>
            <a:r>
              <a:rPr lang="pl-PL" sz="2600" spc="10" dirty="0">
                <a:solidFill>
                  <a:srgbClr val="000000"/>
                </a:solidFill>
              </a:rPr>
              <a:t>– oczywiście w przypadku czynników pozytywnych identyfikowany jako najważniejszy, a w przypadku czynników negatywnych identyfikowany jako brak lub zła komunikacja wewnątrz sieci. 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SzPct val="120000"/>
              <a:buFontTx/>
              <a:buChar char="-"/>
            </a:pPr>
            <a:r>
              <a:rPr lang="pl-PL" sz="2600" spc="10" dirty="0">
                <a:solidFill>
                  <a:srgbClr val="000000"/>
                </a:solidFill>
              </a:rPr>
              <a:t>Sieć ułatwia komunikację, ale nie zawsze jest to działanie skuteczne. 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SzPct val="120000"/>
              <a:buFontTx/>
              <a:buChar char="-"/>
            </a:pPr>
            <a:r>
              <a:rPr lang="pl-PL" sz="2600" spc="10" dirty="0">
                <a:solidFill>
                  <a:srgbClr val="000000"/>
                </a:solidFill>
              </a:rPr>
              <a:t>Sieć również ułatwia dostęp do informacji, ale często LGD muszą się nauczyć z tej informacji korzystać. 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SzPct val="120000"/>
              <a:buFontTx/>
              <a:buChar char="-"/>
            </a:pPr>
            <a:r>
              <a:rPr lang="pl-PL" sz="2600" spc="10" dirty="0">
                <a:solidFill>
                  <a:srgbClr val="000000"/>
                </a:solidFill>
              </a:rPr>
              <a:t>LGD będące poza siecią muszą samodzielnie poszukiwać informacji lub korzystają z udostępnianych przez sieć. 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endParaRPr lang="pl-PL" sz="2200" i="1" dirty="0">
              <a:solidFill>
                <a:srgbClr val="000000"/>
              </a:solidFill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200" i="1" dirty="0">
                <a:solidFill>
                  <a:srgbClr val="000000"/>
                </a:solidFill>
              </a:rPr>
              <a:t>Ocena aktywności zrzeszonych w organizacjach sieciowych LGD jest raczej dobra. </a:t>
            </a:r>
            <a:br>
              <a:rPr lang="pl-PL" sz="2200" i="1" dirty="0">
                <a:solidFill>
                  <a:srgbClr val="000000"/>
                </a:solidFill>
              </a:rPr>
            </a:br>
            <a:r>
              <a:rPr lang="pl-PL" sz="2200" i="1" dirty="0">
                <a:solidFill>
                  <a:srgbClr val="000000"/>
                </a:solidFill>
              </a:rPr>
              <a:t>Za taką oceną przemawia wypełnianie zadań, jakie sieć stawia przed swoimi członkami, głównie udział w spotkaniach sieci, organizowanych szkoleniach i wyjazdach studyjnych, </a:t>
            </a:r>
            <a:br>
              <a:rPr lang="pl-PL" sz="2200" i="1" dirty="0">
                <a:solidFill>
                  <a:srgbClr val="000000"/>
                </a:solidFill>
              </a:rPr>
            </a:br>
            <a:r>
              <a:rPr lang="pl-PL" sz="2200" i="1" dirty="0">
                <a:solidFill>
                  <a:srgbClr val="000000"/>
                </a:solidFill>
              </a:rPr>
              <a:t>a także na opiniowaniu różnych ważnych dla LGD spraw. Wkład pojedynczych LGD zrzeszonych w sieci jest tym większy im więcej od niej otrzymują. To również kształtuje poczucie sprawstwa, bycia ważnym uczestnikiem organizacji sieciowej.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973F71-7144-431B-917E-F6A88799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AFCE28-5267-4D7C-8910-56E114D3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3B377EC-8884-4900-8FA3-2285BC217AB0}"/>
              </a:ext>
            </a:extLst>
          </p:cNvPr>
          <p:cNvSpPr txBox="1"/>
          <p:nvPr/>
        </p:nvSpPr>
        <p:spPr>
          <a:xfrm>
            <a:off x="350982" y="135774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</p:spTree>
    <p:extLst>
      <p:ext uri="{BB962C8B-B14F-4D97-AF65-F5344CB8AC3E}">
        <p14:creationId xmlns:p14="http://schemas.microsoft.com/office/powerpoint/2010/main" val="4257129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C81596-3C64-4382-8233-39406367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3" y="222376"/>
            <a:ext cx="10832407" cy="858705"/>
          </a:xfrm>
        </p:spPr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705261-840C-40F7-92C2-65548BCB5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2" y="1191491"/>
            <a:ext cx="11573163" cy="4950691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To, co warunkuje zwiększanie wpływu sieci LGD na wyższą jakość zarządzania procesem wdrażania LSR to przede wszystkim bieżąca informacja o zmianach w przepisach regulujących wdrażanie LSR i interpretacja tych przepisów oraz upowszechnianie dobrych praktyk w zakresie wdrażania LSR oraz szkolenia, dobrze zaplanowane i dostosowane do potrzeb LGD w zakresie wdrażania LSR, a także doradztwo prawne w tym zakresie.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Zasadniczo nie ma większej różnicy w jakości wdrażania LSR przez LGD zrzeszone </a:t>
            </a:r>
            <a:br>
              <a:rPr lang="pl-PL" sz="2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niezrzeszone w sieciach. </a:t>
            </a:r>
            <a:r>
              <a:rPr lang="pl-PL" sz="22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 mniej brak silnej reprezentacji LGD wobec UM sprawia, </a:t>
            </a:r>
            <a:br>
              <a:rPr lang="pl-PL" sz="22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2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że opinie i argumenty LGD nie są przekonywujące na tyle, aby UM brał je pod uwagę przy podejmowaniu decyzji. 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2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Przedstawiciele jednostek regionalnych KSOW wysoko oceniają wpływ funkcjonowania sieci </a:t>
            </a:r>
            <a:r>
              <a:rPr lang="pl-PL" sz="2200" i="1" spc="1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regionalnych LGD na jakość zarządzania procesem wdrażania przez LGD swoich LSR.</a:t>
            </a:r>
            <a:r>
              <a:rPr lang="pl-PL" sz="22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Zaznaczono, że gdyby sieć sprawnie działała, to Urząd Marszałkowski mógłby efektywniej pomagać we wdrażaniu LSR. 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BB9218-E8C7-4C32-8EA3-B307D057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BA6C873-1B4F-4292-9F75-6163BB8B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581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4B889E-EBFE-4F24-92C3-7C6EDBABA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82" y="286604"/>
            <a:ext cx="10703098" cy="895651"/>
          </a:xfrm>
        </p:spPr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158AB4-CDE0-46DC-8415-B8D3512E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11564"/>
            <a:ext cx="11637818" cy="489527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10"/>
            </a:pPr>
            <a:r>
              <a:rPr lang="pl-PL" sz="2400" spc="10" dirty="0">
                <a:solidFill>
                  <a:srgbClr val="000000"/>
                </a:solidFill>
              </a:rPr>
              <a:t>Dobre praktyki to jedna z najlepszych metod podnoszenia poziomu wiedzy w LGD </a:t>
            </a:r>
            <a:br>
              <a:rPr lang="pl-PL" sz="2400" spc="10" dirty="0">
                <a:solidFill>
                  <a:srgbClr val="000000"/>
                </a:solidFill>
              </a:rPr>
            </a:br>
            <a:r>
              <a:rPr lang="pl-PL" sz="2400" spc="10" dirty="0">
                <a:solidFill>
                  <a:srgbClr val="000000"/>
                </a:solidFill>
              </a:rPr>
              <a:t>o tworzeniu sieci, a także sposób upowszechniania wiedzy o tworzeniu sieci LGD. </a:t>
            </a:r>
            <a:br>
              <a:rPr lang="pl-PL" sz="2400" spc="10" dirty="0">
                <a:solidFill>
                  <a:srgbClr val="000000"/>
                </a:solidFill>
              </a:rPr>
            </a:br>
            <a:r>
              <a:rPr lang="pl-PL" sz="2400" spc="10" dirty="0">
                <a:solidFill>
                  <a:srgbClr val="000000"/>
                </a:solidFill>
              </a:rPr>
              <a:t>Można uznać, że dla LGD dobre praktyki mają uniwersalne znaczenie i są metodą wspierania różnych istotnych procesów w funkcjonowaniu i sieci i LGD.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10"/>
            </a:pPr>
            <a:r>
              <a:rPr lang="pl-PL" sz="2400" spc="10" dirty="0">
                <a:solidFill>
                  <a:srgbClr val="000000"/>
                </a:solidFill>
              </a:rPr>
              <a:t>Prawie wszystkie jednostki regionalne KSOW współpracują z LGD w województwach. </a:t>
            </a:r>
            <a:br>
              <a:rPr lang="pl-PL" sz="2400" spc="10" dirty="0">
                <a:solidFill>
                  <a:srgbClr val="000000"/>
                </a:solidFill>
              </a:rPr>
            </a:br>
            <a:r>
              <a:rPr lang="pl-PL" sz="2400" spc="10" dirty="0">
                <a:solidFill>
                  <a:srgbClr val="000000"/>
                </a:solidFill>
              </a:rPr>
              <a:t>W 1. przypadku jednostka regionalna KSOW nie współpracuje z LGD, ale jak twierdzi respondent przyczyny braku tej współpracy są po stronie LGD. Analogicznie – prawie wszystkie jednostki regionalne KSOW współpracują z sieciami LGD. Współpraca sprowadza się głównie do udzielania wsparcia finansowego na organizację szkoleń przez </a:t>
            </a:r>
            <a:r>
              <a:rPr lang="pl-PL" sz="2400" spc="-40" dirty="0">
                <a:solidFill>
                  <a:srgbClr val="000000"/>
                </a:solidFill>
              </a:rPr>
              <a:t>sieć dla LGD, a także poprzez organizowanie konkursów na wsparcie finansowe w ramach </a:t>
            </a:r>
            <a:r>
              <a:rPr lang="pl-PL" sz="2400" spc="10" dirty="0">
                <a:solidFill>
                  <a:srgbClr val="000000"/>
                </a:solidFill>
              </a:rPr>
              <a:t>planów działania KSOW, w których może uczestniczyć zarejestrowana organizacja sieciowa LGD.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Symbol" panose="05050102010706020507" pitchFamily="18" charset="2"/>
              <a:buChar char=""/>
            </a:pPr>
            <a:r>
              <a:rPr lang="pl-PL" sz="2400" spc="10" dirty="0">
                <a:solidFill>
                  <a:srgbClr val="000000"/>
                </a:solidFill>
              </a:rPr>
              <a:t>Tylko w 3. przypadkach jednostka regionalna KSOW nie współpracuje z siecią LGD, w tym w 2. przypadkach przyczyną braku współpracy jest brak stosownych zapisów w regulaminie funkcjonowania jednostki regionalnej KSOW, natomiast w jednym przypadku brak sieci regionalnej LGD.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8013C9-F9E8-4014-B6D2-BE03CF0E8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8352DD3-BAF5-401D-8E88-9592B5244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3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45E0C4-B80A-4206-93D9-B3E13D7F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1" y="61364"/>
            <a:ext cx="10536844" cy="968439"/>
          </a:xfrm>
        </p:spPr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3B11B8-1E7B-47EE-877B-B11D6D6A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1" y="1029803"/>
            <a:ext cx="11730182" cy="520474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12"/>
            </a:pPr>
            <a:r>
              <a:rPr lang="pl-PL" sz="2400" spc="10" dirty="0">
                <a:solidFill>
                  <a:srgbClr val="000000"/>
                </a:solidFill>
              </a:rPr>
              <a:t>Przedstawiciele </a:t>
            </a:r>
            <a:r>
              <a:rPr lang="pl-PL" sz="2400" u="sng" spc="10" dirty="0">
                <a:solidFill>
                  <a:srgbClr val="000000"/>
                </a:solidFill>
              </a:rPr>
              <a:t>jednostek regionalnych KSOW </a:t>
            </a:r>
            <a:r>
              <a:rPr lang="pl-PL" sz="2400" spc="10" dirty="0">
                <a:solidFill>
                  <a:srgbClr val="000000"/>
                </a:solidFill>
              </a:rPr>
              <a:t>wysoko oceniają poziom swojej wiedzy na temat LGD w województwie (</a:t>
            </a:r>
            <a:r>
              <a:rPr lang="pl-PL" sz="2200" i="1" spc="10" dirty="0">
                <a:solidFill>
                  <a:srgbClr val="000000"/>
                </a:solidFill>
              </a:rPr>
              <a:t>uzasadniając takie oceny między innymi znajomością zadań podejścia LEADER, obowiązujących procedur, znajomością regulacji prawnych i zasad organizacyjnych, w oparciu o które LGD funkcjonują, a także faktem bieżącej z nimi współpracy.</a:t>
            </a:r>
            <a:r>
              <a:rPr lang="pl-PL" sz="2400" spc="10" dirty="0">
                <a:solidFill>
                  <a:srgbClr val="000000"/>
                </a:solidFill>
              </a:rPr>
              <a:t>) Wysoko też oceniają współpracę </a:t>
            </a:r>
            <a:r>
              <a:rPr lang="pl-PL" sz="2400" u="sng" spc="10" dirty="0">
                <a:solidFill>
                  <a:srgbClr val="000000"/>
                </a:solidFill>
              </a:rPr>
              <a:t>pomiędzy wojewódzkimi sieciami LGD </a:t>
            </a:r>
            <a:r>
              <a:rPr lang="pl-PL" sz="2400" spc="10" dirty="0">
                <a:solidFill>
                  <a:srgbClr val="000000"/>
                </a:solidFill>
              </a:rPr>
              <a:t>a jednostkami regionalnymi KSOW. (</a:t>
            </a:r>
            <a:r>
              <a:rPr lang="pl-PL" sz="2200" i="1" spc="10" dirty="0">
                <a:solidFill>
                  <a:srgbClr val="000000"/>
                </a:solidFill>
              </a:rPr>
              <a:t>Uzasadnienia takiej oceny wskazują na dobrą komunikację pomiędzy sieciami wojewódzkimi LGD i jednostkami regionalnymi KSOW, a także na obopólne korzyści wynikające z tej współpracy</a:t>
            </a:r>
            <a:r>
              <a:rPr lang="pl-PL" sz="2400" spc="10" dirty="0">
                <a:solidFill>
                  <a:srgbClr val="000000"/>
                </a:solidFill>
              </a:rPr>
              <a:t>). 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120000"/>
              <a:buFont typeface="+mj-lt"/>
              <a:buAutoNum type="arabicPeriod" startAt="12"/>
            </a:pPr>
            <a:r>
              <a:rPr lang="pl-PL" sz="2400" u="sng" spc="10" dirty="0">
                <a:solidFill>
                  <a:srgbClr val="000000"/>
                </a:solidFill>
              </a:rPr>
              <a:t>Niezrzeszone w sieciach LGD </a:t>
            </a:r>
            <a:r>
              <a:rPr lang="pl-PL" sz="2400" spc="10" dirty="0">
                <a:solidFill>
                  <a:srgbClr val="000000"/>
                </a:solidFill>
              </a:rPr>
              <a:t>radzą sobie z aktywizacją mieszkańców obszarów wiejskich. W związku z tym, nie występuje przekonanie, że jakość aktywizacji społecznej jest niższa w LGD niezrzeszonych, niż w LGD zrzeszonych w sieciach. LGD nienależące do sieci współpracują z siecią w sposób nieformalny, przede wszystkim korzystają </a:t>
            </a:r>
            <a:br>
              <a:rPr lang="pl-PL" sz="2400" spc="10" dirty="0">
                <a:solidFill>
                  <a:srgbClr val="000000"/>
                </a:solidFill>
              </a:rPr>
            </a:br>
            <a:r>
              <a:rPr lang="pl-PL" sz="2400" spc="10" dirty="0">
                <a:solidFill>
                  <a:srgbClr val="000000"/>
                </a:solidFill>
              </a:rPr>
              <a:t>z ogólnodostępnych informacji zamieszczanych przez sieć na portalu KSOW i Facebooku.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268F95-FE66-4FC7-B034-485D7DA5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1885919-40B6-401D-B19F-5A2D083F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217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6FFDAA-B2C5-49CB-BFCC-37C8FB184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070" y="33090"/>
            <a:ext cx="10058400" cy="1145382"/>
          </a:xfrm>
        </p:spPr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3DBEB2-EAD8-4110-99ED-B435CF52F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70" y="1293091"/>
            <a:ext cx="11176694" cy="502458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14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Metody </a:t>
            </a:r>
            <a:r>
              <a:rPr lang="pl-PL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pobudzania aktywności zrzeszonych 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organizacji sieciowej LGD, a zarazem metody aktywizacji mieszkańców obszarów zrzeszonych w organizacjach sieciowych, to: </a:t>
            </a:r>
            <a:r>
              <a:rPr lang="pl-PL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szkolenia tematyczne, wyjazdy studyjne, cykliczne spotkania informacyjne oraz upowszechnianie dobrych praktyk, a także działania o charakterze informacyjnym, konsultacyjnym i doradczym.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>
                <a:solidFill>
                  <a:srgbClr val="000000"/>
                </a:solidFill>
              </a:rPr>
              <a:t>Same sieci nie powinny zajmować się aktywizacją mieszkańców, to zadanie dla LGD natomiast sieci powinny wspierać organizacje członkowskie w tym procesie.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>
                <a:solidFill>
                  <a:srgbClr val="000000"/>
                </a:solidFill>
              </a:rPr>
              <a:t>Sieć jako taka nie wpływa na aktywizację mieszkańców obszarów wiejskich. 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dirty="0">
                <a:solidFill>
                  <a:srgbClr val="000000"/>
                </a:solidFill>
              </a:rPr>
              <a:t>To konkretna LGD jest odpowiedzialna za aktywizację mieszkańców na obszarze, 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dirty="0">
                <a:solidFill>
                  <a:srgbClr val="000000"/>
                </a:solidFill>
              </a:rPr>
              <a:t>na którym działa.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>
                <a:solidFill>
                  <a:srgbClr val="000000"/>
                </a:solidFill>
              </a:rPr>
              <a:t>Aktywizacja mieszkańców i budowanie partnerstw odbywa się w każdym LGD 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dirty="0">
                <a:solidFill>
                  <a:srgbClr val="000000"/>
                </a:solidFill>
              </a:rPr>
              <a:t>z osobna, na zasadach i w oparciu o wypracowane obyczaje oraz realizowane projekty.</a:t>
            </a:r>
          </a:p>
          <a:p>
            <a:pPr marL="658350" indent="-514350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SzPct val="120000"/>
              <a:buFont typeface="+mj-lt"/>
              <a:buAutoNum type="arabicPeriod" startAt="11"/>
            </a:pPr>
            <a:endParaRPr lang="pl-PL" sz="2400" spc="10" dirty="0">
              <a:solidFill>
                <a:srgbClr val="000000"/>
              </a:solidFill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209489-A676-4B88-A3CA-07AD67B7D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9601F8-5D8A-42EF-835C-87A5F7BF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607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2FE8C2-8140-4CD5-A6C8-FC8F12E86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662" y="155236"/>
            <a:ext cx="10058400" cy="886764"/>
          </a:xfrm>
        </p:spPr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A41385-F304-4C62-900B-FB8C63167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165" y="1145383"/>
            <a:ext cx="11508508" cy="510763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15"/>
            </a:pPr>
            <a:r>
              <a:rPr lang="pl-PL" sz="2400" u="sng" dirty="0">
                <a:solidFill>
                  <a:srgbClr val="000000"/>
                </a:solidFill>
              </a:rPr>
              <a:t>Oceny współpracy sieci LGD z urzędami marszałkowskimi są raczej różne</a:t>
            </a:r>
            <a:r>
              <a:rPr lang="pl-PL" sz="2400" dirty="0">
                <a:solidFill>
                  <a:srgbClr val="000000"/>
                </a:solidFill>
              </a:rPr>
              <a:t>, w tym różne oceny w tym samym województwie w różnych okresach. Nie występuje w tym zakresie jakaś prawidłowość. Wszystko zależy od ludzi pracujących w urzędzie marszałkowskim 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dirty="0">
                <a:solidFill>
                  <a:srgbClr val="000000"/>
                </a:solidFill>
              </a:rPr>
              <a:t>i ich stosunku do LGD oraz sieci, który może być motywowany niskim stopniem wiedzy o samym podejściu LEADER.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15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LGD należą do innych (niż regionalne sieci LGD) organizacji sieciowych, działających na rzecz lokalnego rozwoju, są to różnego rodzaju podmioty sieciujące UE takie jak: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</a:pPr>
            <a:r>
              <a:rPr lang="pl-PL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Sieć Innowacji w Rolnictwie EIP-AGRI, Europejską Siecią na rzecz Rozwoju Obszarów Wiejskich </a:t>
            </a:r>
            <a:r>
              <a:rPr lang="pl-P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(ENRD </a:t>
            </a:r>
            <a:r>
              <a:rPr lang="pl-PL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Contact</a:t>
            </a:r>
            <a:r>
              <a:rPr lang="pl-P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Point), 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także udział w sieciach przygranicznych takich jak </a:t>
            </a:r>
            <a:r>
              <a:rPr lang="pl-PL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Euroregion „Tatry” czy „Pradziad”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Są to również krajowe organizacje sieciujące takie jak </a:t>
            </a:r>
            <a:r>
              <a:rPr lang="pl-PL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Forum Aktywizacji Obszarów Wiejskich, Krajowa Sieć Obszarów Wiejskich.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>
                <a:solidFill>
                  <a:srgbClr val="000000"/>
                </a:solidFill>
              </a:rPr>
              <a:t>Należy również odnotować różnego rodzaju podmioty sieciowe, do których przynależą LGD, są to sieci </a:t>
            </a:r>
            <a:r>
              <a:rPr lang="pl-PL" sz="2400" dirty="0">
                <a:solidFill>
                  <a:srgbClr val="FF0000"/>
                </a:solidFill>
              </a:rPr>
              <a:t>„</a:t>
            </a:r>
            <a:r>
              <a:rPr lang="pl-PL" sz="2200" dirty="0">
                <a:solidFill>
                  <a:srgbClr val="FF0000"/>
                </a:solidFill>
              </a:rPr>
              <a:t>Działaj lokalnie</a:t>
            </a:r>
            <a:r>
              <a:rPr lang="pl-PL" sz="2200" dirty="0">
                <a:solidFill>
                  <a:srgbClr val="000000"/>
                </a:solidFill>
              </a:rPr>
              <a:t>”, </a:t>
            </a:r>
            <a:r>
              <a:rPr lang="pl-PL" sz="2200" dirty="0">
                <a:solidFill>
                  <a:srgbClr val="FF0000"/>
                </a:solidFill>
              </a:rPr>
              <a:t>Regionalne Organizacje Turystyczne</a:t>
            </a:r>
            <a:r>
              <a:rPr lang="pl-PL" sz="2200" dirty="0">
                <a:solidFill>
                  <a:srgbClr val="000000"/>
                </a:solidFill>
              </a:rPr>
              <a:t>, </a:t>
            </a:r>
            <a:r>
              <a:rPr lang="pl-PL" sz="2400" dirty="0">
                <a:solidFill>
                  <a:srgbClr val="000000"/>
                </a:solidFill>
              </a:rPr>
              <a:t>a także </a:t>
            </a:r>
            <a:r>
              <a:rPr lang="pl-PL" sz="2200" dirty="0">
                <a:solidFill>
                  <a:srgbClr val="FF0000"/>
                </a:solidFill>
              </a:rPr>
              <a:t>OWES</a:t>
            </a:r>
            <a:r>
              <a:rPr lang="pl-PL" sz="24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66D856-F7AD-4E61-9BE6-47AACD66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9C49ADB-BA9B-45C1-AC7B-3C7BD517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044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CDE676-92A2-4C5E-8191-8764BDCF3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070" y="33090"/>
            <a:ext cx="10058400" cy="1145382"/>
          </a:xfrm>
        </p:spPr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DF25F3-D865-4F2C-9D31-0C7628A5D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83" y="1477819"/>
            <a:ext cx="10852726" cy="4636654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17"/>
            </a:pPr>
            <a:r>
              <a:rPr lang="pl-PL" u="sng" dirty="0">
                <a:solidFill>
                  <a:srgbClr val="000000"/>
                </a:solidFill>
              </a:rPr>
              <a:t>Doskonalenie funkcjonowania sieci LGD wymaga rozwiązań systemowych dotyczących finansowania biura i zarządu sieci. </a:t>
            </a:r>
            <a:r>
              <a:rPr lang="pl-PL" dirty="0">
                <a:solidFill>
                  <a:srgbClr val="000000"/>
                </a:solidFill>
              </a:rPr>
              <a:t>Należy też usystematyzować kwestie kompetencji sieci tak regionalnych jak i ogólnokrajowej. Sieć będzie dobrze funkcjonować, gdy LGD będą gotowe do współpracy w ramach oraz na rzecz sieci, gdy więcej ludzi będzie się angażowało w działalność sieci. Niezbędna jest edukacja w zakresie sieciowania, aby istota tej formy aktywności w podejściu LEADER była zrozumiała.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17"/>
            </a:pPr>
            <a:r>
              <a:rPr lang="pl-PL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Przedstawiciele władz i pracownicy LGD oczekują prezentowania na stronach internetowych</a:t>
            </a:r>
            <a:r>
              <a:rPr lang="pl-P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sieci treści związanych przede wszystkim z komunikacją oraz przepływem informacji między LGD i siecią, a także pomiędzy LGD w ramach sieci uznając, że Internet jest dobrym narzędziem do realizacji tych zadań. </a:t>
            </a:r>
            <a:r>
              <a:rPr lang="pl-PL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Znacząca jest rola Internetu w rozwiązywaniu problemów prawnych</a:t>
            </a:r>
            <a:r>
              <a:rPr lang="pl-P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na jakie napotykają LGD </a:t>
            </a:r>
            <a:br>
              <a:rPr lang="pl-P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trakcie wdrażania LSR, a także w promowaniu przedsięwzięć LGD i sieci.</a:t>
            </a:r>
            <a:endParaRPr lang="pl-PL" dirty="0">
              <a:solidFill>
                <a:srgbClr val="00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361660-27E9-44FF-B131-7938C88DD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B72BC61-2479-4CD1-98BE-BEBF9612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733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D1D848-EB8E-4E85-8DC7-F7886A278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070" y="109661"/>
            <a:ext cx="10058400" cy="1145382"/>
          </a:xfrm>
        </p:spPr>
        <p:txBody>
          <a:bodyPr/>
          <a:lstStyle/>
          <a:p>
            <a:r>
              <a:rPr lang="pl-PL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C0718F-42CB-4A06-9D7F-95CFAC3F6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35" y="1459345"/>
            <a:ext cx="11083637" cy="470131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52608" lvl="3" indent="-360000" fontAlgn="base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u="sng" dirty="0">
                <a:solidFill>
                  <a:srgbClr val="FF0000"/>
                </a:solidFill>
              </a:rPr>
              <a:t>Po pierwsze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rgbClr val="000000"/>
                </a:solidFill>
              </a:rPr>
              <a:t>– rekomenduje się, aby członkowie władz sieci LGD, a także władz LGD zapoznali się z wynikami badań i zastanowili się, które oceny i opinie są – ich zdaniem – ważne dla funkcjonowania ich LGD w ramach sieci i funkcjonowania sieci, których ich LGD jest członkiem. </a:t>
            </a:r>
          </a:p>
          <a:p>
            <a:pPr marL="652608" lvl="3" indent="-360000" fontAlgn="base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u="sng" dirty="0">
                <a:solidFill>
                  <a:srgbClr val="FF0000"/>
                </a:solidFill>
              </a:rPr>
              <a:t>Po drugie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rgbClr val="000000"/>
                </a:solidFill>
              </a:rPr>
              <a:t>– rekomenduje się rozważenie przez władze sieci LGD przeprowadzenia analizy i oceny stopnia rozpoznawalności i identyfikacji władz z organizacją sieciową, w której ich LGD jest członkiem, a następnie opracowanie planu promocji samej idei sieciowania i działań, które do tej pory były podejmowane przez regionalną sieć LGD.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EAF98E-0E8E-4C0B-B0F9-DD6E0F48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A6C5DB-843C-4933-A613-17CBC10C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106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D1D848-EB8E-4E85-8DC7-F7886A278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08" y="286604"/>
            <a:ext cx="10416771" cy="984448"/>
          </a:xfrm>
        </p:spPr>
        <p:txBody>
          <a:bodyPr/>
          <a:lstStyle/>
          <a:p>
            <a:r>
              <a:rPr lang="pl-PL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C0718F-42CB-4A06-9D7F-95CFAC3F6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909" y="1468583"/>
            <a:ext cx="10815782" cy="473825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652608" lvl="3" indent="-360000" fontAlgn="base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pl-PL" sz="2400" u="sng" dirty="0">
                <a:solidFill>
                  <a:srgbClr val="FF0000"/>
                </a:solidFill>
              </a:rPr>
              <a:t>Po trzecie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rgbClr val="000000"/>
                </a:solidFill>
              </a:rPr>
              <a:t>– rekomenduje się przeprowadzenie, przez władze każdej organizacji sieciowej zrzeszającej LGD, analizy i oceny wewnątrzorganizacyjnej komunikacji, która jest – zdaniem respondentów – najważniejszym czynnikiem wpływającym na funkcjonowanie sieci LGD. </a:t>
            </a:r>
            <a:r>
              <a:rPr lang="pl-PL" sz="2400" i="1" dirty="0">
                <a:solidFill>
                  <a:srgbClr val="000000"/>
                </a:solidFill>
              </a:rPr>
              <a:t>Wyniki analizy i oceny powinny zostać wykorzystane do usprawnienia komunikacji władz sieci z członkowskimi LGD.</a:t>
            </a:r>
          </a:p>
          <a:p>
            <a:pPr marL="652608" lvl="3" indent="-360000" fontAlgn="base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u="sng" dirty="0">
                <a:solidFill>
                  <a:srgbClr val="FF0000"/>
                </a:solidFill>
              </a:rPr>
              <a:t>Po czwarte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rgbClr val="000000"/>
                </a:solidFill>
              </a:rPr>
              <a:t>– rekomenduje się działania sieci w kierunku zmiany podejścia znacznej liczby LGD do członkostwa w sieci, z oczekiwań na to co sieć zrobi 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dirty="0">
                <a:solidFill>
                  <a:srgbClr val="000000"/>
                </a:solidFill>
              </a:rPr>
              <a:t>dla LGD w stronę wspólnej aktywności i wykorzystania sieci jako platformy współdziałania w celu wzmocnienia reprezentacji LGD wobec podmiotów zewnętrznych i wzmocnienia zdolności oddziaływania LGD na lokalne społeczności, w tym ich animację.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EAF98E-0E8E-4C0B-B0F9-DD6E0F48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A6C5DB-843C-4933-A613-17CBC10C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4426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D1D848-EB8E-4E85-8DC7-F7886A278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286604"/>
            <a:ext cx="10555316" cy="877178"/>
          </a:xfrm>
        </p:spPr>
        <p:txBody>
          <a:bodyPr/>
          <a:lstStyle/>
          <a:p>
            <a:r>
              <a:rPr lang="pl-PL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C0718F-42CB-4A06-9D7F-95CFAC3F6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5" y="1163782"/>
            <a:ext cx="11203708" cy="504305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piąte</a:t>
            </a:r>
            <a:r>
              <a:rPr lang="pl-P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rekomenduje się rozważenie przeprowadzenia szkoleń dla członków władz organizacji sieciowych z zakresu zarządzania organizacją pozarządową, w tym metody </a:t>
            </a:r>
            <a:r>
              <a:rPr lang="pl-PL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aktywizowania członków, form i zasad komunikacji w otoczeniu wewnętrznym </a:t>
            </a:r>
            <a:br>
              <a:rPr lang="pl-PL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z otoczeniem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zewnętrznym, a także zarządzanie konfliktami.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szóste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rekomenduje się rozważenie przez Krajową Sieć LGD oraz sieci regionalne przygotowania i przeprowadzenia szkoleń z zakresu celów, zadań i form pracy organizacji sieciowej, a także opracowania zwięzłego materiału na ten temat </a:t>
            </a:r>
            <a:b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udostępnienia na swoich stronach internetowych lub kontach na Facebooku.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siódme</a:t>
            </a:r>
            <a:r>
              <a:rPr lang="pl-P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rekomenduje się dalsze rozwijanie współpracy pomiędzy sieciami LGD </a:t>
            </a:r>
            <a:b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jednostkami regionalnymi KSOW. </a:t>
            </a:r>
            <a:r>
              <a:rPr lang="pl-PL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Należy rozważyć włączenie sieci LGD do prac strategicznych KSOW m.in. przy opracowaniu planów działania i budżetów, co powinno wpłynąć na podniesienie prestiżu sieci i jej lidera w środowisku urzędu marszałkowskiego oraz wśród LGD w danym województwie</a:t>
            </a:r>
            <a:r>
              <a:rPr lang="pl-PL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l-PL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EAF98E-0E8E-4C0B-B0F9-DD6E0F48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A6C5DB-843C-4933-A613-17CBC10C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71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BDA306-440B-47FF-BE99-869735713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408F29-4A12-4ECB-B1A5-04994649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208029" cy="4268739"/>
          </a:xfrm>
        </p:spPr>
        <p:txBody>
          <a:bodyPr>
            <a:noAutofit/>
          </a:bodyPr>
          <a:lstStyle/>
          <a:p>
            <a:pPr marL="360000" indent="-36000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Badaniem objęto reprezentatywne grupy przedstawicieli LGD, przedstawicieli sieci LGD i przedstawicieli jednostek regionalnych KSOW. </a:t>
            </a:r>
          </a:p>
          <a:p>
            <a:pPr marL="360000" indent="-36000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Zakres problemowy przeprowadzonych badań dotyczył wszystkich istotnych kwestii związanych z tworzeniem i funkcjonowaniem sieci LGD w Polsce.</a:t>
            </a:r>
          </a:p>
          <a:p>
            <a:pPr marL="360000" indent="-36000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Przeprowadzone badania dostarczyły obszernego i interesującego </a:t>
            </a:r>
            <a:r>
              <a:rPr lang="pl-PL" spc="-50" dirty="0">
                <a:solidFill>
                  <a:srgbClr val="000000"/>
                </a:solidFill>
              </a:rPr>
              <a:t>materiału poznawczego, którego analiza pozwoliła na sformułowanie </a:t>
            </a:r>
            <a:r>
              <a:rPr lang="pl-PL" dirty="0">
                <a:solidFill>
                  <a:srgbClr val="000000"/>
                </a:solidFill>
              </a:rPr>
              <a:t>kilkudziesięciu wniosków oraz kilkunastu rekomendacji.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2CF367-8DD5-4928-9ECD-980859FE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D6FB71-CCB4-406C-9EA1-8741EC3D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932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D1D848-EB8E-4E85-8DC7-F7886A278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27" y="138822"/>
            <a:ext cx="10058400" cy="1145382"/>
          </a:xfrm>
        </p:spPr>
        <p:txBody>
          <a:bodyPr/>
          <a:lstStyle/>
          <a:p>
            <a:r>
              <a:rPr lang="pl-PL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C0718F-42CB-4A06-9D7F-95CFAC3F6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7" y="1845733"/>
            <a:ext cx="10769599" cy="42317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u="sng" dirty="0">
                <a:solidFill>
                  <a:srgbClr val="FF0000"/>
                </a:solidFill>
              </a:rPr>
              <a:t>Po ósme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rgbClr val="000000"/>
                </a:solidFill>
              </a:rPr>
              <a:t>– rekomenduje się kontynuację i intensyfikację działań wykorzystujących idee dobrych praktyk jako jednej z najlepszych metod podnoszenia poziomu wiedzy w LGD o tworzeniu sieci, a także sposób upowszechniania wiedzy o tworzeniu sieci LGD. </a:t>
            </a:r>
            <a:r>
              <a:rPr lang="pl-PL" sz="2400" i="1" dirty="0">
                <a:solidFill>
                  <a:srgbClr val="FF0000"/>
                </a:solidFill>
              </a:rPr>
              <a:t>Upowszechnianie dobrych praktyk przez Internet oraz szkolenia na temat planowania rozwoju lokalnego to najlepsze sposoby upowszechniania wiedzy </a:t>
            </a:r>
            <a:br>
              <a:rPr lang="pl-PL" sz="2400" i="1" dirty="0">
                <a:solidFill>
                  <a:srgbClr val="FF0000"/>
                </a:solidFill>
              </a:rPr>
            </a:br>
            <a:r>
              <a:rPr lang="pl-PL" sz="2400" i="1" dirty="0">
                <a:solidFill>
                  <a:srgbClr val="FF0000"/>
                </a:solidFill>
              </a:rPr>
              <a:t>w zakresie planowania rozwoju lokalnego w oparciu o potencjał obszaru</a:t>
            </a:r>
            <a:r>
              <a:rPr lang="pl-PL" sz="2400" i="1" dirty="0">
                <a:solidFill>
                  <a:srgbClr val="000000"/>
                </a:solidFill>
              </a:rPr>
              <a:t>. </a:t>
            </a:r>
          </a:p>
          <a:p>
            <a:r>
              <a:rPr lang="pl-PL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dziewiąte</a:t>
            </a:r>
            <a:r>
              <a:rPr lang="pl-P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rekomenduje się rozważenie działań, które mogłyby w przyszłości wyłonić grupę ludzi zainteresowanych funkcjonowaniem we władzach sieci, </a:t>
            </a:r>
            <a:b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równoczesną rezygnacją z obowiązków we własnej LGD. </a:t>
            </a:r>
            <a:r>
              <a:rPr lang="pl-PL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Takie działanie mogłoby znacznie poprawić jakość funkcjonowania władz sieci i wzmocnić pozycję sieci wobec LGD.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EAF98E-0E8E-4C0B-B0F9-DD6E0F48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A6C5DB-843C-4933-A613-17CBC10C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526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9E74D8-DEAD-4E01-9A33-52CCD605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3" y="286604"/>
            <a:ext cx="10629207" cy="849469"/>
          </a:xfrm>
        </p:spPr>
        <p:txBody>
          <a:bodyPr/>
          <a:lstStyle/>
          <a:p>
            <a:r>
              <a:rPr lang="pl-PL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C117F8-19B0-4D9B-B329-402E0E597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83" y="1450109"/>
            <a:ext cx="11397672" cy="466436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dziesiąte</a:t>
            </a:r>
            <a:r>
              <a:rPr lang="pl-P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rekomenduje się, ze względu na usprawnienie funkcjonowania Polskiej Sieci LGD, rozważenie podjęcia starań o utworzenie biura i zatrudnienie pracownika (pracowników) etatowych. </a:t>
            </a:r>
            <a:r>
              <a:rPr lang="pl-PL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Wówczas, możliwości efektywnego działania, lobbowania, komentowania, opiniowania dokumentów i spraw bieżących byłyby większe. Postuluje </a:t>
            </a:r>
            <a:br>
              <a:rPr lang="pl-PL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się wzmocnić instytucjonalnie Zarząd sieci. Brakuje jednak dobrych propozycji – jak to zrobić.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jedenaste</a:t>
            </a:r>
            <a:r>
              <a:rPr lang="pl-P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rekomenduje się rozważenie wprowadzenia kilku usprawnień na stronach internetowych sieci LGD. </a:t>
            </a:r>
            <a:r>
              <a:rPr lang="pl-PL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Pomimo, że użytkownicy raczej potrafią zrealizować zadania jakie </a:t>
            </a:r>
            <a:r>
              <a:rPr lang="pl-PL" sz="2400" i="1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sobie wyznaczają, to </a:t>
            </a:r>
            <a:r>
              <a:rPr lang="pl-PL" sz="2400" i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kilku przypadkach należy przeprowadzić analizę aktualności odnośników</a:t>
            </a:r>
            <a:r>
              <a:rPr lang="pl-PL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podstron i zakładek, należy również dokonać oceny pod kątem możliwych </a:t>
            </a:r>
            <a:r>
              <a:rPr lang="pl-PL" sz="2400" i="1" spc="-3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zmian usprawniających funkcjonowanie stron internetowych organizacji sieciowych LGD</a:t>
            </a:r>
            <a:r>
              <a:rPr lang="pl-PL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Oznacza to, że analiza ścieżek użytkowników wskazuje na możliwość ich usprawnienia.</a:t>
            </a:r>
            <a:endParaRPr lang="pl-PL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337C1B-6669-4ABC-BAC2-14867186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7F9B257-932F-4A32-8C6E-E80DE0CC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171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909578-2A65-49E2-868B-119D674D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71D5A6-0FD1-4EE9-A4CF-802192014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632902" cy="4023360"/>
          </a:xfrm>
        </p:spPr>
        <p:txBody>
          <a:bodyPr/>
          <a:lstStyle/>
          <a:p>
            <a:pPr marL="4572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pl-PL" sz="2400" u="sng" dirty="0">
                <a:solidFill>
                  <a:srgbClr val="FF0000"/>
                </a:solidFill>
              </a:rPr>
              <a:t>Po dwunaste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rgbClr val="000000"/>
                </a:solidFill>
              </a:rPr>
              <a:t>– rekomenduje się, w celu zwiększenia świadomego i zaangażowanego uczestnictwa LGD w pracach sieci wojewódzkich, zwrócenie większej uwagi władz sieci LGD na konkretność i aktualność informacji o podejmowanych przez sieć działaniach adresowanych do członkowskich LGD oraz wzmocnienie promocji LGD. 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5E86F3-CE9E-4179-8DDB-042567F8E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0A0B910-8749-47CC-BC3B-3AEF90449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142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C82EB3-3255-4ADF-8B24-746DCDDD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09" y="544945"/>
            <a:ext cx="11369963" cy="512618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  <a:spcAft>
                <a:spcPts val="1800"/>
              </a:spcAft>
            </a:pPr>
            <a:r>
              <a:rPr lang="pl-PL" dirty="0"/>
              <a:t>To w dużym uproszczeniu prezentacja </a:t>
            </a:r>
            <a:br>
              <a:rPr lang="pl-PL" dirty="0"/>
            </a:br>
            <a:r>
              <a:rPr lang="pl-PL" dirty="0"/>
              <a:t>wyników badań.</a:t>
            </a:r>
            <a:br>
              <a:rPr lang="pl-PL" dirty="0"/>
            </a:br>
            <a:br>
              <a:rPr lang="pl-PL" sz="2000" dirty="0"/>
            </a:br>
            <a:r>
              <a:rPr lang="pl-PL" dirty="0"/>
              <a:t>Choć to opis rzeczywistości jaką przedstawili respondenci, to nie musicie się zgadzać </a:t>
            </a:r>
            <a:br>
              <a:rPr lang="pl-PL" dirty="0"/>
            </a:br>
            <a:r>
              <a:rPr lang="pl-PL" dirty="0"/>
              <a:t>z wnioskami a zwłaszcza rekomendacjami.</a:t>
            </a:r>
            <a:br>
              <a:rPr lang="pl-PL" dirty="0"/>
            </a:br>
            <a:br>
              <a:rPr lang="pl-PL" sz="2000" dirty="0"/>
            </a:br>
            <a:r>
              <a:rPr lang="pl-PL" dirty="0"/>
              <a:t>Zachęcam do pytań i wypowiedzi.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9B0AEC-4B1C-435D-A2C0-290C7D403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C81265C-EF2A-441E-9304-1EE79F95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934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75ED24-18A8-45D8-ACA7-0448320C5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590" y="2627963"/>
            <a:ext cx="10603347" cy="1001645"/>
          </a:xfrm>
        </p:spPr>
        <p:txBody>
          <a:bodyPr>
            <a:normAutofit/>
          </a:bodyPr>
          <a:lstStyle/>
          <a:p>
            <a:pPr algn="ctr"/>
            <a:r>
              <a:rPr lang="pl-PL" sz="30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Sieci LGD – obowiązek czy szansa?</a:t>
            </a:r>
            <a:br>
              <a:rPr lang="pl-PL" sz="30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2700" b="1" i="1" spc="-2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Dziękujemy za uwagę</a:t>
            </a:r>
            <a:endParaRPr lang="pl-PL" sz="2700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790878-F4DF-4C0B-BE62-EDC8A1023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4746" y="8160558"/>
            <a:ext cx="5370071" cy="889317"/>
          </a:xfrm>
        </p:spPr>
        <p:txBody>
          <a:bodyPr/>
          <a:lstStyle/>
          <a:p>
            <a:pPr algn="ctr"/>
            <a:r>
              <a:rPr lang="pl-PL" i="1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 podstawie </a:t>
            </a:r>
            <a:br>
              <a:rPr lang="pl-PL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Raportu końcowego z realizacji badania</a:t>
            </a:r>
            <a:endParaRPr lang="pl-PL" cap="non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3F11B02-6BA1-4E18-9BA2-30766331CFA3}"/>
              </a:ext>
            </a:extLst>
          </p:cNvPr>
          <p:cNvGraphicFramePr>
            <a:graphicFrameLocks noGrp="1"/>
          </p:cNvGraphicFramePr>
          <p:nvPr/>
        </p:nvGraphicFramePr>
        <p:xfrm>
          <a:off x="940011" y="-300181"/>
          <a:ext cx="10156508" cy="11023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9823">
                  <a:extLst>
                    <a:ext uri="{9D8B030D-6E8A-4147-A177-3AD203B41FA5}">
                      <a16:colId xmlns:a16="http://schemas.microsoft.com/office/drawing/2014/main" val="1297179332"/>
                    </a:ext>
                  </a:extLst>
                </a:gridCol>
                <a:gridCol w="1726106">
                  <a:extLst>
                    <a:ext uri="{9D8B030D-6E8A-4147-A177-3AD203B41FA5}">
                      <a16:colId xmlns:a16="http://schemas.microsoft.com/office/drawing/2014/main" val="2704424340"/>
                    </a:ext>
                  </a:extLst>
                </a:gridCol>
                <a:gridCol w="2616895">
                  <a:extLst>
                    <a:ext uri="{9D8B030D-6E8A-4147-A177-3AD203B41FA5}">
                      <a16:colId xmlns:a16="http://schemas.microsoft.com/office/drawing/2014/main" val="1669813163"/>
                    </a:ext>
                  </a:extLst>
                </a:gridCol>
                <a:gridCol w="1726106">
                  <a:extLst>
                    <a:ext uri="{9D8B030D-6E8A-4147-A177-3AD203B41FA5}">
                      <a16:colId xmlns:a16="http://schemas.microsoft.com/office/drawing/2014/main" val="1716059154"/>
                    </a:ext>
                  </a:extLst>
                </a:gridCol>
                <a:gridCol w="2327578">
                  <a:extLst>
                    <a:ext uri="{9D8B030D-6E8A-4147-A177-3AD203B41FA5}">
                      <a16:colId xmlns:a16="http://schemas.microsoft.com/office/drawing/2014/main" val="229093832"/>
                    </a:ext>
                  </a:extLst>
                </a:gridCol>
              </a:tblGrid>
              <a:tr h="1102361"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r>
                        <a:rPr lang="pl-PL" sz="12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r>
                        <a:rPr lang="pl-PL" sz="12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849911"/>
                  </a:ext>
                </a:extLst>
              </a:tr>
            </a:tbl>
          </a:graphicData>
        </a:graphic>
      </p:graphicFrame>
      <p:pic>
        <p:nvPicPr>
          <p:cNvPr id="1027" name="Obraz 96" descr="Unia Europejska Chorągiewka 10x17 cm Internetowy Sklep z Flagami">
            <a:extLst>
              <a:ext uri="{FF2B5EF4-FFF2-40B4-BE49-F238E27FC236}">
                <a16:creationId xmlns:a16="http://schemas.microsoft.com/office/drawing/2014/main" id="{9D9A0ECA-4018-43ED-9168-5DF800651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" t="16824" r="1157" b="17706"/>
          <a:stretch>
            <a:fillRect/>
          </a:stretch>
        </p:blipFill>
        <p:spPr bwMode="auto">
          <a:xfrm>
            <a:off x="998538" y="298450"/>
            <a:ext cx="1429036" cy="95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az 2" descr="KSOW_tekst_transparent">
            <a:extLst>
              <a:ext uri="{FF2B5EF4-FFF2-40B4-BE49-F238E27FC236}">
                <a16:creationId xmlns:a16="http://schemas.microsoft.com/office/drawing/2014/main" id="{8A32E712-6942-4101-852E-9EE1FD44C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80" y="239606"/>
            <a:ext cx="2437769" cy="107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az 98" descr="http://ksow.pl/typo3temp/pics/PROW-2014-20_1fb310012c.jpg">
            <a:extLst>
              <a:ext uri="{FF2B5EF4-FFF2-40B4-BE49-F238E27FC236}">
                <a16:creationId xmlns:a16="http://schemas.microsoft.com/office/drawing/2014/main" id="{9F2E3854-0543-42AB-8B4D-44D151156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958" y="297814"/>
            <a:ext cx="1546722" cy="100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E606E64E-D11B-4ED6-8C87-0F732B279CB9}"/>
              </a:ext>
            </a:extLst>
          </p:cNvPr>
          <p:cNvSpPr txBox="1"/>
          <p:nvPr/>
        </p:nvSpPr>
        <p:spPr>
          <a:xfrm>
            <a:off x="646544" y="1370954"/>
            <a:ext cx="106033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tabLst>
                <a:tab pos="1181100" algn="l"/>
              </a:tabLst>
            </a:pPr>
            <a:r>
              <a:rPr lang="pl-PL" sz="1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„Europejski Fundusz Rolny na rzecz Rozwoju Obszarów Wiejskich: Europa inwestująca w obszary wiejskie”.</a:t>
            </a:r>
            <a:endParaRPr lang="pl-PL" sz="1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1181100" algn="l"/>
              </a:tabLst>
            </a:pPr>
            <a:r>
              <a:rPr lang="pl-PL" sz="1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„Instytucja Zarządzająca Programem Rozwoju Obszarów Wiejskich na lata 2014-2020 – Minister Rolnictwa i Rozwoju Wsi”</a:t>
            </a:r>
            <a:endParaRPr lang="pl-PL" sz="1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>
              <a:tabLst>
                <a:tab pos="1181100" algn="l"/>
              </a:tabLst>
            </a:pPr>
            <a:r>
              <a:rPr lang="pl-PL" sz="1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Operacja współfinansowany ze środków Unii Europejskiej w ramach Schematu II Pomocy Technicznej </a:t>
            </a:r>
            <a:br>
              <a:rPr lang="pl-PL" sz="1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„Krajowa Sieć Obszarów Wiejskich” Programu Rozwoju Obszarów Wiejskich na lata 2014-2020</a:t>
            </a:r>
            <a:endParaRPr lang="pl-PL" sz="16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15E59B-9865-401D-A16C-6A24898E8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519" y="397484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073" name="Obraz 2" descr="Znalezione obrazy dla zapytania logotyp unii europejskiej do pobrania prow">
            <a:extLst>
              <a:ext uri="{FF2B5EF4-FFF2-40B4-BE49-F238E27FC236}">
                <a16:creationId xmlns:a16="http://schemas.microsoft.com/office/drawing/2014/main" id="{C71A0CE2-03CA-490C-B7A1-2D0D3FE3A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132" y="4554279"/>
            <a:ext cx="183832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5013179-31CD-41EE-A273-AD4435487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494" y="4639815"/>
            <a:ext cx="8089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ZOSTAŃ PARTNEREM        </a:t>
            </a: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</a:t>
            </a:r>
            <a:r>
              <a:rPr lang="pl-PL" alt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www.ksow.pl</a:t>
            </a: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Obraz 14" descr="FIG_logo">
            <a:extLst>
              <a:ext uri="{FF2B5EF4-FFF2-40B4-BE49-F238E27FC236}">
                <a16:creationId xmlns:a16="http://schemas.microsoft.com/office/drawing/2014/main" id="{BF21CFA3-1844-412F-901C-24750459FE1B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317" y="5322629"/>
            <a:ext cx="777240" cy="777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6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3FB2BD-25EA-4B13-AA3D-EAB860C19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7F7283-4464-4E2B-A13F-D14359FD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3520" cy="4361102"/>
          </a:xfrm>
        </p:spPr>
        <p:txBody>
          <a:bodyPr>
            <a:normAutofit/>
          </a:bodyPr>
          <a:lstStyle/>
          <a:p>
            <a:pPr marL="360000" indent="-360000" fontAlgn="base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Z badań przeprowadzonych w środowiskach LGD i KSOW wynika, że sieci są dobrą i sprawdzoną ideą, która przyczynia się do wzmacniania podejścia LEADER.</a:t>
            </a:r>
          </a:p>
          <a:p>
            <a:pPr marL="360000" indent="-360000" fontAlgn="base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Podejście to jest jedną z najskuteczniejszych metod wpływających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na rozwój obszarów wiejskich przy świadomym zaangażowaniu mieszkańców. </a:t>
            </a:r>
          </a:p>
          <a:p>
            <a:pPr marL="360000" indent="-360000" fontAlgn="base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Głównymi podmiotami, które w tej metodzie decydują o skuteczności oddziaływania na lokalne społeczności są Lokalne Grupy Działania.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7B2CDF-DD75-4340-864C-030BB215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467DD1-11C0-45EA-BB5B-B1FEC24E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66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3FB2BD-25EA-4B13-AA3D-EAB860C19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7F7283-4464-4E2B-A13F-D14359FD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10327"/>
            <a:ext cx="10115203" cy="4516582"/>
          </a:xfrm>
        </p:spPr>
        <p:txBody>
          <a:bodyPr>
            <a:normAutofit/>
          </a:bodyPr>
          <a:lstStyle/>
          <a:p>
            <a:pPr marL="360000" indent="-360000" fontAlgn="base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W ocenie respondentów sieci są pomocne w wypełnianiu roli LGD jako podmiotów zarządzających rozwojem obszarów wiejskich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w gminach, które zrzeszają. </a:t>
            </a:r>
          </a:p>
          <a:p>
            <a:pPr marL="360000" indent="-360000" fontAlgn="base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Wzmacnianie sieci i ich oddziaływania na LGD sprawia, że podnosi się poziom jakości zarządzania wdrażaniem LSR, a także wzrasta zaangażowanie LGD w procesy animacji lokalnych społeczności. </a:t>
            </a:r>
          </a:p>
          <a:p>
            <a:pPr marL="360000" indent="-360000" fontAlgn="base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Nie mniej – zdaniem respondentów – rola sieci w tych procesach nie jest na tyle istotna, aby bez nich LGD nie wykonywało swych zadań poprawnie.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7B2CDF-DD75-4340-864C-030BB215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467DD1-11C0-45EA-BB5B-B1FEC24E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48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496352-60FC-4197-BE45-66FDBA76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0746CC-F747-48DD-A5B5-2424749E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619" y="1845734"/>
            <a:ext cx="10538690" cy="4444230"/>
          </a:xfrm>
        </p:spPr>
        <p:txBody>
          <a:bodyPr>
            <a:normAutofit/>
          </a:bodyPr>
          <a:lstStyle/>
          <a:p>
            <a:pPr marL="576000" indent="-4320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20000"/>
              <a:buFont typeface="+mj-lt"/>
              <a:buAutoNum type="arabicPeriod"/>
            </a:pPr>
            <a:r>
              <a:rPr lang="pl-PL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Realizacja badań przebiegła sprawnie, nie występowały problemy z uzyskaniem kontaktu z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respondentami, czy organizacją ZWG. Rozmówcy nie odmawiali udzielania odpowiedzi na pytania, sporadycznie „uchylając” się od odpowiedzi poprzez wskazanie odpowiedzi: nie wiem, nie mam zdania itp. należy uznać, </a:t>
            </a:r>
            <a:b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że respondenci zostali wybrani trafnie, a badanie jest zatem reprezentatywne </a:t>
            </a:r>
            <a:b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stosunku do grup docelowych objętych badaniami. </a:t>
            </a:r>
          </a:p>
          <a:p>
            <a:pPr marL="576000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Stopień rozpoznawalności organizacji sieciowych LGD, wśród członków władz oraz </a:t>
            </a:r>
            <a:r>
              <a:rPr lang="pl-PL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pracowników LGD jest zróżnicowany, w zależności od województwa. Pracownicy wykazują wyższy stopień rozpoznawalności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niż członkowie władz LGD. </a:t>
            </a:r>
            <a:endParaRPr lang="pl-PL" sz="24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3AD2EA-95DE-4CFA-AC41-D37F24E55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EE2EC88-DE06-4114-85CB-69FAC3B2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653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6C33A7-8FE3-4B60-A342-BA40D8BC3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45" y="286604"/>
            <a:ext cx="10610735" cy="766341"/>
          </a:xfrm>
        </p:spPr>
        <p:txBody>
          <a:bodyPr>
            <a:normAutofit/>
          </a:bodyPr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877928-1129-4457-800E-38359153D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45" y="1163782"/>
            <a:ext cx="11656291" cy="509847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601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3"/>
            </a:pPr>
            <a:r>
              <a:rPr lang="pl-PL" sz="2300" dirty="0">
                <a:solidFill>
                  <a:srgbClr val="000000"/>
                </a:solidFill>
              </a:rPr>
              <a:t>Organizacje sieciowe – w opinii przedstawicieli LGD – spełniają swoją rolę, stanowią wsparcie dla większości LGD, dobrze reprezentują interesy LGD wobec podmiotów zewnętrznych, zwłaszcza urzędów marszałkowskich. Odgrywają ważną rolę w doskonaleniu działania LGD, a ich rozpoznawalność rośnie w środowisku lokalnym. </a:t>
            </a:r>
            <a:r>
              <a:rPr lang="pl-PL" sz="2300" i="1" dirty="0">
                <a:solidFill>
                  <a:srgbClr val="000000"/>
                </a:solidFill>
              </a:rPr>
              <a:t>Respondenci oceniają wysoko działania sieci LGD wpływające na jakość zarządzania wdrażaniem LSR przez zrzeszone w sieci LGD.</a:t>
            </a:r>
          </a:p>
          <a:p>
            <a:pPr marL="576000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3"/>
            </a:pPr>
            <a:r>
              <a:rPr lang="pl-PL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Władze LGD w zróżnicowany sposób były zmotywowane do zgłoszenia akcesu swoich LGD do organizacji sieciowych. Różnorodność motywów wskazuje na duże oczekiwania władz LGD przy podejmowaniu decyzji o przystąpieniu do sieci. Najmocniejszymi motywami były te, które dawały szansę na lepszą komunikację pomiędzy LGD, zwiększenie możliwości dostępu do informacji, dzielenia się doświadczeniem i wspólnym rozwiązywaniem problemów, a także możliwość wzajemnego wspierania się LGD poprzez udostępnianie wiedzy, dzielenie się wypracowanymi procedurami i dokumentami. Oczekiwano także, że sieć spowoduje polepszenie relacji pomiędzy LGD i urzędami marszałkowskimi. </a:t>
            </a:r>
            <a:endParaRPr lang="pl-PL" sz="2300" dirty="0">
              <a:solidFill>
                <a:srgbClr val="000000"/>
              </a:solidFill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E4DAA5-6972-49E0-8A38-2991C1FF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189113A-66B9-47FE-B023-9159BD67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34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41A553-7758-4CC2-A335-B0253C78D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86604"/>
            <a:ext cx="10749280" cy="858705"/>
          </a:xfrm>
        </p:spPr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020507-9D65-4D16-83EE-DD3940003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99" y="1293091"/>
            <a:ext cx="11240655" cy="4904509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rabicPeriod" startAt="5"/>
            </a:pPr>
            <a:r>
              <a:rPr lang="pl-PL" sz="2400" dirty="0">
                <a:solidFill>
                  <a:srgbClr val="000000"/>
                </a:solidFill>
              </a:rPr>
              <a:t>Członkowie władz LGD należących do sieci oczekują działań dotyczących komunikacji wewnątrz sieci i dostępu LGD do informacji, a także promocji działań LGD i sieci. Również w zakresie promocji władze LGD formułują pod adresem sieci większe oczekiwania niż dotychczasowa realizacja tego zadania.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>
                <a:solidFill>
                  <a:srgbClr val="000000"/>
                </a:solidFill>
              </a:rPr>
              <a:t>Wśród zgłaszanych oczekiwań, należy wymienić konsultacje wewnętrzne, wsparcie dla LGD w negocjacjach z władzami oraz uwspólnianie stanowisk pomiędzy LGD 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dirty="0">
                <a:solidFill>
                  <a:srgbClr val="000000"/>
                </a:solidFill>
              </a:rPr>
              <a:t>i władzami. LGD oczekują większej liczby spotkań, doradztwa i szkoleń. Niezbędne 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dirty="0">
                <a:solidFill>
                  <a:srgbClr val="000000"/>
                </a:solidFill>
              </a:rPr>
              <a:t>są spotkania tematyczne z przedstawicielami różnych organów władz państwa 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dirty="0">
                <a:solidFill>
                  <a:srgbClr val="000000"/>
                </a:solidFill>
              </a:rPr>
              <a:t>i samorządów celem prezentacji planów, nowych obowiązków, a także szkolenia 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dirty="0">
                <a:solidFill>
                  <a:srgbClr val="000000"/>
                </a:solidFill>
              </a:rPr>
              <a:t>i wymiana doświadczeń. W następnej kolejności należy wymienić oczekiwania dotyczące wspólnego rozwiązywania problemów, w tym prawnych, dostępu do przykładowych dokumentów i procedur, a także tworzenia platformy do współdziałania i współpracy z KSOW.</a:t>
            </a:r>
            <a:endParaRPr lang="pl-PL" sz="24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C70CA8-3D7E-4D60-9963-1A154A40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F42C9B5-ACCD-4C8C-AA27-24848166B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44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53B71F-A3DF-4F7C-BDC8-6B4FFD19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181438"/>
            <a:ext cx="10712335" cy="951069"/>
          </a:xfrm>
        </p:spPr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56BC28-A530-45D3-8325-2998FAA2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1376219"/>
            <a:ext cx="11730182" cy="483985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6012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20000"/>
              <a:buFont typeface="+mj-lt"/>
              <a:buAutoNum type="arabicPeriod" startAt="6"/>
            </a:pPr>
            <a:r>
              <a:rPr lang="pl-PL" sz="2400" spc="10" dirty="0">
                <a:solidFill>
                  <a:srgbClr val="000000"/>
                </a:solidFill>
              </a:rPr>
              <a:t>Tak w przypadku pozytywnych jak i negatywnych czynników wpływających na funkcjonowanie sieci LGD, jednym z najważniejszych jest </a:t>
            </a:r>
            <a:r>
              <a:rPr lang="pl-PL" sz="2400" u="sng" spc="10" dirty="0">
                <a:solidFill>
                  <a:srgbClr val="000000"/>
                </a:solidFill>
              </a:rPr>
              <a:t>wewnątrzorganizacyjna komunikacja. </a:t>
            </a:r>
          </a:p>
          <a:p>
            <a:pPr marL="576000" indent="-4320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20000"/>
              <a:buFont typeface="+mj-lt"/>
              <a:buAutoNum type="arabicPeriod" startAt="6"/>
            </a:pPr>
            <a:r>
              <a:rPr lang="pl-PL" sz="2400" spc="10" dirty="0">
                <a:solidFill>
                  <a:srgbClr val="000000"/>
                </a:solidFill>
              </a:rPr>
              <a:t>Negatywne czynniki wpływające na funkcjonowanie sieci LGD to:</a:t>
            </a:r>
          </a:p>
          <a:p>
            <a:pPr marL="486900" indent="-3429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20000"/>
              <a:buFontTx/>
              <a:buChar char="-"/>
            </a:pPr>
            <a:r>
              <a:rPr lang="pl-PL" sz="2400" spc="10" dirty="0">
                <a:solidFill>
                  <a:srgbClr val="000000"/>
                </a:solidFill>
              </a:rPr>
              <a:t>brak wystarczającego </a:t>
            </a:r>
            <a:r>
              <a:rPr lang="pl-PL" sz="2400" spc="-20" dirty="0">
                <a:solidFill>
                  <a:srgbClr val="000000"/>
                </a:solidFill>
              </a:rPr>
              <a:t>zaangażowania LGD w działalność organizacji sieciowej (</a:t>
            </a:r>
            <a:r>
              <a:rPr lang="pl-PL" sz="2000" i="1" spc="-20" dirty="0">
                <a:solidFill>
                  <a:srgbClr val="000000"/>
                </a:solidFill>
              </a:rPr>
              <a:t>poszczególne    LGD zaangażowane </a:t>
            </a:r>
            <a:r>
              <a:rPr lang="pl-PL" sz="2000" i="1" spc="10" dirty="0">
                <a:solidFill>
                  <a:srgbClr val="000000"/>
                </a:solidFill>
              </a:rPr>
              <a:t>są w realizacje swoich obowiązków i nie mają wystarczająco dużo czasu na efektywne działanie w sieci</a:t>
            </a:r>
            <a:r>
              <a:rPr lang="pl-PL" sz="2000" spc="10" dirty="0">
                <a:solidFill>
                  <a:srgbClr val="000000"/>
                </a:solidFill>
              </a:rPr>
              <a:t>). </a:t>
            </a:r>
            <a:r>
              <a:rPr lang="pl-PL" sz="2000" i="1" spc="10" dirty="0">
                <a:solidFill>
                  <a:srgbClr val="000000"/>
                </a:solidFill>
              </a:rPr>
              <a:t>Osoby angażujące się w pracę organizacji sieciowych same pełnią określone funkcje w swoich LGD, co oznacza konieczność łączenia obowiązków w obu organizacjach</a:t>
            </a:r>
            <a:r>
              <a:rPr lang="pl-PL" sz="2000" spc="10" dirty="0">
                <a:solidFill>
                  <a:srgbClr val="000000"/>
                </a:solidFill>
              </a:rPr>
              <a:t>. </a:t>
            </a:r>
          </a:p>
          <a:p>
            <a:pPr marL="486900" indent="-3429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20000"/>
              <a:buFontTx/>
              <a:buChar char="-"/>
            </a:pPr>
            <a:r>
              <a:rPr lang="pl-PL" sz="2400" spc="10" dirty="0">
                <a:solidFill>
                  <a:srgbClr val="000000"/>
                </a:solidFill>
              </a:rPr>
              <a:t>niska sprawność funkcjonowania zarządu, a także konflikty personalne w zarządzie organizacji sieciowej oraz konflikty pomiędzy władzami organizacji sieciowej a władzami LGD, </a:t>
            </a:r>
          </a:p>
          <a:p>
            <a:pPr marL="486900" indent="-3429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20000"/>
              <a:buFontTx/>
              <a:buChar char="-"/>
            </a:pPr>
            <a:r>
              <a:rPr lang="pl-PL" sz="2400" spc="10" dirty="0">
                <a:solidFill>
                  <a:srgbClr val="000000"/>
                </a:solidFill>
              </a:rPr>
              <a:t>brak wiedzy wśród członków władz LGD na temat celów, zadań i form pracy organizacji sieciowej. 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85A69D-0A85-4C3E-BB13-8AC18FE7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F858C80-8903-4624-8F2C-05097053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04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2D6762-A7DF-4FD5-9BC1-E8F18C53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717" y="198721"/>
            <a:ext cx="10804698" cy="1035384"/>
          </a:xfrm>
        </p:spPr>
        <p:txBody>
          <a:bodyPr/>
          <a:lstStyle/>
          <a:p>
            <a:r>
              <a:rPr lang="pl-PL" dirty="0"/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904087-359C-4F23-BFAA-0F15A062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81" y="1622854"/>
            <a:ext cx="11277600" cy="435307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8"/>
            </a:pPr>
            <a:r>
              <a:rPr lang="pl-PL" sz="2400" spc="10" dirty="0">
                <a:solidFill>
                  <a:srgbClr val="000000"/>
                </a:solidFill>
              </a:rPr>
              <a:t>Na świadome i zaangażowane uczestnictwo LGD w pracach sieci wojewódzkich wpływa m.in: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20000"/>
              <a:buFontTx/>
              <a:buChar char="-"/>
            </a:pPr>
            <a:r>
              <a:rPr lang="pl-PL" sz="2400" spc="10" dirty="0">
                <a:solidFill>
                  <a:srgbClr val="000000"/>
                </a:solidFill>
              </a:rPr>
              <a:t>chęć uczestnictwa we wspólnych przedsięwzięciach realizowanych dzięki organizacji sieciowej;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20000"/>
              <a:buFontTx/>
              <a:buChar char="-"/>
            </a:pPr>
            <a:r>
              <a:rPr lang="pl-PL" sz="2400" spc="10" dirty="0">
                <a:solidFill>
                  <a:srgbClr val="000000"/>
                </a:solidFill>
              </a:rPr>
              <a:t>przekonanie, że wspólnie z innymi LGD w ramach sieci wzmocni się ich pozycja wobec urzędu marszałkowskiego, ARiMR itp.;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20000"/>
              <a:buFontTx/>
              <a:buChar char="-"/>
            </a:pPr>
            <a:r>
              <a:rPr lang="pl-PL" sz="2400" spc="10" dirty="0">
                <a:solidFill>
                  <a:srgbClr val="000000"/>
                </a:solidFill>
              </a:rPr>
              <a:t>poczucie wspólnoty z innymi LGD oraz to co warunkuje wyżej wymienione czynniki: dobre relacje pomiędzy członkami władz LGD i organizacji sieciowej.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200" i="1" dirty="0">
                <a:solidFill>
                  <a:srgbClr val="000000"/>
                </a:solidFill>
              </a:rPr>
              <a:t>Oczekiwaniem władz i pracowników LGD od organizacji sieciowej, do której ich LGD przynależy jest przede wszystkim przejrzysta, konkretna i na czas informacja </a:t>
            </a:r>
            <a:br>
              <a:rPr lang="pl-PL" sz="2200" i="1" dirty="0">
                <a:solidFill>
                  <a:srgbClr val="000000"/>
                </a:solidFill>
              </a:rPr>
            </a:br>
            <a:r>
              <a:rPr lang="pl-PL" sz="2200" i="1" dirty="0">
                <a:solidFill>
                  <a:srgbClr val="000000"/>
                </a:solidFill>
              </a:rPr>
              <a:t>o podejmowanych przez sieć działaniach oraz wzmocnienie promocji ich LGD poprzez działania organizacji sieciowej. 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973F71-7144-431B-917E-F6A88799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AFCE28-5267-4D7C-8910-56E114D3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7305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739</TotalTime>
  <Words>2879</Words>
  <Application>Microsoft Office PowerPoint</Application>
  <PresentationFormat>Panoramiczny</PresentationFormat>
  <Paragraphs>145</Paragraphs>
  <Slides>24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Sylfaen</vt:lpstr>
      <vt:lpstr>Symbol</vt:lpstr>
      <vt:lpstr>Times New Roman</vt:lpstr>
      <vt:lpstr>Retrospekcja</vt:lpstr>
      <vt:lpstr>Sieci LGD – obowiązek czy szansa? wnioski i rekomendacje dr Leszek Leśniak, mgr Małgorzata Kramarz</vt:lpstr>
      <vt:lpstr>Wprowadzenie</vt:lpstr>
      <vt:lpstr>Wprowadzenie</vt:lpstr>
      <vt:lpstr>Wprowadzenie</vt:lpstr>
      <vt:lpstr>WNIOSKI Z BADAŃ</vt:lpstr>
      <vt:lpstr>WNIOSKI Z BADAŃ</vt:lpstr>
      <vt:lpstr>WNIOSKI Z BADAŃ</vt:lpstr>
      <vt:lpstr>WNIOSKI Z BADAŃ</vt:lpstr>
      <vt:lpstr>WNIOSKI Z BADAŃ</vt:lpstr>
      <vt:lpstr>WNIOSKI Z BADAŃ</vt:lpstr>
      <vt:lpstr>WNIOSKI Z BADAŃ</vt:lpstr>
      <vt:lpstr>WNIOSKI Z BADAŃ</vt:lpstr>
      <vt:lpstr>WNIOSKI Z BADAŃ</vt:lpstr>
      <vt:lpstr>WNIOSKI Z BADAŃ</vt:lpstr>
      <vt:lpstr>WNIOSKI Z BADAŃ</vt:lpstr>
      <vt:lpstr>WNIOSKI Z BADAŃ</vt:lpstr>
      <vt:lpstr>Rekomendacje</vt:lpstr>
      <vt:lpstr>Rekomendacje</vt:lpstr>
      <vt:lpstr>Rekomendacje</vt:lpstr>
      <vt:lpstr>Rekomendacje</vt:lpstr>
      <vt:lpstr>Rekomendacje</vt:lpstr>
      <vt:lpstr>Rekomendacje</vt:lpstr>
      <vt:lpstr>To w dużym uproszczeniu prezentacja  wyników badań.  Choć to opis rzeczywistości jaką przedstawili respondenci, to nie musicie się zgadzać  z wnioskami a zwłaszcza rekomendacjami.  Zachęcam do pytań i wypowiedzi.</vt:lpstr>
      <vt:lpstr>Sieci LGD – obowiązek czy szansa? 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Leszek Leśniak</dc:creator>
  <cp:lastModifiedBy>Agata</cp:lastModifiedBy>
  <cp:revision>60</cp:revision>
  <dcterms:created xsi:type="dcterms:W3CDTF">2021-06-24T11:04:28Z</dcterms:created>
  <dcterms:modified xsi:type="dcterms:W3CDTF">2021-07-02T11:54:18Z</dcterms:modified>
</cp:coreProperties>
</file>