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5" r:id="rId3"/>
    <p:sldId id="258" r:id="rId4"/>
    <p:sldId id="259" r:id="rId5"/>
    <p:sldId id="284" r:id="rId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02.06.2021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0CE0C-C3F4-459B-9481-972E700B9C11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840000" y="4093240"/>
            <a:ext cx="10512000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4709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02.06.2021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0CE0C-C3F4-459B-9481-972E700B9C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2101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02.06.2021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0CE0C-C3F4-459B-9481-972E700B9C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31168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45382"/>
          </a:xfrm>
        </p:spPr>
        <p:txBody>
          <a:bodyPr/>
          <a:lstStyle>
            <a:lvl1pPr marL="0"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buSzPct val="130000"/>
              <a:buFont typeface="Arial" panose="020B0604020202020204" pitchFamily="34" charset="0"/>
              <a:buChar char="•"/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24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l-PL"/>
              <a:t>02.06.2021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0500CE0C-C3F4-459B-9481-972E700B9C1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1546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02.06.2021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0CE0C-C3F4-459B-9481-972E700B9C11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1765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02.06.2021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0CE0C-C3F4-459B-9481-972E700B9C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3480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02.06.2021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0CE0C-C3F4-459B-9481-972E700B9C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5845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02.06.2021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0CE0C-C3F4-459B-9481-972E700B9C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5687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02.06.2021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0CE0C-C3F4-459B-9481-972E700B9C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9966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pl-PL"/>
              <a:t>02.06.2021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500CE0C-C3F4-459B-9481-972E700B9C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28917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02.06.2021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0CE0C-C3F4-459B-9481-972E700B9C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8487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r>
              <a:rPr lang="pl-PL"/>
              <a:t>02.06.2021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500CE0C-C3F4-459B-9481-972E700B9C11}" type="slidenum">
              <a:rPr lang="pl-PL" smtClean="0"/>
              <a:t>‹#›</a:t>
            </a:fld>
            <a:endParaRPr lang="pl-PL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7169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emf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D75ED24-18A8-45D8-ACA7-0448320C50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6590" y="2630329"/>
            <a:ext cx="10603347" cy="1202761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600" b="1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Sieci LGD – obowiązek czy szansa?</a:t>
            </a:r>
            <a:br>
              <a:rPr lang="pl-PL" sz="5400" b="1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pl-PL" sz="3100" i="1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wnioski i rekomendacje</a:t>
            </a:r>
            <a:br>
              <a:rPr lang="pl-PL" sz="3100" i="1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pl-PL" sz="3100" i="1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dr Leszek Leśniak, mgr Małgorzata Kramarz</a:t>
            </a:r>
            <a:endParaRPr lang="pl-PL" sz="3100" i="1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2790878-F4DF-4C0B-BE62-EDC8A10234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33227" y="4185717"/>
            <a:ext cx="5370071" cy="889317"/>
          </a:xfrm>
        </p:spPr>
        <p:txBody>
          <a:bodyPr/>
          <a:lstStyle/>
          <a:p>
            <a:pPr algn="ctr"/>
            <a:r>
              <a:rPr lang="pl-PL" i="1" cap="non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Na podstawie </a:t>
            </a:r>
            <a:br>
              <a:rPr lang="pl-PL" cap="non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pl-PL" cap="non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Raportu końcowego z realizacji badania</a:t>
            </a:r>
            <a:endParaRPr lang="pl-PL" cap="none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C3F11B02-6BA1-4E18-9BA2-30766331CFA3}"/>
              </a:ext>
            </a:extLst>
          </p:cNvPr>
          <p:cNvGraphicFramePr>
            <a:graphicFrameLocks noGrp="1"/>
          </p:cNvGraphicFramePr>
          <p:nvPr/>
        </p:nvGraphicFramePr>
        <p:xfrm>
          <a:off x="940011" y="-300181"/>
          <a:ext cx="10156508" cy="110236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759823">
                  <a:extLst>
                    <a:ext uri="{9D8B030D-6E8A-4147-A177-3AD203B41FA5}">
                      <a16:colId xmlns:a16="http://schemas.microsoft.com/office/drawing/2014/main" val="1297179332"/>
                    </a:ext>
                  </a:extLst>
                </a:gridCol>
                <a:gridCol w="1726106">
                  <a:extLst>
                    <a:ext uri="{9D8B030D-6E8A-4147-A177-3AD203B41FA5}">
                      <a16:colId xmlns:a16="http://schemas.microsoft.com/office/drawing/2014/main" val="2704424340"/>
                    </a:ext>
                  </a:extLst>
                </a:gridCol>
                <a:gridCol w="2616895">
                  <a:extLst>
                    <a:ext uri="{9D8B030D-6E8A-4147-A177-3AD203B41FA5}">
                      <a16:colId xmlns:a16="http://schemas.microsoft.com/office/drawing/2014/main" val="1669813163"/>
                    </a:ext>
                  </a:extLst>
                </a:gridCol>
                <a:gridCol w="1726106">
                  <a:extLst>
                    <a:ext uri="{9D8B030D-6E8A-4147-A177-3AD203B41FA5}">
                      <a16:colId xmlns:a16="http://schemas.microsoft.com/office/drawing/2014/main" val="1716059154"/>
                    </a:ext>
                  </a:extLst>
                </a:gridCol>
                <a:gridCol w="2327578">
                  <a:extLst>
                    <a:ext uri="{9D8B030D-6E8A-4147-A177-3AD203B41FA5}">
                      <a16:colId xmlns:a16="http://schemas.microsoft.com/office/drawing/2014/main" val="229093832"/>
                    </a:ext>
                  </a:extLst>
                </a:gridCol>
              </a:tblGrid>
              <a:tr h="1102361">
                <a:tc>
                  <a:txBody>
                    <a:bodyPr/>
                    <a:lstStyle/>
                    <a:p>
                      <a:pPr marL="457200" algn="ctr">
                        <a:tabLst>
                          <a:tab pos="1181100" algn="l"/>
                        </a:tabLst>
                      </a:pPr>
                      <a:endParaRPr lang="pl-PL" sz="1250" dirty="0">
                        <a:solidFill>
                          <a:srgbClr val="000000"/>
                        </a:solidFill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tabLst>
                          <a:tab pos="1181100" algn="l"/>
                        </a:tabLst>
                      </a:pPr>
                      <a:r>
                        <a:rPr lang="pl-PL" sz="125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tabLst>
                          <a:tab pos="1181100" algn="l"/>
                        </a:tabLst>
                      </a:pPr>
                      <a:endParaRPr lang="pl-PL" sz="1250" dirty="0">
                        <a:solidFill>
                          <a:srgbClr val="000000"/>
                        </a:solidFill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tabLst>
                          <a:tab pos="1181100" algn="l"/>
                        </a:tabLst>
                      </a:pPr>
                      <a:r>
                        <a:rPr lang="pl-PL" sz="125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tabLst>
                          <a:tab pos="1181100" algn="l"/>
                        </a:tabLst>
                      </a:pPr>
                      <a:endParaRPr lang="pl-PL" sz="1250" dirty="0">
                        <a:solidFill>
                          <a:srgbClr val="000000"/>
                        </a:solidFill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6849911"/>
                  </a:ext>
                </a:extLst>
              </a:tr>
            </a:tbl>
          </a:graphicData>
        </a:graphic>
      </p:graphicFrame>
      <p:pic>
        <p:nvPicPr>
          <p:cNvPr id="1027" name="Obraz 96" descr="Unia Europejska Chorągiewka 10x17 cm Internetowy Sklep z Flagami">
            <a:extLst>
              <a:ext uri="{FF2B5EF4-FFF2-40B4-BE49-F238E27FC236}">
                <a16:creationId xmlns:a16="http://schemas.microsoft.com/office/drawing/2014/main" id="{9D9A0ECA-4018-43ED-9168-5DF8006512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9" t="16824" r="1157" b="17706"/>
          <a:stretch>
            <a:fillRect/>
          </a:stretch>
        </p:blipFill>
        <p:spPr bwMode="auto">
          <a:xfrm>
            <a:off x="998538" y="298450"/>
            <a:ext cx="1429036" cy="958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Obraz 2" descr="KSOW_tekst_transparent">
            <a:extLst>
              <a:ext uri="{FF2B5EF4-FFF2-40B4-BE49-F238E27FC236}">
                <a16:creationId xmlns:a16="http://schemas.microsoft.com/office/drawing/2014/main" id="{8A32E712-6942-4101-852E-9EE1FD44C3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9380" y="239606"/>
            <a:ext cx="2437769" cy="1075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Obraz 98" descr="http://ksow.pl/typo3temp/pics/PROW-2014-20_1fb310012c.jpg">
            <a:extLst>
              <a:ext uri="{FF2B5EF4-FFF2-40B4-BE49-F238E27FC236}">
                <a16:creationId xmlns:a16="http://schemas.microsoft.com/office/drawing/2014/main" id="{9F2E3854-0543-42AB-8B4D-44D1511569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8958" y="297814"/>
            <a:ext cx="1546722" cy="1008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pole tekstowe 8">
            <a:extLst>
              <a:ext uri="{FF2B5EF4-FFF2-40B4-BE49-F238E27FC236}">
                <a16:creationId xmlns:a16="http://schemas.microsoft.com/office/drawing/2014/main" id="{E606E64E-D11B-4ED6-8C87-0F732B279CB9}"/>
              </a:ext>
            </a:extLst>
          </p:cNvPr>
          <p:cNvSpPr txBox="1"/>
          <p:nvPr/>
        </p:nvSpPr>
        <p:spPr>
          <a:xfrm>
            <a:off x="646544" y="1370954"/>
            <a:ext cx="10603347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181100" algn="l"/>
              </a:tabLst>
              <a:defRPr/>
            </a:pPr>
            <a:r>
              <a:rPr kumimoji="0" lang="pl-PL" sz="1600" b="0" i="0" u="none" strike="noStrike" kern="15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„Europejski Fundusz Rolny na rzecz Rozwoju Obszarów Wiejskich: Europa inwestująca w obszary wiejskie”.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181100" algn="l"/>
              </a:tabLst>
              <a:defRPr/>
            </a:pPr>
            <a:r>
              <a:rPr kumimoji="0" lang="pl-PL" sz="1600" b="0" i="0" u="none" strike="noStrike" kern="15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„Instytucja Zarządzająca Programem Rozwoju Obszarów Wiejskich na lata 2014-2020 – Minister Rolnictwa i Rozwoju Wsi”</a:t>
            </a:r>
          </a:p>
          <a:p>
            <a:pPr marL="45720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181100" algn="l"/>
              </a:tabLst>
              <a:defRPr/>
            </a:pPr>
            <a:r>
              <a:rPr kumimoji="0" lang="pl-PL" sz="1600" b="0" i="0" u="none" strike="noStrike" kern="15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Operacja współfinansowany ze środków Unii Europejskiej w ramach Schematu II Pomocy Technicznej </a:t>
            </a:r>
            <a:br>
              <a:rPr kumimoji="0" lang="pl-PL" sz="1600" b="0" i="0" u="none" strike="noStrike" kern="15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pl-PL" sz="1600" b="0" i="0" u="none" strike="noStrike" kern="15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„Krajowa Sieć Obszarów Wiejskich” Programu Rozwoju Obszarów Wiejskich na lata 2014-2020</a:t>
            </a:r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C6602D55-131B-4C51-82DA-B37604D115AA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327" y="4273954"/>
            <a:ext cx="1633247" cy="160216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 descr="Fundacja Idealna Gmina">
            <a:extLst>
              <a:ext uri="{FF2B5EF4-FFF2-40B4-BE49-F238E27FC236}">
                <a16:creationId xmlns:a16="http://schemas.microsoft.com/office/drawing/2014/main" id="{4895FA47-807F-4018-BF3F-6EBCE651CAAD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2404" y="5209961"/>
            <a:ext cx="2627790" cy="6661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30F3DDA3-8782-4F41-A57D-E48175C9FF8F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6690" y="4273954"/>
            <a:ext cx="1633247" cy="16021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925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992EB7-6A79-4FE5-8B99-45D6918EC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544" y="33090"/>
            <a:ext cx="9909925" cy="1108653"/>
          </a:xfrm>
        </p:spPr>
        <p:txBody>
          <a:bodyPr/>
          <a:lstStyle/>
          <a:p>
            <a:r>
              <a:rPr lang="pl-PL" dirty="0"/>
              <a:t>Wstęp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92131AF-F206-4A34-8801-5260368A61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200" y="1560945"/>
            <a:ext cx="11046691" cy="4608946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360000" indent="-3600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pl-PL" dirty="0">
                <a:solidFill>
                  <a:srgbClr val="000000"/>
                </a:solidFill>
              </a:rPr>
              <a:t>Projekt pt. „</a:t>
            </a:r>
            <a:r>
              <a:rPr lang="pl-PL" b="1" i="1" dirty="0">
                <a:solidFill>
                  <a:srgbClr val="FF0000"/>
                </a:solidFill>
              </a:rPr>
              <a:t>Sieci LGD – obowiązek czy szansa</a:t>
            </a:r>
            <a:r>
              <a:rPr lang="pl-PL" dirty="0">
                <a:solidFill>
                  <a:srgbClr val="000000"/>
                </a:solidFill>
              </a:rPr>
              <a:t>?” realizowany przez Fundację Idealna Gmina</a:t>
            </a:r>
          </a:p>
          <a:p>
            <a:pPr marL="360000" indent="-3600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pl-PL" dirty="0">
                <a:solidFill>
                  <a:srgbClr val="000000"/>
                </a:solidFill>
              </a:rPr>
              <a:t>Operacja wybrana przez Centrum Doradztwa </a:t>
            </a:r>
            <a:r>
              <a:rPr lang="pl-PL" spc="-50" dirty="0">
                <a:solidFill>
                  <a:srgbClr val="000000"/>
                </a:solidFill>
              </a:rPr>
              <a:t>Rolniczego w Brwinowie Oddział w Warszawie, </a:t>
            </a:r>
          </a:p>
          <a:p>
            <a:pPr marL="360000" indent="-3600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pl-PL" spc="-50" dirty="0">
                <a:solidFill>
                  <a:srgbClr val="000000"/>
                </a:solidFill>
              </a:rPr>
              <a:t>wniosek nr KSOW/4/2020/070 </a:t>
            </a:r>
            <a:r>
              <a:rPr lang="pl-PL" dirty="0">
                <a:solidFill>
                  <a:srgbClr val="000000"/>
                </a:solidFill>
              </a:rPr>
              <a:t>złożonego w konkursie nr 4/2020 KSOW</a:t>
            </a:r>
            <a:r>
              <a:rPr lang="pl-PL" spc="-20" dirty="0">
                <a:solidFill>
                  <a:srgbClr val="000000"/>
                </a:solidFill>
              </a:rPr>
              <a:t> na wybór operacji </a:t>
            </a:r>
            <a:r>
              <a:rPr lang="pl-PL" spc="-30" dirty="0">
                <a:solidFill>
                  <a:srgbClr val="000000"/>
                </a:solidFill>
              </a:rPr>
              <a:t>w ramach dwuletniego planu operacyjnego na lata 2020-2021.</a:t>
            </a:r>
          </a:p>
          <a:p>
            <a:pPr marL="360000" indent="-3600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pl-PL" spc="-10" dirty="0">
                <a:solidFill>
                  <a:srgbClr val="000000"/>
                </a:solidFill>
              </a:rPr>
              <a:t>Badania realizowane były od sierpnia 2020 roku do kwietnia 2021 roku.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FB90422-9210-4CB1-A278-6A2821C99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02.07.2021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0D00C65-44B1-45DA-BEAB-7125464A8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00CE0C-C3F4-459B-9481-972E700B9C11}" type="slidenum">
              <a:rPr kumimoji="0" lang="pl-PL" sz="2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pl-PL" sz="2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605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F0ABECC-EC2C-4D59-92CA-DAC555E73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334" y="129586"/>
            <a:ext cx="10058400" cy="1006487"/>
          </a:xfrm>
        </p:spPr>
        <p:txBody>
          <a:bodyPr/>
          <a:lstStyle/>
          <a:p>
            <a:r>
              <a:rPr lang="pl-PL" b="1" cap="small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Cele badania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57E0C3F-6C95-4FB4-8E56-4983C0815D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255" y="1136073"/>
            <a:ext cx="10991272" cy="5163127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endParaRPr lang="pl-PL" sz="33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pl-PL" sz="33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Głównym celem badania była ocena skuteczności oddziaływania </a:t>
            </a:r>
            <a:r>
              <a:rPr lang="pl-PL" sz="3300" spc="-60" dirty="0">
                <a:solidFill>
                  <a:srgbClr val="000000"/>
                </a:solidFill>
                <a:ea typeface="Times New Roman" panose="02020603050405020304" pitchFamily="18" charset="0"/>
              </a:rPr>
              <a:t>lokalnych grup działania </a:t>
            </a:r>
            <a:r>
              <a:rPr lang="pl-PL" sz="33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 </a:t>
            </a:r>
            <a:r>
              <a:rPr lang="pl-PL" sz="3300" spc="-6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rozwój obszarów wiejskich poprzez zwiększoną </a:t>
            </a:r>
            <a:r>
              <a:rPr lang="pl-PL" sz="33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ich aktywność w ramach regionalnych i krajowej sieci LGD.</a:t>
            </a:r>
            <a:endParaRPr lang="pl-PL" sz="2600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07A692C-380B-4E4A-B43F-FF37C6CB2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02.07.2021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8B6FAA15-41BC-43CE-A729-3F2B563F9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00CE0C-C3F4-459B-9481-972E700B9C11}" type="slidenum">
              <a:rPr kumimoji="0" lang="pl-PL" sz="2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pl-PL" sz="2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801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706157-8CA4-4CED-828C-C91FED48A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421" y="204092"/>
            <a:ext cx="10897062" cy="784814"/>
          </a:xfrm>
        </p:spPr>
        <p:txBody>
          <a:bodyPr/>
          <a:lstStyle/>
          <a:p>
            <a:r>
              <a:rPr lang="pl-PL" dirty="0"/>
              <a:t>Zastosowane techniki badawcze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C267D1A-BCC7-491C-B428-475073872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273" y="1385455"/>
            <a:ext cx="11739418" cy="4719781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360000" indent="-360000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Wywiad kwestionariuszowy realizowany telefonicznie </a:t>
            </a:r>
            <a:r>
              <a:rPr lang="pl-PL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pl-PL" sz="2400" dirty="0"/>
              <a:t> </a:t>
            </a:r>
            <a:r>
              <a:rPr lang="pl-PL" sz="2000" dirty="0">
                <a:solidFill>
                  <a:srgbClr val="FF0000"/>
                </a:solidFill>
              </a:rPr>
              <a:t>200 poprawnie przeprowadzonych wywiadów</a:t>
            </a:r>
            <a:endParaRPr lang="pl-PL" sz="20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marL="360000" indent="-360000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2400" b="1" dirty="0">
                <a:solidFill>
                  <a:srgbClr val="000000"/>
                </a:solidFill>
              </a:rPr>
              <a:t>Internetowy kwestionariusz ankiety</a:t>
            </a:r>
            <a:r>
              <a:rPr lang="pl-PL" sz="2400" dirty="0">
                <a:solidFill>
                  <a:srgbClr val="000000"/>
                </a:solidFill>
              </a:rPr>
              <a:t> (CAWI) -</a:t>
            </a:r>
            <a:r>
              <a:rPr lang="pl-PL" sz="2400" dirty="0"/>
              <a:t>16 </a:t>
            </a:r>
            <a:r>
              <a:rPr lang="pl-PL" sz="2400" dirty="0">
                <a:solidFill>
                  <a:srgbClr val="000000"/>
                </a:solidFill>
              </a:rPr>
              <a:t> </a:t>
            </a:r>
            <a:r>
              <a:rPr lang="pl-PL" sz="2400" dirty="0"/>
              <a:t>jednostek regionalnych KSOW</a:t>
            </a:r>
            <a:endParaRPr lang="pl-PL" sz="2400" dirty="0">
              <a:solidFill>
                <a:srgbClr val="000000"/>
              </a:solidFill>
            </a:endParaRPr>
          </a:p>
          <a:p>
            <a:pPr marL="360000" indent="-360000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2400" b="1" dirty="0">
                <a:solidFill>
                  <a:srgbClr val="000000"/>
                </a:solidFill>
              </a:rPr>
              <a:t>Kwerenda </a:t>
            </a:r>
            <a:r>
              <a:rPr lang="pl-PL" sz="2400" dirty="0">
                <a:solidFill>
                  <a:srgbClr val="000000"/>
                </a:solidFill>
              </a:rPr>
              <a:t>(</a:t>
            </a:r>
            <a:r>
              <a:rPr lang="pl-PL" sz="2400" dirty="0" err="1">
                <a:solidFill>
                  <a:srgbClr val="000000"/>
                </a:solidFill>
              </a:rPr>
              <a:t>desk</a:t>
            </a:r>
            <a:r>
              <a:rPr lang="pl-PL" sz="2400" dirty="0">
                <a:solidFill>
                  <a:srgbClr val="000000"/>
                </a:solidFill>
              </a:rPr>
              <a:t> </a:t>
            </a:r>
            <a:r>
              <a:rPr lang="pl-PL" sz="2400" dirty="0" err="1">
                <a:solidFill>
                  <a:srgbClr val="000000"/>
                </a:solidFill>
              </a:rPr>
              <a:t>research</a:t>
            </a:r>
            <a:r>
              <a:rPr lang="pl-PL" sz="2400" dirty="0">
                <a:solidFill>
                  <a:srgbClr val="000000"/>
                </a:solidFill>
              </a:rPr>
              <a:t>) stron internetowych sieci LGD w Polsce: Uzyskano zakładaną skuteczność 10 analiz. </a:t>
            </a:r>
          </a:p>
          <a:p>
            <a:pPr marL="360000" indent="-360000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2400" b="1" dirty="0">
                <a:solidFill>
                  <a:srgbClr val="000000"/>
                </a:solidFill>
              </a:rPr>
              <a:t>Zogniskowane wywiady grupowe </a:t>
            </a:r>
            <a:r>
              <a:rPr lang="pl-PL" sz="2400" dirty="0">
                <a:solidFill>
                  <a:srgbClr val="000000"/>
                </a:solidFill>
              </a:rPr>
              <a:t>(FGI) z przedstawicielami LGD należącymi oraz nienależącymi do sieci regionalnych 4 badania w 4 województwach. </a:t>
            </a:r>
          </a:p>
          <a:p>
            <a:pPr marL="360000" indent="-360000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2400" b="1" dirty="0">
                <a:solidFill>
                  <a:srgbClr val="000000"/>
                </a:solidFill>
              </a:rPr>
              <a:t>Wywiady pogłębione </a:t>
            </a:r>
            <a:r>
              <a:rPr lang="pl-PL" sz="2400" dirty="0">
                <a:solidFill>
                  <a:srgbClr val="000000"/>
                </a:solidFill>
              </a:rPr>
              <a:t>(IDI) z 3. byłymi prezesami sieci regionalnych oraz z 3. aktualnymi prezesami (koordynatorami) sieci regionalnych, </a:t>
            </a:r>
          </a:p>
          <a:p>
            <a:pPr marL="360000" indent="-360000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2400" b="1" dirty="0">
                <a:solidFill>
                  <a:srgbClr val="000000"/>
                </a:solidFill>
              </a:rPr>
              <a:t>Wywiady pogłębione </a:t>
            </a:r>
            <a:r>
              <a:rPr lang="pl-PL" sz="2400" dirty="0">
                <a:solidFill>
                  <a:srgbClr val="000000"/>
                </a:solidFill>
              </a:rPr>
              <a:t>z 4. przedstawicielami jednostek regionalnych KSOW.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62FDBD2-DA9E-4272-8F1A-43C2E5312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02.07.2021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300E9FB6-F825-4C67-BEB9-3379F9776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00CE0C-C3F4-459B-9481-972E700B9C11}" type="slidenum">
              <a:rPr kumimoji="0" lang="pl-PL" sz="2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pl-PL" sz="2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737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D75ED24-18A8-45D8-ACA7-0448320C50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6590" y="2627963"/>
            <a:ext cx="10603347" cy="1001645"/>
          </a:xfrm>
        </p:spPr>
        <p:txBody>
          <a:bodyPr>
            <a:normAutofit/>
          </a:bodyPr>
          <a:lstStyle/>
          <a:p>
            <a:pPr algn="ctr"/>
            <a:r>
              <a:rPr lang="pl-PL" sz="3000" b="1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Sieci LGD – obowiązek czy szansa?</a:t>
            </a:r>
            <a:br>
              <a:rPr lang="pl-PL" sz="3000" b="1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pl-PL" sz="2700" i="1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2790878-F4DF-4C0B-BE62-EDC8A10234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4746" y="8160558"/>
            <a:ext cx="5370071" cy="889317"/>
          </a:xfrm>
        </p:spPr>
        <p:txBody>
          <a:bodyPr/>
          <a:lstStyle/>
          <a:p>
            <a:pPr algn="ctr"/>
            <a:r>
              <a:rPr lang="pl-PL" i="1" cap="non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Na podstawie </a:t>
            </a:r>
            <a:br>
              <a:rPr lang="pl-PL" cap="non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pl-PL" cap="non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Raportu końcowego z realizacji badania</a:t>
            </a:r>
            <a:endParaRPr lang="pl-PL" cap="none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C3F11B02-6BA1-4E18-9BA2-30766331CFA3}"/>
              </a:ext>
            </a:extLst>
          </p:cNvPr>
          <p:cNvGraphicFramePr>
            <a:graphicFrameLocks noGrp="1"/>
          </p:cNvGraphicFramePr>
          <p:nvPr/>
        </p:nvGraphicFramePr>
        <p:xfrm>
          <a:off x="940011" y="-300181"/>
          <a:ext cx="10156508" cy="110236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759823">
                  <a:extLst>
                    <a:ext uri="{9D8B030D-6E8A-4147-A177-3AD203B41FA5}">
                      <a16:colId xmlns:a16="http://schemas.microsoft.com/office/drawing/2014/main" val="1297179332"/>
                    </a:ext>
                  </a:extLst>
                </a:gridCol>
                <a:gridCol w="1726106">
                  <a:extLst>
                    <a:ext uri="{9D8B030D-6E8A-4147-A177-3AD203B41FA5}">
                      <a16:colId xmlns:a16="http://schemas.microsoft.com/office/drawing/2014/main" val="2704424340"/>
                    </a:ext>
                  </a:extLst>
                </a:gridCol>
                <a:gridCol w="2616895">
                  <a:extLst>
                    <a:ext uri="{9D8B030D-6E8A-4147-A177-3AD203B41FA5}">
                      <a16:colId xmlns:a16="http://schemas.microsoft.com/office/drawing/2014/main" val="1669813163"/>
                    </a:ext>
                  </a:extLst>
                </a:gridCol>
                <a:gridCol w="1726106">
                  <a:extLst>
                    <a:ext uri="{9D8B030D-6E8A-4147-A177-3AD203B41FA5}">
                      <a16:colId xmlns:a16="http://schemas.microsoft.com/office/drawing/2014/main" val="1716059154"/>
                    </a:ext>
                  </a:extLst>
                </a:gridCol>
                <a:gridCol w="2327578">
                  <a:extLst>
                    <a:ext uri="{9D8B030D-6E8A-4147-A177-3AD203B41FA5}">
                      <a16:colId xmlns:a16="http://schemas.microsoft.com/office/drawing/2014/main" val="229093832"/>
                    </a:ext>
                  </a:extLst>
                </a:gridCol>
              </a:tblGrid>
              <a:tr h="1102361">
                <a:tc>
                  <a:txBody>
                    <a:bodyPr/>
                    <a:lstStyle/>
                    <a:p>
                      <a:pPr marL="457200" algn="ctr">
                        <a:tabLst>
                          <a:tab pos="1181100" algn="l"/>
                        </a:tabLst>
                      </a:pPr>
                      <a:endParaRPr lang="pl-PL" sz="1250" dirty="0">
                        <a:solidFill>
                          <a:srgbClr val="000000"/>
                        </a:solidFill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tabLst>
                          <a:tab pos="1181100" algn="l"/>
                        </a:tabLst>
                      </a:pPr>
                      <a:r>
                        <a:rPr lang="pl-PL" sz="125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tabLst>
                          <a:tab pos="1181100" algn="l"/>
                        </a:tabLst>
                      </a:pPr>
                      <a:endParaRPr lang="pl-PL" sz="1250" dirty="0">
                        <a:solidFill>
                          <a:srgbClr val="000000"/>
                        </a:solidFill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tabLst>
                          <a:tab pos="1181100" algn="l"/>
                        </a:tabLst>
                      </a:pPr>
                      <a:r>
                        <a:rPr lang="pl-PL" sz="125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tabLst>
                          <a:tab pos="1181100" algn="l"/>
                        </a:tabLst>
                      </a:pPr>
                      <a:endParaRPr lang="pl-PL" sz="1250" dirty="0">
                        <a:solidFill>
                          <a:srgbClr val="000000"/>
                        </a:solidFill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6849911"/>
                  </a:ext>
                </a:extLst>
              </a:tr>
            </a:tbl>
          </a:graphicData>
        </a:graphic>
      </p:graphicFrame>
      <p:pic>
        <p:nvPicPr>
          <p:cNvPr id="1027" name="Obraz 96" descr="Unia Europejska Chorągiewka 10x17 cm Internetowy Sklep z Flagami">
            <a:extLst>
              <a:ext uri="{FF2B5EF4-FFF2-40B4-BE49-F238E27FC236}">
                <a16:creationId xmlns:a16="http://schemas.microsoft.com/office/drawing/2014/main" id="{9D9A0ECA-4018-43ED-9168-5DF8006512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9" t="16824" r="1157" b="17706"/>
          <a:stretch>
            <a:fillRect/>
          </a:stretch>
        </p:blipFill>
        <p:spPr bwMode="auto">
          <a:xfrm>
            <a:off x="998538" y="298450"/>
            <a:ext cx="1429036" cy="958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Obraz 2" descr="KSOW_tekst_transparent">
            <a:extLst>
              <a:ext uri="{FF2B5EF4-FFF2-40B4-BE49-F238E27FC236}">
                <a16:creationId xmlns:a16="http://schemas.microsoft.com/office/drawing/2014/main" id="{8A32E712-6942-4101-852E-9EE1FD44C3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9380" y="239606"/>
            <a:ext cx="2437769" cy="1075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Obraz 98" descr="http://ksow.pl/typo3temp/pics/PROW-2014-20_1fb310012c.jpg">
            <a:extLst>
              <a:ext uri="{FF2B5EF4-FFF2-40B4-BE49-F238E27FC236}">
                <a16:creationId xmlns:a16="http://schemas.microsoft.com/office/drawing/2014/main" id="{9F2E3854-0543-42AB-8B4D-44D1511569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8958" y="297814"/>
            <a:ext cx="1546722" cy="1008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pole tekstowe 8">
            <a:extLst>
              <a:ext uri="{FF2B5EF4-FFF2-40B4-BE49-F238E27FC236}">
                <a16:creationId xmlns:a16="http://schemas.microsoft.com/office/drawing/2014/main" id="{E606E64E-D11B-4ED6-8C87-0F732B279CB9}"/>
              </a:ext>
            </a:extLst>
          </p:cNvPr>
          <p:cNvSpPr txBox="1"/>
          <p:nvPr/>
        </p:nvSpPr>
        <p:spPr>
          <a:xfrm>
            <a:off x="646544" y="1370954"/>
            <a:ext cx="10603347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181100" algn="l"/>
              </a:tabLst>
              <a:defRPr/>
            </a:pPr>
            <a:r>
              <a:rPr kumimoji="0" lang="pl-PL" sz="1600" b="0" i="0" u="none" strike="noStrike" kern="15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„Europejski Fundusz Rolny na rzecz Rozwoju Obszarów Wiejskich: Europa inwestująca w obszary wiejskie”.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181100" algn="l"/>
              </a:tabLst>
              <a:defRPr/>
            </a:pPr>
            <a:r>
              <a:rPr kumimoji="0" lang="pl-PL" sz="1600" b="0" i="0" u="none" strike="noStrike" kern="15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„Instytucja Zarządzająca Programem Rozwoju Obszarów Wiejskich na lata 2014-2020 – Minister Rolnictwa i Rozwoju Wsi”</a:t>
            </a:r>
          </a:p>
          <a:p>
            <a:pPr marL="45720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181100" algn="l"/>
              </a:tabLst>
              <a:defRPr/>
            </a:pPr>
            <a:r>
              <a:rPr kumimoji="0" lang="pl-PL" sz="1600" b="0" i="0" u="none" strike="noStrike" kern="15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Operacja współfinansowany ze środków Unii Europejskiej w ramach Schematu II Pomocy Technicznej </a:t>
            </a:r>
            <a:br>
              <a:rPr kumimoji="0" lang="pl-PL" sz="1600" b="0" i="0" u="none" strike="noStrike" kern="15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pl-PL" sz="1600" b="0" i="0" u="none" strike="noStrike" kern="15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„Krajowa Sieć Obszarów Wiejskich” Programu Rozwoju Obszarów Wiejskich na lata 2014-2020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CC15E59B-9865-401D-A16C-6A24898E8C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1519" y="397484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073" name="Obraz 2" descr="Znalezione obrazy dla zapytania logotyp unii europejskiej do pobrania prow">
            <a:extLst>
              <a:ext uri="{FF2B5EF4-FFF2-40B4-BE49-F238E27FC236}">
                <a16:creationId xmlns:a16="http://schemas.microsoft.com/office/drawing/2014/main" id="{C71A0CE2-03CA-490C-B7A1-2D0D3FE3A3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0132" y="4554279"/>
            <a:ext cx="1838325" cy="76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C5013179-31CD-41EE-A273-AD44354877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5494" y="4639815"/>
            <a:ext cx="8089641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ZOSTAŃ PARTNEREM        </a:t>
            </a:r>
            <a:r>
              <a:rPr kumimoji="0" lang="pl-PL" alt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          www.ksow.pl			</a:t>
            </a:r>
            <a:endParaRPr kumimoji="0" lang="pl-PL" altLang="pl-PL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15" name="Obraz 14" descr="FIG_logo">
            <a:extLst>
              <a:ext uri="{FF2B5EF4-FFF2-40B4-BE49-F238E27FC236}">
                <a16:creationId xmlns:a16="http://schemas.microsoft.com/office/drawing/2014/main" id="{BF21CFA3-1844-412F-901C-24750459FE1B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1317" y="5322629"/>
            <a:ext cx="777240" cy="777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6456302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cja">
  <a:themeElements>
    <a:clrScheme name="Retrospekcj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cj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cj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372</Words>
  <Application>Microsoft Office PowerPoint</Application>
  <PresentationFormat>Panoramiczny</PresentationFormat>
  <Paragraphs>36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Sylfaen</vt:lpstr>
      <vt:lpstr>Times New Roman</vt:lpstr>
      <vt:lpstr>Retrospekcja</vt:lpstr>
      <vt:lpstr>Sieci LGD – obowiązek czy szansa? wnioski i rekomendacje dr Leszek Leśniak, mgr Małgorzata Kramarz</vt:lpstr>
      <vt:lpstr>Wstęp</vt:lpstr>
      <vt:lpstr>Cele badania</vt:lpstr>
      <vt:lpstr>Zastosowane techniki badawcze</vt:lpstr>
      <vt:lpstr>Sieci LGD – obowiązek czy szansa?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Sieci LGD – obowiązek czy szansa? wnioski i rekomendacje</dc:title>
  <dc:creator>Małgorzata Kramarz</dc:creator>
  <cp:lastModifiedBy>Agata</cp:lastModifiedBy>
  <cp:revision>3</cp:revision>
  <dcterms:created xsi:type="dcterms:W3CDTF">2021-06-28T17:03:24Z</dcterms:created>
  <dcterms:modified xsi:type="dcterms:W3CDTF">2021-07-02T07:51:56Z</dcterms:modified>
</cp:coreProperties>
</file>