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346" r:id="rId3"/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05" r:id="rId15"/>
  </p:sldIdLst>
  <p:sldSz cx="12192000" cy="6858000"/>
  <p:notesSz cx="6797675" cy="98742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ręziak Sylwia" initials="OS" lastIdx="1" clrIdx="0">
    <p:extLst>
      <p:ext uri="{19B8F6BF-5375-455C-9EA6-DF929625EA0E}">
        <p15:presenceInfo xmlns:p15="http://schemas.microsoft.com/office/powerpoint/2012/main" userId="Oręziak Sylw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BF7"/>
    <a:srgbClr val="CCECFF"/>
    <a:srgbClr val="003300"/>
    <a:srgbClr val="15210D"/>
    <a:srgbClr val="33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FF6E8"/>
          </a:solidFill>
        </a:fill>
      </a:tcStyle>
    </a:wholeTbl>
    <a:band1H>
      <a:tcStyle>
        <a:tcBdr/>
        <a:fill>
          <a:solidFill>
            <a:srgbClr val="DEECCE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EECCE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99CB38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99CB38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99CB38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99CB38"/>
          </a:solidFill>
        </a:fill>
      </a:tcStyle>
    </a:firstRow>
  </a:tblStyle>
  <a:tblStyle styleId="{21E4AEA4-8DFA-4A89-87EB-49C32662AFE0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AF0E8"/>
          </a:solidFill>
        </a:fill>
      </a:tcStyle>
    </a:wholeTbl>
    <a:band1H>
      <a:tcStyle>
        <a:tcBdr/>
        <a:fill>
          <a:solidFill>
            <a:srgbClr val="D3E1CE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3E1CE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63A537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63A537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63A537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63A537"/>
          </a:solidFill>
        </a:fill>
      </a:tcStyle>
    </a:firstRow>
  </a:tblStyle>
  <a:tblStyle styleId="{E8B1032C-EA38-4F05-BA0D-38AFFFC7BED3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Style>
        <a:tcBdr/>
        <a:fill>
          <a:solidFill>
            <a:srgbClr val="70AD47"/>
          </a:solidFill>
        </a:fill>
      </a:tcStyle>
    </a:band1H>
    <a:band1V>
      <a:tcStyle>
        <a:tcBdr/>
        <a:fill>
          <a:solidFill>
            <a:srgbClr val="70AD47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>
        <a:font>
          <a:latin typeface=""/>
          <a:ea typeface=""/>
          <a:cs typeface=""/>
        </a:font>
      </a:tcTxStyle>
      <a:tcStyle>
        <a:tcBdr>
          <a:bottom>
            <a:ln w="25402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firstRow>
  </a:tblStyle>
  <a:tblStyle styleId="{3B4B98B0-60AC-42C2-AFA5-B58CD77FA1E5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top>
            <a:ln w="12701" cap="flat" cmpd="sng" algn="ctr">
              <a:solidFill>
                <a:srgbClr val="99CB38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99CB38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Style>
        <a:tcBdr/>
        <a:fill>
          <a:solidFill>
            <a:srgbClr val="99CB38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99CB38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12701" cap="flat" cmpd="sng" algn="ctr">
              <a:solidFill>
                <a:srgbClr val="99CB38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>
        <a:font>
          <a:latin typeface=""/>
          <a:ea typeface=""/>
          <a:cs typeface=""/>
        </a:font>
      </a:tcTxStyle>
      <a:tcStyle>
        <a:tcBdr>
          <a:bottom>
            <a:ln w="12701" cap="flat" cmpd="sng" algn="ctr">
              <a:solidFill>
                <a:srgbClr val="99CB38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firstRow>
  </a:tblStyle>
  <a:tblStyle styleId="{912C8C85-51F0-491E-9774-3900AFEF0FD7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3172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3172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Style>
        <a:tcBdr>
          <a:top>
            <a:ln w="3172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band1H>
    <a:band1V>
      <a:tcStyle>
        <a:tcBdr>
          <a:left>
            <a:ln w="3172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right>
        </a:tcBdr>
      </a:tcStyle>
    </a:band1V>
    <a:band2V>
      <a:tcStyle>
        <a:tcBdr>
          <a:left>
            <a:ln w="3172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right>
        </a:tcBdr>
      </a:tcStyle>
    </a:band2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70AD47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2558" autoAdjust="0"/>
  </p:normalViewPr>
  <p:slideViewPr>
    <p:cSldViewPr snapToGrid="0">
      <p:cViewPr varScale="1">
        <p:scale>
          <a:sx n="108" d="100"/>
          <a:sy n="108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 txBox="1">
            <a:spLocks noGrp="1"/>
          </p:cNvSpPr>
          <p:nvPr>
            <p:ph type="hdr" sz="quarter"/>
          </p:nvPr>
        </p:nvSpPr>
        <p:spPr>
          <a:xfrm>
            <a:off x="0" y="1"/>
            <a:ext cx="2945654" cy="495431"/>
          </a:xfrm>
          <a:prstGeom prst="rect">
            <a:avLst/>
          </a:prstGeom>
          <a:noFill/>
          <a:ln>
            <a:noFill/>
          </a:ln>
        </p:spPr>
        <p:txBody>
          <a:bodyPr vert="horz" wrap="square" lIns="92702" tIns="46351" rIns="92702" bIns="46351" anchor="t" anchorCtr="0" compatLnSpc="1">
            <a:noAutofit/>
          </a:bodyPr>
          <a:lstStyle/>
          <a:p>
            <a:pPr defTabSz="92701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Data — symbol zastępczy 2"/>
          <p:cNvSpPr txBox="1">
            <a:spLocks noGrp="1"/>
          </p:cNvSpPr>
          <p:nvPr>
            <p:ph type="dt" sz="quarter" idx="1"/>
          </p:nvPr>
        </p:nvSpPr>
        <p:spPr>
          <a:xfrm>
            <a:off x="3850442" y="1"/>
            <a:ext cx="2945654" cy="495431"/>
          </a:xfrm>
          <a:prstGeom prst="rect">
            <a:avLst/>
          </a:prstGeom>
          <a:noFill/>
          <a:ln>
            <a:noFill/>
          </a:ln>
        </p:spPr>
        <p:txBody>
          <a:bodyPr vert="horz" wrap="square" lIns="92702" tIns="46351" rIns="92702" bIns="46351" anchor="t" anchorCtr="0" compatLnSpc="1">
            <a:noAutofit/>
          </a:bodyPr>
          <a:lstStyle/>
          <a:p>
            <a:pPr algn="r" defTabSz="92701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439A075-80B5-4C32-A639-5D265E8F6585}" type="datetime1">
              <a:rPr lang="pl-PL" sz="1200">
                <a:solidFill>
                  <a:srgbClr val="000000"/>
                </a:solidFill>
                <a:latin typeface="Calibri"/>
              </a:rPr>
              <a:pPr algn="r" defTabSz="927019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2021-12-07</a:t>
            </a:fld>
            <a:endParaRPr lang="pl-PL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Stopka — symbol zastępczy 3"/>
          <p:cNvSpPr txBox="1">
            <a:spLocks noGrp="1"/>
          </p:cNvSpPr>
          <p:nvPr>
            <p:ph type="ftr" sz="quarter" idx="2"/>
          </p:nvPr>
        </p:nvSpPr>
        <p:spPr>
          <a:xfrm>
            <a:off x="0" y="9378816"/>
            <a:ext cx="2945654" cy="495431"/>
          </a:xfrm>
          <a:prstGeom prst="rect">
            <a:avLst/>
          </a:prstGeom>
          <a:noFill/>
          <a:ln>
            <a:noFill/>
          </a:ln>
        </p:spPr>
        <p:txBody>
          <a:bodyPr vert="horz" wrap="square" lIns="92702" tIns="46351" rIns="92702" bIns="46351" anchor="b" anchorCtr="0" compatLnSpc="1">
            <a:noAutofit/>
          </a:bodyPr>
          <a:lstStyle/>
          <a:p>
            <a:pPr defTabSz="92701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Numer slajdu — symbol zastępczy 4"/>
          <p:cNvSpPr txBox="1">
            <a:spLocks noGrp="1"/>
          </p:cNvSpPr>
          <p:nvPr>
            <p:ph type="sldNum" sz="quarter" idx="3"/>
          </p:nvPr>
        </p:nvSpPr>
        <p:spPr>
          <a:xfrm>
            <a:off x="3850442" y="9378816"/>
            <a:ext cx="2945654" cy="495431"/>
          </a:xfrm>
          <a:prstGeom prst="rect">
            <a:avLst/>
          </a:prstGeom>
          <a:noFill/>
          <a:ln>
            <a:noFill/>
          </a:ln>
        </p:spPr>
        <p:txBody>
          <a:bodyPr vert="horz" wrap="square" lIns="92702" tIns="46351" rIns="92702" bIns="46351" anchor="b" anchorCtr="0" compatLnSpc="1">
            <a:noAutofit/>
          </a:bodyPr>
          <a:lstStyle/>
          <a:p>
            <a:pPr algn="r" defTabSz="92701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8AC6889-1556-47F4-9077-74DCBE93F422}" type="slidenum">
              <a:pPr algn="r" defTabSz="927019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pl-PL" sz="120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15508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 txBox="1">
            <a:spLocks noGrp="1"/>
          </p:cNvSpPr>
          <p:nvPr>
            <p:ph type="hdr" sz="quarter"/>
          </p:nvPr>
        </p:nvSpPr>
        <p:spPr>
          <a:xfrm>
            <a:off x="0" y="1"/>
            <a:ext cx="2945654" cy="495431"/>
          </a:xfrm>
          <a:prstGeom prst="rect">
            <a:avLst/>
          </a:prstGeom>
          <a:noFill/>
          <a:ln>
            <a:noFill/>
          </a:ln>
        </p:spPr>
        <p:txBody>
          <a:bodyPr vert="horz" wrap="square" lIns="92702" tIns="46351" rIns="92702" bIns="46351" anchor="t" anchorCtr="0" compatLnSpc="1">
            <a:noAutofit/>
          </a:bodyPr>
          <a:lstStyle>
            <a:lvl1pPr marL="0" marR="0" lvl="0" indent="0" algn="l" defTabSz="92701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pl-PL"/>
          </a:p>
        </p:txBody>
      </p:sp>
      <p:sp>
        <p:nvSpPr>
          <p:cNvPr id="3" name="Data — symbol zastępczy 2"/>
          <p:cNvSpPr txBox="1">
            <a:spLocks noGrp="1"/>
          </p:cNvSpPr>
          <p:nvPr>
            <p:ph type="dt" idx="1"/>
          </p:nvPr>
        </p:nvSpPr>
        <p:spPr>
          <a:xfrm>
            <a:off x="3850442" y="1"/>
            <a:ext cx="2945654" cy="495431"/>
          </a:xfrm>
          <a:prstGeom prst="rect">
            <a:avLst/>
          </a:prstGeom>
          <a:noFill/>
          <a:ln>
            <a:noFill/>
          </a:ln>
        </p:spPr>
        <p:txBody>
          <a:bodyPr vert="horz" wrap="square" lIns="92702" tIns="46351" rIns="92702" bIns="46351" anchor="t" anchorCtr="0" compatLnSpc="1">
            <a:noAutofit/>
          </a:bodyPr>
          <a:lstStyle>
            <a:lvl1pPr marL="0" marR="0" lvl="0" indent="0" algn="r" defTabSz="92701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5CEFBDB2-ACB1-485B-AFA4-7A8ED2557B9B}" type="datetime1">
              <a:rPr lang="pl-PL"/>
              <a:pPr lvl="0"/>
              <a:t>2021-12-07</a:t>
            </a:fld>
            <a:endParaRPr lang="pl-PL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atki — symbol zastępczy 4"/>
          <p:cNvSpPr txBox="1">
            <a:spLocks noGrp="1"/>
          </p:cNvSpPr>
          <p:nvPr>
            <p:ph type="body" sz="quarter" idx="3"/>
          </p:nvPr>
        </p:nvSpPr>
        <p:spPr>
          <a:xfrm>
            <a:off x="679767" y="4751982"/>
            <a:ext cx="5438137" cy="3887985"/>
          </a:xfrm>
          <a:prstGeom prst="rect">
            <a:avLst/>
          </a:prstGeom>
          <a:noFill/>
          <a:ln>
            <a:noFill/>
          </a:ln>
        </p:spPr>
        <p:txBody>
          <a:bodyPr vert="horz" wrap="square" lIns="92702" tIns="46351" rIns="92702" bIns="46351" anchor="t" anchorCtr="0" compatLnSpc="1">
            <a:noAutofit/>
          </a:bodyPr>
          <a:lstStyle/>
          <a:p>
            <a:pPr lvl="0"/>
            <a:r>
              <a:rPr lang="pl-PL"/>
              <a:t>Kliknij, aby edytować style wzorców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topka — symbol zastępczy 5"/>
          <p:cNvSpPr txBox="1">
            <a:spLocks noGrp="1"/>
          </p:cNvSpPr>
          <p:nvPr>
            <p:ph type="ftr" sz="quarter" idx="4"/>
          </p:nvPr>
        </p:nvSpPr>
        <p:spPr>
          <a:xfrm>
            <a:off x="0" y="9378816"/>
            <a:ext cx="2945654" cy="495431"/>
          </a:xfrm>
          <a:prstGeom prst="rect">
            <a:avLst/>
          </a:prstGeom>
          <a:noFill/>
          <a:ln>
            <a:noFill/>
          </a:ln>
        </p:spPr>
        <p:txBody>
          <a:bodyPr vert="horz" wrap="square" lIns="92702" tIns="46351" rIns="92702" bIns="46351" anchor="b" anchorCtr="0" compatLnSpc="1">
            <a:noAutofit/>
          </a:bodyPr>
          <a:lstStyle>
            <a:lvl1pPr marL="0" marR="0" lvl="0" indent="0" algn="l" defTabSz="92701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Numer slajdu — symbol zastępczy 6"/>
          <p:cNvSpPr txBox="1">
            <a:spLocks noGrp="1"/>
          </p:cNvSpPr>
          <p:nvPr>
            <p:ph type="sldNum" sz="quarter" idx="5"/>
          </p:nvPr>
        </p:nvSpPr>
        <p:spPr>
          <a:xfrm>
            <a:off x="3850442" y="9378816"/>
            <a:ext cx="2945654" cy="495431"/>
          </a:xfrm>
          <a:prstGeom prst="rect">
            <a:avLst/>
          </a:prstGeom>
          <a:noFill/>
          <a:ln>
            <a:noFill/>
          </a:ln>
        </p:spPr>
        <p:txBody>
          <a:bodyPr vert="horz" wrap="square" lIns="92702" tIns="46351" rIns="92702" bIns="46351" anchor="b" anchorCtr="0" compatLnSpc="1">
            <a:noAutofit/>
          </a:bodyPr>
          <a:lstStyle>
            <a:lvl1pPr marL="0" marR="0" lvl="0" indent="0" algn="r" defTabSz="92701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3AF53897-2D25-4C5E-BC2B-91A6B67729C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2335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>
          <a:xfrm>
            <a:off x="436563" y="1235075"/>
            <a:ext cx="5924550" cy="3332163"/>
          </a:xfrm>
        </p:spPr>
      </p:sp>
      <p:sp>
        <p:nvSpPr>
          <p:cNvPr id="3" name="Notatki — symbol zastępcz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 txBox="1"/>
          <p:nvPr/>
        </p:nvSpPr>
        <p:spPr>
          <a:xfrm>
            <a:off x="3850442" y="9378816"/>
            <a:ext cx="2945654" cy="4954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2702" tIns="46351" rIns="92702" bIns="46351" anchor="b" anchorCtr="0" compatLnSpc="1">
            <a:noAutofit/>
          </a:bodyPr>
          <a:lstStyle/>
          <a:p>
            <a:pPr algn="r" defTabSz="92701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7716046-A0B9-4C0C-9837-CD36A8AFD87B}" type="slidenum">
              <a:pPr algn="r" defTabSz="927019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</a:t>
            </a:fld>
            <a:endParaRPr lang="pl-PL" sz="120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5769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pl-PL" dirty="0"/>
          </a:p>
        </p:txBody>
      </p:sp>
      <p:sp>
        <p:nvSpPr>
          <p:cNvPr id="4" name="Numer slajdu — symbol zastępczy 3"/>
          <p:cNvSpPr txBox="1"/>
          <p:nvPr/>
        </p:nvSpPr>
        <p:spPr>
          <a:xfrm>
            <a:off x="3850442" y="9378816"/>
            <a:ext cx="2945654" cy="4954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2702" tIns="46351" rIns="92702" bIns="46351" anchor="b" anchorCtr="0" compatLnSpc="1">
            <a:noAutofit/>
          </a:bodyPr>
          <a:lstStyle/>
          <a:p>
            <a:pPr algn="r" defTabSz="92701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A21875C-644C-426F-954C-1382FB0E087C}" type="slidenum">
              <a:pPr algn="r" defTabSz="927019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14</a:t>
            </a:fld>
            <a:endParaRPr lang="pl-PL" sz="120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5152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8"/>
          <p:cNvSpPr/>
          <p:nvPr/>
        </p:nvSpPr>
        <p:spPr>
          <a:xfrm>
            <a:off x="0" y="0"/>
            <a:ext cx="12191996" cy="3701701"/>
          </a:xfrm>
          <a:prstGeom prst="rect">
            <a:avLst/>
          </a:prstGeom>
          <a:solidFill>
            <a:srgbClr val="455F51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Prostokąt 22"/>
          <p:cNvSpPr/>
          <p:nvPr/>
        </p:nvSpPr>
        <p:spPr>
          <a:xfrm flipV="1">
            <a:off x="7213573" y="3810003"/>
            <a:ext cx="4978423" cy="91083"/>
          </a:xfrm>
          <a:prstGeom prst="rect">
            <a:avLst/>
          </a:prstGeom>
          <a:solidFill>
            <a:srgbClr val="63A53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Prostokąt 23"/>
          <p:cNvSpPr/>
          <p:nvPr/>
        </p:nvSpPr>
        <p:spPr>
          <a:xfrm flipV="1">
            <a:off x="7213601" y="3897008"/>
            <a:ext cx="4978405" cy="192024"/>
          </a:xfrm>
          <a:prstGeom prst="rect">
            <a:avLst/>
          </a:prstGeom>
          <a:solidFill>
            <a:srgbClr val="63A537">
              <a:alpha val="5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Prostokąt 24"/>
          <p:cNvSpPr/>
          <p:nvPr/>
        </p:nvSpPr>
        <p:spPr>
          <a:xfrm flipV="1">
            <a:off x="7213601" y="4115165"/>
            <a:ext cx="4978405" cy="9144"/>
          </a:xfrm>
          <a:prstGeom prst="rect">
            <a:avLst/>
          </a:prstGeom>
          <a:solidFill>
            <a:srgbClr val="63A537">
              <a:alpha val="65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Prostokąt 25"/>
          <p:cNvSpPr/>
          <p:nvPr/>
        </p:nvSpPr>
        <p:spPr>
          <a:xfrm flipV="1">
            <a:off x="7213601" y="4164406"/>
            <a:ext cx="2621283" cy="18288"/>
          </a:xfrm>
          <a:prstGeom prst="rect">
            <a:avLst/>
          </a:prstGeom>
          <a:solidFill>
            <a:srgbClr val="63A537">
              <a:alpha val="6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7" name="Prostokąt 26"/>
          <p:cNvSpPr/>
          <p:nvPr/>
        </p:nvSpPr>
        <p:spPr>
          <a:xfrm flipV="1">
            <a:off x="7213601" y="4199574"/>
            <a:ext cx="2621283" cy="9144"/>
          </a:xfrm>
          <a:prstGeom prst="rect">
            <a:avLst/>
          </a:prstGeom>
          <a:solidFill>
            <a:srgbClr val="63A537">
              <a:alpha val="65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Prostokąt zaokrąglony 29"/>
          <p:cNvSpPr/>
          <p:nvPr/>
        </p:nvSpPr>
        <p:spPr>
          <a:xfrm>
            <a:off x="7213601" y="3962396"/>
            <a:ext cx="4084323" cy="27432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9" name="Prostokąt zaokrąglony 30"/>
          <p:cNvSpPr/>
          <p:nvPr/>
        </p:nvSpPr>
        <p:spPr>
          <a:xfrm>
            <a:off x="9835341" y="4060987"/>
            <a:ext cx="2133596" cy="36576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0" name="Prostokąt 6"/>
          <p:cNvSpPr/>
          <p:nvPr/>
        </p:nvSpPr>
        <p:spPr>
          <a:xfrm>
            <a:off x="0" y="3649663"/>
            <a:ext cx="12191996" cy="244172"/>
          </a:xfrm>
          <a:prstGeom prst="rect">
            <a:avLst/>
          </a:prstGeom>
          <a:solidFill>
            <a:srgbClr val="63A537">
              <a:alpha val="5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1" name="Prostokąt 9"/>
          <p:cNvSpPr/>
          <p:nvPr/>
        </p:nvSpPr>
        <p:spPr>
          <a:xfrm>
            <a:off x="0" y="3675531"/>
            <a:ext cx="12191996" cy="140680"/>
          </a:xfrm>
          <a:prstGeom prst="rect">
            <a:avLst/>
          </a:prstGeom>
          <a:solidFill>
            <a:srgbClr val="63A53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2" name="Prostokąt 10"/>
          <p:cNvSpPr/>
          <p:nvPr/>
        </p:nvSpPr>
        <p:spPr>
          <a:xfrm flipV="1">
            <a:off x="8552072" y="3643088"/>
            <a:ext cx="3639933" cy="248433"/>
          </a:xfrm>
          <a:prstGeom prst="rect">
            <a:avLst/>
          </a:prstGeom>
          <a:solidFill>
            <a:srgbClr val="63A53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3" name="Tytuł 7"/>
          <p:cNvSpPr txBox="1">
            <a:spLocks noGrp="1"/>
          </p:cNvSpPr>
          <p:nvPr>
            <p:ph type="ctrTitle"/>
          </p:nvPr>
        </p:nvSpPr>
        <p:spPr>
          <a:xfrm>
            <a:off x="609603" y="2389007"/>
            <a:ext cx="11277596" cy="1470026"/>
          </a:xfrm>
        </p:spPr>
        <p:txBody>
          <a:bodyPr anchor="b"/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14" name="Podtytuł 8"/>
          <p:cNvSpPr txBox="1">
            <a:spLocks noGrp="1"/>
          </p:cNvSpPr>
          <p:nvPr>
            <p:ph type="subTitle" idx="1"/>
          </p:nvPr>
        </p:nvSpPr>
        <p:spPr>
          <a:xfrm>
            <a:off x="609603" y="3899934"/>
            <a:ext cx="6603997" cy="1752603"/>
          </a:xfrm>
        </p:spPr>
        <p:txBody>
          <a:bodyPr/>
          <a:lstStyle>
            <a:lvl1pPr marL="64008" indent="0">
              <a:buNone/>
              <a:defRPr sz="2400"/>
            </a:lvl1pPr>
          </a:lstStyle>
          <a:p>
            <a:pPr lvl="0"/>
            <a:r>
              <a:rPr lang="pl-PL"/>
              <a:t>Kliknij, aby edytować styl wzorca podtytułu</a:t>
            </a:r>
          </a:p>
        </p:txBody>
      </p:sp>
      <p:sp>
        <p:nvSpPr>
          <p:cNvPr id="15" name="Stopka — symbol zastępczy 16"/>
          <p:cNvSpPr txBox="1">
            <a:spLocks noGrp="1"/>
          </p:cNvSpPr>
          <p:nvPr>
            <p:ph type="ftr" sz="quarter" idx="9"/>
          </p:nvPr>
        </p:nvSpPr>
        <p:spPr>
          <a:xfrm>
            <a:off x="7265118" y="4205289"/>
            <a:ext cx="1727201" cy="45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16" name="Data — symbol zastępczy 27"/>
          <p:cNvSpPr txBox="1">
            <a:spLocks noGrp="1"/>
          </p:cNvSpPr>
          <p:nvPr>
            <p:ph type="dt" sz="half" idx="7"/>
          </p:nvPr>
        </p:nvSpPr>
        <p:spPr>
          <a:xfrm>
            <a:off x="9043827" y="4206240"/>
            <a:ext cx="1280160" cy="457200"/>
          </a:xfrm>
        </p:spPr>
        <p:txBody>
          <a:bodyPr/>
          <a:lstStyle>
            <a:lvl1pPr>
              <a:defRPr/>
            </a:lvl1pPr>
          </a:lstStyle>
          <a:p>
            <a:pPr lvl="0"/>
            <a:fld id="{EC15D1FC-FAD1-42F1-9085-F185BE21F653}" type="datetime1">
              <a:rPr lang="pl-PL"/>
              <a:pPr lvl="0"/>
              <a:t>2021-12-07</a:t>
            </a:fld>
            <a:endParaRPr lang="pl-PL"/>
          </a:p>
        </p:txBody>
      </p:sp>
      <p:sp>
        <p:nvSpPr>
          <p:cNvPr id="17" name="Numer slajdu — symbol zastępczy 28"/>
          <p:cNvSpPr txBox="1">
            <a:spLocks noGrp="1"/>
          </p:cNvSpPr>
          <p:nvPr>
            <p:ph type="sldNum" sz="quarter" idx="8"/>
          </p:nvPr>
        </p:nvSpPr>
        <p:spPr>
          <a:xfrm>
            <a:off x="11093455" y="1133"/>
            <a:ext cx="996952" cy="365760"/>
          </a:xfrm>
        </p:spPr>
        <p:txBody>
          <a:bodyPr/>
          <a:lstStyle>
            <a:lvl1pPr>
              <a:defRPr/>
            </a:lvl1pPr>
          </a:lstStyle>
          <a:p>
            <a:pPr lvl="0"/>
            <a:fld id="{BA3C45E5-DD96-4CED-B51F-BC8C30E69B20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4841101"/>
      </p:ext>
    </p:extLst>
  </p:cSld>
  <p:clrMapOvr>
    <a:masterClrMapping/>
  </p:clrMapOvr>
  <p:transition spd="med">
    <p:fade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Tekst pionowy — symbol zastępczy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topka — symbol zastępczy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5" name="Data — symbol zastępcz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FEBD85-FD68-45A9-88FE-A5963E1FB4EE}" type="datetime1">
              <a:rPr lang="pl-PL"/>
              <a:pPr lvl="0"/>
              <a:t>2021-12-07</a:t>
            </a:fld>
            <a:endParaRPr lang="pl-PL"/>
          </a:p>
        </p:txBody>
      </p:sp>
      <p:sp>
        <p:nvSpPr>
          <p:cNvPr id="6" name="Numer slajdu — symbol zastępczy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A158CA-718A-4A26-AC61-817E5B9EC619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985427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 txBox="1">
            <a:spLocks noGrp="1"/>
          </p:cNvSpPr>
          <p:nvPr>
            <p:ph type="title" orient="vert"/>
          </p:nvPr>
        </p:nvSpPr>
        <p:spPr>
          <a:xfrm>
            <a:off x="9042401" y="1143000"/>
            <a:ext cx="2540002" cy="5448296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l-PL"/>
              <a:t>Edytuj styl wzorca tytułu</a:t>
            </a:r>
          </a:p>
        </p:txBody>
      </p:sp>
      <p:sp>
        <p:nvSpPr>
          <p:cNvPr id="3" name="Tekst pionowy — symbol zastępczy 2"/>
          <p:cNvSpPr txBox="1">
            <a:spLocks noGrp="1"/>
          </p:cNvSpPr>
          <p:nvPr>
            <p:ph type="body" orient="vert" idx="1"/>
          </p:nvPr>
        </p:nvSpPr>
        <p:spPr>
          <a:xfrm>
            <a:off x="609603" y="1143000"/>
            <a:ext cx="8331198" cy="5448296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wzorców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topka — symbol zastępczy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5" name="Data — symbol zastępcz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1A1A48-2371-4FD0-8B80-E405A0D52B2B}" type="datetime1">
              <a:rPr lang="pl-PL"/>
              <a:pPr lvl="0"/>
              <a:t>2021-12-07</a:t>
            </a:fld>
            <a:endParaRPr lang="pl-PL"/>
          </a:p>
        </p:txBody>
      </p:sp>
      <p:sp>
        <p:nvSpPr>
          <p:cNvPr id="6" name="Numer slajdu — symbol zastępczy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A5D497-1D4B-41CD-BA79-75923134F43F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5377429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Zawartość — symbol zastępczy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topka — symbol zastępczy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5" name="Data — symbol zastępcz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6DC582-8BEE-4D95-B117-644DF7A85BF6}" type="datetime1">
              <a:rPr lang="pl-PL"/>
              <a:pPr lvl="0"/>
              <a:t>2021-12-07</a:t>
            </a:fld>
            <a:endParaRPr lang="pl-PL"/>
          </a:p>
        </p:txBody>
      </p:sp>
      <p:sp>
        <p:nvSpPr>
          <p:cNvPr id="6" name="Numer slajdu — symbol zastępczy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C157EC-CD94-4CFA-82EB-06990A9832DD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8413208"/>
      </p:ext>
    </p:extLst>
  </p:cSld>
  <p:clrMapOvr>
    <a:masterClrMapping/>
  </p:clrMapOvr>
  <p:transition spd="med">
    <p:fade/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963082" y="1968319"/>
            <a:ext cx="10363196" cy="1362071"/>
          </a:xfrm>
        </p:spPr>
        <p:txBody>
          <a:bodyPr anchor="b">
            <a:noAutofit/>
          </a:bodyPr>
          <a:lstStyle>
            <a:lvl1pPr>
              <a:defRPr sz="4300" b="1">
                <a:solidFill>
                  <a:srgbClr val="63A537"/>
                </a:solidFill>
              </a:defRPr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Tekst — symbol zastępczy 2"/>
          <p:cNvSpPr txBox="1">
            <a:spLocks noGrp="1"/>
          </p:cNvSpPr>
          <p:nvPr>
            <p:ph type="body" idx="1"/>
          </p:nvPr>
        </p:nvSpPr>
        <p:spPr>
          <a:xfrm>
            <a:off x="963082" y="3367085"/>
            <a:ext cx="10363196" cy="1509710"/>
          </a:xfrm>
        </p:spPr>
        <p:txBody>
          <a:bodyPr/>
          <a:lstStyle>
            <a:lvl1pPr marL="45720" indent="0">
              <a:buNone/>
              <a:defRPr sz="21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topka — symbol zastępczy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5" name="Data — symbol zastępcz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0FC29D-C555-4A01-B183-EC8208691579}" type="datetime1">
              <a:rPr lang="pl-PL"/>
              <a:pPr lvl="0"/>
              <a:t>2021-12-07</a:t>
            </a:fld>
            <a:endParaRPr lang="pl-PL"/>
          </a:p>
        </p:txBody>
      </p:sp>
      <p:sp>
        <p:nvSpPr>
          <p:cNvPr id="6" name="Numer slajdu — symbol zastępczy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B7566E-2CFB-4E5A-901F-9CC86E3529FC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2303566"/>
      </p:ext>
    </p:extLst>
  </p:cSld>
  <p:clrMapOvr>
    <a:masterClrMapping/>
  </p:clrMapOvr>
  <p:transition spd="med">
    <p:fade/>
  </p:transition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Zawartość — symbol zastępczy 2"/>
          <p:cNvSpPr txBox="1">
            <a:spLocks noGrp="1"/>
          </p:cNvSpPr>
          <p:nvPr>
            <p:ph idx="1"/>
          </p:nvPr>
        </p:nvSpPr>
        <p:spPr>
          <a:xfrm>
            <a:off x="609603" y="2249424"/>
            <a:ext cx="5384801" cy="43418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Zawartość — symbol zastępczy 3"/>
          <p:cNvSpPr txBox="1">
            <a:spLocks noGrp="1"/>
          </p:cNvSpPr>
          <p:nvPr>
            <p:ph idx="2"/>
          </p:nvPr>
        </p:nvSpPr>
        <p:spPr>
          <a:xfrm>
            <a:off x="6197602" y="2249424"/>
            <a:ext cx="5384801" cy="43418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topka — symbol zastępczy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6" name="Data — symbol zastępcz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AF9241-C58E-423B-AB88-029F3539D366}" type="datetime1">
              <a:rPr lang="pl-PL"/>
              <a:pPr lvl="0"/>
              <a:t>2021-12-07</a:t>
            </a:fld>
            <a:endParaRPr lang="pl-PL"/>
          </a:p>
        </p:txBody>
      </p:sp>
      <p:sp>
        <p:nvSpPr>
          <p:cNvPr id="7" name="Numer slajdu — symbol zastępczy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E7AF3D-5953-42F0-B03B-3466CD1E5296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2959765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508004" y="1143000"/>
            <a:ext cx="11175997" cy="106984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Tekst — symbol zastępczy 2"/>
          <p:cNvSpPr txBox="1">
            <a:spLocks noGrp="1"/>
          </p:cNvSpPr>
          <p:nvPr>
            <p:ph type="body" idx="1"/>
          </p:nvPr>
        </p:nvSpPr>
        <p:spPr>
          <a:xfrm>
            <a:off x="508004" y="2244970"/>
            <a:ext cx="5388860" cy="457200"/>
          </a:xfrm>
          <a:solidFill>
            <a:srgbClr val="9FD47C">
              <a:alpha val="25000"/>
            </a:srgbClr>
          </a:solidFill>
          <a:ln w="12701">
            <a:solidFill>
              <a:srgbClr val="63A537"/>
            </a:solidFill>
            <a:prstDash val="solid"/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rgbClr val="3F3F3F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Zawartość — symbol zastępczy 4"/>
          <p:cNvSpPr txBox="1">
            <a:spLocks noGrp="1"/>
          </p:cNvSpPr>
          <p:nvPr>
            <p:ph idx="2"/>
          </p:nvPr>
        </p:nvSpPr>
        <p:spPr>
          <a:xfrm>
            <a:off x="508004" y="2708516"/>
            <a:ext cx="5388860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Tekst — symbol zastępczy 3"/>
          <p:cNvSpPr txBox="1">
            <a:spLocks noGrp="1"/>
          </p:cNvSpPr>
          <p:nvPr>
            <p:ph type="body" idx="3"/>
          </p:nvPr>
        </p:nvSpPr>
        <p:spPr>
          <a:xfrm>
            <a:off x="6294967" y="2244970"/>
            <a:ext cx="5389034" cy="457200"/>
          </a:xfrm>
          <a:solidFill>
            <a:srgbClr val="9FD47C">
              <a:alpha val="25000"/>
            </a:srgbClr>
          </a:solidFill>
          <a:ln w="12701">
            <a:solidFill>
              <a:srgbClr val="63A537"/>
            </a:solidFill>
            <a:prstDash val="solid"/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rgbClr val="3F3F3F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Zawartość — symbol zastępczy 5"/>
          <p:cNvSpPr txBox="1">
            <a:spLocks noGrp="1"/>
          </p:cNvSpPr>
          <p:nvPr>
            <p:ph idx="4"/>
          </p:nvPr>
        </p:nvSpPr>
        <p:spPr>
          <a:xfrm>
            <a:off x="6291072" y="2708516"/>
            <a:ext cx="538903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topka — symbol zastępczy 2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8" name="Data — symbol zastępczy 25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AAB2ED-AA07-4371-9680-7FEEFFA6DAFA}" type="datetime1">
              <a:rPr lang="pl-PL"/>
              <a:pPr lvl="0"/>
              <a:t>2021-12-07</a:t>
            </a:fld>
            <a:endParaRPr lang="pl-PL"/>
          </a:p>
        </p:txBody>
      </p:sp>
      <p:sp>
        <p:nvSpPr>
          <p:cNvPr id="9" name="Numer slajdu — symbol zastępczy 2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861C22-FF55-4152-A043-FB48ED069171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3629550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609603" y="1143000"/>
            <a:ext cx="10972800" cy="106984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topka — symbol zastępczy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4" name="Data — symbol zastępczy 2"/>
          <p:cNvSpPr txBox="1">
            <a:spLocks noGrp="1"/>
          </p:cNvSpPr>
          <p:nvPr>
            <p:ph type="dt" sz="half" idx="7"/>
          </p:nvPr>
        </p:nvSpPr>
        <p:spPr>
          <a:xfrm>
            <a:off x="8778240" y="612648"/>
            <a:ext cx="1276356" cy="457200"/>
          </a:xfrm>
        </p:spPr>
        <p:txBody>
          <a:bodyPr/>
          <a:lstStyle>
            <a:lvl1pPr>
              <a:defRPr/>
            </a:lvl1pPr>
          </a:lstStyle>
          <a:p>
            <a:pPr lvl="0"/>
            <a:fld id="{AF5A963A-1D89-48BA-BF8D-369E22E041A4}" type="datetime1">
              <a:rPr lang="pl-PL"/>
              <a:pPr lvl="0"/>
              <a:t>2021-12-07</a:t>
            </a:fld>
            <a:endParaRPr lang="pl-PL"/>
          </a:p>
        </p:txBody>
      </p:sp>
      <p:sp>
        <p:nvSpPr>
          <p:cNvPr id="5" name="Numer slajdu — symbol zastępczy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9670AD-D39C-4B7C-B732-B36C265678F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2742816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opka — symbol zastępczy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3" name="Data — symbol zastępczy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75CB59-1A43-4CFD-A290-9E715C86FA66}" type="datetime1">
              <a:rPr lang="pl-PL"/>
              <a:pPr lvl="0"/>
              <a:t>2021-12-07</a:t>
            </a:fld>
            <a:endParaRPr lang="pl-PL"/>
          </a:p>
        </p:txBody>
      </p:sp>
      <p:sp>
        <p:nvSpPr>
          <p:cNvPr id="4" name="Numer slajdu — symbol zastępczy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87E7F3-2AE6-4E9A-BB43-04F8BB2E039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6778504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7137998" y="1101970"/>
            <a:ext cx="4511036" cy="877824"/>
          </a:xfrm>
        </p:spPr>
        <p:txBody>
          <a:bodyPr anchor="b"/>
          <a:lstStyle>
            <a:lvl1pPr>
              <a:defRPr sz="1800" b="1"/>
            </a:lvl1pPr>
          </a:lstStyle>
          <a:p>
            <a:pPr lvl="0"/>
            <a:r>
              <a:rPr lang="pl-PL"/>
              <a:t>Edytuj styl wzorca tytułu</a:t>
            </a:r>
          </a:p>
        </p:txBody>
      </p:sp>
      <p:sp>
        <p:nvSpPr>
          <p:cNvPr id="3" name="Zawartość — symbol zastępczy 3"/>
          <p:cNvSpPr txBox="1">
            <a:spLocks noGrp="1"/>
          </p:cNvSpPr>
          <p:nvPr>
            <p:ph idx="1"/>
          </p:nvPr>
        </p:nvSpPr>
        <p:spPr>
          <a:xfrm>
            <a:off x="203197" y="776289"/>
            <a:ext cx="6803136" cy="580508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/>
            </a:lvl3pPr>
            <a:lvl4pPr>
              <a:defRPr sz="2000"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Tekst — symbol zastępczy 2"/>
          <p:cNvSpPr txBox="1">
            <a:spLocks noGrp="1"/>
          </p:cNvSpPr>
          <p:nvPr>
            <p:ph type="body" idx="2"/>
          </p:nvPr>
        </p:nvSpPr>
        <p:spPr>
          <a:xfrm>
            <a:off x="7137998" y="2010729"/>
            <a:ext cx="4511036" cy="4580577"/>
          </a:xfrm>
        </p:spPr>
        <p:txBody>
          <a:bodyPr/>
          <a:lstStyle>
            <a:lvl1pPr marL="9144" indent="0">
              <a:buNone/>
              <a:defRPr sz="14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topka — symbol zastępczy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6" name="Data — symbol zastępcz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61B84E-7DB2-4FCA-BD37-E10D2839F66B}" type="datetime1">
              <a:rPr lang="pl-PL"/>
              <a:pPr lvl="0"/>
              <a:t>2021-12-07</a:t>
            </a:fld>
            <a:endParaRPr lang="pl-PL"/>
          </a:p>
        </p:txBody>
      </p:sp>
      <p:sp>
        <p:nvSpPr>
          <p:cNvPr id="7" name="Numer slajdu — symbol zastępczy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B31839-5929-4777-AF90-3D705918F6EE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676631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7253916" y="1109158"/>
            <a:ext cx="782406" cy="4681636"/>
          </a:xfrm>
        </p:spPr>
        <p:txBody>
          <a:bodyPr lIns="45720" tIns="0" rIns="45720" anchor="t" anchorCtr="1"/>
          <a:lstStyle>
            <a:lvl1pPr algn="ctr">
              <a:defRPr sz="2000" b="1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Obraz — symbol zastępczy 2" descr="Pusty symbol zastępczy pozwalający dodać obraz. Kliknij symbol zastępczy i wybierz obraz, który chcesz dodać"/>
          <p:cNvSpPr txBox="1">
            <a:spLocks noGrp="1"/>
          </p:cNvSpPr>
          <p:nvPr>
            <p:ph type="pic" idx="1"/>
          </p:nvPr>
        </p:nvSpPr>
        <p:spPr>
          <a:xfrm>
            <a:off x="538224" y="1143000"/>
            <a:ext cx="6096003" cy="4572000"/>
          </a:xfrm>
          <a:solidFill>
            <a:srgbClr val="EAEAEA"/>
          </a:solidFill>
          <a:ln w="50804">
            <a:solidFill>
              <a:srgbClr val="FFFFFF"/>
            </a:solidFill>
            <a:prstDash val="solid"/>
            <a:miter/>
          </a:ln>
          <a:effectLst>
            <a:outerShdw dist="31754" dir="4800117" algn="tl">
              <a:srgbClr val="000000">
                <a:alpha val="25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pl-PL"/>
              <a:t>Kliknij ikonę, aby dodać obraz</a:t>
            </a:r>
          </a:p>
        </p:txBody>
      </p:sp>
      <p:sp>
        <p:nvSpPr>
          <p:cNvPr id="4" name="Tekst — symbol zastępczy 3"/>
          <p:cNvSpPr txBox="1">
            <a:spLocks noGrp="1"/>
          </p:cNvSpPr>
          <p:nvPr>
            <p:ph type="body" idx="2"/>
          </p:nvPr>
        </p:nvSpPr>
        <p:spPr>
          <a:xfrm>
            <a:off x="8117924" y="3274310"/>
            <a:ext cx="3454402" cy="2516492"/>
          </a:xfrm>
        </p:spPr>
        <p:txBody>
          <a:bodyPr lIns="0" tIns="0" rIns="45720"/>
          <a:lstStyle>
            <a:lvl1pPr marL="0" indent="0">
              <a:spcBef>
                <a:spcPts val="0"/>
              </a:spcBef>
              <a:buNone/>
              <a:defRPr sz="13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topka — symbol zastępczy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6" name="Data — symbol zastępcz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CF6589-CE8B-4152-AB75-6CFD7F6B83A2}" type="datetime1">
              <a:rPr lang="pl-PL"/>
              <a:pPr lvl="0"/>
              <a:t>2021-12-07</a:t>
            </a:fld>
            <a:endParaRPr lang="pl-PL"/>
          </a:p>
        </p:txBody>
      </p:sp>
      <p:sp>
        <p:nvSpPr>
          <p:cNvPr id="7" name="Numer slajdu — symbol zastępczy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1A0CBDD-0DD8-486A-BA89-919F44C136E9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2532451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27"/>
          <p:cNvSpPr/>
          <p:nvPr/>
        </p:nvSpPr>
        <p:spPr>
          <a:xfrm>
            <a:off x="0" y="366820"/>
            <a:ext cx="12191996" cy="84408"/>
          </a:xfrm>
          <a:prstGeom prst="rect">
            <a:avLst/>
          </a:prstGeom>
          <a:solidFill>
            <a:srgbClr val="63A537">
              <a:alpha val="5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Prostokąt 28"/>
          <p:cNvSpPr/>
          <p:nvPr/>
        </p:nvSpPr>
        <p:spPr>
          <a:xfrm>
            <a:off x="0" y="0"/>
            <a:ext cx="12191996" cy="310667"/>
          </a:xfrm>
          <a:prstGeom prst="rect">
            <a:avLst/>
          </a:prstGeom>
          <a:solidFill>
            <a:srgbClr val="455F51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Prostokąt 29"/>
          <p:cNvSpPr/>
          <p:nvPr/>
        </p:nvSpPr>
        <p:spPr>
          <a:xfrm>
            <a:off x="0" y="308280"/>
            <a:ext cx="12191996" cy="91440"/>
          </a:xfrm>
          <a:prstGeom prst="rect">
            <a:avLst/>
          </a:prstGeom>
          <a:solidFill>
            <a:srgbClr val="63A53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Prostokąt 30"/>
          <p:cNvSpPr/>
          <p:nvPr/>
        </p:nvSpPr>
        <p:spPr>
          <a:xfrm flipV="1">
            <a:off x="7213573" y="360246"/>
            <a:ext cx="4978423" cy="91083"/>
          </a:xfrm>
          <a:prstGeom prst="rect">
            <a:avLst/>
          </a:prstGeom>
          <a:solidFill>
            <a:srgbClr val="63A53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Prostokąt 31"/>
          <p:cNvSpPr/>
          <p:nvPr/>
        </p:nvSpPr>
        <p:spPr>
          <a:xfrm flipV="1">
            <a:off x="7213601" y="440109"/>
            <a:ext cx="4978405" cy="180036"/>
          </a:xfrm>
          <a:prstGeom prst="rect">
            <a:avLst/>
          </a:prstGeom>
          <a:solidFill>
            <a:srgbClr val="63A537">
              <a:alpha val="5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7" name="Prostokąt zaokrąglony 32"/>
          <p:cNvSpPr/>
          <p:nvPr/>
        </p:nvSpPr>
        <p:spPr>
          <a:xfrm>
            <a:off x="7209787" y="497506"/>
            <a:ext cx="4084323" cy="27432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Prostokąt zaokrąglony 33"/>
          <p:cNvSpPr/>
          <p:nvPr/>
        </p:nvSpPr>
        <p:spPr>
          <a:xfrm>
            <a:off x="9831528" y="588946"/>
            <a:ext cx="2133596" cy="36576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9" name="Prostokąt 34"/>
          <p:cNvSpPr/>
          <p:nvPr/>
        </p:nvSpPr>
        <p:spPr>
          <a:xfrm>
            <a:off x="12113285" y="-2002"/>
            <a:ext cx="76837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0" name="Prostokąt 35"/>
          <p:cNvSpPr/>
          <p:nvPr/>
        </p:nvSpPr>
        <p:spPr>
          <a:xfrm>
            <a:off x="12059308" y="-2002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1" name="Prostokąt 36"/>
          <p:cNvSpPr/>
          <p:nvPr/>
        </p:nvSpPr>
        <p:spPr>
          <a:xfrm>
            <a:off x="12033906" y="-2002"/>
            <a:ext cx="12188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2" name="Prostokąt 37"/>
          <p:cNvSpPr/>
          <p:nvPr/>
        </p:nvSpPr>
        <p:spPr>
          <a:xfrm>
            <a:off x="11967228" y="-2002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3" name="Prostokąt 38"/>
          <p:cNvSpPr/>
          <p:nvPr/>
        </p:nvSpPr>
        <p:spPr>
          <a:xfrm>
            <a:off x="11887565" y="384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4" name="Prostokąt 39"/>
          <p:cNvSpPr/>
          <p:nvPr/>
        </p:nvSpPr>
        <p:spPr>
          <a:xfrm>
            <a:off x="11831302" y="384"/>
            <a:ext cx="12188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5" name="Tytuł — symbol zastępczy 21"/>
          <p:cNvSpPr txBox="1">
            <a:spLocks noGrp="1"/>
          </p:cNvSpPr>
          <p:nvPr>
            <p:ph type="title"/>
          </p:nvPr>
        </p:nvSpPr>
        <p:spPr>
          <a:xfrm>
            <a:off x="609603" y="1143000"/>
            <a:ext cx="10972800" cy="10668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pl-PL"/>
              <a:t>Kliknij, aby edytować styl wzorca tytułu</a:t>
            </a:r>
          </a:p>
        </p:txBody>
      </p:sp>
      <p:sp>
        <p:nvSpPr>
          <p:cNvPr id="16" name="Tekst — symbol zastępczy 12"/>
          <p:cNvSpPr txBox="1">
            <a:spLocks noGrp="1"/>
          </p:cNvSpPr>
          <p:nvPr>
            <p:ph type="body" idx="1"/>
          </p:nvPr>
        </p:nvSpPr>
        <p:spPr>
          <a:xfrm>
            <a:off x="609603" y="2249424"/>
            <a:ext cx="10972800" cy="432511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7" name="Stopka — symbol zastępczy 2"/>
          <p:cNvSpPr txBox="1">
            <a:spLocks noGrp="1"/>
          </p:cNvSpPr>
          <p:nvPr>
            <p:ph type="ftr" sz="quarter" idx="3"/>
          </p:nvPr>
        </p:nvSpPr>
        <p:spPr>
          <a:xfrm>
            <a:off x="7010403" y="612648"/>
            <a:ext cx="1767836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100" b="0" i="0" u="none" strike="noStrike" kern="1200" cap="none" spc="0" baseline="0">
                <a:solidFill>
                  <a:srgbClr val="4A7C29"/>
                </a:solidFill>
                <a:uFillTx/>
                <a:latin typeface="Calibri"/>
              </a:defRPr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18" name="Data — symbol zastępczy 13"/>
          <p:cNvSpPr txBox="1">
            <a:spLocks noGrp="1"/>
          </p:cNvSpPr>
          <p:nvPr>
            <p:ph type="dt" sz="half" idx="2"/>
          </p:nvPr>
        </p:nvSpPr>
        <p:spPr>
          <a:xfrm>
            <a:off x="8782043" y="612648"/>
            <a:ext cx="1276356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100" b="0" i="0" u="none" strike="noStrike" kern="1200" cap="none" spc="0" baseline="0">
                <a:solidFill>
                  <a:srgbClr val="4A7C29"/>
                </a:solidFill>
                <a:uFillTx/>
                <a:latin typeface="Calibri"/>
              </a:defRPr>
            </a:lvl1pPr>
          </a:lstStyle>
          <a:p>
            <a:pPr lvl="0"/>
            <a:fld id="{1D23DF89-F9E6-445D-B763-F10DF2402BEE}" type="datetime1">
              <a:rPr lang="pl-PL"/>
              <a:pPr lvl="0"/>
              <a:t>2021-12-07</a:t>
            </a:fld>
            <a:endParaRPr lang="pl-PL"/>
          </a:p>
        </p:txBody>
      </p:sp>
      <p:sp>
        <p:nvSpPr>
          <p:cNvPr id="19" name="Numer slajdu — symbol zastępczy 22"/>
          <p:cNvSpPr txBox="1">
            <a:spLocks noGrp="1"/>
          </p:cNvSpPr>
          <p:nvPr>
            <p:ph type="sldNum" sz="quarter" idx="4"/>
          </p:nvPr>
        </p:nvSpPr>
        <p:spPr>
          <a:xfrm>
            <a:off x="10899648" y="2267"/>
            <a:ext cx="1015998" cy="365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fld id="{84A2476B-8B6D-40EA-A8E7-9B19EDD81B45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marL="0" marR="0" lvl="0" indent="0" algn="l" defTabSz="914372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pl-PL" sz="4000" b="0" i="0" u="none" strike="noStrike" kern="1200" cap="none" spc="0" baseline="0">
          <a:solidFill>
            <a:srgbClr val="455F51"/>
          </a:solidFill>
          <a:uFillTx/>
          <a:latin typeface="Calibri"/>
        </a:defRPr>
      </a:lvl1pPr>
    </p:titleStyle>
    <p:bodyStyle>
      <a:lvl1pPr marL="365750" marR="0" lvl="0" indent="-256022" algn="l" defTabSz="914372" rtl="0" fontAlgn="auto" hangingPunct="1">
        <a:lnSpc>
          <a:spcPct val="100000"/>
        </a:lnSpc>
        <a:spcBef>
          <a:spcPts val="300"/>
        </a:spcBef>
        <a:spcAft>
          <a:spcPts val="0"/>
        </a:spcAft>
        <a:buClr>
          <a:srgbClr val="297D53"/>
        </a:buClr>
        <a:buSzPct val="100000"/>
        <a:buFont typeface="Georgia"/>
        <a:buChar char="•"/>
        <a:tabLst/>
        <a:defRPr lang="pl-PL" sz="2800" b="0" i="0" u="none" strike="noStrike" kern="1200" cap="none" spc="0" baseline="0">
          <a:solidFill>
            <a:srgbClr val="455F51"/>
          </a:solidFill>
          <a:uFillTx/>
          <a:latin typeface="Calibri"/>
        </a:defRPr>
      </a:lvl1pPr>
      <a:lvl2pPr marL="658349" marR="0" lvl="1" indent="-246878" algn="l" defTabSz="914372" rtl="0" fontAlgn="auto" hangingPunct="1">
        <a:lnSpc>
          <a:spcPct val="100000"/>
        </a:lnSpc>
        <a:spcBef>
          <a:spcPts val="300"/>
        </a:spcBef>
        <a:spcAft>
          <a:spcPts val="0"/>
        </a:spcAft>
        <a:buClr>
          <a:srgbClr val="4A7C29"/>
        </a:buClr>
        <a:buSzPct val="100000"/>
        <a:buFont typeface="Georgia"/>
        <a:buChar char="▫"/>
        <a:tabLst/>
        <a:defRPr lang="pl-PL" sz="2600" b="0" i="0" u="none" strike="noStrike" kern="1200" cap="none" spc="0" baseline="0">
          <a:solidFill>
            <a:srgbClr val="455F51"/>
          </a:solidFill>
          <a:uFillTx/>
          <a:latin typeface="Calibri"/>
        </a:defRPr>
      </a:lvl2pPr>
      <a:lvl3pPr marL="923516" marR="0" lvl="2" indent="-219446" algn="l" defTabSz="914372" rtl="0" fontAlgn="auto" hangingPunct="1">
        <a:lnSpc>
          <a:spcPct val="100000"/>
        </a:lnSpc>
        <a:spcBef>
          <a:spcPts val="300"/>
        </a:spcBef>
        <a:spcAft>
          <a:spcPts val="0"/>
        </a:spcAft>
        <a:buClr>
          <a:srgbClr val="4D671B"/>
        </a:buClr>
        <a:buSzPct val="100000"/>
        <a:buFont typeface="Wingdings 2" pitchFamily="18"/>
        <a:buChar char=""/>
        <a:tabLst/>
        <a:defRPr lang="pl-PL" sz="2400" b="0" i="0" u="none" strike="noStrike" kern="1200" cap="none" spc="0" baseline="0">
          <a:solidFill>
            <a:srgbClr val="455F51"/>
          </a:solidFill>
          <a:uFillTx/>
          <a:latin typeface="Calibri"/>
        </a:defRPr>
      </a:lvl3pPr>
      <a:lvl4pPr marL="1179548" marR="0" lvl="3" indent="-201158" algn="l" defTabSz="914372" rtl="0" fontAlgn="auto" hangingPunct="1">
        <a:lnSpc>
          <a:spcPct val="100000"/>
        </a:lnSpc>
        <a:spcBef>
          <a:spcPts val="300"/>
        </a:spcBef>
        <a:spcAft>
          <a:spcPts val="0"/>
        </a:spcAft>
        <a:buClr>
          <a:srgbClr val="4D671B"/>
        </a:buClr>
        <a:buSzPct val="100000"/>
        <a:buFont typeface="Wingdings 2" pitchFamily="18"/>
        <a:buChar char=""/>
        <a:tabLst/>
        <a:defRPr lang="pl-PL" sz="2200" b="0" i="0" u="none" strike="noStrike" kern="1200" cap="none" spc="0" baseline="0">
          <a:solidFill>
            <a:srgbClr val="455F51"/>
          </a:solidFill>
          <a:uFillTx/>
          <a:latin typeface="Calibri"/>
        </a:defRPr>
      </a:lvl4pPr>
      <a:lvl5pPr marL="1389851" marR="0" lvl="4" indent="-182870" algn="l" defTabSz="914372" rtl="0" fontAlgn="auto" hangingPunct="1">
        <a:lnSpc>
          <a:spcPct val="100000"/>
        </a:lnSpc>
        <a:spcBef>
          <a:spcPts val="300"/>
        </a:spcBef>
        <a:spcAft>
          <a:spcPts val="0"/>
        </a:spcAft>
        <a:buClr>
          <a:srgbClr val="4D671B"/>
        </a:buClr>
        <a:buSzPct val="100000"/>
        <a:buFont typeface="Wingdings 2" pitchFamily="18"/>
        <a:buChar char=""/>
        <a:tabLst/>
        <a:defRPr lang="pl-PL" sz="2000" b="0" i="0" u="none" strike="noStrike" kern="1200" cap="none" spc="0" baseline="0">
          <a:solidFill>
            <a:srgbClr val="455F51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ctrTitle"/>
          </p:nvPr>
        </p:nvSpPr>
        <p:spPr>
          <a:xfrm>
            <a:off x="285137" y="298938"/>
            <a:ext cx="11602062" cy="3230838"/>
          </a:xfrm>
        </p:spPr>
        <p:txBody>
          <a:bodyPr>
            <a:normAutofit fontScale="90000"/>
          </a:bodyPr>
          <a:lstStyle/>
          <a:p>
            <a:pPr lvl="0" algn="ctr"/>
            <a:r>
              <a:rPr lang="pl-PL" sz="2600" dirty="0"/>
              <a:t/>
            </a:r>
            <a:br>
              <a:rPr lang="pl-PL" sz="2600" dirty="0"/>
            </a:br>
            <a:r>
              <a:rPr lang="pl-PL" sz="2600" dirty="0"/>
              <a:t/>
            </a:r>
            <a:br>
              <a:rPr lang="pl-PL" sz="2600" dirty="0"/>
            </a:b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 smtClean="0"/>
              <a:t>Informacje </a:t>
            </a:r>
            <a:r>
              <a:rPr lang="pl-PL" sz="3600" dirty="0"/>
              <a:t>o konkursie nr </a:t>
            </a:r>
            <a:r>
              <a:rPr lang="pl-PL" sz="3600" dirty="0" smtClean="0"/>
              <a:t>6 dla partnerów KSOW </a:t>
            </a:r>
            <a:r>
              <a:rPr lang="pl-PL" sz="3600" dirty="0"/>
              <a:t>na posiedzenie grupy roboczej 8 grudnia 2021 r.</a:t>
            </a:r>
            <a:r>
              <a:rPr lang="pl-PL" sz="2600" dirty="0"/>
              <a:t/>
            </a:r>
            <a:br>
              <a:rPr lang="pl-PL" sz="2600" dirty="0"/>
            </a:br>
            <a:endParaRPr lang="en-US" sz="2600" dirty="0"/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1"/>
          </p:nvPr>
        </p:nvSpPr>
        <p:spPr>
          <a:xfrm>
            <a:off x="461552" y="3923096"/>
            <a:ext cx="6603997" cy="689485"/>
          </a:xfrm>
        </p:spPr>
        <p:txBody>
          <a:bodyPr/>
          <a:lstStyle/>
          <a:p>
            <a:pPr lvl="0">
              <a:lnSpc>
                <a:spcPct val="60000"/>
              </a:lnSpc>
            </a:pPr>
            <a:endParaRPr lang="pl-PL" sz="1800" dirty="0"/>
          </a:p>
          <a:p>
            <a:pPr lvl="0">
              <a:lnSpc>
                <a:spcPct val="60000"/>
              </a:lnSpc>
            </a:pPr>
            <a:r>
              <a:rPr lang="pl-PL" sz="1800" dirty="0" smtClean="0"/>
              <a:t>Warszawa, 8 </a:t>
            </a:r>
            <a:r>
              <a:rPr lang="pl-PL" sz="1800" dirty="0" smtClean="0"/>
              <a:t>grudnia 2021 </a:t>
            </a:r>
            <a:r>
              <a:rPr lang="pl-PL" sz="1800" dirty="0"/>
              <a:t>r.</a:t>
            </a:r>
          </a:p>
          <a:p>
            <a:pPr lvl="0">
              <a:lnSpc>
                <a:spcPct val="60000"/>
              </a:lnSpc>
            </a:pPr>
            <a:endParaRPr lang="pl-PL" sz="1800" dirty="0"/>
          </a:p>
          <a:p>
            <a:pPr lvl="0">
              <a:lnSpc>
                <a:spcPct val="60000"/>
              </a:lnSpc>
            </a:pPr>
            <a:endParaRPr lang="pl-PL" sz="1800" dirty="0"/>
          </a:p>
          <a:p>
            <a:pPr lvl="0">
              <a:lnSpc>
                <a:spcPct val="60000"/>
              </a:lnSpc>
            </a:pPr>
            <a:endParaRPr lang="pl-PL" sz="1800" dirty="0"/>
          </a:p>
          <a:p>
            <a:pPr lvl="0">
              <a:lnSpc>
                <a:spcPct val="60000"/>
              </a:lnSpc>
            </a:pPr>
            <a:endParaRPr lang="pl-PL" sz="1800" dirty="0"/>
          </a:p>
        </p:txBody>
      </p:sp>
      <p:pic>
        <p:nvPicPr>
          <p:cNvPr id="4098" name="Obraz 8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032" y="5194343"/>
            <a:ext cx="9187249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3" y="939800"/>
            <a:ext cx="10972800" cy="1270003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Tematy </a:t>
            </a:r>
            <a:r>
              <a:rPr lang="pl-PL" dirty="0"/>
              <a:t>operacji partnerów </a:t>
            </a:r>
            <a:r>
              <a:rPr lang="pl-PL" dirty="0" smtClean="0"/>
              <a:t>KSOW w konkursie </a:t>
            </a:r>
            <a:r>
              <a:rPr lang="pl-PL" dirty="0" smtClean="0"/>
              <a:t>6/2022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109728" indent="0" algn="just">
              <a:lnSpc>
                <a:spcPct val="120000"/>
              </a:lnSpc>
              <a:buNone/>
            </a:pPr>
            <a:r>
              <a:rPr lang="pl-PL" sz="3600" b="1" dirty="0" smtClean="0"/>
              <a:t>2. </a:t>
            </a:r>
            <a:r>
              <a:rPr lang="pl-PL" sz="3600" b="1" dirty="0" smtClean="0"/>
              <a:t>Przedsiębiorczość </a:t>
            </a:r>
            <a:r>
              <a:rPr lang="pl-PL" sz="3600" b="1" dirty="0"/>
              <a:t>na obszarach wiejskich oraz poprawa sytuacji rolnika w łańcuchu dostaw – wymiana i upowszechnianie wiedzy i doświadczeń dotyczących: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pl-PL" sz="3200" b="1" dirty="0" smtClean="0"/>
              <a:t>a</a:t>
            </a:r>
            <a:r>
              <a:rPr lang="pl-PL" sz="3200" b="1" dirty="0" smtClean="0"/>
              <a:t>) </a:t>
            </a:r>
            <a:r>
              <a:rPr lang="pl-PL" sz="3200" dirty="0" smtClean="0"/>
              <a:t>korzyści </a:t>
            </a:r>
            <a:r>
              <a:rPr lang="pl-PL" sz="3200" dirty="0"/>
              <a:t>ze współpracy rolników w formie spółdzielni, zrzeszeń, spółek handlowych, w tym także o statusie grupy producentów rolnych lub organizacji producentów,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pl-PL" sz="3200" b="1" dirty="0" smtClean="0"/>
              <a:t>b</a:t>
            </a:r>
            <a:r>
              <a:rPr lang="pl-PL" sz="3200" b="1" dirty="0" smtClean="0"/>
              <a:t>) </a:t>
            </a:r>
            <a:r>
              <a:rPr lang="pl-PL" sz="3200" dirty="0" smtClean="0"/>
              <a:t>krótkich </a:t>
            </a:r>
            <a:r>
              <a:rPr lang="pl-PL" sz="3200" dirty="0"/>
              <a:t>łańcuchów dostaw żywności, budowania relacji producenta żywności z konsumentem oraz nowych modeli organizacji produkcji i sprzedaży, w tym RHD i MOL,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pl-PL" sz="3200" b="1" dirty="0" smtClean="0"/>
              <a:t>c</a:t>
            </a:r>
            <a:r>
              <a:rPr lang="pl-PL" sz="3200" b="1" dirty="0" smtClean="0"/>
              <a:t>) </a:t>
            </a:r>
            <a:r>
              <a:rPr lang="pl-PL" sz="3200" dirty="0" smtClean="0"/>
              <a:t>dobrych </a:t>
            </a:r>
            <a:r>
              <a:rPr lang="pl-PL" sz="3200" dirty="0"/>
              <a:t>praktyk dotyczących przedsiębiorczości na obszarach wiejskich (z uwzględnieniem zrealizowanych projektów współfinansowanych z PROW), w tym ekonomii społecznej oraz gospodarstw opiekuńczych,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pl-PL" sz="3200" b="1" dirty="0" smtClean="0"/>
              <a:t>d</a:t>
            </a:r>
            <a:r>
              <a:rPr lang="pl-PL" sz="3200" b="1" dirty="0" smtClean="0"/>
              <a:t>) </a:t>
            </a:r>
            <a:r>
              <a:rPr lang="pl-PL" sz="3200" dirty="0" smtClean="0"/>
              <a:t>rozwoju </a:t>
            </a:r>
            <a:r>
              <a:rPr lang="pl-PL" sz="3200" dirty="0"/>
              <a:t>i promocji sektora usług czasu wolnego, w tym rozwoju pozarolniczych funkcji gospodarstw rolnych m.in. w ramach gospodarstw agroturystycznych i zagród edukacyjnych,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pl-PL" sz="3200" b="1" dirty="0" smtClean="0"/>
              <a:t>e</a:t>
            </a:r>
            <a:r>
              <a:rPr lang="pl-PL" sz="3200" b="1" dirty="0" smtClean="0"/>
              <a:t>) </a:t>
            </a:r>
            <a:r>
              <a:rPr lang="pl-PL" sz="3200" dirty="0" smtClean="0"/>
              <a:t>praktycznego </a:t>
            </a:r>
            <a:r>
              <a:rPr lang="pl-PL" sz="3200" dirty="0"/>
              <a:t>zdobywania wiedzy przez uczniów i studentów szkół rolniczych oraz możliwości rozwoju 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i </a:t>
            </a:r>
            <a:r>
              <a:rPr lang="pl-PL" sz="3200" dirty="0"/>
              <a:t>prowadzenia działalności po ukończeniu tych szkół – dobre praktyki (w tym na przykładzie projektów współfinansowanych z PROW).</a:t>
            </a:r>
          </a:p>
          <a:p>
            <a:pPr marL="109728" indent="0" algn="just">
              <a:lnSpc>
                <a:spcPct val="120000"/>
              </a:lnSpc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3216637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3" y="939800"/>
            <a:ext cx="10972800" cy="1270003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Tematy </a:t>
            </a:r>
            <a:r>
              <a:rPr lang="pl-PL" dirty="0"/>
              <a:t>operacji </a:t>
            </a:r>
            <a:r>
              <a:rPr lang="pl-PL" dirty="0" smtClean="0"/>
              <a:t>partnerów </a:t>
            </a:r>
            <a:r>
              <a:rPr lang="pl-PL" dirty="0" smtClean="0"/>
              <a:t>KSOW w konkursie </a:t>
            </a:r>
            <a:r>
              <a:rPr lang="pl-PL" dirty="0" smtClean="0"/>
              <a:t>6/2022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 algn="just">
              <a:lnSpc>
                <a:spcPct val="120000"/>
              </a:lnSpc>
              <a:buNone/>
            </a:pPr>
            <a:r>
              <a:rPr lang="pl-PL" sz="2600" b="1" dirty="0" smtClean="0"/>
              <a:t>3. Tradycja </a:t>
            </a:r>
            <a:r>
              <a:rPr lang="pl-PL" sz="2600" b="1" dirty="0"/>
              <a:t>i dziedzictwo kulturowe wsi – wymiana i upowszechnianie wiedzy i doświadczeń dotyczących ginących zawodów, lokalnego rękodzieła i produktów lokalnych</a:t>
            </a:r>
            <a:r>
              <a:rPr lang="pl-PL" sz="2600" b="1" dirty="0" smtClean="0"/>
              <a:t>.</a:t>
            </a:r>
          </a:p>
          <a:p>
            <a:pPr marL="109728" indent="0" algn="just">
              <a:lnSpc>
                <a:spcPct val="120000"/>
              </a:lnSpc>
              <a:buNone/>
            </a:pPr>
            <a:endParaRPr lang="pl-PL" sz="2600" b="1" dirty="0"/>
          </a:p>
          <a:p>
            <a:pPr marL="109728" indent="0" algn="just">
              <a:lnSpc>
                <a:spcPct val="120000"/>
              </a:lnSpc>
              <a:buNone/>
            </a:pPr>
            <a:r>
              <a:rPr lang="pl-PL" sz="2600" b="1" dirty="0" smtClean="0"/>
              <a:t>4. Rozwój </a:t>
            </a:r>
            <a:r>
              <a:rPr lang="pl-PL" sz="2600" b="1" dirty="0"/>
              <a:t>lokalny – wymiana i upowszechnianie wiedzy i doświadczeń dotyczących: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pl-PL" sz="2300" b="1" dirty="0"/>
              <a:t>a</a:t>
            </a:r>
            <a:r>
              <a:rPr lang="pl-PL" sz="2300" b="1" dirty="0" smtClean="0"/>
              <a:t>) </a:t>
            </a:r>
            <a:r>
              <a:rPr lang="pl-PL" sz="2300" dirty="0" smtClean="0"/>
              <a:t>poprawy </a:t>
            </a:r>
            <a:r>
              <a:rPr lang="pl-PL" sz="2300" dirty="0"/>
              <a:t>dostępu do infrastruktury publicznej w celu wzmocnienia przewag danego obszaru, wyrównywania szans rozwojowych wszystkich mieszkańców oraz dywersyfikacji zatrudnienia na obszarach wiejskich,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pl-PL" sz="2300" b="1" dirty="0"/>
              <a:t>b</a:t>
            </a:r>
            <a:r>
              <a:rPr lang="pl-PL" sz="2300" b="1" dirty="0" smtClean="0"/>
              <a:t>) </a:t>
            </a:r>
            <a:r>
              <a:rPr lang="pl-PL" sz="2300" dirty="0" smtClean="0"/>
              <a:t>wykorzystania </a:t>
            </a:r>
            <a:r>
              <a:rPr lang="pl-PL" sz="2300" dirty="0"/>
              <a:t>powiązań z małymi miejscowościami i dużymi miastami przez tworzenie sieci powiązań między wsią a miastem</a:t>
            </a:r>
            <a:r>
              <a:rPr lang="pl-PL" sz="2300" dirty="0" smtClean="0"/>
              <a:t>,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pl-PL" sz="2300" b="1" dirty="0"/>
              <a:t>c</a:t>
            </a:r>
            <a:r>
              <a:rPr lang="pl-PL" sz="2300" b="1" dirty="0" smtClean="0"/>
              <a:t>) </a:t>
            </a:r>
            <a:r>
              <a:rPr lang="pl-PL" sz="2300" dirty="0" smtClean="0"/>
              <a:t>rozwoju </a:t>
            </a:r>
            <a:r>
              <a:rPr lang="pl-PL" sz="2300" dirty="0"/>
              <a:t>współpracy na obszarach wiejskich w wymiarze produkcyjnym, usługowym i społecznym przez dążenie do wdrożenia formuły „wsi wielofunkcyjnej”, która rozwija się nie tylko w sektorze rolniczym, ale także przez rozwój innych gałęzi lokalnej gospodarki z zachowaniem zasad proekologicznych oraz sprzyja zauważalnemu podwyższeniu jakości życia mieszkańców,</a:t>
            </a:r>
          </a:p>
          <a:p>
            <a:pPr marL="109728" indent="0" algn="just">
              <a:lnSpc>
                <a:spcPct val="120000"/>
              </a:lnSpc>
              <a:buNone/>
            </a:pPr>
            <a:endParaRPr lang="pl-PL" sz="2300" dirty="0"/>
          </a:p>
          <a:p>
            <a:pPr marL="109728" indent="0" algn="just">
              <a:lnSpc>
                <a:spcPct val="120000"/>
              </a:lnSpc>
              <a:buNone/>
            </a:pPr>
            <a:endParaRPr lang="pl-PL" sz="2300" dirty="0"/>
          </a:p>
        </p:txBody>
      </p:sp>
    </p:spTree>
    <p:extLst>
      <p:ext uri="{BB962C8B-B14F-4D97-AF65-F5344CB8AC3E}">
        <p14:creationId xmlns:p14="http://schemas.microsoft.com/office/powerpoint/2010/main" val="3228548246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3" y="939800"/>
            <a:ext cx="10972800" cy="1270003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Tematy </a:t>
            </a:r>
            <a:r>
              <a:rPr lang="pl-PL" dirty="0"/>
              <a:t>operacji </a:t>
            </a:r>
            <a:r>
              <a:rPr lang="pl-PL" dirty="0" smtClean="0"/>
              <a:t>partnerów </a:t>
            </a:r>
            <a:r>
              <a:rPr lang="pl-PL" dirty="0" smtClean="0"/>
              <a:t>KSOW w konkursie </a:t>
            </a:r>
            <a:r>
              <a:rPr lang="pl-PL" dirty="0" smtClean="0"/>
              <a:t>6/2022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3" y="2249424"/>
            <a:ext cx="10972800" cy="3935476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20000"/>
              </a:lnSpc>
              <a:buNone/>
            </a:pPr>
            <a:r>
              <a:rPr lang="pl-PL" sz="1900" b="1" dirty="0" smtClean="0"/>
              <a:t>d</a:t>
            </a:r>
            <a:r>
              <a:rPr lang="pl-PL" sz="1900" b="1" dirty="0" smtClean="0"/>
              <a:t>) </a:t>
            </a:r>
            <a:r>
              <a:rPr lang="pl-PL" sz="1900" dirty="0" smtClean="0"/>
              <a:t>identyfikacji </a:t>
            </a:r>
            <a:r>
              <a:rPr lang="pl-PL" sz="1900" dirty="0"/>
              <a:t>potencjału lokalnych społeczności w kierunku tworzenia strategii promocji produktu lokalnego,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pl-PL" sz="1900" b="1" dirty="0" smtClean="0"/>
              <a:t>e</a:t>
            </a:r>
            <a:r>
              <a:rPr lang="pl-PL" sz="1900" b="1" dirty="0" smtClean="0"/>
              <a:t>) </a:t>
            </a:r>
            <a:r>
              <a:rPr lang="pl-PL" sz="1900" dirty="0" smtClean="0"/>
              <a:t>działalności </a:t>
            </a:r>
            <a:r>
              <a:rPr lang="pl-PL" sz="1900" dirty="0"/>
              <a:t>kół gospodyń wiejskich jako szansy na wykorzystanie potencjału kobiet dla rozwoju lokalnej </a:t>
            </a:r>
            <a:r>
              <a:rPr lang="pl-PL" sz="1900" dirty="0" smtClean="0"/>
              <a:t>społeczności,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pl-PL" sz="1900" b="1" dirty="0" smtClean="0"/>
              <a:t>f) </a:t>
            </a:r>
            <a:r>
              <a:rPr lang="pl-PL" sz="1900" dirty="0" smtClean="0"/>
              <a:t>inteligentnych wiosek </a:t>
            </a:r>
            <a:r>
              <a:rPr lang="pl-PL" sz="1900" dirty="0" smtClean="0"/>
              <a:t>- wspierania </a:t>
            </a:r>
            <a:r>
              <a:rPr lang="pl-PL" sz="1900" dirty="0"/>
              <a:t>oddolnych inicjatyw i narzędzi wykorzystujących nowoczesne metody </a:t>
            </a:r>
            <a:r>
              <a:rPr lang="pl-PL" sz="1900" dirty="0" smtClean="0"/>
              <a:t/>
            </a:r>
            <a:br>
              <a:rPr lang="pl-PL" sz="1900" dirty="0" smtClean="0"/>
            </a:br>
            <a:r>
              <a:rPr lang="pl-PL" sz="1900" dirty="0" smtClean="0"/>
              <a:t>i </a:t>
            </a:r>
            <a:r>
              <a:rPr lang="pl-PL" sz="1900" dirty="0"/>
              <a:t>technologie, które służą poprawie jakości i poziomu życia mieszkańców obszarów wiejskich, w tym poprawie konkurencyjności terenów wiejskich, promujących ideę smart </a:t>
            </a:r>
            <a:r>
              <a:rPr lang="pl-PL" sz="1900" dirty="0" err="1" smtClean="0"/>
              <a:t>village</a:t>
            </a:r>
            <a:r>
              <a:rPr lang="pl-PL" sz="1900" dirty="0"/>
              <a:t>,</a:t>
            </a:r>
            <a:endParaRPr lang="pl-PL" sz="1900" dirty="0" smtClean="0"/>
          </a:p>
          <a:p>
            <a:pPr marL="109728" indent="0" algn="just">
              <a:lnSpc>
                <a:spcPct val="120000"/>
              </a:lnSpc>
              <a:buNone/>
            </a:pPr>
            <a:r>
              <a:rPr lang="pl-PL" sz="1900" b="1" dirty="0" smtClean="0"/>
              <a:t>g</a:t>
            </a:r>
            <a:r>
              <a:rPr lang="pl-PL" sz="1900" b="1" dirty="0" smtClean="0"/>
              <a:t>) </a:t>
            </a:r>
            <a:r>
              <a:rPr lang="pl-PL" sz="1900" dirty="0" smtClean="0"/>
              <a:t>planowania </a:t>
            </a:r>
            <a:r>
              <a:rPr lang="pl-PL" sz="1900" dirty="0" smtClean="0"/>
              <a:t>rozwoju lokalnego z uwzględnieniem potencjału ekonomicznego, społecznego </a:t>
            </a:r>
            <a:r>
              <a:rPr lang="pl-PL" sz="1900" dirty="0" smtClean="0"/>
              <a:t/>
            </a:r>
            <a:br>
              <a:rPr lang="pl-PL" sz="1900" dirty="0" smtClean="0"/>
            </a:br>
            <a:r>
              <a:rPr lang="pl-PL" sz="1900" dirty="0" smtClean="0"/>
              <a:t>i </a:t>
            </a:r>
            <a:r>
              <a:rPr lang="pl-PL" sz="1900" dirty="0" smtClean="0"/>
              <a:t>środowiskowego danego obszaru,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pl-PL" sz="1900" b="1" dirty="0" smtClean="0"/>
              <a:t>h) </a:t>
            </a:r>
            <a:r>
              <a:rPr lang="pl-PL" sz="1900" dirty="0" smtClean="0"/>
              <a:t>planowania </a:t>
            </a:r>
            <a:r>
              <a:rPr lang="pl-PL" sz="1900" dirty="0" smtClean="0"/>
              <a:t>i wdrażania rozwoju lokalnego wśród pracowników lub członków LGD.</a:t>
            </a:r>
            <a:endParaRPr lang="pl-PL" sz="1900" dirty="0"/>
          </a:p>
          <a:p>
            <a:pPr marL="109728" indent="0" algn="just">
              <a:lnSpc>
                <a:spcPct val="120000"/>
              </a:lnSpc>
              <a:buNone/>
            </a:pPr>
            <a:endParaRPr lang="pl-PL" sz="3600" dirty="0"/>
          </a:p>
          <a:p>
            <a:pPr marL="109728" indent="0" algn="just">
              <a:lnSpc>
                <a:spcPct val="120000"/>
              </a:lnSpc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2328611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3" y="939800"/>
            <a:ext cx="10972800" cy="1270003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Tematy </a:t>
            </a:r>
            <a:r>
              <a:rPr lang="pl-PL" dirty="0"/>
              <a:t>operacji </a:t>
            </a:r>
            <a:r>
              <a:rPr lang="pl-PL" dirty="0" smtClean="0"/>
              <a:t>partnerów </a:t>
            </a:r>
            <a:r>
              <a:rPr lang="pl-PL" dirty="0" smtClean="0"/>
              <a:t>KSOW w konkursie </a:t>
            </a:r>
            <a:r>
              <a:rPr lang="pl-PL" dirty="0" smtClean="0"/>
              <a:t>6/2022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3" y="1855433"/>
            <a:ext cx="10972800" cy="4719103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20000"/>
              </a:lnSpc>
              <a:buNone/>
            </a:pPr>
            <a:r>
              <a:rPr lang="pl-PL" sz="2000" b="1" dirty="0" smtClean="0"/>
              <a:t>5. Nowoczesne </a:t>
            </a:r>
            <a:r>
              <a:rPr lang="pl-PL" sz="2000" b="1" dirty="0"/>
              <a:t>i innowacyjne rozwiązania oraz dobre praktyki w rolnictwie i na obszarach wiejskich – wymiana i upowszechnianie wiedzy i doświadczeń dotyczących: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pl-PL" sz="1900" b="1" dirty="0" smtClean="0"/>
              <a:t>a</a:t>
            </a:r>
            <a:r>
              <a:rPr lang="pl-PL" sz="1900" b="1" dirty="0" smtClean="0"/>
              <a:t>) </a:t>
            </a:r>
            <a:r>
              <a:rPr lang="pl-PL" sz="1900" dirty="0" smtClean="0"/>
              <a:t>rozwiązań </a:t>
            </a:r>
            <a:r>
              <a:rPr lang="pl-PL" sz="1900" dirty="0"/>
              <a:t>technicznych i technologicznych w produkcji rolniczej, w tym z wykorzystaniem technologii informacyjnych i komunikacyjnych,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pl-PL" sz="1900" b="1" dirty="0" smtClean="0"/>
              <a:t>b</a:t>
            </a:r>
            <a:r>
              <a:rPr lang="pl-PL" sz="1900" b="1" dirty="0" smtClean="0"/>
              <a:t>) </a:t>
            </a:r>
            <a:r>
              <a:rPr lang="pl-PL" sz="1900" dirty="0" smtClean="0"/>
              <a:t>zarządzania</a:t>
            </a:r>
            <a:r>
              <a:rPr lang="pl-PL" sz="1900" dirty="0"/>
              <a:t>, organizacji i planowania w gospodarstwie rolnym</a:t>
            </a:r>
            <a:r>
              <a:rPr lang="pl-PL" sz="1900" dirty="0" smtClean="0"/>
              <a:t>.</a:t>
            </a:r>
          </a:p>
          <a:p>
            <a:pPr marL="109728" indent="0" algn="just">
              <a:lnSpc>
                <a:spcPct val="120000"/>
              </a:lnSpc>
              <a:buNone/>
            </a:pPr>
            <a:endParaRPr lang="pl-PL" sz="1900" dirty="0"/>
          </a:p>
          <a:p>
            <a:pPr marL="109728" indent="0" algn="just">
              <a:lnSpc>
                <a:spcPct val="120000"/>
              </a:lnSpc>
              <a:buNone/>
            </a:pPr>
            <a:r>
              <a:rPr lang="pl-PL" sz="2000" b="1" dirty="0" smtClean="0"/>
              <a:t>6. Wymiana </a:t>
            </a:r>
            <a:r>
              <a:rPr lang="pl-PL" sz="2000" b="1" dirty="0"/>
              <a:t>i upowszechnianie wiedzy i doświadczeń dotyczących ograniczania strat i marnotrawstwa w łańcuchu dostaw żywności</a:t>
            </a:r>
            <a:r>
              <a:rPr lang="pl-PL" sz="2000" dirty="0" smtClean="0"/>
              <a:t>.</a:t>
            </a:r>
          </a:p>
          <a:p>
            <a:pPr marL="109728" indent="0" algn="just">
              <a:lnSpc>
                <a:spcPct val="120000"/>
              </a:lnSpc>
              <a:buNone/>
            </a:pPr>
            <a:endParaRPr lang="pl-PL" sz="2000" dirty="0"/>
          </a:p>
          <a:p>
            <a:pPr marL="109728" indent="0" algn="just">
              <a:lnSpc>
                <a:spcPct val="120000"/>
              </a:lnSpc>
              <a:buNone/>
            </a:pPr>
            <a:r>
              <a:rPr lang="pl-PL" sz="2000" b="1" dirty="0" smtClean="0"/>
              <a:t>7. </a:t>
            </a:r>
            <a:r>
              <a:rPr lang="pl-PL" sz="2000" b="1" dirty="0" smtClean="0"/>
              <a:t>Wymiana </a:t>
            </a:r>
            <a:r>
              <a:rPr lang="pl-PL" sz="2000" b="1" dirty="0"/>
              <a:t>i upowszechnianie wiedzy i doświadczeń dotyczących zarządzania wodami opadowymi, 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>w </a:t>
            </a:r>
            <a:r>
              <a:rPr lang="pl-PL" sz="2000" b="1" dirty="0"/>
              <a:t>tym małej retencji i oszczędnego gospodarowania wodą w rolnictwie i na obszarach wiejskich.</a:t>
            </a:r>
          </a:p>
          <a:p>
            <a:pPr marL="109728" indent="0" algn="just">
              <a:lnSpc>
                <a:spcPct val="120000"/>
              </a:lnSpc>
              <a:buNone/>
            </a:pPr>
            <a:endParaRPr lang="pl-PL" sz="3600" dirty="0" smtClean="0"/>
          </a:p>
          <a:p>
            <a:pPr marL="109728" indent="0" algn="just">
              <a:lnSpc>
                <a:spcPct val="120000"/>
              </a:lnSpc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5103560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pl-PL" dirty="0"/>
              <a:t>Dziękuję za uwagę</a:t>
            </a:r>
          </a:p>
        </p:txBody>
      </p:sp>
      <p:pic>
        <p:nvPicPr>
          <p:cNvPr id="3074" name="Obraz 8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390" y="4990714"/>
            <a:ext cx="9106929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u="sng" dirty="0"/>
              <a:t>Zmiany wynikające z rozporządzenia </a:t>
            </a:r>
            <a:r>
              <a:rPr lang="pl-PL" u="sng" dirty="0" smtClean="0"/>
              <a:t>w sprawie krajowej sieci obszarów wiejskich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3" y="2249424"/>
            <a:ext cx="10972800" cy="4462094"/>
          </a:xfrm>
        </p:spPr>
        <p:txBody>
          <a:bodyPr>
            <a:normAutofit fontScale="25000" lnSpcReduction="20000"/>
          </a:bodyPr>
          <a:lstStyle/>
          <a:p>
            <a:pPr marL="109728" indent="0">
              <a:buNone/>
            </a:pPr>
            <a:r>
              <a:rPr lang="pl-PL" sz="7200" b="1" dirty="0"/>
              <a:t>Zmiana w zakresie warunków wyboru operacji</a:t>
            </a:r>
            <a:r>
              <a:rPr lang="pl-PL" sz="7200" b="1" dirty="0" smtClean="0"/>
              <a:t>.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lnSpc>
                <a:spcPct val="120000"/>
              </a:lnSpc>
              <a:buNone/>
            </a:pPr>
            <a:r>
              <a:rPr lang="pl-PL" sz="7200" b="1" dirty="0" smtClean="0"/>
              <a:t>1</a:t>
            </a:r>
            <a:r>
              <a:rPr lang="pl-PL" sz="7200" b="1" dirty="0" smtClean="0"/>
              <a:t>. Rezygnacja </a:t>
            </a:r>
            <a:r>
              <a:rPr lang="pl-PL" sz="7200" b="1" dirty="0"/>
              <a:t>z dwóch warunków wyboru operacji: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pl-PL" sz="7200" b="1" dirty="0" smtClean="0"/>
              <a:t>a) </a:t>
            </a:r>
            <a:r>
              <a:rPr lang="pl-PL" sz="7200" dirty="0" smtClean="0"/>
              <a:t>nie </a:t>
            </a:r>
            <a:r>
              <a:rPr lang="pl-PL" sz="7200" dirty="0"/>
              <a:t>została zawarta umowa przez partnera KSOW na realizację tej samej operacji w ramach tego samego </a:t>
            </a:r>
            <a:r>
              <a:rPr lang="pl-PL" sz="7200" dirty="0" smtClean="0"/>
              <a:t>  konkursu </a:t>
            </a:r>
            <a:r>
              <a:rPr lang="pl-PL" sz="7200" dirty="0"/>
              <a:t>– partner nie będzie składał oświadczenia w tym zakresie;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pl-PL" sz="7200" b="1" dirty="0" smtClean="0"/>
              <a:t>b) </a:t>
            </a:r>
            <a:r>
              <a:rPr lang="pl-PL" sz="7200" dirty="0" smtClean="0"/>
              <a:t>koszty </a:t>
            </a:r>
            <a:r>
              <a:rPr lang="pl-PL" sz="7200" dirty="0"/>
              <a:t>realizacji operacji są rodzajowo zgodne z kosztami, które mogą być ponoszone przez partnera KSOW </a:t>
            </a:r>
            <a:r>
              <a:rPr lang="pl-PL" sz="7200" dirty="0" smtClean="0"/>
              <a:t/>
            </a:r>
            <a:br>
              <a:rPr lang="pl-PL" sz="7200" dirty="0" smtClean="0"/>
            </a:br>
            <a:r>
              <a:rPr lang="pl-PL" sz="7200" dirty="0" smtClean="0"/>
              <a:t>w </a:t>
            </a:r>
            <a:r>
              <a:rPr lang="pl-PL" sz="7200" dirty="0"/>
              <a:t>ramach dwuletniego planu operacyjnego zgodnie z przepisami rozporządzenia PT.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pl-PL" sz="7200" b="1" dirty="0" smtClean="0"/>
              <a:t>2</a:t>
            </a:r>
            <a:r>
              <a:rPr lang="pl-PL" sz="7200" b="1" dirty="0" smtClean="0"/>
              <a:t>. Dwa </a:t>
            </a:r>
            <a:r>
              <a:rPr lang="pl-PL" sz="7200" b="1" dirty="0"/>
              <a:t>nowe warunki wyboru operacji: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pl-PL" sz="7200" b="1" dirty="0" smtClean="0"/>
              <a:t>a) </a:t>
            </a:r>
            <a:r>
              <a:rPr lang="pl-PL" sz="7200" dirty="0" smtClean="0"/>
              <a:t>koszty </a:t>
            </a:r>
            <a:r>
              <a:rPr lang="pl-PL" sz="7200" dirty="0"/>
              <a:t>ujęte w zestawieniu rzeczowo-finansowym tej operacji nie są finansowane z udziałem innych środków publicznych, a w </a:t>
            </a:r>
            <a:r>
              <a:rPr lang="pl-PL" sz="7200" dirty="0" smtClean="0"/>
              <a:t>przypadku </a:t>
            </a:r>
            <a:r>
              <a:rPr lang="pl-PL" sz="7200" dirty="0"/>
              <a:t>jednostek sektora finansów publicznych –  nie są finansowane z udziałem środków publicznych stanowiących środki pochodzące z budżetu Unii Europejskiej, ze środków z pomocy udzielanej przez państwa członkowskie Europejskiego Porozumienia o Wolnym Handlu (EFTA) niepodlegających zwrotowi lub środków stanowiących środki pochodzące z innych źródeł zagranicznych niepodlegających zwrotowi – partner będzie składał </a:t>
            </a:r>
            <a:r>
              <a:rPr lang="pl-PL" sz="7200" dirty="0" smtClean="0"/>
              <a:t>oświadczenie </a:t>
            </a:r>
            <a:r>
              <a:rPr lang="pl-PL" sz="7200" dirty="0"/>
              <a:t>w </a:t>
            </a:r>
            <a:r>
              <a:rPr lang="pl-PL" sz="7200" dirty="0"/>
              <a:t>tym zakresie;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pl-PL" sz="7200" b="1" dirty="0" smtClean="0"/>
              <a:t>b) </a:t>
            </a:r>
            <a:r>
              <a:rPr lang="pl-PL" sz="7200" dirty="0" smtClean="0"/>
              <a:t>co </a:t>
            </a:r>
            <a:r>
              <a:rPr lang="pl-PL" sz="7200" dirty="0"/>
              <a:t>najmniej 85% zaplanowanych kosztów realizacji operacji ujętych w zestawieniu rzeczowo-finansowym jest kwalifikowalnych w </a:t>
            </a:r>
            <a:r>
              <a:rPr lang="pl-PL" sz="7200" dirty="0" smtClean="0"/>
              <a:t>ramach </a:t>
            </a:r>
            <a:r>
              <a:rPr lang="pl-PL" sz="7200" dirty="0"/>
              <a:t>dwuletniego planu operacyjnego zgodnie z przepisami rozporządzenia PT.</a:t>
            </a:r>
          </a:p>
          <a:p>
            <a:pPr marL="109728" indent="0" algn="just">
              <a:lnSpc>
                <a:spcPct val="120000"/>
              </a:lnSpc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9825378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u="sng" dirty="0" smtClean="0"/>
              <a:t>c.d. </a:t>
            </a:r>
            <a:r>
              <a:rPr lang="pl-PL" u="sng" dirty="0" smtClean="0"/>
              <a:t>Zmiany </a:t>
            </a:r>
            <a:r>
              <a:rPr lang="pl-PL" u="sng" dirty="0"/>
              <a:t>wynikające z rozporządzenia </a:t>
            </a:r>
            <a:r>
              <a:rPr lang="pl-PL" u="sng" dirty="0" smtClean="0"/>
              <a:t>w sprawie krajowej sieci obszarów wiejskich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2000" b="1" dirty="0"/>
              <a:t>Zmiana w zakresie kryteriów wyboru operacji</a:t>
            </a:r>
            <a:r>
              <a:rPr lang="pl-PL" sz="2000" b="1" dirty="0" smtClean="0"/>
              <a:t>.</a:t>
            </a:r>
          </a:p>
          <a:p>
            <a:pPr marL="109728" indent="0">
              <a:buNone/>
            </a:pPr>
            <a:endParaRPr lang="pl-PL" sz="1800" dirty="0"/>
          </a:p>
          <a:p>
            <a:pPr marL="109728" indent="0" algn="just">
              <a:buNone/>
            </a:pPr>
            <a:r>
              <a:rPr lang="pl-PL" sz="1800" b="1" dirty="0" smtClean="0"/>
              <a:t>1</a:t>
            </a:r>
            <a:r>
              <a:rPr lang="pl-PL" sz="1800" b="1" dirty="0" smtClean="0"/>
              <a:t>. Rozszerzenie </a:t>
            </a:r>
            <a:r>
              <a:rPr lang="pl-PL" sz="1800" b="1" dirty="0"/>
              <a:t>oceny spełnienia kryterium </a:t>
            </a:r>
            <a:r>
              <a:rPr lang="pl-PL" sz="1800" dirty="0"/>
              <a:t>„przewidywane efekty realizacji operacji są zgodne z celem KSOW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i </a:t>
            </a:r>
            <a:r>
              <a:rPr lang="pl-PL" sz="1800" dirty="0"/>
              <a:t>działaniem planu działania wskazanymi we wniosku o wybór operacji oraz został opisany przewidywany wpływ jej realizacji na rozwój obszarów wiejskich” o zgodność efektów z priorytetem PROW</a:t>
            </a:r>
            <a:r>
              <a:rPr lang="pl-PL" sz="1800" dirty="0" smtClean="0"/>
              <a:t>.</a:t>
            </a:r>
          </a:p>
          <a:p>
            <a:pPr marL="109728" indent="0">
              <a:buNone/>
            </a:pPr>
            <a:endParaRPr lang="pl-PL" sz="1800" dirty="0"/>
          </a:p>
          <a:p>
            <a:pPr marL="109728" indent="0">
              <a:buNone/>
            </a:pPr>
            <a:r>
              <a:rPr lang="pl-PL" sz="1800" b="1" dirty="0" smtClean="0"/>
              <a:t>2</a:t>
            </a:r>
            <a:r>
              <a:rPr lang="pl-PL" sz="1800" b="1" dirty="0" smtClean="0"/>
              <a:t>. Rezygnacja </a:t>
            </a:r>
            <a:r>
              <a:rPr lang="pl-PL" sz="1800" b="1" dirty="0"/>
              <a:t>z dwóch kryteriów:</a:t>
            </a:r>
          </a:p>
          <a:p>
            <a:pPr marL="109728" indent="0" algn="just">
              <a:buNone/>
            </a:pPr>
            <a:r>
              <a:rPr lang="pl-PL" sz="1800" b="1" dirty="0" smtClean="0"/>
              <a:t>a) „</a:t>
            </a:r>
            <a:r>
              <a:rPr lang="pl-PL" sz="1800" dirty="0" smtClean="0"/>
              <a:t>co </a:t>
            </a:r>
            <a:r>
              <a:rPr lang="pl-PL" sz="1800" dirty="0"/>
              <a:t>najmniej 85% zaplanowanych kosztów realizacji operacji ujętych w jej zestawieniu rzeczowo-finansowym zostało uzasadnionych pod względem ich zgodności z zakresem operacji, niezbędności do osiągnięcia jej celu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i </a:t>
            </a:r>
            <a:r>
              <a:rPr lang="pl-PL" sz="1800" dirty="0"/>
              <a:t>racjonalności” – zostało zmienione w warunek wyboru (ww. pkt 2 lit. b</a:t>
            </a:r>
            <a:r>
              <a:rPr lang="pl-PL" sz="1800" dirty="0" smtClean="0"/>
              <a:t>);</a:t>
            </a:r>
          </a:p>
          <a:p>
            <a:pPr marL="452628" indent="-342900" algn="just">
              <a:buAutoNum type="alphaLcParenR"/>
            </a:pPr>
            <a:endParaRPr lang="pl-PL" sz="1800" dirty="0"/>
          </a:p>
          <a:p>
            <a:pPr marL="109728" indent="0" algn="just">
              <a:buNone/>
            </a:pPr>
            <a:r>
              <a:rPr lang="pl-PL" sz="1800" b="1" dirty="0" smtClean="0"/>
              <a:t>b</a:t>
            </a:r>
            <a:r>
              <a:rPr lang="pl-PL" sz="1800" b="1" dirty="0" smtClean="0"/>
              <a:t>) </a:t>
            </a:r>
            <a:r>
              <a:rPr lang="pl-PL" sz="1800" dirty="0" smtClean="0"/>
              <a:t>partner </a:t>
            </a:r>
            <a:r>
              <a:rPr lang="pl-PL" sz="1800" dirty="0"/>
              <a:t>KSOW, który złożył wniosek o wybór operacji, lub co najmniej jeden z dodatkowych partnerów KSOW biorących udział w realizacji operacji zrealizował co najmniej jedną operację porównywalną pod względem zakresu, wartości, grupy docelowej lub formy realizacji.</a:t>
            </a:r>
          </a:p>
          <a:p>
            <a:pPr marL="109728" indent="0">
              <a:buNone/>
            </a:pPr>
            <a:endParaRPr lang="pl-PL" dirty="0"/>
          </a:p>
          <a:p>
            <a:pPr marL="109728" indent="0" algn="just">
              <a:lnSpc>
                <a:spcPct val="120000"/>
              </a:lnSpc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0845073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u="sng" dirty="0" smtClean="0"/>
              <a:t>c.d. Zmiany </a:t>
            </a:r>
            <a:r>
              <a:rPr lang="pl-PL" u="sng" dirty="0"/>
              <a:t>wynikające z rozporządzenia </a:t>
            </a:r>
            <a:r>
              <a:rPr lang="pl-PL" u="sng" dirty="0" smtClean="0"/>
              <a:t>w sprawie krajowej sieci obszarów wiejskich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2000" b="1" dirty="0" smtClean="0"/>
              <a:t>Zmiana w zakresie kryteriów wyboru operacji.</a:t>
            </a:r>
          </a:p>
          <a:p>
            <a:pPr marL="109728" indent="0">
              <a:buNone/>
            </a:pPr>
            <a:endParaRPr lang="pl-PL" sz="2000" dirty="0" smtClean="0"/>
          </a:p>
          <a:p>
            <a:pPr marL="109728" indent="0" algn="just">
              <a:lnSpc>
                <a:spcPct val="120000"/>
              </a:lnSpc>
              <a:buNone/>
            </a:pPr>
            <a:r>
              <a:rPr lang="pl-PL" sz="1900" b="1" dirty="0" smtClean="0"/>
              <a:t>3. Zmiany w trzech kryteriach:</a:t>
            </a:r>
          </a:p>
          <a:p>
            <a:pPr marL="109728" indent="0" algn="just">
              <a:buNone/>
            </a:pPr>
            <a:r>
              <a:rPr lang="pl-PL" sz="1900" b="1" dirty="0" smtClean="0"/>
              <a:t>a) </a:t>
            </a:r>
            <a:r>
              <a:rPr lang="pl-PL" sz="1900" dirty="0" smtClean="0"/>
              <a:t>dotyczącym </a:t>
            </a:r>
            <a:r>
              <a:rPr lang="pl-PL" sz="1900" dirty="0"/>
              <a:t>udziału dodatkowych partnerów KSOW w realizacji operacji – „w realizacji operacji będzie brać udział jeden lub więcej dodatkowych partnerów KSOW, z których każdy zadeklarował wykorzystanie wkładu własnego do realizacji operacji – 1 pkt</a:t>
            </a:r>
            <a:r>
              <a:rPr lang="pl-PL" sz="1900" dirty="0" smtClean="0"/>
              <a:t>”;</a:t>
            </a:r>
            <a:endParaRPr lang="pl-PL" sz="1900" dirty="0"/>
          </a:p>
          <a:p>
            <a:pPr marL="109728" indent="0" algn="just">
              <a:buNone/>
            </a:pPr>
            <a:r>
              <a:rPr lang="pl-PL" sz="1900" b="1" dirty="0" smtClean="0"/>
              <a:t>b</a:t>
            </a:r>
            <a:r>
              <a:rPr lang="pl-PL" sz="1900" b="1" dirty="0" smtClean="0"/>
              <a:t>) </a:t>
            </a:r>
            <a:r>
              <a:rPr lang="pl-PL" sz="1900" dirty="0" smtClean="0"/>
              <a:t>dotyczącym </a:t>
            </a:r>
            <a:r>
              <a:rPr lang="pl-PL" sz="1900" dirty="0"/>
              <a:t>wniesienia wkładu własnego – „operacja zostanie zrealizowana przy wykorzystaniu wkładu własnego w wysokości co najmniej 10% w stosunku do zaplanowanych kosztów realizacji operacji ujętych </a:t>
            </a:r>
            <a:r>
              <a:rPr lang="pl-PL" sz="1900" dirty="0" smtClean="0"/>
              <a:t/>
            </a:r>
            <a:br>
              <a:rPr lang="pl-PL" sz="1900" dirty="0" smtClean="0"/>
            </a:br>
            <a:r>
              <a:rPr lang="pl-PL" sz="1900" dirty="0" smtClean="0"/>
              <a:t>w </a:t>
            </a:r>
            <a:r>
              <a:rPr lang="pl-PL" sz="1900" dirty="0"/>
              <a:t>zestawieniu rzeczowo-finansowym, którego wykorzystanie zostało uzasadnione przez partnera KSOW pod względem zgodności z zakresem operacji, niezbędności do osiągnięcia jej celu oraz </a:t>
            </a:r>
            <a:r>
              <a:rPr lang="pl-PL" sz="1900" dirty="0" smtClean="0"/>
              <a:t>racjonalności”;</a:t>
            </a:r>
            <a:endParaRPr lang="pl-PL" sz="1900" dirty="0"/>
          </a:p>
          <a:p>
            <a:pPr marL="109728" indent="0" algn="just">
              <a:buNone/>
            </a:pPr>
            <a:r>
              <a:rPr lang="pl-PL" sz="1900" b="1" dirty="0" smtClean="0"/>
              <a:t>c</a:t>
            </a:r>
            <a:r>
              <a:rPr lang="pl-PL" sz="1900" b="1" dirty="0" smtClean="0"/>
              <a:t>) </a:t>
            </a:r>
            <a:r>
              <a:rPr lang="pl-PL" sz="1900" dirty="0" smtClean="0"/>
              <a:t>dotyczącym </a:t>
            </a:r>
            <a:r>
              <a:rPr lang="pl-PL" sz="1900" dirty="0"/>
              <a:t>tematu operacji – „opis operacji wskazuje, że jej realizacja dotyczy wyłącznie jednego tematu wybranego spośród tematów wskazanych w ogłoszeniu o konkursie – 1 pkt” – będzie to kryterium </a:t>
            </a:r>
            <a:r>
              <a:rPr lang="pl-PL" sz="1900" dirty="0" smtClean="0"/>
              <a:t>obligatoryjne.</a:t>
            </a:r>
            <a:endParaRPr lang="pl-PL" sz="1900" dirty="0"/>
          </a:p>
          <a:p>
            <a:pPr marL="109728" indent="0" algn="just">
              <a:lnSpc>
                <a:spcPct val="120000"/>
              </a:lnSpc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173716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u="sng" dirty="0" smtClean="0"/>
              <a:t>c.d. Zmiany </a:t>
            </a:r>
            <a:r>
              <a:rPr lang="pl-PL" u="sng" dirty="0"/>
              <a:t>wynikające z rozporządzenia </a:t>
            </a:r>
            <a:r>
              <a:rPr lang="pl-PL" u="sng" dirty="0" smtClean="0"/>
              <a:t>w sprawie krajowej sieci obszarów wiejskich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2000" b="1" dirty="0"/>
              <a:t>Zmiana w zakresie kryteriów wyboru operacji</a:t>
            </a:r>
            <a:r>
              <a:rPr lang="pl-PL" sz="2000" b="1" dirty="0" smtClean="0"/>
              <a:t>.</a:t>
            </a:r>
          </a:p>
          <a:p>
            <a:pPr marL="109728" indent="0">
              <a:buNone/>
            </a:pPr>
            <a:endParaRPr lang="pl-PL" sz="2000" dirty="0"/>
          </a:p>
          <a:p>
            <a:pPr marL="109728" indent="0" algn="just">
              <a:lnSpc>
                <a:spcPct val="120000"/>
              </a:lnSpc>
              <a:buNone/>
            </a:pPr>
            <a:r>
              <a:rPr lang="pl-PL" sz="2000" b="1" dirty="0" smtClean="0"/>
              <a:t>4</a:t>
            </a:r>
            <a:r>
              <a:rPr lang="pl-PL" sz="2000" b="1" dirty="0" smtClean="0"/>
              <a:t>. Dwa </a:t>
            </a:r>
            <a:r>
              <a:rPr lang="pl-PL" sz="2000" b="1" dirty="0"/>
              <a:t>nowe </a:t>
            </a:r>
            <a:r>
              <a:rPr lang="pl-PL" sz="2000" b="1" dirty="0"/>
              <a:t>kryteria </a:t>
            </a:r>
            <a:r>
              <a:rPr lang="pl-PL" sz="2000" b="1" dirty="0" smtClean="0"/>
              <a:t>fakultatywne:</a:t>
            </a:r>
          </a:p>
          <a:p>
            <a:pPr marL="109728" indent="0" algn="just">
              <a:lnSpc>
                <a:spcPct val="120000"/>
              </a:lnSpc>
              <a:buNone/>
            </a:pPr>
            <a:endParaRPr lang="pl-PL" sz="2000" b="1" dirty="0"/>
          </a:p>
          <a:p>
            <a:pPr marL="109728" indent="0" algn="just">
              <a:buNone/>
            </a:pPr>
            <a:r>
              <a:rPr lang="pl-PL" sz="2000" b="1" dirty="0" smtClean="0"/>
              <a:t>a</a:t>
            </a:r>
            <a:r>
              <a:rPr lang="pl-PL" sz="2000" b="1" dirty="0" smtClean="0"/>
              <a:t>) </a:t>
            </a:r>
            <a:r>
              <a:rPr lang="pl-PL" sz="2000" dirty="0" smtClean="0"/>
              <a:t>co </a:t>
            </a:r>
            <a:r>
              <a:rPr lang="pl-PL" sz="2000" dirty="0"/>
              <a:t>najmniej jeden partner KSOW, który bierze udział w realizacji operacji, prowadzi działalność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 </a:t>
            </a:r>
            <a:r>
              <a:rPr lang="pl-PL" sz="2000" dirty="0"/>
              <a:t>innej formie prawnej, niż inny partner KSOW, w tym dodatkowy partner KSOW, który bierze udział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 </a:t>
            </a:r>
            <a:r>
              <a:rPr lang="pl-PL" sz="2000" dirty="0"/>
              <a:t>realizacji tej operacji, </a:t>
            </a:r>
            <a:r>
              <a:rPr lang="pl-PL" sz="2000" dirty="0" smtClean="0"/>
              <a:t>w </a:t>
            </a:r>
            <a:r>
              <a:rPr lang="pl-PL" sz="2000" dirty="0"/>
              <a:t>szczególności w formie spółki, stowarzyszenia lub fundacji, lub jest osobą fizyczną, która nie prowadzi działalności gospodarczej – 1 pkt</a:t>
            </a:r>
            <a:r>
              <a:rPr lang="pl-PL" sz="2000" dirty="0" smtClean="0"/>
              <a:t>;</a:t>
            </a:r>
          </a:p>
          <a:p>
            <a:pPr marL="109728" indent="0" algn="just">
              <a:buNone/>
            </a:pPr>
            <a:endParaRPr lang="pl-PL" sz="2000" dirty="0"/>
          </a:p>
          <a:p>
            <a:pPr marL="109728" indent="0" algn="just">
              <a:buNone/>
            </a:pPr>
            <a:r>
              <a:rPr lang="pl-PL" sz="2000" b="1" dirty="0" smtClean="0"/>
              <a:t>b</a:t>
            </a:r>
            <a:r>
              <a:rPr lang="pl-PL" sz="2000" b="1" dirty="0" smtClean="0"/>
              <a:t>) </a:t>
            </a:r>
            <a:r>
              <a:rPr lang="pl-PL" sz="2000" dirty="0" smtClean="0"/>
              <a:t>partner </a:t>
            </a:r>
            <a:r>
              <a:rPr lang="pl-PL" sz="2000" dirty="0"/>
              <a:t>KSOW ma siedzibę lub miejsce zamieszkania w województwie, w którym złożył ten wniosek –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 </a:t>
            </a:r>
            <a:r>
              <a:rPr lang="pl-PL" sz="2000" dirty="0"/>
              <a:t>przypadku wniosku o wybór operacji złożonego do jednostki regionalnej – 1 pkt.</a:t>
            </a:r>
          </a:p>
          <a:p>
            <a:pPr marL="109728" indent="0" algn="just">
              <a:lnSpc>
                <a:spcPct val="120000"/>
              </a:lnSpc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493354402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u="sng" dirty="0" smtClean="0"/>
              <a:t>c.d. Zmiany </a:t>
            </a:r>
            <a:r>
              <a:rPr lang="pl-PL" u="sng" dirty="0"/>
              <a:t>wynikające z rozporządzenia </a:t>
            </a:r>
            <a:r>
              <a:rPr lang="pl-PL" u="sng" dirty="0" smtClean="0"/>
              <a:t>w sprawie krajowej sieci obszarów wiejskich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lnSpc>
                <a:spcPct val="120000"/>
              </a:lnSpc>
              <a:buNone/>
            </a:pPr>
            <a:r>
              <a:rPr lang="pl-PL" sz="2000" b="1" dirty="0" smtClean="0"/>
              <a:t>Zmiana </a:t>
            </a:r>
            <a:r>
              <a:rPr lang="pl-PL" sz="2000" b="1" dirty="0"/>
              <a:t>w zakresie sposobu składania wniosków o wybór operacji.</a:t>
            </a:r>
          </a:p>
          <a:p>
            <a:pPr marL="109728" indent="0" algn="just">
              <a:lnSpc>
                <a:spcPct val="120000"/>
              </a:lnSpc>
              <a:buNone/>
            </a:pPr>
            <a:endParaRPr lang="pl-PL" sz="1800" dirty="0" smtClean="0"/>
          </a:p>
          <a:p>
            <a:pPr marL="109728" indent="0" algn="just">
              <a:lnSpc>
                <a:spcPct val="120000"/>
              </a:lnSpc>
              <a:buNone/>
            </a:pPr>
            <a:r>
              <a:rPr lang="pl-PL" sz="2000" dirty="0" smtClean="0"/>
              <a:t>Wniosek </a:t>
            </a:r>
            <a:r>
              <a:rPr lang="pl-PL" sz="2000" dirty="0"/>
              <a:t>wraz z załącznikami będzie mógł zostać złożony również w postaci elektronicznej, jeżeli taka możliwość będzie wskazana w ogłoszeniu o konkursie (ta kwestia jest </a:t>
            </a:r>
            <a:r>
              <a:rPr lang="pl-PL" sz="2000" dirty="0" smtClean="0"/>
              <a:t>przedmiotem wyjaśniania/konsultacji </a:t>
            </a:r>
            <a:r>
              <a:rPr lang="pl-PL" sz="2000" dirty="0"/>
              <a:t>od strony technicznej</a:t>
            </a:r>
            <a:r>
              <a:rPr lang="pl-PL" sz="2000" dirty="0" smtClean="0"/>
              <a:t>).</a:t>
            </a:r>
          </a:p>
          <a:p>
            <a:pPr marL="109728" indent="0" algn="just">
              <a:lnSpc>
                <a:spcPct val="120000"/>
              </a:lnSpc>
              <a:buNone/>
            </a:pPr>
            <a:endParaRPr lang="pl-PL" sz="2000" dirty="0"/>
          </a:p>
          <a:p>
            <a:pPr marL="109728" indent="0" algn="just">
              <a:lnSpc>
                <a:spcPct val="120000"/>
              </a:lnSpc>
              <a:buNone/>
            </a:pPr>
            <a:r>
              <a:rPr lang="pl-PL" sz="2000" dirty="0"/>
              <a:t>Wniosek w postaci elektronicznej opatruje się kwalifikowanym podpisem elektronicznym, podpisem zaufanym albo podpisem osobistym lub kwalifikowaną pieczęcią elektroniczną organu administracji publicznej ze wskazaniem </a:t>
            </a:r>
            <a:r>
              <a:rPr lang="pl-PL" sz="2000" dirty="0" smtClean="0"/>
              <a:t>w </a:t>
            </a:r>
            <a:r>
              <a:rPr lang="pl-PL" sz="2000" dirty="0"/>
              <a:t>treści pisma osoby opatrującej pismo pieczęcią. </a:t>
            </a:r>
          </a:p>
          <a:p>
            <a:pPr marL="109728" indent="0" algn="just">
              <a:lnSpc>
                <a:spcPct val="120000"/>
              </a:lnSpc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6525656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3" y="939800"/>
            <a:ext cx="10972800" cy="1270003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u="sng" dirty="0"/>
              <a:t>Projektowane istotne zmiany w </a:t>
            </a:r>
            <a:r>
              <a:rPr lang="pl-PL" sz="3600" u="sng" dirty="0" smtClean="0"/>
              <a:t>dokumentacji </a:t>
            </a:r>
            <a:r>
              <a:rPr lang="pl-PL" sz="3600" u="sng" dirty="0"/>
              <a:t>konkursowej, które nie wynikają wprost ze zmiany rozporządzenia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lnSpc>
                <a:spcPct val="120000"/>
              </a:lnSpc>
              <a:buNone/>
            </a:pPr>
            <a:r>
              <a:rPr lang="pl-PL" sz="2400" b="1" dirty="0" smtClean="0"/>
              <a:t>1. </a:t>
            </a:r>
            <a:r>
              <a:rPr lang="pl-PL" sz="2400" b="1" dirty="0" smtClean="0"/>
              <a:t>Zmiany </a:t>
            </a:r>
            <a:r>
              <a:rPr lang="pl-PL" sz="2400" b="1" dirty="0"/>
              <a:t>w formularzu wniosku o wybór: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pl-PL" sz="1800" b="1" dirty="0" smtClean="0"/>
              <a:t>a</a:t>
            </a:r>
            <a:r>
              <a:rPr lang="pl-PL" sz="1800" b="1" dirty="0" smtClean="0"/>
              <a:t>) </a:t>
            </a:r>
            <a:r>
              <a:rPr lang="pl-PL" sz="1800" dirty="0" smtClean="0"/>
              <a:t>przed </a:t>
            </a:r>
            <a:r>
              <a:rPr lang="pl-PL" sz="1800" dirty="0"/>
              <a:t>polem zawierającym uzasadnienie potrzeby realizacji operacji dodanie pola, w którym wnioskodawca wskaże, co zamierza zrobić, na czym będzie polegała operacja</a:t>
            </a:r>
            <a:r>
              <a:rPr lang="pl-PL" sz="1800" dirty="0" smtClean="0"/>
              <a:t>;</a:t>
            </a:r>
          </a:p>
          <a:p>
            <a:pPr marL="109728" indent="0" algn="just">
              <a:lnSpc>
                <a:spcPct val="120000"/>
              </a:lnSpc>
              <a:buNone/>
            </a:pPr>
            <a:endParaRPr lang="pl-PL" sz="1800" dirty="0"/>
          </a:p>
          <a:p>
            <a:pPr marL="109728" indent="0" algn="just">
              <a:lnSpc>
                <a:spcPct val="120000"/>
              </a:lnSpc>
              <a:buNone/>
            </a:pPr>
            <a:r>
              <a:rPr lang="pl-PL" sz="1800" b="1" dirty="0" smtClean="0"/>
              <a:t>b</a:t>
            </a:r>
            <a:r>
              <a:rPr lang="pl-PL" sz="1800" b="1" dirty="0" smtClean="0"/>
              <a:t>) </a:t>
            </a:r>
            <a:r>
              <a:rPr lang="pl-PL" sz="1800" dirty="0" smtClean="0"/>
              <a:t>brak </a:t>
            </a:r>
            <a:r>
              <a:rPr lang="pl-PL" sz="1800" dirty="0"/>
              <a:t>możliwości wyboru, jako formy realizacji operacji</a:t>
            </a:r>
            <a:r>
              <a:rPr lang="pl-PL" sz="1800" dirty="0" smtClean="0"/>
              <a:t>:</a:t>
            </a:r>
          </a:p>
          <a:p>
            <a:pPr marL="109728" indent="0" algn="just">
              <a:lnSpc>
                <a:spcPct val="120000"/>
              </a:lnSpc>
              <a:buNone/>
            </a:pPr>
            <a:endParaRPr lang="pl-PL" sz="1800" dirty="0"/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pl-PL" sz="1800" dirty="0" smtClean="0"/>
              <a:t>wyjazdu </a:t>
            </a:r>
            <a:r>
              <a:rPr lang="pl-PL" sz="1800" dirty="0"/>
              <a:t>studyjnego za granicę, a także innej formy, która wiązałaby się z wyjazdem za granicę, co oznacza, że wszystkie formy realizowane stacjonarnie muszą się odbywać w kraju</a:t>
            </a:r>
            <a:r>
              <a:rPr lang="pl-PL" sz="1800" dirty="0" smtClean="0"/>
              <a:t>,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pl-PL" sz="1800" dirty="0"/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pl-PL" sz="1800" dirty="0" smtClean="0"/>
              <a:t>tragów/imprezy </a:t>
            </a:r>
            <a:r>
              <a:rPr lang="pl-PL" sz="1800" dirty="0" smtClean="0"/>
              <a:t>plenerowej/wystawy.</a:t>
            </a:r>
            <a:endParaRPr lang="pl-PL" sz="1800" dirty="0"/>
          </a:p>
          <a:p>
            <a:pPr marL="109728" indent="0" algn="just">
              <a:lnSpc>
                <a:spcPct val="120000"/>
              </a:lnSpc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517567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3" y="939800"/>
            <a:ext cx="10972800" cy="1270003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u="sng" dirty="0"/>
              <a:t>Projektowane istotne zmiany w </a:t>
            </a:r>
            <a:r>
              <a:rPr lang="pl-PL" sz="3600" u="sng" dirty="0" smtClean="0"/>
              <a:t>dokumentacji </a:t>
            </a:r>
            <a:r>
              <a:rPr lang="pl-PL" sz="3600" u="sng" dirty="0"/>
              <a:t>konkursowej, które nie wynikają wprost ze zmiany rozporządzenia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 algn="just">
              <a:lnSpc>
                <a:spcPct val="120000"/>
              </a:lnSpc>
              <a:buNone/>
            </a:pPr>
            <a:r>
              <a:rPr lang="pl-PL" b="1" dirty="0" smtClean="0"/>
              <a:t>2. </a:t>
            </a:r>
            <a:r>
              <a:rPr lang="pl-PL" b="1" dirty="0" smtClean="0"/>
              <a:t>Zmiany </a:t>
            </a:r>
            <a:r>
              <a:rPr lang="pl-PL" b="1" dirty="0"/>
              <a:t>w formularzu umowy na realizację </a:t>
            </a:r>
            <a:r>
              <a:rPr lang="pl-PL" b="1" dirty="0" smtClean="0"/>
              <a:t>operacji</a:t>
            </a:r>
            <a:r>
              <a:rPr lang="pl-PL" dirty="0"/>
              <a:t>.</a:t>
            </a:r>
            <a:endParaRPr lang="pl-PL" dirty="0"/>
          </a:p>
          <a:p>
            <a:pPr marL="109728" indent="0" algn="just">
              <a:lnSpc>
                <a:spcPct val="120000"/>
              </a:lnSpc>
              <a:buNone/>
            </a:pPr>
            <a:r>
              <a:rPr lang="pl-PL" sz="2300" dirty="0" smtClean="0"/>
              <a:t>Nowe </a:t>
            </a:r>
            <a:r>
              <a:rPr lang="pl-PL" sz="2300" dirty="0"/>
              <a:t>zobowiązania partnera </a:t>
            </a:r>
            <a:r>
              <a:rPr lang="pl-PL" sz="2300" dirty="0" smtClean="0"/>
              <a:t>KSOW - partner </a:t>
            </a:r>
            <a:r>
              <a:rPr lang="pl-PL" sz="2300" dirty="0"/>
              <a:t>KSOW nie może</a:t>
            </a:r>
            <a:r>
              <a:rPr lang="pl-PL" sz="2300" dirty="0" smtClean="0"/>
              <a:t>:</a:t>
            </a:r>
            <a:endParaRPr lang="pl-PL" sz="2300" dirty="0"/>
          </a:p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300" dirty="0" smtClean="0"/>
              <a:t>uzależniać </a:t>
            </a:r>
            <a:r>
              <a:rPr lang="pl-PL" sz="2300" dirty="0"/>
              <a:t>udziału w operacji od wyrażenia zgody na otrzymywanie przez jej uczestnika z grupy docelowej informacji handlowych o produktach i usługach oraz wszelkich informacji niezwiązanych z tematem operacji,</a:t>
            </a:r>
          </a:p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300" dirty="0" smtClean="0"/>
              <a:t>podczas </a:t>
            </a:r>
            <a:r>
              <a:rPr lang="pl-PL" sz="2300" dirty="0"/>
              <a:t>realizacji operacji oferować jej uczestnikom z grupy docelowej produktów i usług w celach komercyjnych;</a:t>
            </a:r>
          </a:p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300" dirty="0" smtClean="0"/>
              <a:t>czerpać </a:t>
            </a:r>
            <a:r>
              <a:rPr lang="pl-PL" sz="2300" dirty="0"/>
              <a:t>zysku/korzyści majątkowych podczas realizacji operacji</a:t>
            </a:r>
            <a:r>
              <a:rPr lang="pl-PL" sz="2300" dirty="0" smtClean="0"/>
              <a:t>.</a:t>
            </a:r>
          </a:p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pl-PL" sz="2300" dirty="0"/>
          </a:p>
          <a:p>
            <a:pPr marL="109728" indent="0" algn="just">
              <a:lnSpc>
                <a:spcPct val="120000"/>
              </a:lnSpc>
              <a:buNone/>
            </a:pPr>
            <a:r>
              <a:rPr lang="pl-PL" sz="2300" b="1" dirty="0" smtClean="0"/>
              <a:t>3</a:t>
            </a:r>
            <a:r>
              <a:rPr lang="pl-PL" sz="2300" b="1" dirty="0" smtClean="0"/>
              <a:t>. Zmiany </a:t>
            </a:r>
            <a:r>
              <a:rPr lang="pl-PL" sz="2300" b="1" dirty="0"/>
              <a:t>w instrukcji do wniosku o refundację </a:t>
            </a:r>
            <a:r>
              <a:rPr lang="pl-PL" sz="2300" dirty="0"/>
              <a:t>– zastąpienie obowiązku przekazywania kopii dokumentacji postępowania o udzielenie zamówienia publicznego przeprowadzonego w trybie ustawy </a:t>
            </a:r>
            <a:r>
              <a:rPr lang="pl-PL" sz="2300" dirty="0" err="1"/>
              <a:t>Pzp</a:t>
            </a:r>
            <a:r>
              <a:rPr lang="pl-PL" sz="2300" dirty="0"/>
              <a:t> w wersji papierowej </a:t>
            </a:r>
            <a:r>
              <a:rPr lang="pl-PL" sz="2300" dirty="0" smtClean="0"/>
              <a:t/>
            </a:r>
            <a:br>
              <a:rPr lang="pl-PL" sz="2300" dirty="0" smtClean="0"/>
            </a:br>
            <a:r>
              <a:rPr lang="pl-PL" sz="2300" dirty="0" smtClean="0"/>
              <a:t>w </a:t>
            </a:r>
            <a:r>
              <a:rPr lang="pl-PL" sz="2300" dirty="0"/>
              <a:t>dwóch egzemplarzach poświadczonych za zgodność z oryginałem obowiązkiem przekazywania wersji elektronicznej tej dokumentacji</a:t>
            </a:r>
          </a:p>
          <a:p>
            <a:pPr marL="109728" indent="0" algn="just">
              <a:lnSpc>
                <a:spcPct val="120000"/>
              </a:lnSpc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817681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3" y="939800"/>
            <a:ext cx="10972800" cy="1270003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Tematy </a:t>
            </a:r>
            <a:r>
              <a:rPr lang="pl-PL" dirty="0" smtClean="0"/>
              <a:t>operacji </a:t>
            </a:r>
            <a:r>
              <a:rPr lang="pl-PL" dirty="0"/>
              <a:t>partnerów </a:t>
            </a:r>
            <a:r>
              <a:rPr lang="pl-PL" dirty="0" smtClean="0"/>
              <a:t>KSOW w konkursie </a:t>
            </a:r>
            <a:r>
              <a:rPr lang="pl-PL" dirty="0" smtClean="0"/>
              <a:t>6/2022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 algn="just">
              <a:lnSpc>
                <a:spcPct val="120000"/>
              </a:lnSpc>
              <a:buNone/>
            </a:pPr>
            <a:r>
              <a:rPr lang="pl-PL" b="1" dirty="0" smtClean="0"/>
              <a:t>1. </a:t>
            </a:r>
            <a:r>
              <a:rPr lang="pl-PL" b="1" dirty="0" smtClean="0"/>
              <a:t>Klimat</a:t>
            </a:r>
            <a:r>
              <a:rPr lang="pl-PL" b="1" dirty="0"/>
              <a:t>, środowisko i </a:t>
            </a:r>
            <a:r>
              <a:rPr lang="pl-PL" b="1" dirty="0" err="1"/>
              <a:t>biogospodarka</a:t>
            </a:r>
            <a:r>
              <a:rPr lang="pl-PL" b="1" dirty="0"/>
              <a:t> – wymiana i upowszechnianie wiedzy i doświadczeń dotyczących: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pl-PL" sz="2600" b="1" dirty="0" smtClean="0"/>
              <a:t>a</a:t>
            </a:r>
            <a:r>
              <a:rPr lang="pl-PL" sz="2600" b="1" dirty="0" smtClean="0"/>
              <a:t>) </a:t>
            </a:r>
            <a:r>
              <a:rPr lang="pl-PL" sz="2600" dirty="0" smtClean="0"/>
              <a:t>rozwoju </a:t>
            </a:r>
            <a:r>
              <a:rPr lang="pl-PL" sz="2600" dirty="0"/>
              <a:t>zielonej gospodarki, w tym wykorzystania odnawialnych źródeł energii w rolnictwie oraz funkcjonowania spółdzielni energetycznych, </a:t>
            </a:r>
            <a:endParaRPr lang="pl-PL" sz="2600" dirty="0" smtClean="0"/>
          </a:p>
          <a:p>
            <a:pPr marL="109728" indent="0" algn="just">
              <a:lnSpc>
                <a:spcPct val="120000"/>
              </a:lnSpc>
              <a:buNone/>
            </a:pPr>
            <a:endParaRPr lang="pl-PL" sz="2600" dirty="0"/>
          </a:p>
          <a:p>
            <a:pPr marL="109728" indent="0" algn="just">
              <a:lnSpc>
                <a:spcPct val="120000"/>
              </a:lnSpc>
              <a:buNone/>
            </a:pPr>
            <a:r>
              <a:rPr lang="pl-PL" sz="2600" b="1" dirty="0" smtClean="0"/>
              <a:t>b</a:t>
            </a:r>
            <a:r>
              <a:rPr lang="pl-PL" sz="2600" b="1" dirty="0" smtClean="0"/>
              <a:t>) </a:t>
            </a:r>
            <a:r>
              <a:rPr lang="pl-PL" sz="2600" dirty="0" smtClean="0"/>
              <a:t>ochrony </a:t>
            </a:r>
            <a:r>
              <a:rPr lang="pl-PL" sz="2600" dirty="0"/>
              <a:t>środowiska naturalnego, metod ograniczania stosowania środków chemicznych w rolnictwie, przeciwdziałania zmianom klimatycznym i adaptacji do tych zmian</a:t>
            </a:r>
            <a:r>
              <a:rPr lang="pl-PL" sz="2600" dirty="0" smtClean="0"/>
              <a:t>,</a:t>
            </a:r>
          </a:p>
          <a:p>
            <a:pPr marL="109728" indent="0" algn="just">
              <a:lnSpc>
                <a:spcPct val="120000"/>
              </a:lnSpc>
              <a:buNone/>
            </a:pPr>
            <a:endParaRPr lang="pl-PL" sz="2600" dirty="0"/>
          </a:p>
          <a:p>
            <a:pPr marL="109728" indent="0" algn="just">
              <a:lnSpc>
                <a:spcPct val="120000"/>
              </a:lnSpc>
              <a:buNone/>
            </a:pPr>
            <a:r>
              <a:rPr lang="pl-PL" sz="2600" b="1" dirty="0" smtClean="0"/>
              <a:t>c</a:t>
            </a:r>
            <a:r>
              <a:rPr lang="pl-PL" sz="2600" b="1" dirty="0" smtClean="0"/>
              <a:t>) </a:t>
            </a:r>
            <a:r>
              <a:rPr lang="pl-PL" sz="2600" dirty="0" smtClean="0"/>
              <a:t>wzmacniania </a:t>
            </a:r>
            <a:r>
              <a:rPr lang="pl-PL" sz="2600" dirty="0"/>
              <a:t>świadomości ekologicznej, bioróżnorodności, </a:t>
            </a:r>
            <a:r>
              <a:rPr lang="pl-PL" sz="2600" dirty="0" err="1"/>
              <a:t>biogospodarki</a:t>
            </a:r>
            <a:r>
              <a:rPr lang="pl-PL" sz="2600" dirty="0"/>
              <a:t> i rolnictwa ekologicznego oraz kreowania postaw proekologicznych w społecznościach wiejskich</a:t>
            </a:r>
            <a:r>
              <a:rPr lang="pl-PL" sz="2600" dirty="0" smtClean="0"/>
              <a:t>,</a:t>
            </a:r>
          </a:p>
          <a:p>
            <a:pPr marL="109728" indent="0" algn="just">
              <a:lnSpc>
                <a:spcPct val="120000"/>
              </a:lnSpc>
              <a:buNone/>
            </a:pPr>
            <a:endParaRPr lang="pl-PL" sz="2600" dirty="0"/>
          </a:p>
          <a:p>
            <a:pPr marL="109728" indent="0" algn="just">
              <a:lnSpc>
                <a:spcPct val="120000"/>
              </a:lnSpc>
              <a:buNone/>
            </a:pPr>
            <a:r>
              <a:rPr lang="pl-PL" sz="2600" b="1" dirty="0" smtClean="0"/>
              <a:t>d</a:t>
            </a:r>
            <a:r>
              <a:rPr lang="pl-PL" sz="2600" b="1" dirty="0" smtClean="0"/>
              <a:t>) </a:t>
            </a:r>
            <a:r>
              <a:rPr lang="pl-PL" sz="2600" dirty="0" smtClean="0"/>
              <a:t>gospodarki </a:t>
            </a:r>
            <a:r>
              <a:rPr lang="pl-PL" sz="2600" dirty="0"/>
              <a:t>w obiegu zamkniętym jako sposobu na ograniczenie wytwarzania odpadów w rolnictwie i możliwość ich ponownego wykorzystania jako surowców wtórnych.</a:t>
            </a:r>
          </a:p>
          <a:p>
            <a:pPr marL="109728" indent="0" algn="just">
              <a:lnSpc>
                <a:spcPct val="120000"/>
              </a:lnSpc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2138852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rezentacja szkoleniowa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5291</TotalTime>
  <Words>1095</Words>
  <Application>Microsoft Office PowerPoint</Application>
  <PresentationFormat>Panoramiczny</PresentationFormat>
  <Paragraphs>101</Paragraphs>
  <Slides>14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0" baseType="lpstr">
      <vt:lpstr>Arial</vt:lpstr>
      <vt:lpstr>Calibri</vt:lpstr>
      <vt:lpstr>Georgia</vt:lpstr>
      <vt:lpstr>Wingdings</vt:lpstr>
      <vt:lpstr>Wingdings 2</vt:lpstr>
      <vt:lpstr>Prezentacja szkoleniowa</vt:lpstr>
      <vt:lpstr>     Informacje o konkursie nr 6 dla partnerów KSOW na posiedzenie grupy roboczej 8 grudnia 2021 r. </vt:lpstr>
      <vt:lpstr>Zmiany wynikające z rozporządzenia w sprawie krajowej sieci obszarów wiejskich</vt:lpstr>
      <vt:lpstr>c.d. Zmiany wynikające z rozporządzenia w sprawie krajowej sieci obszarów wiejskich</vt:lpstr>
      <vt:lpstr>c.d. Zmiany wynikające z rozporządzenia w sprawie krajowej sieci obszarów wiejskich</vt:lpstr>
      <vt:lpstr>c.d. Zmiany wynikające z rozporządzenia w sprawie krajowej sieci obszarów wiejskich</vt:lpstr>
      <vt:lpstr>c.d. Zmiany wynikające z rozporządzenia w sprawie krajowej sieci obszarów wiejskich</vt:lpstr>
      <vt:lpstr>Projektowane istotne zmiany w dokumentacji konkursowej, które nie wynikają wprost ze zmiany rozporządzenia </vt:lpstr>
      <vt:lpstr>Projektowane istotne zmiany w dokumentacji konkursowej, które nie wynikają wprost ze zmiany rozporządzenia </vt:lpstr>
      <vt:lpstr>Tematy operacji partnerów KSOW w konkursie 6/2022 </vt:lpstr>
      <vt:lpstr>Tematy operacji partnerów KSOW w konkursie 6/2022 </vt:lpstr>
      <vt:lpstr>Tematy operacji partnerów KSOW w konkursie 6/2022 </vt:lpstr>
      <vt:lpstr>Tematy operacji partnerów KSOW w konkursie 6/2022 </vt:lpstr>
      <vt:lpstr>Tematy operacji partnerów KSOW w konkursie 6/2022 </vt:lpstr>
      <vt:lpstr>Dziękuję za uwagę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prezentacji szkoleniowej</dc:title>
  <dc:creator>Krajewska Wioleta</dc:creator>
  <cp:lastModifiedBy>Kamiński Igor</cp:lastModifiedBy>
  <cp:revision>300</cp:revision>
  <cp:lastPrinted>2021-12-07T08:36:21Z</cp:lastPrinted>
  <dcterms:created xsi:type="dcterms:W3CDTF">2019-12-03T09:31:29Z</dcterms:created>
  <dcterms:modified xsi:type="dcterms:W3CDTF">2021-12-07T12:41:16Z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