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4" r:id="rId3"/>
    <p:sldId id="283" r:id="rId4"/>
    <p:sldId id="282" r:id="rId5"/>
    <p:sldId id="281" r:id="rId6"/>
    <p:sldId id="287" r:id="rId7"/>
    <p:sldId id="286" r:id="rId8"/>
    <p:sldId id="280" r:id="rId9"/>
    <p:sldId id="273" r:id="rId10"/>
    <p:sldId id="293" r:id="rId11"/>
    <p:sldId id="288" r:id="rId12"/>
    <p:sldId id="265" r:id="rId13"/>
    <p:sldId id="27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938"/>
    <a:srgbClr val="72B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87910689309403E-2"/>
          <c:y val="5.8118929737112267E-2"/>
          <c:w val="0.86460197579047204"/>
          <c:h val="0.78634606848067556"/>
        </c:manualLayout>
      </c:layout>
      <c:barChart>
        <c:barDir val="bar"/>
        <c:grouping val="percentStacked"/>
        <c:varyColors val="0"/>
        <c:ser>
          <c:idx val="0"/>
          <c:order val="0"/>
          <c:tx>
            <c:v>Kolumna</c:v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lorem ipsu</c:v>
                </c:pt>
                <c:pt idx="1">
                  <c:v>lorem ipsu</c:v>
                </c:pt>
                <c:pt idx="2">
                  <c:v>lorem ipsu</c:v>
                </c:pt>
                <c:pt idx="3">
                  <c:v>lorem ipsu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2-4884-A4E9-9730C1DF7AC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lorem ipsu</c:v>
                </c:pt>
                <c:pt idx="1">
                  <c:v>lorem ipsu</c:v>
                </c:pt>
                <c:pt idx="2">
                  <c:v>lorem ipsu</c:v>
                </c:pt>
                <c:pt idx="3">
                  <c:v>lorem ipsu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2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2-4884-A4E9-9730C1DF7AC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lorem ipsu</c:v>
                </c:pt>
                <c:pt idx="1">
                  <c:v>lorem ipsu</c:v>
                </c:pt>
                <c:pt idx="2">
                  <c:v>lorem ipsu</c:v>
                </c:pt>
                <c:pt idx="3">
                  <c:v>lorem ipsu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F2-4884-A4E9-9730C1DF7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0467184"/>
        <c:axId val="320466008"/>
      </c:barChart>
      <c:catAx>
        <c:axId val="32046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0466008"/>
        <c:crosses val="autoZero"/>
        <c:auto val="1"/>
        <c:lblAlgn val="ctr"/>
        <c:lblOffset val="100"/>
        <c:noMultiLvlLbl val="0"/>
      </c:catAx>
      <c:valAx>
        <c:axId val="320466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04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" y="-13539"/>
            <a:ext cx="12197998" cy="6871539"/>
          </a:xfrm>
          <a:prstGeom prst="rect">
            <a:avLst/>
          </a:prstGeom>
        </p:spPr>
      </p:pic>
      <p:sp>
        <p:nvSpPr>
          <p:cNvPr id="20" name="Symbol zastępczy tekstu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3062288"/>
            <a:ext cx="4160838" cy="55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4530725"/>
            <a:ext cx="4160838" cy="116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86938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Autor:</a:t>
            </a:r>
          </a:p>
          <a:p>
            <a:pPr lvl="0"/>
            <a:r>
              <a:rPr lang="pl-PL" dirty="0"/>
              <a:t>Data: 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44" y="124254"/>
            <a:ext cx="2509957" cy="7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" y="12611"/>
            <a:ext cx="12135041" cy="683607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11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1200085" y="1981581"/>
            <a:ext cx="2998800" cy="3891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2"/>
          </p:nvPr>
        </p:nvSpPr>
        <p:spPr>
          <a:xfrm>
            <a:off x="4382428" y="1981581"/>
            <a:ext cx="2998805" cy="3892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obrazu 13"/>
          <p:cNvSpPr>
            <a:spLocks noGrp="1"/>
          </p:cNvSpPr>
          <p:nvPr>
            <p:ph type="pic" sz="quarter" idx="13"/>
          </p:nvPr>
        </p:nvSpPr>
        <p:spPr>
          <a:xfrm>
            <a:off x="7564776" y="1981581"/>
            <a:ext cx="2998800" cy="3892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5" y="68945"/>
            <a:ext cx="11882067" cy="6789055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5" y="3062288"/>
            <a:ext cx="4283075" cy="611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44" y="124254"/>
            <a:ext cx="2509957" cy="7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2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8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7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187B9-55D2-4722-BFE6-F774E310C167}" type="datetimeFigureOut">
              <a:rPr lang="pl-PL" smtClean="0"/>
              <a:t>20.06.2023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F243B-6377-4F49-9862-4B005F29A2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67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" y="1856"/>
            <a:ext cx="12169350" cy="68554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1444876" y="1422500"/>
            <a:ext cx="8078268" cy="38424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" y="1856"/>
            <a:ext cx="12157011" cy="68484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649288" y="1716088"/>
            <a:ext cx="3243262" cy="342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tekstu 11"/>
          <p:cNvSpPr>
            <a:spLocks noGrp="1"/>
          </p:cNvSpPr>
          <p:nvPr>
            <p:ph type="body" sz="quarter" idx="12"/>
          </p:nvPr>
        </p:nvSpPr>
        <p:spPr>
          <a:xfrm>
            <a:off x="4627224" y="1716088"/>
            <a:ext cx="3243262" cy="342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8617111" y="1716088"/>
            <a:ext cx="3243262" cy="3425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4" hasCustomPrompt="1"/>
          </p:nvPr>
        </p:nvSpPr>
        <p:spPr>
          <a:xfrm>
            <a:off x="160338" y="1716088"/>
            <a:ext cx="366712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8" name="Symbol zastępczy tekstu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73153" y="1743980"/>
            <a:ext cx="366712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2</a:t>
            </a:r>
          </a:p>
        </p:txBody>
      </p:sp>
      <p:sp>
        <p:nvSpPr>
          <p:cNvPr id="19" name="Symbol zastępczy tekstu 16"/>
          <p:cNvSpPr>
            <a:spLocks noGrp="1"/>
          </p:cNvSpPr>
          <p:nvPr>
            <p:ph type="body" sz="quarter" idx="16" hasCustomPrompt="1"/>
          </p:nvPr>
        </p:nvSpPr>
        <p:spPr>
          <a:xfrm>
            <a:off x="8208570" y="1743980"/>
            <a:ext cx="366712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3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9" y="6196"/>
            <a:ext cx="12168021" cy="68546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282575" y="1225550"/>
            <a:ext cx="10953750" cy="3611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8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" y="0"/>
            <a:ext cx="12198876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13652" y="1486373"/>
            <a:ext cx="7650162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5" name="Symbol zastępczy wykresu 4"/>
          <p:cNvSpPr>
            <a:spLocks noGrp="1"/>
          </p:cNvSpPr>
          <p:nvPr>
            <p:ph type="chart" sz="quarter" idx="12"/>
          </p:nvPr>
        </p:nvSpPr>
        <p:spPr>
          <a:xfrm>
            <a:off x="2913652" y="2235200"/>
            <a:ext cx="7650162" cy="23876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"/>
            <a:ext cx="12192000" cy="68580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954" y="1230204"/>
            <a:ext cx="893519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graphicFrame>
        <p:nvGraphicFramePr>
          <p:cNvPr id="19" name="Wykres 18"/>
          <p:cNvGraphicFramePr/>
          <p:nvPr userDrawn="1">
            <p:extLst>
              <p:ext uri="{D42A27DB-BD31-4B8C-83A1-F6EECF244321}">
                <p14:modId xmlns:p14="http://schemas.microsoft.com/office/powerpoint/2010/main" val="2914378078"/>
              </p:ext>
            </p:extLst>
          </p:nvPr>
        </p:nvGraphicFramePr>
        <p:xfrm>
          <a:off x="587953" y="1651006"/>
          <a:ext cx="8884849" cy="393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" y="58306"/>
            <a:ext cx="12163885" cy="67996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3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6891" y="1233747"/>
            <a:ext cx="8996253" cy="66527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>
              <a:buNone/>
              <a:defRPr sz="2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</p:txBody>
      </p:sp>
      <p:sp>
        <p:nvSpPr>
          <p:cNvPr id="8" name="Symbol zastępczy tabeli 7"/>
          <p:cNvSpPr>
            <a:spLocks noGrp="1"/>
          </p:cNvSpPr>
          <p:nvPr>
            <p:ph type="tbl" sz="quarter" idx="12"/>
          </p:nvPr>
        </p:nvSpPr>
        <p:spPr>
          <a:xfrm>
            <a:off x="526891" y="1926365"/>
            <a:ext cx="8996253" cy="330474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" y="1492"/>
            <a:ext cx="12214960" cy="685465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11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 hasCustomPrompt="1"/>
          </p:nvPr>
        </p:nvSpPr>
        <p:spPr>
          <a:xfrm>
            <a:off x="1016483" y="1365841"/>
            <a:ext cx="8874125" cy="7960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16483" y="2711432"/>
            <a:ext cx="8874125" cy="7628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l-PL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</p:txBody>
      </p:sp>
      <p:sp>
        <p:nvSpPr>
          <p:cNvPr id="17" name="Symbol zastępczy tekstu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6482" y="4023821"/>
            <a:ext cx="8874125" cy="796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4" y="1387496"/>
            <a:ext cx="398636" cy="77437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2" y="2659683"/>
            <a:ext cx="398636" cy="77437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947" y="3983714"/>
            <a:ext cx="402371" cy="77425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" y="17747"/>
            <a:ext cx="12139166" cy="68383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0" y="622777"/>
            <a:ext cx="12191059" cy="178802"/>
          </a:xfrm>
          <a:prstGeom prst="rect">
            <a:avLst/>
          </a:prstGeom>
        </p:spPr>
      </p:pic>
      <p:sp>
        <p:nvSpPr>
          <p:cNvPr id="11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526891" y="194152"/>
            <a:ext cx="899625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1"/>
          </p:nvPr>
        </p:nvSpPr>
        <p:spPr>
          <a:xfrm>
            <a:off x="1506538" y="1960563"/>
            <a:ext cx="5079600" cy="38544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2"/>
          </p:nvPr>
        </p:nvSpPr>
        <p:spPr>
          <a:xfrm>
            <a:off x="6707990" y="1960563"/>
            <a:ext cx="5079393" cy="38544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4" y="124255"/>
            <a:ext cx="1285977" cy="4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0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9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2" r:id="rId6"/>
    <p:sldLayoutId id="2147483660" r:id="rId7"/>
    <p:sldLayoutId id="2147483653" r:id="rId8"/>
    <p:sldLayoutId id="2147483661" r:id="rId9"/>
    <p:sldLayoutId id="2147483662" r:id="rId10"/>
    <p:sldLayoutId id="2147483654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Wdrażanie LSR wytyczne szczegółowe</a:t>
            </a:r>
          </a:p>
          <a:p>
            <a:r>
              <a:rPr lang="pl-PL" dirty="0"/>
              <a:t>Dylematy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Autor:</a:t>
            </a:r>
          </a:p>
          <a:p>
            <a:r>
              <a:rPr lang="pl-PL" dirty="0" err="1"/>
              <a:t>MRiRW</a:t>
            </a:r>
            <a:r>
              <a:rPr lang="pl-PL" dirty="0"/>
              <a:t> Departament WPR</a:t>
            </a:r>
          </a:p>
        </p:txBody>
      </p:sp>
    </p:spTree>
    <p:extLst>
      <p:ext uri="{BB962C8B-B14F-4D97-AF65-F5344CB8AC3E}">
        <p14:creationId xmlns:p14="http://schemas.microsoft.com/office/powerpoint/2010/main" val="133511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908720"/>
            <a:ext cx="8078268" cy="590465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Koncepcja rozwoju </a:t>
            </a:r>
            <a:r>
              <a:rPr lang="pl-PL" sz="1400" dirty="0"/>
              <a:t>pełny opis realizacji pomysłu</a:t>
            </a:r>
          </a:p>
          <a:p>
            <a:pPr marL="0" indent="0">
              <a:buNone/>
            </a:pPr>
            <a:r>
              <a:rPr lang="pl-PL" sz="2000" dirty="0"/>
              <a:t>Uzasadnienie ekonomiczne/uproszczony biznesplan – </a:t>
            </a:r>
            <a:r>
              <a:rPr lang="pl-PL" sz="1400" dirty="0"/>
              <a:t>aspekt ekonomiczny pomysłu</a:t>
            </a:r>
          </a:p>
          <a:p>
            <a:pPr marL="0" indent="0">
              <a:buNone/>
            </a:pPr>
            <a:r>
              <a:rPr lang="pl-PL" sz="2000" dirty="0"/>
              <a:t>Opis operacji </a:t>
            </a:r>
            <a:r>
              <a:rPr lang="pl-PL" sz="1400" dirty="0"/>
              <a:t>opis części pomysłu objętej wnioskiem o pomoc</a:t>
            </a:r>
          </a:p>
          <a:p>
            <a:pPr marL="0" lvl="0" indent="0">
              <a:buNone/>
            </a:pPr>
            <a:endParaRPr lang="pl-PL" sz="1400" dirty="0"/>
          </a:p>
          <a:p>
            <a:pPr marL="0" lvl="0" indent="0">
              <a:buNone/>
            </a:pPr>
            <a:r>
              <a:rPr lang="pl-PL" sz="1400" dirty="0"/>
              <a:t>Pomoc jest przyznawana, jeżeli operacja jest uzasadniona ekonomicznie, co potwierdza przedłożony uproszczony biznesplan, który zawiera co najmniej:</a:t>
            </a:r>
          </a:p>
          <a:p>
            <a:pPr lvl="0"/>
            <a:r>
              <a:rPr lang="pl-PL" sz="1400" dirty="0"/>
              <a:t>informacje dotyczące zasobów lub kwalifikacji posiadanych przez wnioskodawcę niezbędnych ze względu na przedmiot operacji, którą zamierza realizować; w tym opis wyjściowej sytuacji ekonomicznej wnioskodawcy;</a:t>
            </a:r>
          </a:p>
          <a:p>
            <a:pPr lvl="0"/>
            <a:r>
              <a:rPr lang="pl-PL" sz="1400" dirty="0"/>
              <a:t>wskazanie celu, w tym zakładanego ilościowego i wartościowego poziomu sprzedaży produktów lub usług albo szacowanego dochodu;</a:t>
            </a:r>
          </a:p>
          <a:p>
            <a:pPr lvl="0"/>
            <a:r>
              <a:rPr lang="pl-PL" sz="1400" dirty="0"/>
              <a:t>planowany zakres działań niezbędnych do osiągnięcia celu , w tym wskazanie zakresu rzeczowego i nakładów i finansowych, a także sposób prowadzenia działalności w okresie związania celem,</a:t>
            </a:r>
          </a:p>
          <a:p>
            <a:pPr lvl="0"/>
            <a:r>
              <a:rPr lang="pl-PL" sz="1400" dirty="0"/>
              <a:t> wskazanie deklarowanych do utworzenia miejsc pracy, o ile dotyczy</a:t>
            </a:r>
          </a:p>
          <a:p>
            <a:pPr marL="0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908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 Słownik: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Definicja małego gospodarstwa</a:t>
            </a:r>
          </a:p>
          <a:p>
            <a:r>
              <a:rPr lang="pl-PL" b="1" dirty="0"/>
              <a:t>małe gospodarstwo</a:t>
            </a:r>
            <a:r>
              <a:rPr lang="pl-PL" dirty="0"/>
              <a:t> – gospodarstwo, którego powierzchnia nie przekracza 10 ha .</a:t>
            </a:r>
          </a:p>
          <a:p>
            <a:r>
              <a:rPr lang="pl-PL" sz="2000" dirty="0"/>
              <a:t>ha </a:t>
            </a:r>
            <a:r>
              <a:rPr lang="pl-PL" sz="2000" u="sng" dirty="0"/>
              <a:t>fizycznych</a:t>
            </a:r>
            <a:r>
              <a:rPr lang="pl-PL" sz="2000" dirty="0"/>
              <a:t> czy przeliczeniowych?</a:t>
            </a:r>
          </a:p>
          <a:p>
            <a:r>
              <a:rPr lang="pl-PL" sz="2000" dirty="0"/>
              <a:t>Dlaczego nie do 5 ha?</a:t>
            </a:r>
          </a:p>
          <a:p>
            <a:r>
              <a:rPr lang="pl-PL" sz="2000" dirty="0"/>
              <a:t>(</a:t>
            </a:r>
            <a:r>
              <a:rPr lang="pl-PL" sz="2000" i="1" dirty="0"/>
              <a:t>kontynuacja podejścia z wyboru LSR</a:t>
            </a:r>
            <a:r>
              <a:rPr lang="pl-PL" sz="2000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016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Wsparcie tzw. dwuzawodowców – za i przeciw</a:t>
            </a:r>
          </a:p>
          <a:p>
            <a:pPr marL="0" indent="0">
              <a:buNone/>
            </a:pPr>
            <a:r>
              <a:rPr lang="pl-PL" dirty="0"/>
              <a:t>Proponowane rozwiązanie:</a:t>
            </a:r>
          </a:p>
          <a:p>
            <a:pPr marL="0" indent="0">
              <a:buNone/>
            </a:pPr>
            <a:r>
              <a:rPr lang="pl-PL" sz="2000" dirty="0"/>
              <a:t>Wsparcie osób poszukujących pracy, bez tytułu do ubezpieczeń społecznych wyjątek dla:</a:t>
            </a:r>
          </a:p>
          <a:p>
            <a:pPr marL="0" indent="0">
              <a:buNone/>
            </a:pPr>
            <a:r>
              <a:rPr lang="pl-PL" sz="2000" dirty="0"/>
              <a:t>rolników ubezpieczonych w KRUS  </a:t>
            </a:r>
          </a:p>
          <a:p>
            <a:pPr marL="0" indent="0">
              <a:buNone/>
            </a:pPr>
            <a:r>
              <a:rPr lang="pl-PL" sz="2000" dirty="0"/>
              <a:t>osób zarejestrowanych jako bezrobotni,</a:t>
            </a:r>
          </a:p>
          <a:p>
            <a:pPr marL="0" indent="0">
              <a:buNone/>
            </a:pPr>
            <a:r>
              <a:rPr lang="pl-PL" sz="2000" dirty="0"/>
              <a:t>w tym rolnicy do 2 ha przeliczeniowych </a:t>
            </a:r>
          </a:p>
          <a:p>
            <a:pPr marL="0" indent="0">
              <a:buNone/>
            </a:pPr>
            <a:r>
              <a:rPr lang="pl-PL" sz="2000" dirty="0"/>
              <a:t>oraz poszukujący pracy (powyżej 2 ha przeliczeniowych)</a:t>
            </a:r>
          </a:p>
          <a:p>
            <a:pPr marL="0" indent="0">
              <a:buNone/>
            </a:pPr>
            <a:r>
              <a:rPr lang="pl-PL" sz="2000" dirty="0"/>
              <a:t>emeryci</a:t>
            </a:r>
          </a:p>
        </p:txBody>
      </p:sp>
    </p:spTree>
    <p:extLst>
      <p:ext uri="{BB962C8B-B14F-4D97-AF65-F5344CB8AC3E}">
        <p14:creationId xmlns:p14="http://schemas.microsoft.com/office/powerpoint/2010/main" val="312193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4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908720"/>
            <a:ext cx="8078268" cy="590465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Zawartość wytycznych </a:t>
            </a:r>
            <a:r>
              <a:rPr lang="pl-PL" sz="1400" dirty="0"/>
              <a:t>– zależna od zawartości innych wytycznych w ramach PS WPR (szczególnie wytycznych podstawowych)</a:t>
            </a:r>
          </a:p>
          <a:p>
            <a:pPr marL="0" indent="0">
              <a:buNone/>
            </a:pPr>
            <a:r>
              <a:rPr lang="pl-PL" sz="2000" dirty="0"/>
              <a:t>Obieg dokumentacji konkursowej LGD-SW</a:t>
            </a:r>
          </a:p>
          <a:p>
            <a:pPr marL="0" indent="0">
              <a:buNone/>
            </a:pPr>
            <a:r>
              <a:rPr lang="pl-PL" sz="2000" dirty="0"/>
              <a:t>Konflikt interesów</a:t>
            </a:r>
          </a:p>
          <a:p>
            <a:pPr marL="0" indent="0">
              <a:buNone/>
            </a:pPr>
            <a:r>
              <a:rPr lang="pl-PL" sz="2000" dirty="0"/>
              <a:t>Sprawozdawczość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dirty="0"/>
              <a:t>Układ dokumentu</a:t>
            </a:r>
            <a:r>
              <a:rPr lang="pl-PL" sz="2400" dirty="0"/>
              <a:t> </a:t>
            </a:r>
            <a:r>
              <a:rPr lang="pl-PL" sz="1400" dirty="0"/>
              <a:t>– zgodny z zarządzeniem </a:t>
            </a:r>
            <a:r>
              <a:rPr lang="pl-PL" sz="1400" dirty="0" err="1"/>
              <a:t>MRiRW</a:t>
            </a:r>
            <a:r>
              <a:rPr lang="pl-PL" sz="1400" dirty="0"/>
              <a:t> (pewna elastyczność,  do dyskusji)</a:t>
            </a:r>
          </a:p>
          <a:p>
            <a:pPr marL="0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00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 Słownik: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1422500"/>
            <a:ext cx="8078268" cy="4526780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/>
              <a:t>Inwestycja</a:t>
            </a:r>
            <a:r>
              <a:rPr lang="pl-PL" sz="2000" dirty="0"/>
              <a:t> (przeciwieństwo konsumpcji) </a:t>
            </a:r>
          </a:p>
          <a:p>
            <a:pPr marL="0" indent="0">
              <a:buNone/>
            </a:pPr>
            <a:r>
              <a:rPr lang="pl-PL" sz="2000" i="1" dirty="0"/>
              <a:t>wykorzystanie środków finansowych w celu nabycia </a:t>
            </a:r>
            <a:r>
              <a:rPr lang="pl-PL" sz="2000" b="1" i="1" dirty="0"/>
              <a:t>składników majątkowych</a:t>
            </a:r>
            <a:r>
              <a:rPr lang="pl-PL" sz="2000" i="1" dirty="0"/>
              <a:t>, finansowych środków majątkowych oraz niematerialnych wartości aktywów trwałych </a:t>
            </a:r>
          </a:p>
          <a:p>
            <a:pPr marL="0" indent="0">
              <a:buNone/>
            </a:pPr>
            <a:r>
              <a:rPr lang="pl-PL" sz="1400" b="1" dirty="0"/>
              <a:t>Środki finansowe</a:t>
            </a:r>
            <a:r>
              <a:rPr lang="pl-PL" sz="1400" dirty="0"/>
              <a:t> – środki pieniężne oraz środki niepieniężne o wiarygodnie określonej wartości i stopniu płynności umożliwiającym niezwłoczne pokrycie ryzyka lub straty środkami pieniężnymi uzyskanymi z tych środków niepieniężnych zaliczane do aktywów trwałych </a:t>
            </a:r>
            <a:r>
              <a:rPr lang="pl-PL" sz="1400" b="1" dirty="0"/>
              <a:t>prawa majątkowe</a:t>
            </a:r>
            <a:r>
              <a:rPr lang="pl-PL" sz="1400" dirty="0"/>
              <a:t>, nadające się do gospodarczego wykorzystania, o przewidywanym okresie ekonomicznej użyteczności dłuższym niż rok, przeznaczone na potrzeby jednostki np. licencje, znaki towarowe, patenty </a:t>
            </a:r>
          </a:p>
          <a:p>
            <a:pPr marL="0" indent="0">
              <a:buNone/>
            </a:pPr>
            <a:r>
              <a:rPr lang="pl-PL" sz="2000" b="1" dirty="0"/>
              <a:t>Inwestycja infrastrukturalna </a:t>
            </a:r>
            <a:r>
              <a:rPr lang="pl-PL" sz="2000" dirty="0"/>
              <a:t>- </a:t>
            </a:r>
            <a:r>
              <a:rPr lang="pl-PL" sz="2000" i="1" dirty="0"/>
              <a:t>przeznaczenie środków finansowych na budowę elementów małej infrastruktury (samo wyposażenie nie jest inwestycją infrastrukturalną)</a:t>
            </a:r>
          </a:p>
          <a:p>
            <a:pPr marL="0" indent="0">
              <a:buNone/>
            </a:pPr>
            <a:r>
              <a:rPr lang="pl-PL" sz="2000" b="1" dirty="0"/>
              <a:t>Inwestycja w małą infrastrukturę</a:t>
            </a:r>
            <a:r>
              <a:rPr lang="pl-PL" sz="2000" dirty="0"/>
              <a:t> – </a:t>
            </a:r>
            <a:r>
              <a:rPr lang="pl-PL" sz="2000" i="1" dirty="0"/>
              <a:t>inwestycja infrastrukturalna, której koszty całkowite nie przekraczają 1 mln euro </a:t>
            </a:r>
          </a:p>
          <a:p>
            <a:pPr marL="0" indent="0">
              <a:buNone/>
            </a:pPr>
            <a:r>
              <a:rPr lang="pl-PL" sz="2000" b="1" dirty="0"/>
              <a:t>Inwestycja nie/produkcyjna </a:t>
            </a:r>
            <a:r>
              <a:rPr lang="pl-PL" sz="2000" i="1" dirty="0"/>
              <a:t>– nie/komercyjna tzn. realizowana (nie) w celu uzyskania zysku, w ramach prowadzonej działalności gospodarczej, w tym działalności dodatkowej do działalności rolniczej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61990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 Słownik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1422500"/>
            <a:ext cx="8078268" cy="4526780"/>
          </a:xfrm>
        </p:spPr>
        <p:txBody>
          <a:bodyPr/>
          <a:lstStyle/>
          <a:p>
            <a:r>
              <a:rPr lang="pl-PL" sz="2000" b="1" dirty="0"/>
              <a:t>krótki łańcuch dostaw żywności</a:t>
            </a:r>
            <a:r>
              <a:rPr lang="pl-PL" sz="2000" dirty="0"/>
              <a:t> </a:t>
            </a:r>
            <a:r>
              <a:rPr lang="pl-PL" sz="2000" b="1" dirty="0"/>
              <a:t>(KŁŻ)</a:t>
            </a:r>
            <a:r>
              <a:rPr lang="pl-PL" sz="2000" dirty="0"/>
              <a:t> –  </a:t>
            </a:r>
            <a:r>
              <a:rPr lang="pl-PL" sz="1400" dirty="0"/>
              <a:t>partnerstwo rolników w zakresie sprzedaży wyprodukowanych we własnym gospodarstwie produktów rolnych przeznaczonych do spożycia przez ludzi lub żywności zawierającej takie produkty, bezpośrednio konsumentom finalnym  lub zakładom prowadzącym handel detaliczny bezpośrednio zaopatrującym konsumentów finalnych;  </a:t>
            </a:r>
          </a:p>
          <a:p>
            <a:r>
              <a:rPr lang="pl-PL" sz="1400" dirty="0"/>
              <a:t>„konsument finalny” oznacza ostatecznego konsumenta środka spożywczego, który nie wykorzystuje żywności w ramach działalności przedsiębiorstwa spożywczego</a:t>
            </a:r>
          </a:p>
          <a:p>
            <a:r>
              <a:rPr lang="pl-PL" sz="1400" dirty="0"/>
              <a:t> „handel detaliczny” oznacza obsługę i/lub przetwarzanie żywności i jej przechowywanie w punkcie sprzedaży lub w punkcie dostaw dla konsumenta finalnego; określenie to obejmuje terminale dystrybucyjne, działalność cateringową, stołówki zakładowe, catering instytucjonalny, restauracje i podobne działania związane z usługami żywnościowymi, sklepy, centra dystrybucji w supermarketach i hurtownie; operacja nie obejmuje kosztów inwestycji w produkcję rolniczą lub przetwórczą;</a:t>
            </a:r>
          </a:p>
          <a:p>
            <a:r>
              <a:rPr lang="pl-PL" sz="2000" b="1" dirty="0"/>
              <a:t>tworzenie KŁŻ</a:t>
            </a:r>
            <a:r>
              <a:rPr lang="pl-PL" sz="2000" dirty="0"/>
              <a:t> – </a:t>
            </a:r>
            <a:r>
              <a:rPr lang="pl-PL" sz="1400" dirty="0"/>
              <a:t>operacja polegająca na organizacji KŁŻ obejmująca inwestycje związane z przygotowaniem produktów do sprzedaży, przechowywaniem, dostarczaniem do klientów, marketingiem; operacja nie obejmuje kosztów inwestycji w produkcję rolniczą lub przetwórczą</a:t>
            </a:r>
          </a:p>
          <a:p>
            <a:r>
              <a:rPr lang="pl-PL" sz="2000" b="1" dirty="0"/>
              <a:t>rozwijanie KŁŻ</a:t>
            </a:r>
            <a:r>
              <a:rPr lang="pl-PL" sz="2000" dirty="0"/>
              <a:t> – </a:t>
            </a:r>
            <a:r>
              <a:rPr lang="pl-PL" sz="1400" dirty="0"/>
              <a:t>operacja polegająca na dostosowaniu efektywności istniejącego KŁŻ do zwiększonej liczby rolników/partnerów </a:t>
            </a:r>
            <a:r>
              <a:rPr lang="pl-PL" sz="1400" b="1" dirty="0"/>
              <a:t>(</a:t>
            </a:r>
            <a:r>
              <a:rPr lang="pl-PL" sz="1400" b="1" dirty="0">
                <a:solidFill>
                  <a:srgbClr val="FF0000"/>
                </a:solidFill>
              </a:rPr>
              <a:t>ilu</a:t>
            </a:r>
            <a:r>
              <a:rPr lang="pl-PL" sz="1400" b="1" dirty="0"/>
              <a:t>?) </a:t>
            </a:r>
            <a:r>
              <a:rPr lang="pl-PL" sz="1400" dirty="0"/>
              <a:t>w ramach tego KŁŻ, rozszerzonego asortymentu, wdrożeniu nowych systemów sprzedaży lub rozliczeń finansowych lub szerszą promocję, rozszerzenie kręgu odbiorców poprzez zastosowanie różnorodnych kanałów komunikacji z konsumentem; operacja nie obejmuje kosztów inwestycji w produkcję rolniczą lub przetwórczą</a:t>
            </a:r>
          </a:p>
          <a:p>
            <a:endParaRPr lang="pl-PL" sz="1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908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 Słownik: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1422500"/>
            <a:ext cx="8078268" cy="4382764"/>
          </a:xfrm>
        </p:spPr>
        <p:txBody>
          <a:bodyPr/>
          <a:lstStyle/>
          <a:p>
            <a:r>
              <a:rPr lang="pl-PL" sz="1800" b="1" dirty="0"/>
              <a:t>tworzenie gospodarstw agroturystycznych</a:t>
            </a:r>
            <a:r>
              <a:rPr lang="pl-PL" sz="1800" dirty="0"/>
              <a:t> – operacja polegająca na dostosowaniu małego gospodarstwa rolnego do świadczenia przez rolników  </a:t>
            </a:r>
            <a:r>
              <a:rPr lang="pl-PL" sz="1800" b="1" dirty="0"/>
              <a:t>(małżonków rolników, domowników)</a:t>
            </a:r>
            <a:r>
              <a:rPr lang="pl-PL" sz="1800" dirty="0"/>
              <a:t> usług polegających na wynajmowaniu pokoi, sprzedaży posiłków domowych i świadczeniu innych usług związanych z pobytem turystów, zgodnie z art. 6 ust. 1 pkt 2 ustawy Prawo przedsiębiorców oraz art. 35 ust. 3 ustawy o usługach hotelarskich oraz usługach pilotów wycieczek i przewodników turystycznych. Operacja nie obejmuje kosztów inwestycji w produkcję rolniczą lub przetwórczą</a:t>
            </a:r>
          </a:p>
          <a:p>
            <a:r>
              <a:rPr lang="pl-PL" sz="1800" b="1" dirty="0"/>
              <a:t>rozwijanie gospodarstw agroturystycznych</a:t>
            </a:r>
            <a:r>
              <a:rPr lang="pl-PL" sz="1800" dirty="0"/>
              <a:t> – operacja polegająca na rozszerzeniu oferty innych usług związanych z pobytem turystów, świadczonych przez rolnika w małym gospodarstwie rolnym, zgodnie z art. 6 ust. 1 pkt 2 ustawy Prawo przedsiębiorców oraz art. 35 ust. 3 ustawy o usługach hotelarskich oraz usługach pilotów wycieczek i przewodników turystycznych, lub modernizacja tego gospodarstwa agroturystycznego w celu podniesienie standardu świadczonych w nim usług związanych z pobytem turystów. Operacja nie obejmuje kosztów inwestycji w produkcję rolniczą lub przetwórczą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63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 Słownik: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1422500"/>
            <a:ext cx="8078268" cy="4958828"/>
          </a:xfrm>
        </p:spPr>
        <p:txBody>
          <a:bodyPr/>
          <a:lstStyle/>
          <a:p>
            <a:r>
              <a:rPr lang="pl-PL" sz="2000" b="1" dirty="0"/>
              <a:t>tworzenie zagród edukacyjnych</a:t>
            </a:r>
            <a:r>
              <a:rPr lang="pl-PL" sz="2000" dirty="0"/>
              <a:t> – operacja polegająca na dostosowaniu małego gospodarstwa rolnego do świadczenia usług edukacyjnych mających na celu podniesienie prestiżu zawodu rolnika i upowszechnienie wiedzy na temat pochodzenia żywności, różnicowanie pozarolniczej działalności na obszarach wiejskich oraz zachowanie dziedzictwa kulturowego wsi w zakresie minimum dwóch celów edukacyjnych zgodnie ze </a:t>
            </a:r>
            <a:r>
              <a:rPr lang="pl-PL" sz="2000" b="1" dirty="0"/>
              <a:t>standardami zagród edukacyjnych</a:t>
            </a:r>
            <a:r>
              <a:rPr lang="pl-PL" sz="2000" dirty="0"/>
              <a:t>. Operacja nie obejmuje kosztów inwestycji w produkcję rolniczą lub przetwórczą </a:t>
            </a:r>
          </a:p>
          <a:p>
            <a:r>
              <a:rPr lang="pl-PL" sz="2000" b="1" dirty="0"/>
              <a:t>rozwijanie zagród edukacyjnych</a:t>
            </a:r>
            <a:r>
              <a:rPr lang="pl-PL" sz="2000" dirty="0"/>
              <a:t> – operacja polegająca na rozszerzeniu zakresu usług edukacyjnych świadczonych przez rolnika w małym gospodarstwie rolnym lub modernizacja tego gospodarstwa w celu podniesieniu standardu świadczonych w nim usług w zakresie więcej niż dwóch celów edukacyjnych zgodnie ze standardami zagród edukacyjnych. Operacja nie obejmuje kosztów inwestycji w produkcję rolniczą lub przetwórczą</a:t>
            </a:r>
          </a:p>
          <a:p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658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 Słownik: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980728"/>
            <a:ext cx="7675460" cy="5544616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/>
              <a:t>standardy zagród edukacyjnych</a:t>
            </a:r>
            <a:r>
              <a:rPr lang="pl-PL" sz="1600" dirty="0"/>
              <a:t>–„Zagroda edukacyjna” to obiekt: </a:t>
            </a:r>
          </a:p>
          <a:p>
            <a:pPr marL="0" indent="0">
              <a:buNone/>
            </a:pPr>
            <a:r>
              <a:rPr lang="pl-PL" sz="1600" dirty="0"/>
              <a:t>1. zlokalizowany na obszarach wiejskich, </a:t>
            </a:r>
          </a:p>
          <a:p>
            <a:pPr marL="0" indent="0">
              <a:buNone/>
            </a:pPr>
            <a:r>
              <a:rPr lang="pl-PL" sz="1600" dirty="0"/>
              <a:t>2. prowadzony przez mieszkańca wsi, </a:t>
            </a:r>
          </a:p>
          <a:p>
            <a:pPr marL="0" indent="0">
              <a:buNone/>
            </a:pPr>
            <a:r>
              <a:rPr lang="pl-PL" sz="1600" dirty="0"/>
              <a:t>3. przyjmujący dzieci i młodzież w ramach programów szkolnych i aktywności pozaszkolnej, </a:t>
            </a:r>
          </a:p>
          <a:p>
            <a:pPr marL="0" indent="0">
              <a:buNone/>
            </a:pPr>
            <a:r>
              <a:rPr lang="pl-PL" sz="1600" dirty="0"/>
              <a:t>4. posiadający i prezentujący zwierzęta gospodarskie albo uprawy rolnicze, </a:t>
            </a:r>
          </a:p>
          <a:p>
            <a:pPr marL="0" indent="0">
              <a:buNone/>
            </a:pPr>
            <a:r>
              <a:rPr lang="pl-PL" sz="1600" dirty="0"/>
              <a:t>5. realizujący przynajmniej dwa cele edukacyjne spośród niżej wymienionych: </a:t>
            </a:r>
          </a:p>
          <a:p>
            <a:pPr marL="457200" lvl="1" indent="0">
              <a:buNone/>
            </a:pPr>
            <a:r>
              <a:rPr lang="pl-PL" sz="1200" dirty="0"/>
              <a:t>» edukacja w zakresie produkcji roślinnej, </a:t>
            </a:r>
          </a:p>
          <a:p>
            <a:pPr marL="457200" lvl="1" indent="0">
              <a:buNone/>
            </a:pPr>
            <a:r>
              <a:rPr lang="pl-PL" sz="1200" dirty="0"/>
              <a:t>» edukacja w zakresie produkcji zwierzęcej, </a:t>
            </a:r>
          </a:p>
          <a:p>
            <a:pPr marL="457200" lvl="1" indent="0">
              <a:buNone/>
            </a:pPr>
            <a:r>
              <a:rPr lang="pl-PL" sz="1200" dirty="0"/>
              <a:t>» edukacja w zakresie przetwórstwa płodów rolnych, </a:t>
            </a:r>
          </a:p>
          <a:p>
            <a:pPr marL="457200" lvl="1" indent="0">
              <a:buNone/>
            </a:pPr>
            <a:r>
              <a:rPr lang="pl-PL" sz="1200" dirty="0"/>
              <a:t>» edukacja w zakresie świadomości ekologicznej i konsumenckiej, </a:t>
            </a:r>
          </a:p>
          <a:p>
            <a:pPr marL="457200" lvl="1" indent="0">
              <a:buNone/>
            </a:pPr>
            <a:r>
              <a:rPr lang="pl-PL" sz="1200" dirty="0"/>
              <a:t>» edukacja w zakresie dziedzictwa kultury materialnej wsi, tradycyjnych zawodów, rękodzieła i twórczości ludowej. </a:t>
            </a:r>
          </a:p>
          <a:p>
            <a:pPr marL="0" indent="0">
              <a:buNone/>
            </a:pPr>
            <a:r>
              <a:rPr lang="pl-PL" sz="1600" dirty="0"/>
              <a:t>Obiekt powinien posiadać zwierzęta gospodarskie albo uprawy rolnicze przeznaczone do prezentacji dla grup dzieci i młodzieży przyjmowanych w ramach programów szkolnych i pozaszkolnych lub udostępniane jako atrakcja turystyczna dla rodzin z dziećmi i dorosłych podróżujących indywidualnie. </a:t>
            </a:r>
          </a:p>
          <a:p>
            <a:pPr marL="0" indent="0">
              <a:buNone/>
            </a:pPr>
            <a:r>
              <a:rPr lang="pl-PL" sz="1600" dirty="0"/>
              <a:t>Minimalny obligatoryjnym warunkiem technicznym jest posiadanie zadaszonego miejsca do prowadzenia zajęć i udostępnienie toalet dla uczestników zajęć oraz spełnienie określonych prawem warunków bezpieczeństwa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669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 Słownik: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444876" y="1196752"/>
            <a:ext cx="8078268" cy="460851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/>
              <a:t>gospodarstwo opiekuńcze </a:t>
            </a:r>
            <a:r>
              <a:rPr lang="pl-PL" sz="2000" dirty="0"/>
              <a:t> – gospodarstwo rolne, w którym świadczone są dzienne  usługi opiekuńcze i bytowe oraz integracji społecznej na rzecz osób lub rodzin w celu poprawienia ich funkcjonowania w oparciu o zasoby tego gospodarstwa</a:t>
            </a:r>
          </a:p>
          <a:p>
            <a:pPr marL="0" indent="0">
              <a:buNone/>
            </a:pPr>
            <a:r>
              <a:rPr lang="pl-PL" sz="2000" b="1" dirty="0"/>
              <a:t>tworzenie</a:t>
            </a:r>
            <a:r>
              <a:rPr lang="pl-PL" sz="2000" dirty="0"/>
              <a:t> </a:t>
            </a:r>
            <a:r>
              <a:rPr lang="pl-PL" sz="2000" b="1" dirty="0"/>
              <a:t>gospodarstw opiekuńczych</a:t>
            </a:r>
            <a:r>
              <a:rPr lang="pl-PL" sz="2000" dirty="0"/>
              <a:t>  - operacja polegająca na dostosowaniu małego gospodarstwa do świadczenia obligatoryjnych usług opiekuńczych w oparciu o zasoby tradycyjnego gospodarstwa rolnego</a:t>
            </a:r>
          </a:p>
          <a:p>
            <a:pPr marL="0" indent="0">
              <a:buNone/>
            </a:pPr>
            <a:r>
              <a:rPr lang="pl-PL" sz="2000" b="1" dirty="0"/>
              <a:t>rozwijanie gospodarstw opiekuńczych</a:t>
            </a:r>
            <a:r>
              <a:rPr lang="pl-PL" sz="2000" dirty="0"/>
              <a:t> – operacja polegająca na rozszerzeniu zakresu usług opiekuńczych (obligatoryjnych lub fakultatywnych) świadczonych przez rolnika w małym gospodarstwie rolnym lub modernizacja tego gospodarstwa w celu podniesieniu standardu świadczonych w nim usług społecznych</a:t>
            </a:r>
          </a:p>
          <a:p>
            <a:pPr marL="0" indent="0">
              <a:buNone/>
            </a:pPr>
            <a:r>
              <a:rPr lang="pl-PL" sz="2000" dirty="0"/>
              <a:t>Usługi społeczne w GO: </a:t>
            </a:r>
          </a:p>
          <a:p>
            <a:pPr marL="0" indent="0">
              <a:buNone/>
            </a:pPr>
            <a:r>
              <a:rPr lang="pl-PL" sz="2000" b="1" dirty="0"/>
              <a:t>opiekuńcze</a:t>
            </a:r>
            <a:r>
              <a:rPr lang="pl-PL" sz="2000" dirty="0"/>
              <a:t> (podstawa działalności), a także bytowe oraz integracji społecznej</a:t>
            </a:r>
            <a:r>
              <a:rPr lang="pl-PL" sz="2000" b="1" dirty="0"/>
              <a:t> </a:t>
            </a:r>
            <a:r>
              <a:rPr lang="pl-PL" sz="2000" dirty="0"/>
              <a:t>(przy okazji usług opiekuńczych)</a:t>
            </a:r>
          </a:p>
          <a:p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23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Dylematy po konsultacjach projektu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99456" y="908720"/>
            <a:ext cx="8323688" cy="496855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Obligatoryjne usługi w GO:</a:t>
            </a:r>
          </a:p>
          <a:p>
            <a:pPr lvl="1"/>
            <a:r>
              <a:rPr lang="pl-PL" sz="1400" dirty="0" err="1"/>
              <a:t>Agroterapia</a:t>
            </a:r>
            <a:r>
              <a:rPr lang="pl-PL" sz="1400" dirty="0"/>
              <a:t> dla uczestników –programu zajęć terapeutycznych i aktywizacyjnych opartych na rolniczym potencjale gospodarstwa,</a:t>
            </a:r>
          </a:p>
          <a:p>
            <a:pPr lvl="1"/>
            <a:r>
              <a:rPr lang="pl-PL" sz="1400" dirty="0"/>
              <a:t>Zajęcia grupowe dla uczestników,</a:t>
            </a:r>
          </a:p>
          <a:p>
            <a:pPr lvl="1"/>
            <a:r>
              <a:rPr lang="pl-PL" sz="1400" dirty="0"/>
              <a:t>Pomoc w załatwianiu codziennych spraw uczestników, </a:t>
            </a:r>
          </a:p>
          <a:p>
            <a:pPr lvl="1"/>
            <a:r>
              <a:rPr lang="pl-PL" sz="1400" dirty="0"/>
              <a:t>Pomoc w czynnościach higienicznych,</a:t>
            </a:r>
          </a:p>
          <a:p>
            <a:pPr lvl="1"/>
            <a:r>
              <a:rPr lang="pl-PL" sz="1400" dirty="0"/>
              <a:t>Podawanie posiłków i napojów uczestnikom.</a:t>
            </a:r>
          </a:p>
          <a:p>
            <a:pPr marL="0" indent="0">
              <a:buNone/>
            </a:pPr>
            <a:r>
              <a:rPr lang="pl-PL" sz="2000" dirty="0"/>
              <a:t>Usługi fakultatywne w GO w zakresie: </a:t>
            </a:r>
          </a:p>
          <a:p>
            <a:pPr lvl="1"/>
            <a:r>
              <a:rPr lang="pl-PL" sz="1400" dirty="0"/>
              <a:t>Nieodpłatnego transportu uczestników z i do miejsca zamieszkania oraz w związku z udzielaną pomocą w załatwianiu codziennych spraw, </a:t>
            </a:r>
          </a:p>
          <a:p>
            <a:pPr lvl="1"/>
            <a:r>
              <a:rPr lang="pl-PL" sz="1400" dirty="0"/>
              <a:t>Organizacji zajęć integracyjnych dla rodzin uczestników oraz członków społeczności lokalnej. Usługi fakultatywne stanowić będą rozszerzenie i uzupełnienie usług obowiązkowych i będą świadczone w zależności od możliwości danego gospodarstwa oraz zapotrzebowania lokalnej społeczności.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Koszty kwalifikowalne w PS WPR a zidentyfikowane potrzeby w ramach GO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3458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2" id="{E647160A-1EA5-4D5B-B5DC-80093BD9A8CD}" vid="{ED244ADE-6FBC-48D3-A2E4-374F2B8EBB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2022-10-22 Prezentacja1 - aktualizacja</Template>
  <TotalTime>1709</TotalTime>
  <Words>1371</Words>
  <Application>Microsoft Office PowerPoint</Application>
  <PresentationFormat>Panoramiczny</PresentationFormat>
  <Paragraphs>87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Staniuk Sylwia</dc:creator>
  <cp:lastModifiedBy>k.cygan</cp:lastModifiedBy>
  <cp:revision>57</cp:revision>
  <dcterms:created xsi:type="dcterms:W3CDTF">2023-06-01T07:18:08Z</dcterms:created>
  <dcterms:modified xsi:type="dcterms:W3CDTF">2023-06-20T09:54:41Z</dcterms:modified>
</cp:coreProperties>
</file>