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56" r:id="rId4"/>
    <p:sldId id="258" r:id="rId5"/>
    <p:sldId id="259" r:id="rId6"/>
    <p:sldId id="260" r:id="rId7"/>
    <p:sldId id="263" r:id="rId8"/>
    <p:sldId id="261" r:id="rId9"/>
    <p:sldId id="262" r:id="rId10"/>
    <p:sldId id="264" r:id="rId11"/>
    <p:sldId id="267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>
        <p:scale>
          <a:sx n="90" d="100"/>
          <a:sy n="90" d="100"/>
        </p:scale>
        <p:origin x="-807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DCC9A1-09CD-402F-97A4-82BAD6B3387F}" type="datetime1">
              <a:rPr lang="pl-PL"/>
              <a:pPr lvl="0"/>
              <a:t>22.01.2019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1AD429-D8B8-4ED6-AA7A-B7C1EE3F3B0B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472840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34A30B-2A08-4823-8DF9-94FE175A899F}" type="datetime1">
              <a:rPr lang="pl-PL"/>
              <a:pPr lvl="0"/>
              <a:t>22.01.2019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BFA683-7D2D-46D6-960C-3597E09995A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1337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1C5789-7221-457F-A61E-8E18C9812929}" type="datetime1">
              <a:rPr lang="pl-PL"/>
              <a:pPr lvl="0"/>
              <a:t>22.01.2019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DA8FD3-A0BB-4CF5-8FF4-B2266D5AC34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027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A54AFD-46C4-4EE9-A880-4F9A0C664143}" type="datetime1">
              <a:rPr lang="pl-PL"/>
              <a:pPr lvl="0"/>
              <a:t>22.01.2019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544C62-DB4E-4FD9-B98D-58E937ACC7C2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8952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769DA4-3AD4-46E0-B794-26624BB9AF00}" type="datetime1">
              <a:rPr lang="pl-PL"/>
              <a:pPr lvl="0"/>
              <a:t>22.01.2019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1E8E60-2739-4BBB-B7C1-9E82C71A5E4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7577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6D4353-E0A6-4D04-9A53-3FDDFA9BD638}" type="datetime1">
              <a:rPr lang="pl-PL"/>
              <a:pPr lvl="0"/>
              <a:t>22.01.2019</a:t>
            </a:fld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C36C09-4015-4D80-B4EE-10FB0D5FC80B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197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6A599A-14DF-40EC-ACD5-737092D341F5}" type="datetime1">
              <a:rPr lang="pl-PL"/>
              <a:pPr lvl="0"/>
              <a:t>22.01.2019</a:t>
            </a:fld>
            <a:endParaRPr lang="pl-PL"/>
          </a:p>
        </p:txBody>
      </p:sp>
      <p:sp>
        <p:nvSpPr>
          <p:cNvPr id="8" name="Symbol zastępczy stopki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ymbol zastępczy numeru slajdu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BC6350-A041-44CE-83CC-75E7B562162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241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B5FECC-F8FB-42FF-80C7-114CBC93EF01}" type="datetime1">
              <a:rPr lang="pl-PL"/>
              <a:pPr lvl="0"/>
              <a:t>22.01.2019</a:t>
            </a:fld>
            <a:endParaRPr lang="pl-PL"/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DE0588-7F31-4F4F-8B30-91B7D5588AAB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980675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E1C38E-82D2-45D7-A099-3EAAE72915CB}" type="datetime1">
              <a:rPr lang="pl-PL"/>
              <a:pPr lvl="0"/>
              <a:t>22.01.2019</a:t>
            </a:fld>
            <a:endParaRPr lang="pl-PL"/>
          </a:p>
        </p:txBody>
      </p:sp>
      <p:sp>
        <p:nvSpPr>
          <p:cNvPr id="3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numeru slajdu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35CABE-DEFF-4AD4-9715-0C9C7A15D38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012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945BEC-A22E-4249-8D5A-2628AB4A7E57}" type="datetime1">
              <a:rPr lang="pl-PL"/>
              <a:pPr lvl="0"/>
              <a:t>22.01.2019</a:t>
            </a:fld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550CDB-FE58-42FD-BA2C-7530170D20C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4961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9E1B4A-9026-4971-84B5-DD1DE319ACAD}" type="datetime1">
              <a:rPr lang="pl-PL"/>
              <a:pPr lvl="0"/>
              <a:t>22.01.2019</a:t>
            </a:fld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D6B58B-7460-4094-9AFC-0FB9213E024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2833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2578721-AFA8-426C-8D92-484B387EF4DA}" type="datetime1">
              <a:rPr lang="pl-PL"/>
              <a:pPr lvl="0"/>
              <a:t>22.01.2019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A3EF68D-4796-42AD-8FEE-BF9E1D6BB220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pl-PL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pl-PL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pl-PL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pl-P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search/horizon2020/index_en.cfm?pg=h2020-documents" TargetMode="External"/><Relationship Id="rId2" Type="http://schemas.openxmlformats.org/officeDocument/2006/relationships/hyperlink" Target="http://www.cdr.gov.pl/sir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467541" y="2708919"/>
            <a:ext cx="8229600" cy="1143000"/>
          </a:xfrm>
        </p:spPr>
        <p:txBody>
          <a:bodyPr/>
          <a:lstStyle/>
          <a:p>
            <a:pPr lvl="0"/>
            <a:r>
              <a:rPr lang="pl-PL" sz="4000" dirty="0"/>
              <a:t/>
            </a:r>
            <a:br>
              <a:rPr lang="pl-PL" sz="4000" dirty="0"/>
            </a:br>
            <a:r>
              <a:rPr lang="pl-PL" sz="4000" b="1" dirty="0">
                <a:solidFill>
                  <a:srgbClr val="0070C0"/>
                </a:solidFill>
              </a:rPr>
              <a:t>ROCZNY PROGRAM PRAC EIP-AGRI na 2019</a:t>
            </a:r>
            <a:r>
              <a:rPr lang="en-US" sz="4000" dirty="0"/>
              <a:t/>
            </a:r>
            <a:br>
              <a:rPr lang="en-US" sz="4000" dirty="0"/>
            </a:br>
            <a:endParaRPr lang="pl-PL" sz="4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933056"/>
            <a:ext cx="1689100" cy="227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32656"/>
            <a:ext cx="1133475" cy="111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4FB1415-BC5A-4215-A861-ACB835FCC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xmlns="" id="{51721D48-E995-4D4B-8A79-CB0B4F8FA4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22" y="0"/>
            <a:ext cx="89557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91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A05BD6A-ACC9-45B9-9E90-E62AF0181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975" y="2708275"/>
            <a:ext cx="6357938" cy="1143000"/>
          </a:xfrm>
        </p:spPr>
        <p:txBody>
          <a:bodyPr/>
          <a:lstStyle/>
          <a:p>
            <a:pPr>
              <a:defRPr/>
            </a:pPr>
            <a:r>
              <a:rPr lang="pl-PL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Ważne adresy:</a:t>
            </a:r>
            <a:br>
              <a:rPr lang="pl-PL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u="sng" dirty="0">
                <a:hlinkClick r:id="rId2"/>
              </a:rPr>
              <a:t>http://www.cdr.gov.pl/sir</a:t>
            </a:r>
            <a:r>
              <a:rPr lang="pl-PL" sz="3200" dirty="0"/>
              <a:t> </a:t>
            </a:r>
            <a:r>
              <a:rPr lang="pl-PL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800" b="1" dirty="0">
                <a:solidFill>
                  <a:srgbClr val="0033CC"/>
                </a:solidFill>
                <a:latin typeface="+mn-lt"/>
              </a:rPr>
              <a:t>servicepoint@eip-agri.eu </a:t>
            </a:r>
            <a:br>
              <a:rPr lang="pl-PL" sz="1800" b="1" dirty="0">
                <a:solidFill>
                  <a:srgbClr val="0033CC"/>
                </a:solidFill>
                <a:latin typeface="+mn-lt"/>
              </a:rPr>
            </a:br>
            <a:r>
              <a:rPr lang="pl-PL" sz="1800" b="1" dirty="0">
                <a:solidFill>
                  <a:srgbClr val="0033CC"/>
                </a:solidFill>
                <a:latin typeface="+mn-lt"/>
              </a:rPr>
              <a:t>+32 2 543 73 48</a:t>
            </a:r>
            <a:br>
              <a:rPr lang="pl-PL" sz="1800" b="1" dirty="0">
                <a:solidFill>
                  <a:srgbClr val="0033CC"/>
                </a:solidFill>
                <a:latin typeface="+mn-lt"/>
              </a:rPr>
            </a:br>
            <a:r>
              <a:rPr lang="fr-FR" sz="1800" b="1" dirty="0">
                <a:solidFill>
                  <a:srgbClr val="0033CC"/>
                </a:solidFill>
                <a:latin typeface="+mn-lt"/>
              </a:rPr>
              <a:t>EIP-AGRI Service PointAvenue de la Toisond’Or721060 Brussel Belgium</a:t>
            </a:r>
            <a:br>
              <a:rPr lang="fr-FR" sz="1800" b="1" dirty="0">
                <a:solidFill>
                  <a:srgbClr val="0033CC"/>
                </a:solidFill>
                <a:latin typeface="+mn-lt"/>
              </a:rPr>
            </a:br>
            <a:r>
              <a:rPr lang="pl-PL" sz="1800" b="1" dirty="0">
                <a:solidFill>
                  <a:srgbClr val="0033CC"/>
                </a:solidFill>
                <a:latin typeface="+mn-lt"/>
              </a:rPr>
              <a:t>http://ec.europa.eu/agriculture/eip/</a:t>
            </a:r>
            <a:br>
              <a:rPr lang="pl-PL" sz="1800" b="1" dirty="0">
                <a:solidFill>
                  <a:srgbClr val="0033CC"/>
                </a:solidFill>
                <a:latin typeface="+mn-lt"/>
              </a:rPr>
            </a:br>
            <a:r>
              <a:rPr lang="pl-PL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altLang="pl-PL" sz="2000" b="1" dirty="0">
                <a:solidFill>
                  <a:srgbClr val="FFD624"/>
                </a:solidFill>
                <a:latin typeface="+mn-lt"/>
                <a:hlinkClick r:id="rId3"/>
              </a:rPr>
              <a:t>http://ec.europa.eu/research/horizon2020/index_en.cfm?pg=h2020-documents</a:t>
            </a:r>
            <a:r>
              <a:rPr lang="en-GB" altLang="nl-BE" sz="2800" dirty="0">
                <a:solidFill>
                  <a:srgbClr val="FFD624"/>
                </a:solidFill>
                <a:latin typeface="Verdana" pitchFamily="34" charset="0"/>
              </a:rPr>
              <a:t/>
            </a:r>
            <a:br>
              <a:rPr lang="en-GB" altLang="nl-BE" sz="2800" dirty="0">
                <a:solidFill>
                  <a:srgbClr val="FFD624"/>
                </a:solidFill>
                <a:latin typeface="Verdana" pitchFamily="34" charset="0"/>
              </a:rPr>
            </a:br>
            <a:endParaRPr lang="pl-PL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155" name="Symbol zastępczy numeru slajdu 3">
            <a:extLst>
              <a:ext uri="{FF2B5EF4-FFF2-40B4-BE49-F238E27FC236}">
                <a16:creationId xmlns:a16="http://schemas.microsoft.com/office/drawing/2014/main" xmlns="" id="{59700D76-560C-4171-8E0F-2F9B9AA3E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l-PL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56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28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00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72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14635E07-946E-4F91-ACF6-8B78FBE6BC0C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  <p:pic>
        <p:nvPicPr>
          <p:cNvPr id="49156" name="Obraz 2">
            <a:extLst>
              <a:ext uri="{FF2B5EF4-FFF2-40B4-BE49-F238E27FC236}">
                <a16:creationId xmlns:a16="http://schemas.microsoft.com/office/drawing/2014/main" xmlns="" id="{9249BF29-3C2D-47AD-B673-3ECDCEC7A5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30175"/>
            <a:ext cx="9334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7" name="Obraz 2">
            <a:extLst>
              <a:ext uri="{FF2B5EF4-FFF2-40B4-BE49-F238E27FC236}">
                <a16:creationId xmlns:a16="http://schemas.microsoft.com/office/drawing/2014/main" xmlns="" id="{B19643BB-2B57-49AF-9D2F-C0865A429E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975" y="5300663"/>
            <a:ext cx="1047750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4000" b="1" dirty="0" smtClean="0">
                <a:solidFill>
                  <a:srgbClr val="0070C0"/>
                </a:solidFill>
              </a:rPr>
              <a:t/>
            </a:r>
            <a:br>
              <a:rPr lang="pl-PL" sz="4000" b="1" dirty="0" smtClean="0">
                <a:solidFill>
                  <a:srgbClr val="0070C0"/>
                </a:solidFill>
              </a:rPr>
            </a:br>
            <a:r>
              <a:rPr lang="pl-PL" sz="4000" b="1" dirty="0" smtClean="0">
                <a:solidFill>
                  <a:srgbClr val="0070C0"/>
                </a:solidFill>
              </a:rPr>
              <a:t>Główne </a:t>
            </a:r>
            <a:r>
              <a:rPr lang="pl-PL" sz="4000" b="1" dirty="0">
                <a:solidFill>
                  <a:srgbClr val="0070C0"/>
                </a:solidFill>
              </a:rPr>
              <a:t>priorytety </a:t>
            </a:r>
            <a:r>
              <a:rPr lang="pl-PL" sz="4000" b="1" dirty="0" smtClean="0">
                <a:solidFill>
                  <a:srgbClr val="0070C0"/>
                </a:solidFill>
              </a:rPr>
              <a:t>EIP -AGRI </a:t>
            </a:r>
            <a:r>
              <a:rPr lang="pl-PL" sz="4000" b="1" dirty="0">
                <a:solidFill>
                  <a:srgbClr val="0070C0"/>
                </a:solidFill>
              </a:rPr>
              <a:t>w 2019 r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683568" y="1484784"/>
            <a:ext cx="69665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pl-PL" sz="2400" b="1" dirty="0" smtClean="0">
                <a:solidFill>
                  <a:srgbClr val="0070C0"/>
                </a:solidFill>
              </a:rPr>
              <a:t>Odporność </a:t>
            </a:r>
            <a:r>
              <a:rPr lang="pl-PL" sz="2400" b="1" dirty="0">
                <a:solidFill>
                  <a:srgbClr val="0070C0"/>
                </a:solidFill>
              </a:rPr>
              <a:t>gospodarstw: zarządzanie zasobami i </a:t>
            </a:r>
            <a:r>
              <a:rPr lang="pl-PL" sz="2400" b="1" dirty="0" smtClean="0">
                <a:solidFill>
                  <a:srgbClr val="0070C0"/>
                </a:solidFill>
              </a:rPr>
              <a:t>dywersyfikacja;</a:t>
            </a:r>
          </a:p>
          <a:p>
            <a:pPr marL="342900" indent="-342900">
              <a:buFontTx/>
              <a:buAutoNum type="arabicPeriod"/>
            </a:pPr>
            <a:r>
              <a:rPr lang="pl-PL" sz="2400" b="1" dirty="0" smtClean="0">
                <a:solidFill>
                  <a:srgbClr val="0070C0"/>
                </a:solidFill>
              </a:rPr>
              <a:t>Cyfrowa </a:t>
            </a:r>
            <a:r>
              <a:rPr lang="pl-PL" sz="2400" b="1" dirty="0">
                <a:solidFill>
                  <a:srgbClr val="0070C0"/>
                </a:solidFill>
              </a:rPr>
              <a:t>transformacja rolnictwa i </a:t>
            </a:r>
            <a:r>
              <a:rPr lang="pl-PL" sz="2400" b="1" dirty="0" smtClean="0">
                <a:solidFill>
                  <a:srgbClr val="0070C0"/>
                </a:solidFill>
              </a:rPr>
              <a:t>leśnictwa;</a:t>
            </a:r>
          </a:p>
          <a:p>
            <a:pPr marL="342900" indent="-342900">
              <a:buFontTx/>
              <a:buAutoNum type="arabicPeriod"/>
            </a:pPr>
            <a:r>
              <a:rPr lang="pl-PL" sz="2400" b="1" dirty="0" smtClean="0">
                <a:solidFill>
                  <a:srgbClr val="0070C0"/>
                </a:solidFill>
              </a:rPr>
              <a:t>Sieci </a:t>
            </a:r>
            <a:r>
              <a:rPr lang="pl-PL" sz="2400" b="1" dirty="0">
                <a:solidFill>
                  <a:srgbClr val="0070C0"/>
                </a:solidFill>
              </a:rPr>
              <a:t>tematyczne grup operacyjnych, pomosty z sieciami tematycznymi H2020 i projektów </a:t>
            </a:r>
            <a:r>
              <a:rPr lang="pl-PL" sz="2400" b="1" dirty="0" smtClean="0">
                <a:solidFill>
                  <a:srgbClr val="0070C0"/>
                </a:solidFill>
              </a:rPr>
              <a:t>wielopodmiotowych;</a:t>
            </a:r>
          </a:p>
          <a:p>
            <a:pPr marL="342900" indent="-342900">
              <a:buFontTx/>
              <a:buAutoNum type="arabicPeriod"/>
            </a:pPr>
            <a:r>
              <a:rPr lang="pl-PL" sz="2400" b="1" dirty="0" smtClean="0">
                <a:solidFill>
                  <a:srgbClr val="0070C0"/>
                </a:solidFill>
              </a:rPr>
              <a:t>Współpraca </a:t>
            </a:r>
            <a:r>
              <a:rPr lang="pl-PL" sz="2400" b="1" dirty="0">
                <a:solidFill>
                  <a:srgbClr val="0070C0"/>
                </a:solidFill>
              </a:rPr>
              <a:t>z sieciami obszarów wiejskich i wsparcie dla zarządzania siecią obszarów wiejskich </a:t>
            </a:r>
            <a:r>
              <a:rPr lang="pl-PL" sz="2400" b="1" dirty="0" smtClean="0">
                <a:solidFill>
                  <a:srgbClr val="0070C0"/>
                </a:solidFill>
              </a:rPr>
              <a:t>UE;</a:t>
            </a:r>
          </a:p>
          <a:p>
            <a:pPr marL="342900" indent="-342900">
              <a:buFontTx/>
              <a:buAutoNum type="arabicPeriod"/>
            </a:pPr>
            <a:r>
              <a:rPr lang="pl-PL" sz="2400" b="1" dirty="0" smtClean="0">
                <a:solidFill>
                  <a:srgbClr val="0070C0"/>
                </a:solidFill>
              </a:rPr>
              <a:t> </a:t>
            </a:r>
            <a:r>
              <a:rPr lang="pl-PL" sz="2400" b="1" dirty="0">
                <a:solidFill>
                  <a:srgbClr val="0070C0"/>
                </a:solidFill>
              </a:rPr>
              <a:t>Rozszerzenie i konsolidacja sieci EIP-AGRI</a:t>
            </a:r>
          </a:p>
          <a:p>
            <a:endParaRPr lang="pl-PL" b="1" i="1" dirty="0">
              <a:solidFill>
                <a:srgbClr val="0070C0"/>
              </a:solidFill>
            </a:endParaRPr>
          </a:p>
          <a:p>
            <a:endParaRPr lang="pl-PL" b="1" i="1" dirty="0">
              <a:solidFill>
                <a:srgbClr val="0070C0"/>
              </a:solidFill>
            </a:endParaRPr>
          </a:p>
          <a:p>
            <a:endParaRPr lang="pl-PL" b="1" i="1" dirty="0" smtClean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endParaRPr lang="pl-PL" b="1" i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653136"/>
            <a:ext cx="1337425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0144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107506" y="620685"/>
            <a:ext cx="8784979" cy="64633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3600" b="1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</a:rPr>
              <a:t>    Główne priorytety i działania w 2019 r</a:t>
            </a:r>
            <a:endParaRPr lang="pl-PL" sz="3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80527722-174B-F646-BFF9-BC8A8DD5AE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494316"/>
              </p:ext>
            </p:extLst>
          </p:nvPr>
        </p:nvGraphicFramePr>
        <p:xfrm>
          <a:off x="107506" y="1319240"/>
          <a:ext cx="8936732" cy="5523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132">
                  <a:extLst>
                    <a:ext uri="{9D8B030D-6E8A-4147-A177-3AD203B41FA5}">
                      <a16:colId xmlns:a16="http://schemas.microsoft.com/office/drawing/2014/main" xmlns="" val="637653015"/>
                    </a:ext>
                  </a:extLst>
                </a:gridCol>
                <a:gridCol w="6628600">
                  <a:extLst>
                    <a:ext uri="{9D8B030D-6E8A-4147-A177-3AD203B41FA5}">
                      <a16:colId xmlns:a16="http://schemas.microsoft.com/office/drawing/2014/main" xmlns="" val="1159211025"/>
                    </a:ext>
                  </a:extLst>
                </a:gridCol>
              </a:tblGrid>
              <a:tr h="565782">
                <a:tc>
                  <a:txBody>
                    <a:bodyPr/>
                    <a:lstStyle/>
                    <a:p>
                      <a:r>
                        <a:rPr lang="pl-PL" dirty="0"/>
                        <a:t>Priorytet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Działania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4274526"/>
                  </a:ext>
                </a:extLst>
              </a:tr>
              <a:tr h="4957735">
                <a:tc>
                  <a:txBody>
                    <a:bodyPr/>
                    <a:lstStyle/>
                    <a:p>
                      <a:r>
                        <a:rPr lang="pl-PL" b="1" i="1" dirty="0">
                          <a:solidFill>
                            <a:srgbClr val="0070C0"/>
                          </a:solidFill>
                        </a:rPr>
                        <a:t>1. Odporność gospodarstw: zarządzanie zasobami i dywersyfikacja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rgbClr val="0070C0"/>
                          </a:solidFill>
                        </a:rPr>
                        <a:t>Kontynuowane</a:t>
                      </a:r>
                      <a:r>
                        <a:rPr lang="pl-PL" b="1" baseline="0" dirty="0">
                          <a:solidFill>
                            <a:srgbClr val="0070C0"/>
                          </a:solidFill>
                        </a:rPr>
                        <a:t> będą </a:t>
                      </a:r>
                      <a:r>
                        <a:rPr lang="pl-PL" b="1" dirty="0">
                          <a:solidFill>
                            <a:srgbClr val="0070C0"/>
                          </a:solidFill>
                        </a:rPr>
                        <a:t>prace związane</a:t>
                      </a:r>
                      <a:r>
                        <a:rPr lang="pl-PL" b="1" baseline="0" dirty="0">
                          <a:solidFill>
                            <a:srgbClr val="0070C0"/>
                          </a:solidFill>
                        </a:rPr>
                        <a:t> z</a:t>
                      </a:r>
                      <a:r>
                        <a:rPr lang="pl-PL" b="1" dirty="0">
                          <a:solidFill>
                            <a:srgbClr val="0070C0"/>
                          </a:solidFill>
                        </a:rPr>
                        <a:t> podstawowymi zasobami naturalnymi, od</a:t>
                      </a:r>
                      <a:r>
                        <a:rPr lang="pl-PL" b="1" baseline="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pl-PL" b="1" dirty="0">
                          <a:solidFill>
                            <a:srgbClr val="0070C0"/>
                          </a:solidFill>
                        </a:rPr>
                        <a:t> których zależy rolnictwo, zwracając szczególną uwagę na zmiany klimatu i różnorodność biologiczną</a:t>
                      </a:r>
                      <a:r>
                        <a:rPr lang="pl-PL" b="1" baseline="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pl-PL" b="1" dirty="0">
                          <a:solidFill>
                            <a:srgbClr val="0070C0"/>
                          </a:solidFill>
                        </a:rPr>
                        <a:t>oraz zintensyfikowane będą prace związanych z gospodarką glebą.  Współpraca</a:t>
                      </a:r>
                      <a:r>
                        <a:rPr lang="pl-PL" b="1" baseline="0" dirty="0">
                          <a:solidFill>
                            <a:srgbClr val="0070C0"/>
                          </a:solidFill>
                        </a:rPr>
                        <a:t> i możliwości realizacji programów </a:t>
                      </a:r>
                      <a:r>
                        <a:rPr lang="pl-PL" b="1" dirty="0">
                          <a:solidFill>
                            <a:srgbClr val="0070C0"/>
                          </a:solidFill>
                        </a:rPr>
                        <a:t> w ramach Horyzont 2020.</a:t>
                      </a:r>
                    </a:p>
                    <a:p>
                      <a:r>
                        <a:rPr lang="pl-PL" b="1" dirty="0">
                          <a:solidFill>
                            <a:srgbClr val="0070C0"/>
                          </a:solidFill>
                        </a:rPr>
                        <a:t>Grupy fokusowe: </a:t>
                      </a:r>
                    </a:p>
                    <a:p>
                      <a:r>
                        <a:rPr lang="pl-PL" b="1" dirty="0">
                          <a:solidFill>
                            <a:srgbClr val="0070C0"/>
                          </a:solidFill>
                        </a:rPr>
                        <a:t>• FG 34: Zdrowie pszczół i zrównoważone </a:t>
                      </a:r>
                      <a:r>
                        <a:rPr lang="pl-PL" b="1" dirty="0" smtClean="0">
                          <a:solidFill>
                            <a:srgbClr val="0070C0"/>
                          </a:solidFill>
                        </a:rPr>
                        <a:t>pszczelarstwo; </a:t>
                      </a:r>
                      <a:endParaRPr lang="pl-PL" b="1" dirty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pl-PL" b="1" dirty="0">
                          <a:solidFill>
                            <a:srgbClr val="0070C0"/>
                          </a:solidFill>
                        </a:rPr>
                        <a:t>• FG 35: Dywersyfikacja poprzez produkty niszowe (rośliny lecznicze i aromatyczne</a:t>
                      </a:r>
                      <a:r>
                        <a:rPr lang="pl-PL" b="1" dirty="0" smtClean="0">
                          <a:solidFill>
                            <a:srgbClr val="0070C0"/>
                          </a:solidFill>
                        </a:rPr>
                        <a:t>); </a:t>
                      </a:r>
                      <a:endParaRPr lang="pl-PL" b="1" dirty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pl-PL" b="1" dirty="0">
                          <a:solidFill>
                            <a:srgbClr val="0070C0"/>
                          </a:solidFill>
                        </a:rPr>
                        <a:t>• FG 36: Zasolenie </a:t>
                      </a:r>
                      <a:r>
                        <a:rPr lang="pl-PL" b="1" dirty="0" smtClean="0">
                          <a:solidFill>
                            <a:srgbClr val="0070C0"/>
                          </a:solidFill>
                        </a:rPr>
                        <a:t>gleb;</a:t>
                      </a:r>
                      <a:endParaRPr lang="pl-PL" b="1" dirty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pl-PL" b="1" dirty="0">
                          <a:solidFill>
                            <a:srgbClr val="0070C0"/>
                          </a:solidFill>
                        </a:rPr>
                        <a:t>• FG 37: Ochrona gleb uprawnych przed </a:t>
                      </a:r>
                      <a:r>
                        <a:rPr lang="pl-PL" b="1" dirty="0" smtClean="0">
                          <a:solidFill>
                            <a:srgbClr val="0070C0"/>
                          </a:solidFill>
                        </a:rPr>
                        <a:t>zanieczyszczeniami; </a:t>
                      </a:r>
                      <a:endParaRPr lang="pl-PL" b="1" dirty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pl-PL" b="1" dirty="0">
                          <a:solidFill>
                            <a:srgbClr val="0070C0"/>
                          </a:solidFill>
                        </a:rPr>
                        <a:t>• FG 38: oporność na środki przeciwdrobnoustrojowe u </a:t>
                      </a:r>
                      <a:r>
                        <a:rPr lang="pl-PL" b="1" dirty="0" smtClean="0">
                          <a:solidFill>
                            <a:srgbClr val="0070C0"/>
                          </a:solidFill>
                        </a:rPr>
                        <a:t>drobiu. </a:t>
                      </a:r>
                      <a:endParaRPr lang="pl-PL" b="1" dirty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pl-PL" b="1" dirty="0">
                          <a:solidFill>
                            <a:srgbClr val="0070C0"/>
                          </a:solidFill>
                        </a:rPr>
                        <a:t>• Warsztaty: Wpływ</a:t>
                      </a:r>
                      <a:r>
                        <a:rPr lang="pl-PL" b="1" baseline="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pl-PL" b="1" dirty="0">
                          <a:solidFill>
                            <a:srgbClr val="0070C0"/>
                          </a:solidFill>
                        </a:rPr>
                        <a:t>dywersyfikacji upraw i płodozmianu, na poprawę odporność gospodarstw, w tym czynniki zapewniające i bariery w dywersyfikacji roślin uprawnych. Agro - specyficzne aspekty ekologii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239482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4000" b="1">
                <a:solidFill>
                  <a:srgbClr val="0070C0"/>
                </a:solidFill>
              </a:rPr>
              <a:t>Główne priorytety i działania w 2019 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F37BAE4F-6FA6-4045-A2C1-C017DD7A7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10082"/>
              </p:ext>
            </p:extLst>
          </p:nvPr>
        </p:nvGraphicFramePr>
        <p:xfrm>
          <a:off x="457199" y="1628100"/>
          <a:ext cx="8436868" cy="4537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8434">
                  <a:extLst>
                    <a:ext uri="{9D8B030D-6E8A-4147-A177-3AD203B41FA5}">
                      <a16:colId xmlns:a16="http://schemas.microsoft.com/office/drawing/2014/main" xmlns="" val="2655020472"/>
                    </a:ext>
                  </a:extLst>
                </a:gridCol>
                <a:gridCol w="4218434">
                  <a:extLst>
                    <a:ext uri="{9D8B030D-6E8A-4147-A177-3AD203B41FA5}">
                      <a16:colId xmlns:a16="http://schemas.microsoft.com/office/drawing/2014/main" xmlns="" val="2027708400"/>
                    </a:ext>
                  </a:extLst>
                </a:gridCol>
              </a:tblGrid>
              <a:tr h="388389">
                <a:tc>
                  <a:txBody>
                    <a:bodyPr/>
                    <a:lstStyle/>
                    <a:p>
                      <a:r>
                        <a:rPr lang="pl-PL" dirty="0"/>
                        <a:t>Priorytet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Działania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1119862"/>
                  </a:ext>
                </a:extLst>
              </a:tr>
              <a:tr h="3070123">
                <a:tc>
                  <a:txBody>
                    <a:bodyPr/>
                    <a:lstStyle/>
                    <a:p>
                      <a:r>
                        <a:rPr lang="pl-PL" b="1" i="1" dirty="0">
                          <a:solidFill>
                            <a:srgbClr val="0070C0"/>
                          </a:solidFill>
                        </a:rPr>
                        <a:t>2. Cyfrowa transformacja rolnictwa i leśnictwa.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rgbClr val="0070C0"/>
                          </a:solidFill>
                        </a:rPr>
                        <a:t>Wykorzystując przeszłe działania, cyfryzacja zostanie włączona do wszystkich innych działań:</a:t>
                      </a:r>
                    </a:p>
                    <a:p>
                      <a:r>
                        <a:rPr lang="pl-PL" b="1" dirty="0">
                          <a:solidFill>
                            <a:srgbClr val="0070C0"/>
                          </a:solidFill>
                        </a:rPr>
                        <a:t>• Seminarium: Rozwój umiejętności w zakresie transformacji cyfrowej. </a:t>
                      </a:r>
                    </a:p>
                    <a:p>
                      <a:r>
                        <a:rPr lang="pl-PL" b="1" dirty="0">
                          <a:solidFill>
                            <a:srgbClr val="0070C0"/>
                          </a:solidFill>
                        </a:rPr>
                        <a:t>• Warsztaty: Innowacyjne rozwiązania dla małych gospodarstw (gospodarstwa i dostęp małych gospodarstw do nowych technologii).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3875865"/>
                  </a:ext>
                </a:extLst>
              </a:tr>
              <a:tr h="1078692">
                <a:tc>
                  <a:txBody>
                    <a:bodyPr/>
                    <a:lstStyle/>
                    <a:p>
                      <a:r>
                        <a:rPr lang="pl-PL" b="1" i="1" dirty="0">
                          <a:solidFill>
                            <a:srgbClr val="0070C0"/>
                          </a:solidFill>
                        </a:rPr>
                        <a:t>3.</a:t>
                      </a:r>
                      <a:r>
                        <a:rPr lang="pl-PL" b="1" i="1" baseline="0" dirty="0">
                          <a:solidFill>
                            <a:srgbClr val="0070C0"/>
                          </a:solidFill>
                        </a:rPr>
                        <a:t> S</a:t>
                      </a:r>
                      <a:r>
                        <a:rPr lang="pl-PL" b="1" i="1" dirty="0">
                          <a:solidFill>
                            <a:srgbClr val="0070C0"/>
                          </a:solidFill>
                        </a:rPr>
                        <a:t>ieci tematyczne grup operacyjnych, pomosty z sieciami tematycznymi H2020 i projektów wielopodmiotowych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rgbClr val="0070C0"/>
                          </a:solidFill>
                        </a:rPr>
                        <a:t>Europejski Szczyt Innowacji w Rolnictwie 2019 "EIP-AGRI prowadzi do agroekologii" (tytuł roboczy)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4181781"/>
                  </a:ext>
                </a:extLst>
              </a:tr>
            </a:tbl>
          </a:graphicData>
        </a:graphic>
      </p:graphicFrame>
      <p:sp>
        <p:nvSpPr>
          <p:cNvPr id="3" name="Prostokąt 2"/>
          <p:cNvSpPr/>
          <p:nvPr/>
        </p:nvSpPr>
        <p:spPr>
          <a:xfrm>
            <a:off x="4110976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4000" b="1">
                <a:solidFill>
                  <a:srgbClr val="0070C0"/>
                </a:solidFill>
              </a:rPr>
              <a:t>Główne priorytety i działania w 2019 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2B8CE090-5D39-1840-A773-7D29D1695A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364135"/>
              </p:ext>
            </p:extLst>
          </p:nvPr>
        </p:nvGraphicFramePr>
        <p:xfrm>
          <a:off x="457200" y="1700808"/>
          <a:ext cx="8405138" cy="3918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>
                  <a:extLst>
                    <a:ext uri="{9D8B030D-6E8A-4147-A177-3AD203B41FA5}">
                      <a16:colId xmlns:a16="http://schemas.microsoft.com/office/drawing/2014/main" xmlns="" val="857296716"/>
                    </a:ext>
                  </a:extLst>
                </a:gridCol>
                <a:gridCol w="6162546">
                  <a:extLst>
                    <a:ext uri="{9D8B030D-6E8A-4147-A177-3AD203B41FA5}">
                      <a16:colId xmlns:a16="http://schemas.microsoft.com/office/drawing/2014/main" xmlns="" val="2446990913"/>
                    </a:ext>
                  </a:extLst>
                </a:gridCol>
              </a:tblGrid>
              <a:tr h="231965">
                <a:tc>
                  <a:txBody>
                    <a:bodyPr/>
                    <a:lstStyle/>
                    <a:p>
                      <a:r>
                        <a:rPr lang="pl-PL" dirty="0"/>
                        <a:t>Priorytet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Działania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4365384"/>
                  </a:ext>
                </a:extLst>
              </a:tr>
              <a:tr h="1776275">
                <a:tc>
                  <a:txBody>
                    <a:bodyPr/>
                    <a:lstStyle/>
                    <a:p>
                      <a:r>
                        <a:rPr lang="pl-PL" b="1" i="1" dirty="0">
                          <a:solidFill>
                            <a:srgbClr val="0070C0"/>
                          </a:solidFill>
                        </a:rPr>
                        <a:t>4. Współpraca z </a:t>
                      </a:r>
                      <a:r>
                        <a:rPr lang="pl-PL" b="1" i="1" dirty="0" smtClean="0">
                          <a:solidFill>
                            <a:srgbClr val="0070C0"/>
                          </a:solidFill>
                        </a:rPr>
                        <a:t>sieciami </a:t>
                      </a:r>
                      <a:r>
                        <a:rPr lang="pl-PL" b="1" i="1" dirty="0">
                          <a:solidFill>
                            <a:srgbClr val="0070C0"/>
                          </a:solidFill>
                        </a:rPr>
                        <a:t>obszarów wiejskich i wsparcie dla zarządzania siecią obszarów wiejskich 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Inicjatywa innowacyjna konferencji ENRD na temat „</a:t>
                      </a:r>
                      <a:r>
                        <a:rPr lang="pl-PL" sz="1800" b="1" i="0" u="none" strike="noStrike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 lat sieci </a:t>
                      </a:r>
                      <a:r>
                        <a:rPr lang="pl-PL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„ Inspirujące obszary wiejskie w Europie”. </a:t>
                      </a:r>
                    </a:p>
                    <a:p>
                      <a:r>
                        <a:rPr lang="pl-PL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pl-PL" sz="1800" b="1" i="0" u="none" strike="noStrike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</a:t>
                      </a:r>
                      <a:r>
                        <a:rPr lang="pl-PL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-grupa ds. Innowacji / UE RN i grupa sterujące; </a:t>
                      </a:r>
                    </a:p>
                    <a:p>
                      <a:r>
                        <a:rPr lang="pl-PL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Rozwój działań i współpraca z krajowymi sieciami obszarów wiejskich.</a:t>
                      </a:r>
                      <a:endParaRPr lang="pl-PL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2883554"/>
                  </a:ext>
                </a:extLst>
              </a:tr>
              <a:tr h="1776275">
                <a:tc>
                  <a:txBody>
                    <a:bodyPr/>
                    <a:lstStyle/>
                    <a:p>
                      <a:r>
                        <a:rPr lang="pl-PL" b="1" i="1" dirty="0">
                          <a:solidFill>
                            <a:srgbClr val="0070C0"/>
                          </a:solidFill>
                        </a:rPr>
                        <a:t>5. Rozszerzenie i konsolidacja sieci EIP-AGRI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misji skierowanych do państw członkowskich.</a:t>
                      </a:r>
                    </a:p>
                    <a:p>
                      <a:pPr rtl="0"/>
                      <a:r>
                        <a:rPr lang="pl-PL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Szczególna uwaga zostanie zwrócona na multiplikatory i</a:t>
                      </a:r>
                      <a:r>
                        <a:rPr lang="pl-PL" sz="1800" b="1" i="0" u="none" strike="noStrike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i="0" u="none" strike="noStrike" baseline="0" dirty="0" err="1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pl-PL" sz="1800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organizacje </a:t>
                      </a:r>
                      <a:r>
                        <a:rPr lang="pl-PL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pośredniczych, które mogą pomóc w dotarciu do rolników i dalszym rozwoju sieci we Wschodniej i Środkowej Europie .</a:t>
                      </a:r>
                      <a:endParaRPr lang="pl-PL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37269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4000" b="1">
                <a:solidFill>
                  <a:srgbClr val="0070C0"/>
                </a:solidFill>
              </a:rPr>
              <a:t>ROCZNY PROGRAM PRAC EIP-AGRI 2019</a:t>
            </a:r>
            <a:endParaRPr lang="pl-PL" sz="4000"/>
          </a:p>
        </p:txBody>
      </p:sp>
      <p:sp>
        <p:nvSpPr>
          <p:cNvPr id="3" name="Prostokąt 2"/>
          <p:cNvSpPr/>
          <p:nvPr/>
        </p:nvSpPr>
        <p:spPr>
          <a:xfrm>
            <a:off x="611559" y="2274835"/>
            <a:ext cx="7632844" cy="267765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400" b="1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</a:rPr>
              <a:t>Skuteczna komunikacja w celu wspierania tych priorytetowych obszarów i działań</a:t>
            </a:r>
            <a:r>
              <a:rPr lang="pl-PL" sz="2400" b="1" dirty="0">
                <a:solidFill>
                  <a:srgbClr val="0070C0"/>
                </a:solidFill>
                <a:latin typeface="Calibri"/>
              </a:rPr>
              <a:t>, w powiązaniu</a:t>
            </a:r>
            <a:r>
              <a:rPr lang="pl-PL" sz="2400" b="1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</a:rPr>
              <a:t> ze strategią komunikacyjną EIP-AGRI</a:t>
            </a:r>
            <a:r>
              <a:rPr lang="pl-PL" sz="2400" b="1" i="0" u="none" strike="noStrike" kern="1200" cap="none" spc="0" dirty="0">
                <a:solidFill>
                  <a:srgbClr val="0070C0"/>
                </a:solidFill>
                <a:uFillTx/>
                <a:latin typeface="Calibri"/>
              </a:rPr>
              <a:t> oraz</a:t>
            </a:r>
            <a:r>
              <a:rPr lang="pl-PL" sz="2400" b="1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</a:rPr>
              <a:t> komunikacyjnym planie działania EIP-AGRI na 2019r</a:t>
            </a:r>
            <a:r>
              <a:rPr lang="pl-PL" sz="2400" b="1" i="0" u="none" strike="noStrike" kern="1200" cap="none" spc="0" dirty="0">
                <a:solidFill>
                  <a:srgbClr val="0070C0"/>
                </a:solidFill>
                <a:uFillTx/>
                <a:latin typeface="Calibri"/>
              </a:rPr>
              <a:t> z bardzo mocno powiązanymi</a:t>
            </a:r>
            <a:r>
              <a:rPr lang="pl-PL" sz="2400" b="1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</a:rPr>
              <a:t> priorytetami dla AWP 2019 oraz konkretnymi celami operacyjnymi i planowanych działań w ramach jednolitych narzędzi komunikacji</a:t>
            </a:r>
            <a:r>
              <a:rPr lang="pl-PL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764703"/>
            <a:ext cx="8928987" cy="507831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 dirty="0">
                <a:solidFill>
                  <a:srgbClr val="4F6228"/>
                </a:solidFill>
                <a:uFillTx/>
                <a:latin typeface="Calibri"/>
              </a:rPr>
              <a:t>wspieranie godziwych dochodów gospodarstw rolnych i odporności w całej Unii (w celu wzmocnienia bezpieczeństwa żywnościowego);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 dirty="0">
                <a:solidFill>
                  <a:srgbClr val="4F6228"/>
                </a:solidFill>
                <a:uFillTx/>
                <a:latin typeface="Calibri"/>
              </a:rPr>
              <a:t>zwiększenie zorientowania na rynek i konkurencyjności, w tym większe ukierunkowanie na badania naukowe, technologię i cyfryzację;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 dirty="0">
                <a:solidFill>
                  <a:srgbClr val="4F6228"/>
                </a:solidFill>
                <a:uFillTx/>
                <a:latin typeface="Calibri"/>
              </a:rPr>
              <a:t>poprawa pozycji rolników w łańcuchu wartości;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 dirty="0">
                <a:solidFill>
                  <a:srgbClr val="4F6228"/>
                </a:solidFill>
                <a:uFillTx/>
                <a:latin typeface="Calibri"/>
              </a:rPr>
              <a:t>przyczynianie się do łagodzenia zmiany klimatu i przystosowywania się do niej, a także wykorzystanie zrównoważonej energii;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 dirty="0">
                <a:solidFill>
                  <a:srgbClr val="4F6228"/>
                </a:solidFill>
                <a:uFillTx/>
                <a:latin typeface="Calibri"/>
              </a:rPr>
              <a:t>wspieranie zrównoważonego rozwoju i wydajnego gospodarowania zasobami naturalnymi, takimi jak woda, gleba i powietrze;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 dirty="0">
                <a:solidFill>
                  <a:srgbClr val="4F6228"/>
                </a:solidFill>
                <a:uFillTx/>
                <a:latin typeface="Calibri"/>
              </a:rPr>
              <a:t>przyczynianie się do ochrony różnorodności biologicznej, wzmacnianie usług ekosystemowych oraz ochrona siedlisk i krajobrazu; 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 dirty="0">
                <a:solidFill>
                  <a:srgbClr val="4F6228"/>
                </a:solidFill>
                <a:uFillTx/>
                <a:latin typeface="Calibri"/>
              </a:rPr>
              <a:t>przyciąganie młodych rolników i ułatwianie rozwoju działalności gospodarczej na obszarach wiejskich;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 dirty="0">
                <a:solidFill>
                  <a:srgbClr val="4F6228"/>
                </a:solidFill>
                <a:uFillTx/>
                <a:latin typeface="Calibri"/>
              </a:rPr>
              <a:t>promowanie zatrudnienia, wzrostu, włączenia społecznego i rozwoju lokalnego na obszarach wiejskich, w tym </a:t>
            </a:r>
            <a:r>
              <a:rPr lang="pl-PL" sz="1800" b="1" i="0" u="none" strike="noStrike" kern="1200" cap="none" spc="0" baseline="0" dirty="0" err="1">
                <a:solidFill>
                  <a:srgbClr val="4F6228"/>
                </a:solidFill>
                <a:uFillTx/>
                <a:latin typeface="Calibri"/>
              </a:rPr>
              <a:t>biogospodarki</a:t>
            </a:r>
            <a:r>
              <a:rPr lang="pl-PL" sz="1800" b="1" i="0" u="none" strike="noStrike" kern="1200" cap="none" spc="0" baseline="0" dirty="0">
                <a:solidFill>
                  <a:srgbClr val="4F6228"/>
                </a:solidFill>
                <a:uFillTx/>
                <a:latin typeface="Calibri"/>
              </a:rPr>
              <a:t> i zrównoważonego leśnictwa;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 dirty="0">
                <a:solidFill>
                  <a:srgbClr val="4F6228"/>
                </a:solidFill>
                <a:uFillTx/>
                <a:latin typeface="Calibri"/>
              </a:rPr>
              <a:t>poprawa reakcji rolnictwa UE na potrzeby społeczne dotyczące żywności i zdrowia, w tym bezpiecznej, bogatej w składniki odżywcze i zrównoważonej żywności, jak też dobrostanu zwierząt; 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467541" y="332658"/>
            <a:ext cx="6232852" cy="5232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2800" b="1" i="0" u="none" strike="noStrike" kern="1200" cap="none" spc="0" baseline="0">
                <a:solidFill>
                  <a:srgbClr val="4F6228"/>
                </a:solidFill>
                <a:uFillTx/>
                <a:latin typeface="Calibri"/>
              </a:rPr>
              <a:t>                    Szczegółowe cele WPR</a:t>
            </a:r>
            <a:endParaRPr lang="pl-PL" sz="2800" b="0" i="0" u="none" strike="noStrike" kern="1200" cap="none" spc="0" baseline="0">
              <a:solidFill>
                <a:srgbClr val="4F6228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8188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Sieć WPR po 2020</a:t>
            </a:r>
          </a:p>
        </p:txBody>
      </p:sp>
      <p:sp>
        <p:nvSpPr>
          <p:cNvPr id="3" name="Prostokąt 2"/>
          <p:cNvSpPr/>
          <p:nvPr/>
        </p:nvSpPr>
        <p:spPr>
          <a:xfrm>
            <a:off x="251524" y="1484784"/>
            <a:ext cx="8712970" cy="480131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Informacja zwrotna: sieci CAP</a:t>
            </a:r>
            <a:b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</a:b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• Jakie są główne różnice w porównaniu z obecną siecią skutecznej sieci CAP? • Równowaga i znaczenie (w odniesieniu do Filaru I i II filara, celów WPR, interesariuszy, tematów) • Potrzeba wartości dodanej w odniesieniu do wszystkich celów WPR • Możliwości różnorodności planów WPR na szczeblu państw członkowskich • Konieczność przestawienia się na lokalne podejście w dziedzinie turystyki / rozważenie nowych podmiotów • Wykorzystanie wspólnego i prostego języka z większą skutecznością korzystania IT • Coraz bardziej wydajne grupy robocze angażujące szerszy zakres interesariuszy • Nowych tematów - ekoprojekty, specyfika sektorowa w filarze I - do rozważenia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• Jak do tego dojdziemy - od teraz - w tym zarządzanie sieciami? • Rozpocznij od wczesnych etapów / angażuj interesariuszy w planowanie sieci / dowiedz się o konkretnych potrzebach • Polegaj na istniejących doświadczeniach / rozważyć perspektywy / szerszy zakres tematyczny • Opracuj wspólną agendę dla obszarów wiejskich • Nie przereguluj / ogranicz zakres sieci WPR • Komunikuj się za pośrednictwem sieci APobio efektywnie - zaczynając od networXconference • Wykonaj "mapowanie" różnych systemów sieciowych (zarządzania) na poziomie MS / opracuj jasną, prostą logikę interakcji dla Sieci • Włącz temat "sieci" w Grupach Dialogu Obywatelskiego, dyskusje z IZ, itp. dla lepszego przygotowania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/>
              <a:t>Sieć WPR po 2020</a:t>
            </a:r>
          </a:p>
        </p:txBody>
      </p:sp>
      <p:sp>
        <p:nvSpPr>
          <p:cNvPr id="3" name="Prostokąt 2"/>
          <p:cNvSpPr/>
          <p:nvPr/>
        </p:nvSpPr>
        <p:spPr>
          <a:xfrm>
            <a:off x="107506" y="1443837"/>
            <a:ext cx="8928987" cy="397031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Informacje zwrotne: Innowacje / AKIS w nowej WPR • Rolnicy potrzebują silnych, jakościowych i neutralnych / niezależnych porad • AKIS to koncepcja o ogromnym potencjale i potrzebuje organizacji do uporządkowania przepływu informacji - KSOW mają doświadczenie, ale potrzebują budowania zdolności do tej roli (UE Sieć wykorzystująca zdobyte doświadczenia i wspierająca KSOW) • Musimy zaangażować więcej podmiotów prywatnych w AKIS • Jak to utrzymać (AKIS) w prosty sposób? Jak ją rozszerzyć poza produkcję rolną? Jak dotrzeć do rolników / zaangażować ich w AKIS?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Informacje zwrotne: Wprowadzenie do ram wydajności, monitorowania i oceny • Budowanie potencjału (komunikacja, wskazówki, informacje (na czas) • Analiza interesariuszy • Praktyczne testy (np. Nowy zestaw wskaźników w bieżącym okresie programowania) • Ułatwienie wymiany informacji, doświadczeń między MS \ MS a zainteresowanymi stronami (w tym prezentacja PEMF w PC)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622</Words>
  <Application>Microsoft Office PowerPoint</Application>
  <PresentationFormat>Pokaz na ekranie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 ROCZNY PROGRAM PRAC EIP-AGRI na 2019 </vt:lpstr>
      <vt:lpstr> Główne priorytety EIP -AGRI w 2019 r </vt:lpstr>
      <vt:lpstr>Prezentacja programu PowerPoint</vt:lpstr>
      <vt:lpstr>Główne priorytety i działania w 2019 r</vt:lpstr>
      <vt:lpstr>Główne priorytety i działania w 2019 r</vt:lpstr>
      <vt:lpstr>ROCZNY PROGRAM PRAC EIP-AGRI 2019</vt:lpstr>
      <vt:lpstr>Prezentacja programu PowerPoint</vt:lpstr>
      <vt:lpstr>Sieć WPR po 2020</vt:lpstr>
      <vt:lpstr>Sieć WPR po 2020</vt:lpstr>
      <vt:lpstr>Prezentacja programu PowerPoint</vt:lpstr>
      <vt:lpstr>Ważne adresy: http://www.cdr.gov.pl/sir   servicepoint@eip-agri.eu  +32 2 543 73 48 EIP-AGRI Service PointAvenue de la Toisond’Or721060 Brussel Belgium http://ec.europa.eu/agriculture/eip/  http://ec.europa.eu/research/horizon2020/index_en.cfm?pg=h2020-documents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H_Skornicki</dc:creator>
  <cp:lastModifiedBy>H_Skornicki</cp:lastModifiedBy>
  <cp:revision>21</cp:revision>
  <dcterms:created xsi:type="dcterms:W3CDTF">2019-01-20T18:56:15Z</dcterms:created>
  <dcterms:modified xsi:type="dcterms:W3CDTF">2019-01-22T19:49:54Z</dcterms:modified>
</cp:coreProperties>
</file>