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6" r:id="rId1"/>
  </p:sldMasterIdLst>
  <p:sldIdLst>
    <p:sldId id="256" r:id="rId2"/>
    <p:sldId id="267" r:id="rId3"/>
    <p:sldId id="261" r:id="rId4"/>
    <p:sldId id="287" r:id="rId5"/>
    <p:sldId id="288" r:id="rId6"/>
    <p:sldId id="271" r:id="rId7"/>
    <p:sldId id="272" r:id="rId8"/>
    <p:sldId id="273" r:id="rId9"/>
    <p:sldId id="275" r:id="rId10"/>
    <p:sldId id="276" r:id="rId11"/>
    <p:sldId id="277" r:id="rId12"/>
    <p:sldId id="278" r:id="rId13"/>
    <p:sldId id="279" r:id="rId14"/>
    <p:sldId id="280" r:id="rId15"/>
    <p:sldId id="283" r:id="rId16"/>
    <p:sldId id="27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3" d="100"/>
          <a:sy n="93" d="100"/>
        </p:scale>
        <p:origin x="-132" y="-8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4" d="100"/>
        <a:sy n="134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0307-B85C-446A-8EF0-0407D435D787}" type="datetimeFigureOut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28389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52CC-F3D9-41D4-BCE4-C208E61A3F31}" type="datetimeFigureOut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2222066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52CC-F3D9-41D4-BCE4-C208E61A3F31}" type="datetimeFigureOut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7190369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52CC-F3D9-41D4-BCE4-C208E61A3F31}" type="datetimeFigureOut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99211798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52CC-F3D9-41D4-BCE4-C208E61A3F31}" type="datetimeFigureOut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85042844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52CC-F3D9-41D4-BCE4-C208E61A3F31}" type="datetimeFigureOut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6271762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E2CC-454D-4466-AC55-B86DA0A87BAE}" type="datetimeFigureOut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674200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7B1BF-4039-460D-A637-65428CBD720E}" type="datetimeFigureOut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14697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CE-9343-4EBE-B5CA-AEA240A1DC53}" type="datetimeFigureOut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84936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0F7B-89C5-4DF7-A309-6263220147D4}" type="datetimeFigureOut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52567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5DE-FD64-4606-AE61-EC1136867CC6}" type="datetimeFigureOut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21147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0BBD-30FE-4CF1-900A-0C45149F8AF8}" type="datetimeFigureOut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88199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5F7F-3E81-4C65-A4D1-CB62D5B9DB91}" type="datetimeFigureOut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88212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CC86-1672-4627-AEFE-EC5485C73905}" type="datetimeFigureOut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32449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01F-D966-4C62-B900-0BE008A90C98}" type="datetimeFigureOut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50633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A0EA-7DC7-4964-BB97-B173EF3B859A}" type="datetimeFigureOut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54281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F52CC-F3D9-41D4-BCE4-C208E61A3F31}" type="datetimeFigureOut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22355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>
            <a:extLst>
              <a:ext uri="{FF2B5EF4-FFF2-40B4-BE49-F238E27FC236}">
                <a16:creationId xmlns:a16="http://schemas.microsoft.com/office/drawing/2014/main" xmlns="" id="{64A43E97-C77E-4531-8C3D-43B8AAFE4244}"/>
              </a:ext>
            </a:extLst>
          </p:cNvPr>
          <p:cNvSpPr txBox="1">
            <a:spLocks/>
          </p:cNvSpPr>
          <p:nvPr/>
        </p:nvSpPr>
        <p:spPr>
          <a:xfrm>
            <a:off x="2430093" y="1166219"/>
            <a:ext cx="7766936" cy="164630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600" b="1" i="0" u="none" strike="noStrike" kern="1200" cap="none" spc="0" normalizeH="0" baseline="0" noProof="0">
                <a:ln>
                  <a:noFill/>
                </a:ln>
                <a:solidFill>
                  <a:srgbClr val="C42F1A">
                    <a:lumMod val="75000"/>
                  </a:srgbClr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Grupa tematyczna ds. innowacji w rolnictwie i na obszarach wiejskich</a:t>
            </a:r>
            <a:endParaRPr kumimoji="0" lang="pl-PL" sz="3600" b="1" i="0" u="none" strike="noStrike" kern="1200" cap="none" spc="0" normalizeH="0" baseline="0" noProof="0" dirty="0">
              <a:ln>
                <a:noFill/>
              </a:ln>
              <a:solidFill>
                <a:srgbClr val="C42F1A">
                  <a:lumMod val="75000"/>
                </a:srgbClr>
              </a:solidFill>
              <a:effectLst/>
              <a:uLnTx/>
              <a:uFillTx/>
              <a:latin typeface="Trebuchet MS" panose="020B0603020202020204"/>
              <a:ea typeface="+mj-ea"/>
              <a:cs typeface="+mj-cs"/>
            </a:endParaRPr>
          </a:p>
        </p:txBody>
      </p:sp>
      <p:sp>
        <p:nvSpPr>
          <p:cNvPr id="4" name="Podtytuł 2">
            <a:extLst>
              <a:ext uri="{FF2B5EF4-FFF2-40B4-BE49-F238E27FC236}">
                <a16:creationId xmlns:a16="http://schemas.microsoft.com/office/drawing/2014/main" xmlns="" id="{2615EFA2-56EA-46A3-9E41-5D3F6EEC42FE}"/>
              </a:ext>
            </a:extLst>
          </p:cNvPr>
          <p:cNvSpPr txBox="1">
            <a:spLocks/>
          </p:cNvSpPr>
          <p:nvPr/>
        </p:nvSpPr>
        <p:spPr>
          <a:xfrm>
            <a:off x="5244860" y="3824696"/>
            <a:ext cx="5546418" cy="1109614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Zespół Roboczy </a:t>
            </a:r>
            <a:b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</a:b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ds. tworzenia i rozwoju krótkich łańcuchów dostaw i rynków rolnych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50000"/>
                  <a:lumOff val="50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50000"/>
                  <a:lumOff val="50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xmlns="" id="{473B3849-2796-4385-B22E-D7E9F451F4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9797" y="404012"/>
            <a:ext cx="1115665" cy="1115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801957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B3411FDF-CCAF-47CE-A018-44150EADD5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5974" y="1540188"/>
            <a:ext cx="8663262" cy="422361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l-PL" sz="2600" b="1" dirty="0"/>
              <a:t>Tworzenie portalów internetowych, których koszt będzie rozłożony na dużą liczbę producentów, </a:t>
            </a:r>
            <a:r>
              <a:rPr lang="pl-PL" sz="2600" b="1" dirty="0" smtClean="0"/>
              <a:t> </a:t>
            </a:r>
            <a:r>
              <a:rPr lang="pl-PL" sz="2600" b="1" dirty="0"/>
              <a:t>dzięki któremu producenci będą dysponować profesjonalnym narzędziem zapewniającym widoczność w </a:t>
            </a:r>
            <a:r>
              <a:rPr lang="pl-PL" sz="2600" b="1" dirty="0" smtClean="0"/>
              <a:t>Internecie, </a:t>
            </a:r>
            <a:r>
              <a:rPr lang="pl-PL" sz="2600" b="1" dirty="0"/>
              <a:t>służącym także do obsługi i przetwarzania zamówień, dostaw i płatności.</a:t>
            </a:r>
          </a:p>
          <a:p>
            <a:pPr algn="just"/>
            <a:endParaRPr lang="pl-PL" sz="2600" b="1" dirty="0"/>
          </a:p>
          <a:p>
            <a:pPr algn="just"/>
            <a:r>
              <a:rPr lang="pl-PL" sz="2600" b="1" dirty="0"/>
              <a:t>- Propagowanie łączenia konsumentów w celu utrzymania lokalnej żywności na rynku. Krajowa/ regionalna sieć grup  łączy grupy, wspierając je za pośrednictwem strony internetowej, w celu pomocy w zarządzaniu zakupami i dystrybucją.</a:t>
            </a:r>
          </a:p>
          <a:p>
            <a:pPr algn="just"/>
            <a:endParaRPr lang="pl-PL" sz="2600" b="1" dirty="0"/>
          </a:p>
          <a:p>
            <a:pPr algn="just"/>
            <a:r>
              <a:rPr lang="pl-PL" sz="2600" b="1" dirty="0"/>
              <a:t>- Kontynuacja działań „Przetwórstwo i marketing produktów rolnych” PROW 2014-2020 oraz związanych z rozwojem targowisk i bazarów w ramach PROW 2014-2020. </a:t>
            </a:r>
          </a:p>
          <a:p>
            <a:endParaRPr lang="pl-PL" b="1" dirty="0"/>
          </a:p>
          <a:p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6AE04D75-0E71-4065-9441-F1EE67389F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0811" y="271777"/>
            <a:ext cx="6221591" cy="85496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</p:pic>
      <p:pic>
        <p:nvPicPr>
          <p:cNvPr id="2" name="Obraz 1">
            <a:extLst>
              <a:ext uri="{FF2B5EF4-FFF2-40B4-BE49-F238E27FC236}">
                <a16:creationId xmlns:a16="http://schemas.microsoft.com/office/drawing/2014/main" xmlns="" id="{8A3828A1-A5A5-4A19-89DB-67798BE2E7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2710" y="11078"/>
            <a:ext cx="1115665" cy="1115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74067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59A2718-850C-4F9B-94F3-A556796D5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0789" y="414068"/>
            <a:ext cx="6421679" cy="720969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pl-PL" dirty="0"/>
              <a:t>4. Bariery regulacyjne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6BE66DD-D918-4960-8879-09F8EA402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0427" y="1350255"/>
            <a:ext cx="8915400" cy="5287108"/>
          </a:xfrm>
        </p:spPr>
        <p:txBody>
          <a:bodyPr>
            <a:normAutofit/>
          </a:bodyPr>
          <a:lstStyle/>
          <a:p>
            <a:pPr algn="just"/>
            <a:r>
              <a:rPr lang="pl-PL" b="1" dirty="0"/>
              <a:t>- Zapewnienie instrukcji, przewodników / interpretacji przepisów dotyczących bezpieczeństwa, wymagań higienicznych i technologii produkcji w małych zakładach</a:t>
            </a:r>
            <a:r>
              <a:rPr lang="pl-PL" b="1" dirty="0" smtClean="0"/>
              <a:t>, </a:t>
            </a:r>
            <a:r>
              <a:rPr lang="pl-PL" b="1" dirty="0"/>
              <a:t>dostosowanych do poziomu wiedzy przyszłego producenta.</a:t>
            </a:r>
          </a:p>
          <a:p>
            <a:pPr algn="just"/>
            <a:r>
              <a:rPr lang="pl-PL" b="1" dirty="0"/>
              <a:t>- Opracowanie jednolitej standardowej formy dokumentacji  GMP/GHP i HACCP dla podstawowych  produktów </a:t>
            </a:r>
            <a:r>
              <a:rPr lang="pl-PL" b="1" dirty="0" smtClean="0"/>
              <a:t>i  </a:t>
            </a:r>
            <a:r>
              <a:rPr lang="pl-PL" b="1" dirty="0"/>
              <a:t>wskazówkami jej prowadzenia.  Dokumentacja taka powinna być opracowana przy udziale ekspertów i producentów i rozpropagowana w trakcie szkoleń.</a:t>
            </a:r>
          </a:p>
          <a:p>
            <a:pPr algn="just"/>
            <a:r>
              <a:rPr lang="pl-PL" b="1" dirty="0"/>
              <a:t> - Opracowanie wytycznych w sprawie wymagań dotyczących sporządzania projektów technologicznych dla małych zakładów przetwórczych produktów pochodzenia zwierzęcego i roślinnego.</a:t>
            </a:r>
          </a:p>
          <a:p>
            <a:pPr algn="just"/>
            <a:r>
              <a:rPr lang="pl-PL" b="1" dirty="0"/>
              <a:t>-  Opracowanie wytycznych krajowych i szkolenie służb sanitarnych, weterynaryjnych pod kątem jednakowej interpretacji przepisów związanych z „małym przetwórstwem” i RHD. </a:t>
            </a:r>
          </a:p>
          <a:p>
            <a:pPr algn="just"/>
            <a:endParaRPr lang="pl-PL" b="1" dirty="0"/>
          </a:p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252F05D3-1257-48FA-8CDA-08B7204DD2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0427" y="126981"/>
            <a:ext cx="1115665" cy="1115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520978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E38E5C6B-E722-4C9A-A656-907CCA981A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1627" y="1426233"/>
            <a:ext cx="8915400" cy="4879675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- </a:t>
            </a:r>
            <a:r>
              <a:rPr lang="pl-PL" b="1" dirty="0"/>
              <a:t>Zmiana wymagań (przepisów) weterynaryjnych dotyczących uboju określonych ilości zwierząt w gospodarstwie rolnym przeznaczonych </a:t>
            </a:r>
            <a:r>
              <a:rPr lang="pl-PL" b="1" dirty="0" smtClean="0"/>
              <a:t>po uboju do sprzedaży </a:t>
            </a:r>
            <a:r>
              <a:rPr lang="pl-PL" b="1" dirty="0"/>
              <a:t>i na potrzeby zakładów zarejestrowanych w ramach działalności przetwórczej. </a:t>
            </a:r>
          </a:p>
          <a:p>
            <a:pPr algn="just"/>
            <a:r>
              <a:rPr lang="pl-PL" b="1" dirty="0"/>
              <a:t>- Rozważenie możliwości  nowelizacji przepisów (prawo budowlane) w kontekście zmiany kategoryzacji i przeznaczenia budynków rolniczych na działalność związaną z przetwórstwem żywności w małej skali</a:t>
            </a:r>
            <a:r>
              <a:rPr lang="pl-PL" b="1" dirty="0" smtClean="0"/>
              <a:t>.</a:t>
            </a:r>
          </a:p>
          <a:p>
            <a:pPr algn="just"/>
            <a:endParaRPr lang="pl-PL" b="1" dirty="0"/>
          </a:p>
          <a:p>
            <a:pPr algn="just"/>
            <a:r>
              <a:rPr lang="pl-PL" b="1" dirty="0"/>
              <a:t>- Opracowanie zakresu wymagań i regulacji prawnych dla producentów, którzy chcą korzystać z usługi zleconej np. inkubatora przetwórstwa. Określenie rodzaju działalności i rozszerzenie istniejących form działalności o taką możliwość. Określenie statusu w przepisach prawa podatkowego dla osób </a:t>
            </a:r>
            <a:r>
              <a:rPr lang="pl-PL" b="1" dirty="0" smtClean="0"/>
              <a:t>korzystających z takich usług.</a:t>
            </a:r>
            <a:endParaRPr lang="pl-PL" b="1" dirty="0"/>
          </a:p>
          <a:p>
            <a:pPr marL="0" indent="0" algn="just">
              <a:buNone/>
            </a:pPr>
            <a:endParaRPr lang="pl-PL" dirty="0"/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xmlns="" id="{D401FF45-D7DD-47BB-BA64-65C11E741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00086" y="615261"/>
            <a:ext cx="5999521" cy="609689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pl-PL" dirty="0"/>
              <a:t>4. Bariery regulacyjne</a:t>
            </a:r>
            <a:br>
              <a:rPr lang="pl-PL" dirty="0"/>
            </a:br>
            <a:endParaRPr lang="pl-PL" dirty="0"/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xmlns="" id="{57968EAE-628C-4A9A-87BB-AA91915E45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27" y="109285"/>
            <a:ext cx="1115665" cy="1115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869134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697B1B5-B844-42EF-B86F-8D8B17E87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8812" y="656487"/>
            <a:ext cx="6137007" cy="738864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pl-PL" dirty="0"/>
              <a:t>4. Bariery regulacyjne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3907E201-726B-4CE7-80AE-9BE0D04DAE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3937" y="1685027"/>
            <a:ext cx="8633754" cy="3777622"/>
          </a:xfrm>
        </p:spPr>
        <p:txBody>
          <a:bodyPr/>
          <a:lstStyle/>
          <a:p>
            <a:pPr algn="just"/>
            <a:r>
              <a:rPr lang="pl-PL" b="1" dirty="0"/>
              <a:t>Stworzenie we wszystkich województwach inkubatorów KŁD. Celem inkubatora byłoby informowanie zainteresowanych o możliwościach prowadzenia produkcji, </a:t>
            </a:r>
            <a:r>
              <a:rPr lang="pl-PL" b="1" dirty="0" smtClean="0"/>
              <a:t>sprzedaży żywności, </a:t>
            </a:r>
            <a:r>
              <a:rPr lang="pl-PL" b="1" dirty="0"/>
              <a:t>prowadzenie przez np</a:t>
            </a:r>
            <a:r>
              <a:rPr lang="pl-PL" b="1" dirty="0" smtClean="0"/>
              <a:t>.  </a:t>
            </a:r>
            <a:r>
              <a:rPr lang="pl-PL" b="1" dirty="0"/>
              <a:t>2 lata takich grup pod względem prawnym, marketingowym, sprzedażowym przez wykwalifikowanego eksperta. Potem należy założyć stopniowe usamodzielnianie się </a:t>
            </a:r>
            <a:r>
              <a:rPr lang="pl-PL" b="1" dirty="0" smtClean="0"/>
              <a:t>podmiotów.</a:t>
            </a:r>
            <a:endParaRPr lang="pl-PL" b="1" dirty="0"/>
          </a:p>
          <a:p>
            <a:pPr algn="just"/>
            <a:r>
              <a:rPr lang="pl-PL" b="1" dirty="0"/>
              <a:t>Rozwój doradztwa w zakresie produkcji żywności wysokiej jakości. Rozważenie możliwości wyodrębnienia struktury w istniejących jednostkach, która przeprowadziłaby i doradzała rolnikowi kompleksowo w procesie </a:t>
            </a:r>
            <a:r>
              <a:rPr lang="pl-PL" b="1" dirty="0" smtClean="0"/>
              <a:t>założenia działalności </a:t>
            </a:r>
            <a:r>
              <a:rPr lang="pl-PL" b="1" dirty="0"/>
              <a:t>związanej z produkcją i wprowadzaniem na rynek żywności (prawo budowlane, prawo podatkowe, prawo żywnościowe itd.) 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BC140699-F626-456E-BF0E-6D24827B8F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0558" y="98654"/>
            <a:ext cx="1115665" cy="1115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097578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E81D2227-7278-43DE-96B1-35D177E04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7946" y="66883"/>
            <a:ext cx="9177217" cy="112565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pl-PL" dirty="0" smtClean="0"/>
              <a:t>5. </a:t>
            </a:r>
            <a:r>
              <a:rPr lang="pl-PL" sz="2700" dirty="0"/>
              <a:t>Budowanie współpracy między podmiotami naukowymi i technologicznymi a rolnikami, przedsiębiorcami i doradcami.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8BD2C1F0-6693-4162-A0EC-0DC487A43E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5640" y="2664658"/>
            <a:ext cx="8915400" cy="3777622"/>
          </a:xfrm>
        </p:spPr>
        <p:txBody>
          <a:bodyPr>
            <a:normAutofit/>
          </a:bodyPr>
          <a:lstStyle/>
          <a:p>
            <a:pPr algn="just"/>
            <a:r>
              <a:rPr lang="pl-PL" b="1" smtClean="0"/>
              <a:t>- Wsparcie uruchomienia </a:t>
            </a:r>
            <a:r>
              <a:rPr lang="pl-PL" b="1" dirty="0"/>
              <a:t>systemu studiów podyplomowych w zakresie podstaw technologii produkcji, towaroznawstwa żywności oraz wymagań prawnych obowiązujących producenta przy produkcji i wprowadzaniu do obrotu środków </a:t>
            </a:r>
            <a:r>
              <a:rPr lang="pl-PL" b="1" dirty="0" smtClean="0"/>
              <a:t>spożywczych.</a:t>
            </a:r>
            <a:endParaRPr lang="pl-PL" b="1" dirty="0"/>
          </a:p>
          <a:p>
            <a:pPr algn="just"/>
            <a:r>
              <a:rPr lang="pl-PL" b="1" dirty="0"/>
              <a:t>- Przeanalizowanie i uwzględnienie zagadnień dotyczących produkcji i sprzedaży żywności przez rolnika w programach kształcenia szkół rolniczych. </a:t>
            </a:r>
          </a:p>
          <a:p>
            <a:pPr algn="just"/>
            <a:r>
              <a:rPr lang="pl-PL" b="1" dirty="0"/>
              <a:t>- Wypracowanie  odpowiednich mechanizmów współpracy nauki z producentami. Brak wiedzy o potrzebach producentów ale i możliwościach pomocy ze strony jednostek naukowych.</a:t>
            </a:r>
          </a:p>
          <a:p>
            <a:pPr algn="just"/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1E7DAD12-93B2-42A9-8816-019EEAD348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0183" y="1329204"/>
            <a:ext cx="8964519" cy="1316890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946EAFE0-90E0-4B38-96DC-0F179715C9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8386" y="177628"/>
            <a:ext cx="1115665" cy="1115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005714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xmlns="" id="{AC1E2533-D974-405D-B4BE-304BBCA12638}"/>
              </a:ext>
            </a:extLst>
          </p:cNvPr>
          <p:cNvSpPr/>
          <p:nvPr/>
        </p:nvSpPr>
        <p:spPr>
          <a:xfrm>
            <a:off x="2225616" y="1905332"/>
            <a:ext cx="8341743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indent="-361950" algn="just"/>
            <a:r>
              <a:rPr lang="pl-PL" dirty="0"/>
              <a:t>- </a:t>
            </a:r>
            <a:r>
              <a:rPr lang="pl-PL" b="1" dirty="0"/>
              <a:t>Opracowanie zasad współpracy wybranych małych zakładów prowadzących produkcję żywności z instytutami naukowymi w celu możliwości organizowania u producentów technologii pokazowych dla osób zainteresowanych przetwórstwem</a:t>
            </a:r>
            <a:r>
              <a:rPr lang="pl-PL" b="1" dirty="0" smtClean="0"/>
              <a:t>. </a:t>
            </a:r>
          </a:p>
          <a:p>
            <a:pPr marL="285750" indent="-285750" algn="just"/>
            <a:endParaRPr lang="pl-PL" b="1" dirty="0"/>
          </a:p>
          <a:p>
            <a:pPr marL="285750" indent="-285750" algn="just">
              <a:buFontTx/>
              <a:buChar char="-"/>
            </a:pPr>
            <a:r>
              <a:rPr lang="pl-PL" b="1" dirty="0"/>
              <a:t>Pomoc finansowa na działania szkoleniowe w krajowym programie rozwoju obszarów wiejskich podnoszących poziom wiedzy producentów rolnych w zakresie wymagań przy produkcji </a:t>
            </a:r>
            <a:r>
              <a:rPr lang="pl-PL" b="1" dirty="0" smtClean="0"/>
              <a:t>żywności.</a:t>
            </a:r>
            <a:endParaRPr lang="pl-PL" b="1" dirty="0"/>
          </a:p>
          <a:p>
            <a:pPr marL="285750" indent="-285750" algn="just">
              <a:buFontTx/>
              <a:buChar char="-"/>
            </a:pPr>
            <a:endParaRPr lang="pl-PL" b="1" dirty="0"/>
          </a:p>
          <a:p>
            <a:pPr marL="285750" indent="-285750" algn="just">
              <a:buFontTx/>
              <a:buChar char="-"/>
            </a:pPr>
            <a:r>
              <a:rPr lang="pl-PL" b="1" dirty="0"/>
              <a:t>Stworzenie sieci przykładów gospodarstw modelowych prowadzących przetwórstwo i sprzedaż żywności.</a:t>
            </a:r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xmlns="" id="{BFE765CB-F843-4790-A13A-047DBD640356}"/>
              </a:ext>
            </a:extLst>
          </p:cNvPr>
          <p:cNvSpPr txBox="1">
            <a:spLocks/>
          </p:cNvSpPr>
          <p:nvPr/>
        </p:nvSpPr>
        <p:spPr>
          <a:xfrm>
            <a:off x="2819101" y="296763"/>
            <a:ext cx="9177217" cy="1125652"/>
          </a:xfrm>
          <a:prstGeom prst="rect">
            <a:avLst/>
          </a:prstGeom>
          <a:solidFill>
            <a:srgbClr val="FFC000"/>
          </a:solidFill>
        </p:spPr>
        <p:txBody>
          <a:bodyPr>
            <a:normAutofit fontScale="9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l-PL" dirty="0" smtClean="0"/>
              <a:t>5. </a:t>
            </a:r>
            <a:r>
              <a:rPr lang="pl-PL" sz="2700" dirty="0"/>
              <a:t>Budowanie współpracy między podmiotami naukowymi i technologicznymi a rolnikami, przedsiębiorcami i doradcami.</a:t>
            </a: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xmlns="" id="{1AB81DA4-33A7-42A7-86A4-D804A7B734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7783" y="119341"/>
            <a:ext cx="1115665" cy="1115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4424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nalezione obrazy dla zapytania cdr logo">
            <a:extLst>
              <a:ext uri="{FF2B5EF4-FFF2-40B4-BE49-F238E27FC236}">
                <a16:creationId xmlns:a16="http://schemas.microsoft.com/office/drawing/2014/main" xmlns="" id="{9630DADA-5302-4947-8680-6FC8121123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60272" y="160162"/>
            <a:ext cx="1375366" cy="1375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xmlns="" id="{C7196785-4417-47FB-9F3E-CC6C680090C3}"/>
              </a:ext>
            </a:extLst>
          </p:cNvPr>
          <p:cNvSpPr txBox="1"/>
          <p:nvPr/>
        </p:nvSpPr>
        <p:spPr>
          <a:xfrm>
            <a:off x="3657600" y="2527540"/>
            <a:ext cx="59699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4000" b="1" dirty="0">
                <a:latin typeface="Arial" panose="020B0604020202020204" pitchFamily="34" charset="0"/>
                <a:cs typeface="Arial" panose="020B0604020202020204" pitchFamily="34" charset="0"/>
              </a:rPr>
              <a:t>Zapraszam do dyskusji.</a:t>
            </a:r>
          </a:p>
        </p:txBody>
      </p:sp>
    </p:spTree>
    <p:extLst>
      <p:ext uri="{BB962C8B-B14F-4D97-AF65-F5344CB8AC3E}">
        <p14:creationId xmlns:p14="http://schemas.microsoft.com/office/powerpoint/2010/main" xmlns="" val="3658683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F551C7C-759C-44E8-B773-33FB997DF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Definicja obszaru tematycznego</a:t>
            </a: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xmlns="" id="{B30143ED-67FF-4B3E-8AF5-BCB44F159F7C}"/>
              </a:ext>
            </a:extLst>
          </p:cNvPr>
          <p:cNvSpPr/>
          <p:nvPr/>
        </p:nvSpPr>
        <p:spPr>
          <a:xfrm>
            <a:off x="2288540" y="1886309"/>
            <a:ext cx="8186468" cy="2605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sz="2400" dirty="0"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pl-PL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krótki łańcuch dostaw" oznacza łańcuch dostaw obejmujący ograniczoną liczbę podmiotów gospodarczych, zaangażowanych we współpracę, lokalny rozwój gospodarczy oraz bliskie stosunki geograficzne i społeczne między producentami, przetwórcami i konsumentami.</a:t>
            </a:r>
            <a:endParaRPr lang="pl-PL" sz="24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xmlns="" id="{A6E51F62-2FA7-494A-BDC2-9D260768C5F1}"/>
              </a:ext>
            </a:extLst>
          </p:cNvPr>
          <p:cNvSpPr/>
          <p:nvPr/>
        </p:nvSpPr>
        <p:spPr>
          <a:xfrm>
            <a:off x="2392056" y="4710348"/>
            <a:ext cx="8813320" cy="369332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</a:rPr>
              <a:t>Zgodnie z europejskim rozporządzeniem w sprawie rozwoju obszarów wiejskich (1305/2013) </a:t>
            </a:r>
            <a:endParaRPr lang="pl-PL" dirty="0"/>
          </a:p>
        </p:txBody>
      </p:sp>
      <p:pic>
        <p:nvPicPr>
          <p:cNvPr id="5" name="Picture 2" descr="Znalezione obrazy dla zapytania cdr logo">
            <a:extLst>
              <a:ext uri="{FF2B5EF4-FFF2-40B4-BE49-F238E27FC236}">
                <a16:creationId xmlns:a16="http://schemas.microsoft.com/office/drawing/2014/main" xmlns="" id="{5821FA33-FC07-40DD-B3C2-32811F1F6B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4810" y="66864"/>
            <a:ext cx="1114492" cy="1114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94160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D73DD1B6-933A-4935-8017-DC6737B1D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53751" y="624110"/>
            <a:ext cx="8450861" cy="989030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pl-PL" sz="2800" b="1" dirty="0"/>
              <a:t>Zadania zespołu roboczego wynikające z przyjętych założeń przez Grupę Roboczą KSOW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387E0F05-C299-42D8-9D33-41A3A6E9E7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5749" y="1905000"/>
            <a:ext cx="8596668" cy="3880773"/>
          </a:xfrm>
        </p:spPr>
        <p:txBody>
          <a:bodyPr>
            <a:normAutofit/>
          </a:bodyPr>
          <a:lstStyle/>
          <a:p>
            <a:pPr algn="just"/>
            <a:r>
              <a:rPr lang="pl-PL" b="1" dirty="0" smtClean="0">
                <a:solidFill>
                  <a:schemeClr val="tx1"/>
                </a:solidFill>
              </a:rPr>
              <a:t>Zidentyfikowanie i </a:t>
            </a:r>
            <a:r>
              <a:rPr lang="pl-PL" b="1" dirty="0">
                <a:solidFill>
                  <a:schemeClr val="tx1"/>
                </a:solidFill>
              </a:rPr>
              <a:t>sporządzenie najważniejszych obszarów problemowych i barier regulacyjnych w obszarze tworzenia i rozwoju krótkich łańcuchów dostaw i rynków rolnych</a:t>
            </a:r>
          </a:p>
          <a:p>
            <a:pPr algn="just"/>
            <a:r>
              <a:rPr lang="pl-PL" b="1" dirty="0">
                <a:solidFill>
                  <a:schemeClr val="tx1"/>
                </a:solidFill>
              </a:rPr>
              <a:t>Identyfikacja potrzeb producentów rolnych w obszarze tematycznym tworzenia i rozwoju krótkich łańcuchów dostaw i rynków rolnych</a:t>
            </a:r>
          </a:p>
          <a:p>
            <a:pPr algn="just"/>
            <a:r>
              <a:rPr lang="pl-PL" b="1" dirty="0">
                <a:solidFill>
                  <a:schemeClr val="tx1"/>
                </a:solidFill>
              </a:rPr>
              <a:t>Identyfikacja i analiza najlepszych praktyk i rozwiązań możliwych do zastosowania w obszarze</a:t>
            </a:r>
          </a:p>
          <a:p>
            <a:pPr algn="just"/>
            <a:r>
              <a:rPr lang="pl-PL" b="1" dirty="0"/>
              <a:t>Zaproponowanie nowych, efektywniejszych rozwiązań dla rozwoju krótkich łańcuchów dostaw i rynków rolnych</a:t>
            </a:r>
          </a:p>
          <a:p>
            <a:pPr algn="just"/>
            <a:r>
              <a:rPr lang="pl-PL" b="1" dirty="0"/>
              <a:t>Wykorzystanie w szerszym zakresie innowacji i wyników badań naukowych oraz potencjału doradztwa rolniczego.</a:t>
            </a:r>
          </a:p>
          <a:p>
            <a:pPr marL="0" indent="0" algn="just">
              <a:buNone/>
            </a:pPr>
            <a:endParaRPr lang="pl-PL" b="1" dirty="0"/>
          </a:p>
          <a:p>
            <a:pPr algn="just"/>
            <a:endParaRPr lang="pl-PL" dirty="0"/>
          </a:p>
          <a:p>
            <a:endParaRPr lang="pl-PL" dirty="0"/>
          </a:p>
        </p:txBody>
      </p:sp>
      <p:pic>
        <p:nvPicPr>
          <p:cNvPr id="4" name="Picture 2" descr="Znalezione obrazy dla zapytania cdr logo">
            <a:extLst>
              <a:ext uri="{FF2B5EF4-FFF2-40B4-BE49-F238E27FC236}">
                <a16:creationId xmlns:a16="http://schemas.microsoft.com/office/drawing/2014/main" xmlns="" id="{8C1AE0B9-C985-44B8-A990-62BDD7CDF2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28118" y="28569"/>
            <a:ext cx="1114492" cy="1114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55128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B9CB505-370E-450C-A201-22FCBDF8678B}"/>
              </a:ext>
            </a:extLst>
          </p:cNvPr>
          <p:cNvSpPr txBox="1">
            <a:spLocks/>
          </p:cNvSpPr>
          <p:nvPr/>
        </p:nvSpPr>
        <p:spPr>
          <a:xfrm>
            <a:off x="2708694" y="442956"/>
            <a:ext cx="8450861" cy="989030"/>
          </a:xfrm>
          <a:prstGeom prst="rect">
            <a:avLst/>
          </a:prstGeom>
          <a:solidFill>
            <a:srgbClr val="FFC000"/>
          </a:solidFill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2800" b="1" dirty="0"/>
              <a:t>Działania zespołu roboczego wynikające z przyjętych założeń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xmlns="" id="{F46D12E9-0E12-4125-B30C-0372C9AD5BD0}"/>
              </a:ext>
            </a:extLst>
          </p:cNvPr>
          <p:cNvSpPr txBox="1"/>
          <p:nvPr/>
        </p:nvSpPr>
        <p:spPr>
          <a:xfrm>
            <a:off x="2708694" y="1897812"/>
            <a:ext cx="801394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1.Dwa spotkania zespołu roboczego.</a:t>
            </a:r>
          </a:p>
          <a:p>
            <a:r>
              <a:rPr lang="pl-PL" b="1" dirty="0"/>
              <a:t> </a:t>
            </a:r>
          </a:p>
          <a:p>
            <a:r>
              <a:rPr lang="pl-PL" b="1" dirty="0"/>
              <a:t>2.Opracowanie zakresu działań zespołu.</a:t>
            </a:r>
          </a:p>
          <a:p>
            <a:endParaRPr lang="pl-PL" b="1" dirty="0"/>
          </a:p>
          <a:p>
            <a:r>
              <a:rPr lang="pl-PL" b="1" dirty="0"/>
              <a:t>3.Opracowanie listy najważniejszych problemów oraz potrzeb praktyków – rolników i producentów rolnych.</a:t>
            </a:r>
          </a:p>
          <a:p>
            <a:endParaRPr lang="pl-PL" b="1" dirty="0"/>
          </a:p>
          <a:p>
            <a:r>
              <a:rPr lang="pl-PL" b="1" dirty="0"/>
              <a:t>4. Przygotowanie propozycji rozwiązań w oparciu o doświadczenia ekspertów.</a:t>
            </a:r>
          </a:p>
          <a:p>
            <a:r>
              <a:rPr lang="pl-PL" b="1" dirty="0"/>
              <a:t> </a:t>
            </a:r>
          </a:p>
          <a:p>
            <a:r>
              <a:rPr lang="pl-PL" b="1" dirty="0"/>
              <a:t>5. Opracowanie  raportu zawierającego rekomendacje i zadania wynikające z przyjętych założeń.</a:t>
            </a:r>
          </a:p>
          <a:p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xmlns="" val="1870259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E76B45E-AD9F-4378-B43E-46507AD58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3894" y="313538"/>
            <a:ext cx="8596668" cy="960407"/>
          </a:xfrm>
        </p:spPr>
        <p:txBody>
          <a:bodyPr/>
          <a:lstStyle/>
          <a:p>
            <a:pPr algn="ctr"/>
            <a:r>
              <a:rPr lang="pl-PL" b="1" dirty="0"/>
              <a:t>Zakres działań w obszarze</a:t>
            </a:r>
            <a:endParaRPr lang="pl-PL" dirty="0"/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xmlns="" id="{AE6FDEE6-0676-47C3-83E8-F4A1B2382BC1}"/>
              </a:ext>
            </a:extLst>
          </p:cNvPr>
          <p:cNvSpPr/>
          <p:nvPr/>
        </p:nvSpPr>
        <p:spPr>
          <a:xfrm>
            <a:off x="2343427" y="1722519"/>
            <a:ext cx="8862286" cy="4092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 algn="just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tabLst/>
              <a:defRPr/>
            </a:pP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Calibri" panose="020F0502020204030204" pitchFamily="34" charset="0"/>
                <a:cs typeface="Times New Roman" panose="02020603050405020304" pitchFamily="18" charset="0"/>
              </a:rPr>
              <a:t>1.Rozwój </a:t>
            </a: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Calibri" panose="020F0502020204030204" pitchFamily="34" charset="0"/>
                <a:cs typeface="Times New Roman" panose="02020603050405020304" pitchFamily="18" charset="0"/>
              </a:rPr>
              <a:t>produktu</a:t>
            </a:r>
          </a:p>
          <a:p>
            <a:pPr marL="457200" lvl="0" indent="-457200" algn="just">
              <a:lnSpc>
                <a:spcPct val="115000"/>
              </a:lnSpc>
              <a:spcAft>
                <a:spcPts val="1000"/>
              </a:spcAft>
            </a:pPr>
            <a:r>
              <a:rPr lang="pl-PL" sz="2400" b="1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2.Dostęp </a:t>
            </a:r>
            <a:r>
              <a:rPr lang="pl-PL" sz="24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do rynków i konsumentów</a:t>
            </a:r>
            <a:endParaRPr kumimoji="0" lang="pl-PL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Calibri" panose="020F0502020204030204" pitchFamily="34" charset="0"/>
                <a:cs typeface="Times New Roman" panose="02020603050405020304" pitchFamily="18" charset="0"/>
              </a:rPr>
              <a:t>3.Kanały </a:t>
            </a: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Calibri" panose="020F0502020204030204" pitchFamily="34" charset="0"/>
                <a:cs typeface="Times New Roman" panose="02020603050405020304" pitchFamily="18" charset="0"/>
              </a:rPr>
              <a:t>dystrybucji</a:t>
            </a:r>
          </a:p>
          <a:p>
            <a:pPr marL="0" marR="0" lvl="0" indent="0" algn="just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Calibri" panose="020F0502020204030204" pitchFamily="34" charset="0"/>
                <a:cs typeface="Times New Roman" panose="02020603050405020304" pitchFamily="18" charset="0"/>
              </a:rPr>
              <a:t>Infrastruktura i logistyka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  <a:defRPr/>
            </a:pPr>
            <a:r>
              <a:rPr lang="pl-PL" sz="2400" b="1" dirty="0" smtClean="0">
                <a:solidFill>
                  <a:prstClr val="black"/>
                </a:solidFill>
              </a:rPr>
              <a:t>5.Bariery </a:t>
            </a:r>
            <a:r>
              <a:rPr lang="pl-PL" sz="2400" b="1" dirty="0">
                <a:solidFill>
                  <a:prstClr val="black"/>
                </a:solidFill>
              </a:rPr>
              <a:t>regulacyjne</a:t>
            </a:r>
            <a:endParaRPr kumimoji="0" lang="pl-PL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266700" marR="0" lvl="0" indent="-266700" algn="just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lang="pl-PL" sz="2400" b="1" dirty="0" smtClean="0">
                <a:solidFill>
                  <a:prstClr val="black"/>
                </a:solidFill>
                <a:latin typeface="Century Gothic" panose="020B0502020202020204"/>
                <a:ea typeface="Calibri" panose="020F0502020204030204" pitchFamily="34" charset="0"/>
                <a:cs typeface="Times New Roman" panose="02020603050405020304" pitchFamily="18" charset="0"/>
              </a:rPr>
              <a:t>6.</a:t>
            </a: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Calibri" panose="020F0502020204030204" pitchFamily="34" charset="0"/>
                <a:cs typeface="Times New Roman" panose="02020603050405020304" pitchFamily="18" charset="0"/>
              </a:rPr>
              <a:t>Budowanie </a:t>
            </a: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Calibri" panose="020F0502020204030204" pitchFamily="34" charset="0"/>
                <a:cs typeface="Times New Roman" panose="02020603050405020304" pitchFamily="18" charset="0"/>
              </a:rPr>
              <a:t>współpracy między podmiotami naukowymi i technologicznymi a rolnikami, przedsiębiorcami i doradcami.</a:t>
            </a:r>
          </a:p>
        </p:txBody>
      </p:sp>
      <p:pic>
        <p:nvPicPr>
          <p:cNvPr id="4" name="Picture 2" descr="Znalezione obrazy dla zapytania cdr logo">
            <a:extLst>
              <a:ext uri="{FF2B5EF4-FFF2-40B4-BE49-F238E27FC236}">
                <a16:creationId xmlns:a16="http://schemas.microsoft.com/office/drawing/2014/main" xmlns="" id="{0DC83851-6796-4CB1-9E3E-89E8432D05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4938" y="159453"/>
            <a:ext cx="1114492" cy="1114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43292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A6F99C0-8F1F-4CD1-9180-7F90DF4C2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9849" y="624110"/>
            <a:ext cx="8614763" cy="661226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pl-PL" dirty="0"/>
              <a:t>1.	</a:t>
            </a:r>
            <a:r>
              <a:rPr lang="pl-PL" sz="2400" b="1" dirty="0"/>
              <a:t>Rozwój produktu, zwiększenie skali produkcji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624CBF10-6293-4BC0-94C8-18122435E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0506" y="1380226"/>
            <a:ext cx="9184106" cy="4530996"/>
          </a:xfrm>
        </p:spPr>
        <p:txBody>
          <a:bodyPr>
            <a:normAutofit lnSpcReduction="10000"/>
          </a:bodyPr>
          <a:lstStyle/>
          <a:p>
            <a:endParaRPr lang="pl-PL" dirty="0"/>
          </a:p>
          <a:p>
            <a:pPr algn="just"/>
            <a:r>
              <a:rPr lang="pl-PL" b="1" dirty="0"/>
              <a:t>- Przeprowadzenie analizy na poziomie regionalnym i krajowym mającej na celu zidentyfikowanie potencjalnych producentów zainteresowanych rejestracją działalności sprzedaży żywności bezpośrednio z gospodarstwa i ich potrzeb. </a:t>
            </a:r>
          </a:p>
          <a:p>
            <a:pPr algn="just"/>
            <a:r>
              <a:rPr lang="pl-PL" b="1" dirty="0"/>
              <a:t>- Propagowanie nowych technologii produkcji w celu zróżnicowania i poszerzenia asortymentu produktów. Szkolenia producentów w zakresie nowych rozwiązań technologicznych zachowujących tradycyjne metody produkcji, możliwych do zastosowania w małej skali produkcji. </a:t>
            </a:r>
          </a:p>
          <a:p>
            <a:pPr algn="just"/>
            <a:r>
              <a:rPr lang="pl-PL" b="1" dirty="0" smtClean="0"/>
              <a:t>- Wsparcie na poziomie krajowym i regionalnym działań promocyjnych gospodarstw oraz produktów. Wsparcie może  obejmować pomoc w opracowaniu opakowań, etykiet, działań promocyjnych realizowanych przez gospodarstwa.</a:t>
            </a:r>
            <a:endParaRPr lang="pl-PL" b="1" dirty="0"/>
          </a:p>
          <a:p>
            <a:pPr algn="just"/>
            <a:r>
              <a:rPr lang="pl-PL" b="1" dirty="0"/>
              <a:t> - </a:t>
            </a:r>
            <a:r>
              <a:rPr lang="pl-PL" b="1" dirty="0" smtClean="0"/>
              <a:t>Podjęcie </a:t>
            </a:r>
            <a:r>
              <a:rPr lang="pl-PL" b="1" dirty="0"/>
              <a:t>działań i doradztwo w budowanie lokalnej marki produktu, która zapewni rozpoznawalność i </a:t>
            </a:r>
            <a:r>
              <a:rPr lang="pl-PL" b="1" u="sng" dirty="0"/>
              <a:t>ochronę autentyczności produktów</a:t>
            </a:r>
            <a:r>
              <a:rPr lang="pl-PL" b="1" dirty="0"/>
              <a:t>. 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DBA7A265-7A27-435B-809F-DACA8CF4C5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5895" y="66277"/>
            <a:ext cx="1115665" cy="1115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91019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A790B3C-5C4D-4E18-8AA3-5914C5872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7653" y="624110"/>
            <a:ext cx="8286959" cy="128089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pl-PL" dirty="0"/>
              <a:t>1.	</a:t>
            </a:r>
            <a:r>
              <a:rPr lang="pl-PL" sz="2400" b="1" dirty="0"/>
              <a:t>Rozwój produktu, zwiększenie skali produkcji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2DD8D312-6CBC-47C9-83ED-8C6443A53C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b="1" dirty="0" smtClean="0"/>
              <a:t>- Opracowanie systemu wsparcia  w zakresie realizowanych badań naukowych  dotyczących rozwiązań organizacyjnych przy produkcji żywności w małej skali które będą odpowiednie do potrzeb biznesowych małych </a:t>
            </a:r>
            <a:r>
              <a:rPr lang="pl-PL" b="1" dirty="0" smtClean="0"/>
              <a:t>producentów</a:t>
            </a:r>
            <a:endParaRPr lang="pl-PL" b="1" dirty="0"/>
          </a:p>
          <a:p>
            <a:r>
              <a:rPr lang="pl-PL" b="1" dirty="0" smtClean="0"/>
              <a:t>- </a:t>
            </a:r>
            <a:r>
              <a:rPr lang="pl-PL" b="1" dirty="0"/>
              <a:t>Zaproszenie wybranych restauracji w Polsce do wprowadzenia do swoich menu na stałe dań wykorzystujących jako składnik produkty z gospodarstw lokalnych. Oznakowanie tych miejsc.</a:t>
            </a:r>
          </a:p>
          <a:p>
            <a:pPr algn="just"/>
            <a:r>
              <a:rPr lang="pl-PL" b="1" dirty="0" smtClean="0"/>
              <a:t>-Wykorzystanie </a:t>
            </a:r>
            <a:r>
              <a:rPr lang="pl-PL" b="1" dirty="0"/>
              <a:t>możliwości współpracy z korporacjami, instytucjami publicznymi, które mają zapotrzebowania </a:t>
            </a:r>
            <a:r>
              <a:rPr lang="pl-PL" b="1" dirty="0" smtClean="0"/>
              <a:t>na lokalne produkty </a:t>
            </a:r>
            <a:r>
              <a:rPr lang="pl-PL" b="1" dirty="0"/>
              <a:t>żywnościowe odpowiadające na potrzeby konsumentów.</a:t>
            </a:r>
          </a:p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A1AD30C4-E481-43AE-9C2D-28DBC4C5CA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6241" y="148890"/>
            <a:ext cx="1115665" cy="1115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98994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218DB4A-A11A-43D0-B58A-4BEA09B5F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7981" y="749963"/>
            <a:ext cx="8911687" cy="652599"/>
          </a:xfrm>
          <a:solidFill>
            <a:srgbClr val="00B0F0"/>
          </a:solidFill>
        </p:spPr>
        <p:txBody>
          <a:bodyPr/>
          <a:lstStyle/>
          <a:p>
            <a:r>
              <a:rPr lang="pl-PL" dirty="0"/>
              <a:t>2. Dostęp do rynków i konsumentów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9E3EC918-A2DF-4AF6-AD88-5BC7826D7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1687" y="1838625"/>
            <a:ext cx="8915400" cy="377762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l-PL" b="1" dirty="0"/>
              <a:t>Brak </a:t>
            </a:r>
            <a:r>
              <a:rPr lang="pl-PL" b="1" dirty="0" smtClean="0"/>
              <a:t>dostępu do bazy </a:t>
            </a:r>
            <a:r>
              <a:rPr lang="pl-PL" b="1" dirty="0"/>
              <a:t>danych gospodarstw sprzedających produkty nie przetworzone i przetworzone nadzorowane. Wprowadzenie rozwiązań, które będą umożliwiały identyfikację tych podmiotów i tym samym stworzenie możliwość poszerzenia rynku zbytu. </a:t>
            </a:r>
          </a:p>
          <a:p>
            <a:pPr algn="just"/>
            <a:r>
              <a:rPr lang="pl-PL" b="1" dirty="0"/>
              <a:t>Wypracowanie modelu, zasad  współpracy, konsolidacji między podmiotami łańcucha dostaw min. w zakresie przygotowywania partii produktów dla odbiorów, zakładów detalicznych, możliwość prowadzenia sprzedaży zbiorczej, tworzenia grup sprzedażowych. </a:t>
            </a:r>
          </a:p>
          <a:p>
            <a:pPr algn="just"/>
            <a:r>
              <a:rPr lang="pl-PL" b="1" dirty="0"/>
              <a:t>Wypracowanie nowatorskich kanałów dystrybucji, </a:t>
            </a:r>
            <a:r>
              <a:rPr lang="pl-PL" b="1" dirty="0" smtClean="0"/>
              <a:t>wykorzystujących </a:t>
            </a:r>
            <a:r>
              <a:rPr lang="pl-PL" b="1" dirty="0"/>
              <a:t>nowoczesne rozwiązania informatyczne oraz media społecznościowe.</a:t>
            </a:r>
          </a:p>
          <a:p>
            <a:pPr algn="just"/>
            <a:r>
              <a:rPr lang="pl-PL" b="1" dirty="0"/>
              <a:t>Wsparcie kampanii informacyjnej dla konsumentów na poziomie regionalnym- samorządy w zakresie propagowania podmiotów realizujących sprzedaż w ramach krótkich łańcuchów dostaw żywności: prasa, radio, telewizja.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1DB80138-22CD-4537-9910-0CDB6DD6C8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7310" y="51369"/>
            <a:ext cx="1115665" cy="1115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81106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E549AB0-B617-424D-9060-ADE06A043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2657" y="624110"/>
            <a:ext cx="6038490" cy="721611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pl-PL" dirty="0"/>
              <a:t>3. Infrastruktura i logistyka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CE3AE63F-6A27-4647-8B95-0276FED816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1408" y="1460739"/>
            <a:ext cx="8530237" cy="4620884"/>
          </a:xfrm>
        </p:spPr>
        <p:txBody>
          <a:bodyPr>
            <a:normAutofit/>
          </a:bodyPr>
          <a:lstStyle/>
          <a:p>
            <a:pPr algn="just"/>
            <a:r>
              <a:rPr lang="pl-PL" b="1" dirty="0"/>
              <a:t>- Utrzymanie </a:t>
            </a:r>
            <a:r>
              <a:rPr lang="pl-PL" b="1" dirty="0" smtClean="0"/>
              <a:t>infrastruktury: utrzymanie </a:t>
            </a:r>
            <a:r>
              <a:rPr lang="pl-PL" b="1" dirty="0"/>
              <a:t>lub przywrócenie lokalnych zakładów przetwórczych, takich jak ubojnie lub sklep rolniczy. Powiązanie producentów rolnych z zakładami przetwórczymi na poziomie lokalnym.</a:t>
            </a:r>
          </a:p>
          <a:p>
            <a:pPr algn="just"/>
            <a:r>
              <a:rPr lang="pl-PL" b="1" dirty="0"/>
              <a:t>-  Działania samorządów lokalnych w zakresie tworzenia  podstaw ułatwiających rolnikom dostęp do rynku, np.. budowa nowych targowisk, modernizacja targowisk istniejących w celu zapewnienia warunków sanitarnych w trakcie sprzedaży.</a:t>
            </a:r>
          </a:p>
          <a:p>
            <a:pPr algn="just"/>
            <a:r>
              <a:rPr lang="pl-PL" b="1" dirty="0"/>
              <a:t> - Stworzenie preferencyjnych warunków sprzedaży dla rolników na targowiskach lokalnych i istniejących rynkach hurtowych np. zwolnienie z opłat targowiskowych.</a:t>
            </a:r>
          </a:p>
          <a:p>
            <a:pPr algn="just"/>
            <a:r>
              <a:rPr lang="pl-PL" b="1" dirty="0" smtClean="0"/>
              <a:t>- Tworzenie </a:t>
            </a:r>
            <a:r>
              <a:rPr lang="pl-PL" b="1" dirty="0"/>
              <a:t>i wspieranie rozwoju  lokalnych </a:t>
            </a:r>
            <a:r>
              <a:rPr lang="pl-PL" b="1" dirty="0" smtClean="0"/>
              <a:t>punktów </a:t>
            </a:r>
            <a:r>
              <a:rPr lang="pl-PL" b="1" dirty="0"/>
              <a:t>dystrybucji żywności z urządzeniami do gromadzenia, przechowywania i przetwarzania- inkubatory, dostępnymi zarówno dla producentów, jak i konsumentów. </a:t>
            </a:r>
          </a:p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F8DB5E25-4989-483D-9F04-9DBD51ACFE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3575" y="66277"/>
            <a:ext cx="1115665" cy="1115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10963961"/>
      </p:ext>
    </p:extLst>
  </p:cSld>
  <p:clrMapOvr>
    <a:masterClrMapping/>
  </p:clrMapOvr>
</p:sld>
</file>

<file path=ppt/theme/theme1.xml><?xml version="1.0" encoding="utf-8"?>
<a:theme xmlns:a="http://schemas.openxmlformats.org/drawingml/2006/main" name="Smuga">
  <a:themeElements>
    <a:clrScheme name="Smug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muga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mug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1666</TotalTime>
  <Words>1227</Words>
  <Application>Microsoft Office PowerPoint</Application>
  <PresentationFormat>Niestandardowy</PresentationFormat>
  <Paragraphs>78</Paragraphs>
  <Slides>16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Smuga</vt:lpstr>
      <vt:lpstr>Slajd 1</vt:lpstr>
      <vt:lpstr>Definicja obszaru tematycznego</vt:lpstr>
      <vt:lpstr>Zadania zespołu roboczego wynikające z przyjętych założeń przez Grupę Roboczą KSOW</vt:lpstr>
      <vt:lpstr>Slajd 4</vt:lpstr>
      <vt:lpstr>Zakres działań w obszarze</vt:lpstr>
      <vt:lpstr>1. Rozwój produktu, zwiększenie skali produkcji</vt:lpstr>
      <vt:lpstr>1. Rozwój produktu, zwiększenie skali produkcji</vt:lpstr>
      <vt:lpstr>2. Dostęp do rynków i konsumentów</vt:lpstr>
      <vt:lpstr>3. Infrastruktura i logistyka </vt:lpstr>
      <vt:lpstr>Slajd 10</vt:lpstr>
      <vt:lpstr>4. Bariery regulacyjne </vt:lpstr>
      <vt:lpstr>4. Bariery regulacyjne </vt:lpstr>
      <vt:lpstr>4. Bariery regulacyjne </vt:lpstr>
      <vt:lpstr>5. Budowanie współpracy między podmiotami naukowymi i technologicznymi a rolnikami, przedsiębiorcami i doradcami.</vt:lpstr>
      <vt:lpstr>Slajd 15</vt:lpstr>
      <vt:lpstr>Slajd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Rozwój systemu transferu wiedzy         i innowacji w rolnictwie</dc:title>
  <dc:creator>user</dc:creator>
  <cp:lastModifiedBy>admin</cp:lastModifiedBy>
  <cp:revision>90</cp:revision>
  <dcterms:created xsi:type="dcterms:W3CDTF">2018-09-26T20:35:33Z</dcterms:created>
  <dcterms:modified xsi:type="dcterms:W3CDTF">2019-12-03T19:50:36Z</dcterms:modified>
</cp:coreProperties>
</file>