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0" r:id="rId3"/>
    <p:sldId id="327" r:id="rId4"/>
    <p:sldId id="326" r:id="rId5"/>
    <p:sldId id="333" r:id="rId6"/>
    <p:sldId id="329" r:id="rId7"/>
    <p:sldId id="328" r:id="rId8"/>
    <p:sldId id="315" r:id="rId9"/>
    <p:sldId id="316" r:id="rId10"/>
    <p:sldId id="321" r:id="rId11"/>
    <p:sldId id="319" r:id="rId12"/>
    <p:sldId id="322" r:id="rId13"/>
    <p:sldId id="332" r:id="rId14"/>
    <p:sldId id="32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A3"/>
    <a:srgbClr val="FFFFB9"/>
    <a:srgbClr val="CDE5FB"/>
    <a:srgbClr val="008000"/>
    <a:srgbClr val="FFFFFF"/>
    <a:srgbClr val="FFE79B"/>
    <a:srgbClr val="E5F4E0"/>
    <a:srgbClr val="EFE7FF"/>
    <a:srgbClr val="E3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3499A-8CE5-4F01-BC37-F28A459649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0B611A-D08D-48D7-8D45-E63B8752B964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2000" baseline="0" dirty="0">
              <a:solidFill>
                <a:schemeClr val="tx1"/>
              </a:solidFill>
            </a:rPr>
            <a:t>Jak</a:t>
          </a:r>
          <a:r>
            <a:rPr lang="pl-PL" sz="2000" baseline="0" dirty="0"/>
            <a:t> </a:t>
          </a:r>
          <a:r>
            <a:rPr lang="pl-PL" sz="1800" baseline="0" dirty="0">
              <a:solidFill>
                <a:schemeClr val="tx1"/>
              </a:solidFill>
            </a:rPr>
            <a:t>zbilansować obieg azotu w gospodarstwie?</a:t>
          </a:r>
        </a:p>
      </dgm:t>
    </dgm:pt>
    <dgm:pt modelId="{6EC76754-B255-4649-8E96-D100B822ABB9}" type="parTrans" cxnId="{BC3B8124-D269-40D4-983E-267EF47E1B2E}">
      <dgm:prSet/>
      <dgm:spPr/>
      <dgm:t>
        <a:bodyPr/>
        <a:lstStyle/>
        <a:p>
          <a:endParaRPr lang="pl-PL"/>
        </a:p>
      </dgm:t>
    </dgm:pt>
    <dgm:pt modelId="{3A98644F-6C88-4A73-A7DD-0F41F52E4884}" type="sibTrans" cxnId="{BC3B8124-D269-40D4-983E-267EF47E1B2E}">
      <dgm:prSet/>
      <dgm:spPr/>
      <dgm:t>
        <a:bodyPr/>
        <a:lstStyle/>
        <a:p>
          <a:endParaRPr lang="pl-PL"/>
        </a:p>
      </dgm:t>
    </dgm:pt>
    <dgm:pt modelId="{43F300F9-D39C-4407-B4B7-0123993D8FA7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800" baseline="0" dirty="0">
              <a:solidFill>
                <a:schemeClr val="tx1"/>
              </a:solidFill>
            </a:rPr>
            <a:t>Dobre praktyki rolnicze w ochronie wód przed zanieczyszczeniami</a:t>
          </a:r>
        </a:p>
      </dgm:t>
    </dgm:pt>
    <dgm:pt modelId="{62ADF814-35A0-4019-B540-3A73B035C6DD}" type="parTrans" cxnId="{D69FE685-0A50-47CF-B870-61084091D4E4}">
      <dgm:prSet/>
      <dgm:spPr/>
      <dgm:t>
        <a:bodyPr/>
        <a:lstStyle/>
        <a:p>
          <a:endParaRPr lang="pl-PL"/>
        </a:p>
      </dgm:t>
    </dgm:pt>
    <dgm:pt modelId="{73961FD0-A77E-465E-A130-796594C14D5F}" type="sibTrans" cxnId="{D69FE685-0A50-47CF-B870-61084091D4E4}">
      <dgm:prSet/>
      <dgm:spPr/>
      <dgm:t>
        <a:bodyPr/>
        <a:lstStyle/>
        <a:p>
          <a:endParaRPr lang="pl-PL"/>
        </a:p>
      </dgm:t>
    </dgm:pt>
    <dgm:pt modelId="{20869A6F-F9FA-4574-95E7-CCF817495C7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800" baseline="0" dirty="0">
              <a:solidFill>
                <a:schemeClr val="tx1"/>
              </a:solidFill>
            </a:rPr>
            <a:t>Jak wyliczyć ilość nawozów naturalnych wytworzonych w gospodarstwie</a:t>
          </a:r>
        </a:p>
      </dgm:t>
    </dgm:pt>
    <dgm:pt modelId="{D5172497-FFA3-46B3-A9B1-6C8C5308280C}" type="parTrans" cxnId="{3615516C-9378-4CDE-9623-996A7585A034}">
      <dgm:prSet/>
      <dgm:spPr/>
      <dgm:t>
        <a:bodyPr/>
        <a:lstStyle/>
        <a:p>
          <a:endParaRPr lang="pl-PL"/>
        </a:p>
      </dgm:t>
    </dgm:pt>
    <dgm:pt modelId="{DAB7F79A-B423-4C5E-BAE5-A5122102D00D}" type="sibTrans" cxnId="{3615516C-9378-4CDE-9623-996A7585A034}">
      <dgm:prSet/>
      <dgm:spPr/>
      <dgm:t>
        <a:bodyPr/>
        <a:lstStyle/>
        <a:p>
          <a:endParaRPr lang="pl-PL"/>
        </a:p>
      </dgm:t>
    </dgm:pt>
    <dgm:pt modelId="{E84FA58A-6539-4EEE-9725-609D720B29C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</a:rPr>
            <a:t>Rolnicze zanieczyszczenia wód – przyczyny i skutki</a:t>
          </a:r>
        </a:p>
      </dgm:t>
    </dgm:pt>
    <dgm:pt modelId="{0D8CFB18-8ECA-4017-9E71-242CF89A44D1}" type="parTrans" cxnId="{25AD8B9E-4D65-4A53-B2BC-C12DB20F4D18}">
      <dgm:prSet/>
      <dgm:spPr/>
      <dgm:t>
        <a:bodyPr/>
        <a:lstStyle/>
        <a:p>
          <a:endParaRPr lang="pl-PL"/>
        </a:p>
      </dgm:t>
    </dgm:pt>
    <dgm:pt modelId="{157C994B-C230-4836-AD68-C64C07807C6C}" type="sibTrans" cxnId="{25AD8B9E-4D65-4A53-B2BC-C12DB20F4D18}">
      <dgm:prSet/>
      <dgm:spPr/>
      <dgm:t>
        <a:bodyPr/>
        <a:lstStyle/>
        <a:p>
          <a:endParaRPr lang="pl-PL"/>
        </a:p>
      </dgm:t>
    </dgm:pt>
    <dgm:pt modelId="{A1D905C0-7955-4E32-BABF-D99A3DB5C34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</a:rPr>
            <a:t>Jak przechowywać nawozy naturalne w gospodarstwie</a:t>
          </a:r>
        </a:p>
      </dgm:t>
    </dgm:pt>
    <dgm:pt modelId="{D0EC8276-D77B-4278-AF11-C8E8880F68C1}" type="parTrans" cxnId="{3BEF601B-D86D-4574-AC00-BC309E6524CE}">
      <dgm:prSet/>
      <dgm:spPr/>
      <dgm:t>
        <a:bodyPr/>
        <a:lstStyle/>
        <a:p>
          <a:endParaRPr lang="pl-PL"/>
        </a:p>
      </dgm:t>
    </dgm:pt>
    <dgm:pt modelId="{86068D50-C3B2-4D03-835B-A8062FE60B6C}" type="sibTrans" cxnId="{3BEF601B-D86D-4574-AC00-BC309E6524CE}">
      <dgm:prSet/>
      <dgm:spPr/>
      <dgm:t>
        <a:bodyPr/>
        <a:lstStyle/>
        <a:p>
          <a:endParaRPr lang="pl-PL"/>
        </a:p>
      </dgm:t>
    </dgm:pt>
    <dgm:pt modelId="{89028C69-4D51-44A0-B483-F5A42CD11B00}" type="pres">
      <dgm:prSet presAssocID="{4FB3499A-8CE5-4F01-BC37-F28A459649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D88992-C4E8-4000-88D4-359D5A0AFC5C}" type="pres">
      <dgm:prSet presAssocID="{300B611A-D08D-48D7-8D45-E63B8752B964}" presName="parentLin" presStyleCnt="0"/>
      <dgm:spPr/>
    </dgm:pt>
    <dgm:pt modelId="{68377824-7F97-4490-BE4E-295A84382842}" type="pres">
      <dgm:prSet presAssocID="{300B611A-D08D-48D7-8D45-E63B8752B964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9F7818B5-5AED-43C1-92C6-9E898EDCBF11}" type="pres">
      <dgm:prSet presAssocID="{300B611A-D08D-48D7-8D45-E63B8752B964}" presName="parentText" presStyleLbl="node1" presStyleIdx="0" presStyleCnt="5" custScaleX="142857" custLinFactNeighborX="-4646" custLinFactNeighborY="73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98F06D-92A1-46F0-8CED-D066DAE860CE}" type="pres">
      <dgm:prSet presAssocID="{300B611A-D08D-48D7-8D45-E63B8752B964}" presName="negativeSpace" presStyleCnt="0"/>
      <dgm:spPr/>
    </dgm:pt>
    <dgm:pt modelId="{1795ED46-5401-4B1A-AFF6-2F2EE076772D}" type="pres">
      <dgm:prSet presAssocID="{300B611A-D08D-48D7-8D45-E63B8752B964}" presName="childText" presStyleLbl="conFgAcc1" presStyleIdx="0" presStyleCnt="5">
        <dgm:presLayoutVars>
          <dgm:bulletEnabled val="1"/>
        </dgm:presLayoutVars>
      </dgm:prSet>
      <dgm:spPr/>
    </dgm:pt>
    <dgm:pt modelId="{B91CB4FD-9B24-4BDC-8470-2DFA375BB903}" type="pres">
      <dgm:prSet presAssocID="{3A98644F-6C88-4A73-A7DD-0F41F52E4884}" presName="spaceBetweenRectangles" presStyleCnt="0"/>
      <dgm:spPr/>
    </dgm:pt>
    <dgm:pt modelId="{E7A0DBD0-8BB8-4E78-B673-679329DCB7C8}" type="pres">
      <dgm:prSet presAssocID="{43F300F9-D39C-4407-B4B7-0123993D8FA7}" presName="parentLin" presStyleCnt="0"/>
      <dgm:spPr/>
    </dgm:pt>
    <dgm:pt modelId="{69FB42A0-7EE4-40DA-ABB4-08DE880A9069}" type="pres">
      <dgm:prSet presAssocID="{43F300F9-D39C-4407-B4B7-0123993D8FA7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EA15D5F1-9B45-4BDD-80E5-88BCD7DC05B8}" type="pres">
      <dgm:prSet presAssocID="{43F300F9-D39C-4407-B4B7-0123993D8FA7}" presName="parentText" presStyleLbl="node1" presStyleIdx="1" presStyleCnt="5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4EC429-C7C1-48BE-889B-C15458EF7517}" type="pres">
      <dgm:prSet presAssocID="{43F300F9-D39C-4407-B4B7-0123993D8FA7}" presName="negativeSpace" presStyleCnt="0"/>
      <dgm:spPr/>
    </dgm:pt>
    <dgm:pt modelId="{A3175495-5B20-46AB-A010-A7C5CEFC637C}" type="pres">
      <dgm:prSet presAssocID="{43F300F9-D39C-4407-B4B7-0123993D8FA7}" presName="childText" presStyleLbl="conFgAcc1" presStyleIdx="1" presStyleCnt="5">
        <dgm:presLayoutVars>
          <dgm:bulletEnabled val="1"/>
        </dgm:presLayoutVars>
      </dgm:prSet>
      <dgm:spPr/>
    </dgm:pt>
    <dgm:pt modelId="{C48A279F-32AA-4A1A-9BA8-E221FA9D3E37}" type="pres">
      <dgm:prSet presAssocID="{73961FD0-A77E-465E-A130-796594C14D5F}" presName="spaceBetweenRectangles" presStyleCnt="0"/>
      <dgm:spPr/>
    </dgm:pt>
    <dgm:pt modelId="{286CD771-324C-4233-84BC-409E660568FA}" type="pres">
      <dgm:prSet presAssocID="{A1D905C0-7955-4E32-BABF-D99A3DB5C347}" presName="parentLin" presStyleCnt="0"/>
      <dgm:spPr/>
    </dgm:pt>
    <dgm:pt modelId="{FEF19CB6-2A2C-48AC-8751-D0EC66C3759F}" type="pres">
      <dgm:prSet presAssocID="{A1D905C0-7955-4E32-BABF-D99A3DB5C347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37DB4708-1C02-4F7F-8C51-B94FAAA54456}" type="pres">
      <dgm:prSet presAssocID="{A1D905C0-7955-4E32-BABF-D99A3DB5C347}" presName="parentText" presStyleLbl="node1" presStyleIdx="2" presStyleCnt="5" custScaleX="1410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CD2BC-2CA9-4CAA-B950-4084C9FAD080}" type="pres">
      <dgm:prSet presAssocID="{A1D905C0-7955-4E32-BABF-D99A3DB5C347}" presName="negativeSpace" presStyleCnt="0"/>
      <dgm:spPr/>
    </dgm:pt>
    <dgm:pt modelId="{69733682-0BC5-4F8D-B1BA-22BADC940626}" type="pres">
      <dgm:prSet presAssocID="{A1D905C0-7955-4E32-BABF-D99A3DB5C347}" presName="childText" presStyleLbl="conFgAcc1" presStyleIdx="2" presStyleCnt="5">
        <dgm:presLayoutVars>
          <dgm:bulletEnabled val="1"/>
        </dgm:presLayoutVars>
      </dgm:prSet>
      <dgm:spPr/>
    </dgm:pt>
    <dgm:pt modelId="{06587B74-2B9C-4609-A2A2-8592FAEA4064}" type="pres">
      <dgm:prSet presAssocID="{86068D50-C3B2-4D03-835B-A8062FE60B6C}" presName="spaceBetweenRectangles" presStyleCnt="0"/>
      <dgm:spPr/>
    </dgm:pt>
    <dgm:pt modelId="{BB9CDFB1-E30E-4204-AE05-F350174B5055}" type="pres">
      <dgm:prSet presAssocID="{20869A6F-F9FA-4574-95E7-CCF817495C75}" presName="parentLin" presStyleCnt="0"/>
      <dgm:spPr/>
    </dgm:pt>
    <dgm:pt modelId="{59696AB8-836F-48C1-878B-8A970CB4427F}" type="pres">
      <dgm:prSet presAssocID="{20869A6F-F9FA-4574-95E7-CCF817495C75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9C957343-DEAB-4AFE-8DA8-241A7E42A573}" type="pres">
      <dgm:prSet presAssocID="{20869A6F-F9FA-4574-95E7-CCF817495C75}" presName="parentText" presStyleLbl="node1" presStyleIdx="3" presStyleCnt="5" custScaleX="13839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A56983-2129-4002-A831-8940F9EE3834}" type="pres">
      <dgm:prSet presAssocID="{20869A6F-F9FA-4574-95E7-CCF817495C75}" presName="negativeSpace" presStyleCnt="0"/>
      <dgm:spPr/>
    </dgm:pt>
    <dgm:pt modelId="{75A00552-B7F0-4AB1-A195-AF66B5D413F5}" type="pres">
      <dgm:prSet presAssocID="{20869A6F-F9FA-4574-95E7-CCF817495C75}" presName="childText" presStyleLbl="conFgAcc1" presStyleIdx="3" presStyleCnt="5">
        <dgm:presLayoutVars>
          <dgm:bulletEnabled val="1"/>
        </dgm:presLayoutVars>
      </dgm:prSet>
      <dgm:spPr/>
    </dgm:pt>
    <dgm:pt modelId="{BF6A9845-8CEA-4D0A-9C37-E7963A5B7B06}" type="pres">
      <dgm:prSet presAssocID="{DAB7F79A-B423-4C5E-BAE5-A5122102D00D}" presName="spaceBetweenRectangles" presStyleCnt="0"/>
      <dgm:spPr/>
    </dgm:pt>
    <dgm:pt modelId="{F19FA3B3-DE00-4BDB-B31B-C5E9D0FAD837}" type="pres">
      <dgm:prSet presAssocID="{E84FA58A-6539-4EEE-9725-609D720B29C6}" presName="parentLin" presStyleCnt="0"/>
      <dgm:spPr/>
    </dgm:pt>
    <dgm:pt modelId="{243838D4-4EBB-40A2-932E-35E853784B2D}" type="pres">
      <dgm:prSet presAssocID="{E84FA58A-6539-4EEE-9725-609D720B29C6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CE995B2E-57BF-4BC3-9D7B-BF2CFD37C794}" type="pres">
      <dgm:prSet presAssocID="{E84FA58A-6539-4EEE-9725-609D720B29C6}" presName="parentText" presStyleLbl="node1" presStyleIdx="4" presStyleCnt="5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E10E85-0849-4E4C-B912-121DED1D2701}" type="pres">
      <dgm:prSet presAssocID="{E84FA58A-6539-4EEE-9725-609D720B29C6}" presName="negativeSpace" presStyleCnt="0"/>
      <dgm:spPr/>
    </dgm:pt>
    <dgm:pt modelId="{2B9E23AE-34C8-4761-B6C4-1BD2E0C74B57}" type="pres">
      <dgm:prSet presAssocID="{E84FA58A-6539-4EEE-9725-609D720B29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1C0571-B084-4B97-B64F-E9E7B0FEDCCA}" type="presOf" srcId="{A1D905C0-7955-4E32-BABF-D99A3DB5C347}" destId="{37DB4708-1C02-4F7F-8C51-B94FAAA54456}" srcOrd="1" destOrd="0" presId="urn:microsoft.com/office/officeart/2005/8/layout/list1"/>
    <dgm:cxn modelId="{686E5590-1265-42E3-8A54-150592D30AEE}" type="presOf" srcId="{E84FA58A-6539-4EEE-9725-609D720B29C6}" destId="{243838D4-4EBB-40A2-932E-35E853784B2D}" srcOrd="0" destOrd="0" presId="urn:microsoft.com/office/officeart/2005/8/layout/list1"/>
    <dgm:cxn modelId="{328B9B3C-87BA-476A-B265-BC9AC0144881}" type="presOf" srcId="{E84FA58A-6539-4EEE-9725-609D720B29C6}" destId="{CE995B2E-57BF-4BC3-9D7B-BF2CFD37C794}" srcOrd="1" destOrd="0" presId="urn:microsoft.com/office/officeart/2005/8/layout/list1"/>
    <dgm:cxn modelId="{D8069AAF-2EE7-4095-8416-D44A5CF0A47B}" type="presOf" srcId="{300B611A-D08D-48D7-8D45-E63B8752B964}" destId="{9F7818B5-5AED-43C1-92C6-9E898EDCBF11}" srcOrd="1" destOrd="0" presId="urn:microsoft.com/office/officeart/2005/8/layout/list1"/>
    <dgm:cxn modelId="{654B2F1B-F942-40E0-B820-4AB1BAC54135}" type="presOf" srcId="{43F300F9-D39C-4407-B4B7-0123993D8FA7}" destId="{EA15D5F1-9B45-4BDD-80E5-88BCD7DC05B8}" srcOrd="1" destOrd="0" presId="urn:microsoft.com/office/officeart/2005/8/layout/list1"/>
    <dgm:cxn modelId="{3615516C-9378-4CDE-9623-996A7585A034}" srcId="{4FB3499A-8CE5-4F01-BC37-F28A45964913}" destId="{20869A6F-F9FA-4574-95E7-CCF817495C75}" srcOrd="3" destOrd="0" parTransId="{D5172497-FFA3-46B3-A9B1-6C8C5308280C}" sibTransId="{DAB7F79A-B423-4C5E-BAE5-A5122102D00D}"/>
    <dgm:cxn modelId="{A1C41667-DAAE-42BF-B2CC-7B97DF04F81A}" type="presOf" srcId="{20869A6F-F9FA-4574-95E7-CCF817495C75}" destId="{9C957343-DEAB-4AFE-8DA8-241A7E42A573}" srcOrd="1" destOrd="0" presId="urn:microsoft.com/office/officeart/2005/8/layout/list1"/>
    <dgm:cxn modelId="{BC3B8124-D269-40D4-983E-267EF47E1B2E}" srcId="{4FB3499A-8CE5-4F01-BC37-F28A45964913}" destId="{300B611A-D08D-48D7-8D45-E63B8752B964}" srcOrd="0" destOrd="0" parTransId="{6EC76754-B255-4649-8E96-D100B822ABB9}" sibTransId="{3A98644F-6C88-4A73-A7DD-0F41F52E4884}"/>
    <dgm:cxn modelId="{D69FE685-0A50-47CF-B870-61084091D4E4}" srcId="{4FB3499A-8CE5-4F01-BC37-F28A45964913}" destId="{43F300F9-D39C-4407-B4B7-0123993D8FA7}" srcOrd="1" destOrd="0" parTransId="{62ADF814-35A0-4019-B540-3A73B035C6DD}" sibTransId="{73961FD0-A77E-465E-A130-796594C14D5F}"/>
    <dgm:cxn modelId="{A376F015-B892-46A4-98D1-6AF4817416E1}" type="presOf" srcId="{20869A6F-F9FA-4574-95E7-CCF817495C75}" destId="{59696AB8-836F-48C1-878B-8A970CB4427F}" srcOrd="0" destOrd="0" presId="urn:microsoft.com/office/officeart/2005/8/layout/list1"/>
    <dgm:cxn modelId="{A4217C18-DE29-4073-920D-CA940A2C0C37}" type="presOf" srcId="{A1D905C0-7955-4E32-BABF-D99A3DB5C347}" destId="{FEF19CB6-2A2C-48AC-8751-D0EC66C3759F}" srcOrd="0" destOrd="0" presId="urn:microsoft.com/office/officeart/2005/8/layout/list1"/>
    <dgm:cxn modelId="{3BEF601B-D86D-4574-AC00-BC309E6524CE}" srcId="{4FB3499A-8CE5-4F01-BC37-F28A45964913}" destId="{A1D905C0-7955-4E32-BABF-D99A3DB5C347}" srcOrd="2" destOrd="0" parTransId="{D0EC8276-D77B-4278-AF11-C8E8880F68C1}" sibTransId="{86068D50-C3B2-4D03-835B-A8062FE60B6C}"/>
    <dgm:cxn modelId="{B765BBC8-C09A-471E-B250-D47631639E62}" type="presOf" srcId="{300B611A-D08D-48D7-8D45-E63B8752B964}" destId="{68377824-7F97-4490-BE4E-295A84382842}" srcOrd="0" destOrd="0" presId="urn:microsoft.com/office/officeart/2005/8/layout/list1"/>
    <dgm:cxn modelId="{C4D81DDB-7395-4581-B83A-5D80F7FC27DE}" type="presOf" srcId="{43F300F9-D39C-4407-B4B7-0123993D8FA7}" destId="{69FB42A0-7EE4-40DA-ABB4-08DE880A9069}" srcOrd="0" destOrd="0" presId="urn:microsoft.com/office/officeart/2005/8/layout/list1"/>
    <dgm:cxn modelId="{25AD8B9E-4D65-4A53-B2BC-C12DB20F4D18}" srcId="{4FB3499A-8CE5-4F01-BC37-F28A45964913}" destId="{E84FA58A-6539-4EEE-9725-609D720B29C6}" srcOrd="4" destOrd="0" parTransId="{0D8CFB18-8ECA-4017-9E71-242CF89A44D1}" sibTransId="{157C994B-C230-4836-AD68-C64C07807C6C}"/>
    <dgm:cxn modelId="{8B6324F3-C842-4CA9-B05E-F7A23A906635}" type="presOf" srcId="{4FB3499A-8CE5-4F01-BC37-F28A45964913}" destId="{89028C69-4D51-44A0-B483-F5A42CD11B00}" srcOrd="0" destOrd="0" presId="urn:microsoft.com/office/officeart/2005/8/layout/list1"/>
    <dgm:cxn modelId="{9B7B7AFC-C0FE-43AA-93A7-5B69C17C4661}" type="presParOf" srcId="{89028C69-4D51-44A0-B483-F5A42CD11B00}" destId="{F6D88992-C4E8-4000-88D4-359D5A0AFC5C}" srcOrd="0" destOrd="0" presId="urn:microsoft.com/office/officeart/2005/8/layout/list1"/>
    <dgm:cxn modelId="{3FFF6138-CB6D-432B-8FCE-B621DCC72E1A}" type="presParOf" srcId="{F6D88992-C4E8-4000-88D4-359D5A0AFC5C}" destId="{68377824-7F97-4490-BE4E-295A84382842}" srcOrd="0" destOrd="0" presId="urn:microsoft.com/office/officeart/2005/8/layout/list1"/>
    <dgm:cxn modelId="{04FB39F8-50E9-4ED1-866F-F961C7D2C00B}" type="presParOf" srcId="{F6D88992-C4E8-4000-88D4-359D5A0AFC5C}" destId="{9F7818B5-5AED-43C1-92C6-9E898EDCBF11}" srcOrd="1" destOrd="0" presId="urn:microsoft.com/office/officeart/2005/8/layout/list1"/>
    <dgm:cxn modelId="{95E3FAFA-E115-4C63-8140-463830B28B0E}" type="presParOf" srcId="{89028C69-4D51-44A0-B483-F5A42CD11B00}" destId="{6C98F06D-92A1-46F0-8CED-D066DAE860CE}" srcOrd="1" destOrd="0" presId="urn:microsoft.com/office/officeart/2005/8/layout/list1"/>
    <dgm:cxn modelId="{5BA218B6-8D83-45B4-A260-3F3506C90093}" type="presParOf" srcId="{89028C69-4D51-44A0-B483-F5A42CD11B00}" destId="{1795ED46-5401-4B1A-AFF6-2F2EE076772D}" srcOrd="2" destOrd="0" presId="urn:microsoft.com/office/officeart/2005/8/layout/list1"/>
    <dgm:cxn modelId="{C697E7E6-6229-40C1-A3E1-B9483A69274E}" type="presParOf" srcId="{89028C69-4D51-44A0-B483-F5A42CD11B00}" destId="{B91CB4FD-9B24-4BDC-8470-2DFA375BB903}" srcOrd="3" destOrd="0" presId="urn:microsoft.com/office/officeart/2005/8/layout/list1"/>
    <dgm:cxn modelId="{C2C5CE00-6763-46AC-853B-C2FEF2E25FF9}" type="presParOf" srcId="{89028C69-4D51-44A0-B483-F5A42CD11B00}" destId="{E7A0DBD0-8BB8-4E78-B673-679329DCB7C8}" srcOrd="4" destOrd="0" presId="urn:microsoft.com/office/officeart/2005/8/layout/list1"/>
    <dgm:cxn modelId="{DD71AA77-A605-4D4D-B0DF-943A69E2AB7E}" type="presParOf" srcId="{E7A0DBD0-8BB8-4E78-B673-679329DCB7C8}" destId="{69FB42A0-7EE4-40DA-ABB4-08DE880A9069}" srcOrd="0" destOrd="0" presId="urn:microsoft.com/office/officeart/2005/8/layout/list1"/>
    <dgm:cxn modelId="{CFEAD365-9D18-4BE1-A0F7-18114AB35BF3}" type="presParOf" srcId="{E7A0DBD0-8BB8-4E78-B673-679329DCB7C8}" destId="{EA15D5F1-9B45-4BDD-80E5-88BCD7DC05B8}" srcOrd="1" destOrd="0" presId="urn:microsoft.com/office/officeart/2005/8/layout/list1"/>
    <dgm:cxn modelId="{8633C496-D739-4D99-91A0-ADC816738463}" type="presParOf" srcId="{89028C69-4D51-44A0-B483-F5A42CD11B00}" destId="{684EC429-C7C1-48BE-889B-C15458EF7517}" srcOrd="5" destOrd="0" presId="urn:microsoft.com/office/officeart/2005/8/layout/list1"/>
    <dgm:cxn modelId="{E1781180-50B7-4D9B-9F55-808C888DF75E}" type="presParOf" srcId="{89028C69-4D51-44A0-B483-F5A42CD11B00}" destId="{A3175495-5B20-46AB-A010-A7C5CEFC637C}" srcOrd="6" destOrd="0" presId="urn:microsoft.com/office/officeart/2005/8/layout/list1"/>
    <dgm:cxn modelId="{7941E2A3-DE0E-4DE3-8CD3-DCA72EC5B6BB}" type="presParOf" srcId="{89028C69-4D51-44A0-B483-F5A42CD11B00}" destId="{C48A279F-32AA-4A1A-9BA8-E221FA9D3E37}" srcOrd="7" destOrd="0" presId="urn:microsoft.com/office/officeart/2005/8/layout/list1"/>
    <dgm:cxn modelId="{A0064AC3-7431-4B89-AC82-3E57EE04919C}" type="presParOf" srcId="{89028C69-4D51-44A0-B483-F5A42CD11B00}" destId="{286CD771-324C-4233-84BC-409E660568FA}" srcOrd="8" destOrd="0" presId="urn:microsoft.com/office/officeart/2005/8/layout/list1"/>
    <dgm:cxn modelId="{2EE2BBB1-B07E-4702-9051-18BC09F5DEFE}" type="presParOf" srcId="{286CD771-324C-4233-84BC-409E660568FA}" destId="{FEF19CB6-2A2C-48AC-8751-D0EC66C3759F}" srcOrd="0" destOrd="0" presId="urn:microsoft.com/office/officeart/2005/8/layout/list1"/>
    <dgm:cxn modelId="{04CC04DC-0E82-42E1-BC90-24B568BCEF2F}" type="presParOf" srcId="{286CD771-324C-4233-84BC-409E660568FA}" destId="{37DB4708-1C02-4F7F-8C51-B94FAAA54456}" srcOrd="1" destOrd="0" presId="urn:microsoft.com/office/officeart/2005/8/layout/list1"/>
    <dgm:cxn modelId="{50BD441E-0C25-4325-A44A-A1344CB9D349}" type="presParOf" srcId="{89028C69-4D51-44A0-B483-F5A42CD11B00}" destId="{4E0CD2BC-2CA9-4CAA-B950-4084C9FAD080}" srcOrd="9" destOrd="0" presId="urn:microsoft.com/office/officeart/2005/8/layout/list1"/>
    <dgm:cxn modelId="{C850023B-7137-4AD8-A6F9-0DB7A3367214}" type="presParOf" srcId="{89028C69-4D51-44A0-B483-F5A42CD11B00}" destId="{69733682-0BC5-4F8D-B1BA-22BADC940626}" srcOrd="10" destOrd="0" presId="urn:microsoft.com/office/officeart/2005/8/layout/list1"/>
    <dgm:cxn modelId="{25041B85-8D1A-4B84-BF50-1A00D60B628E}" type="presParOf" srcId="{89028C69-4D51-44A0-B483-F5A42CD11B00}" destId="{06587B74-2B9C-4609-A2A2-8592FAEA4064}" srcOrd="11" destOrd="0" presId="urn:microsoft.com/office/officeart/2005/8/layout/list1"/>
    <dgm:cxn modelId="{268575C8-905F-48B8-BDDE-A4E5274CA9A4}" type="presParOf" srcId="{89028C69-4D51-44A0-B483-F5A42CD11B00}" destId="{BB9CDFB1-E30E-4204-AE05-F350174B5055}" srcOrd="12" destOrd="0" presId="urn:microsoft.com/office/officeart/2005/8/layout/list1"/>
    <dgm:cxn modelId="{13C69298-FFB9-4822-A469-57A26C4CF987}" type="presParOf" srcId="{BB9CDFB1-E30E-4204-AE05-F350174B5055}" destId="{59696AB8-836F-48C1-878B-8A970CB4427F}" srcOrd="0" destOrd="0" presId="urn:microsoft.com/office/officeart/2005/8/layout/list1"/>
    <dgm:cxn modelId="{0AF64900-F141-4D2E-B72A-998427556664}" type="presParOf" srcId="{BB9CDFB1-E30E-4204-AE05-F350174B5055}" destId="{9C957343-DEAB-4AFE-8DA8-241A7E42A573}" srcOrd="1" destOrd="0" presId="urn:microsoft.com/office/officeart/2005/8/layout/list1"/>
    <dgm:cxn modelId="{C31EB041-3026-4912-B9B4-C1844826F925}" type="presParOf" srcId="{89028C69-4D51-44A0-B483-F5A42CD11B00}" destId="{5CA56983-2129-4002-A831-8940F9EE3834}" srcOrd="13" destOrd="0" presId="urn:microsoft.com/office/officeart/2005/8/layout/list1"/>
    <dgm:cxn modelId="{760363E6-2DA4-48BA-A3E8-6B141B0D62C0}" type="presParOf" srcId="{89028C69-4D51-44A0-B483-F5A42CD11B00}" destId="{75A00552-B7F0-4AB1-A195-AF66B5D413F5}" srcOrd="14" destOrd="0" presId="urn:microsoft.com/office/officeart/2005/8/layout/list1"/>
    <dgm:cxn modelId="{ABBB47BF-9AC7-4473-93BF-AADFDFEDFAF8}" type="presParOf" srcId="{89028C69-4D51-44A0-B483-F5A42CD11B00}" destId="{BF6A9845-8CEA-4D0A-9C37-E7963A5B7B06}" srcOrd="15" destOrd="0" presId="urn:microsoft.com/office/officeart/2005/8/layout/list1"/>
    <dgm:cxn modelId="{A0396B28-4BC1-4806-8BBD-777F2AEB74C4}" type="presParOf" srcId="{89028C69-4D51-44A0-B483-F5A42CD11B00}" destId="{F19FA3B3-DE00-4BDB-B31B-C5E9D0FAD837}" srcOrd="16" destOrd="0" presId="urn:microsoft.com/office/officeart/2005/8/layout/list1"/>
    <dgm:cxn modelId="{BD5AFB46-88AB-4F66-AFC2-8B22B3343AE9}" type="presParOf" srcId="{F19FA3B3-DE00-4BDB-B31B-C5E9D0FAD837}" destId="{243838D4-4EBB-40A2-932E-35E853784B2D}" srcOrd="0" destOrd="0" presId="urn:microsoft.com/office/officeart/2005/8/layout/list1"/>
    <dgm:cxn modelId="{8057757F-7CBD-46F2-95FE-9E89DF3B1A71}" type="presParOf" srcId="{F19FA3B3-DE00-4BDB-B31B-C5E9D0FAD837}" destId="{CE995B2E-57BF-4BC3-9D7B-BF2CFD37C794}" srcOrd="1" destOrd="0" presId="urn:microsoft.com/office/officeart/2005/8/layout/list1"/>
    <dgm:cxn modelId="{93878767-54D1-4ABC-B6ED-05BB8B5F9A3A}" type="presParOf" srcId="{89028C69-4D51-44A0-B483-F5A42CD11B00}" destId="{CCE10E85-0849-4E4C-B912-121DED1D2701}" srcOrd="17" destOrd="0" presId="urn:microsoft.com/office/officeart/2005/8/layout/list1"/>
    <dgm:cxn modelId="{05EBB494-C2A5-412A-A5FC-087062B09EFA}" type="presParOf" srcId="{89028C69-4D51-44A0-B483-F5A42CD11B00}" destId="{2B9E23AE-34C8-4761-B6C4-1BD2E0C74B5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A83611-1D29-4234-A8DF-028411E00A4D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5B502A-1564-4FDC-BD80-BDEAC93A1C7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55024" cy="286774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effectLst/>
              </a:rPr>
              <a:t/>
            </a:r>
            <a:br>
              <a:rPr lang="pl-PL" sz="3200" dirty="0">
                <a:effectLst/>
              </a:rPr>
            </a:br>
            <a: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Działalność </a:t>
            </a:r>
            <a: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Zespołu Roboczego </a:t>
            </a:r>
            <a:b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l-PL" sz="2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ds. Ochrony wód przed zanieczyszczeniami</a:t>
            </a:r>
            <a:br>
              <a:rPr lang="pl-PL" sz="2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azotem  pochodzenia rolniczego</a:t>
            </a:r>
            <a: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 realizacja dotychczasowych działań </a:t>
            </a:r>
            <a:b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związanych z Programem azotanowym</a:t>
            </a:r>
            <a:r>
              <a:rPr lang="pl-PL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</a:rPr>
              <a:t>Warszawa 2019</a:t>
            </a:r>
            <a:b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</a:rPr>
              <a:t>04.</a:t>
            </a:r>
            <a:r>
              <a:rPr lang="pl-PL" sz="2000" dirty="0">
                <a:solidFill>
                  <a:srgbClr val="FFFFFF"/>
                </a:solidFill>
                <a:latin typeface="Arial Black" pitchFamily="34" charset="0"/>
              </a:rPr>
              <a:t>12.2019r</a:t>
            </a:r>
            <a:endParaRPr lang="pl-PL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54696" cy="1752600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5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2625BFFA-EB71-48B8-BB51-E0F897845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6" y="1243862"/>
            <a:ext cx="8419154" cy="543784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489CF06-1B15-4ED4-80A6-0628990F7F15}"/>
              </a:ext>
            </a:extLst>
          </p:cNvPr>
          <p:cNvSpPr txBox="1"/>
          <p:nvPr/>
        </p:nvSpPr>
        <p:spPr>
          <a:xfrm>
            <a:off x="724846" y="5666045"/>
            <a:ext cx="244085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/>
              <a:t>Instytut Zasobów Naturalnych Finlandii (LUKE)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135E1CA2-4113-43F9-AF8C-DE66566D35CF}"/>
              </a:ext>
            </a:extLst>
          </p:cNvPr>
          <p:cNvSpPr/>
          <p:nvPr/>
        </p:nvSpPr>
        <p:spPr>
          <a:xfrm>
            <a:off x="3687001" y="1243862"/>
            <a:ext cx="5480021" cy="1647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wyjeździe brali udział:</a:t>
            </a:r>
          </a:p>
          <a:p>
            <a:pPr marL="285750" indent="-285750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pracownicy administracji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rządowej (2)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600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MRiRW</a:t>
            </a:r>
            <a:r>
              <a:rPr lang="pl-PL" sz="16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ARiMR);</a:t>
            </a:r>
          </a:p>
          <a:p>
            <a:pPr marL="285750" indent="-285750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pracownicy nauki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(IUNG PIB i IO PIB)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rolnicy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(10) ;</a:t>
            </a:r>
          </a:p>
          <a:p>
            <a:pPr marL="285750" indent="-285750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doradcy rolniczych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(17)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(WODR i Izby Rolnicze).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3238ECB-8305-4965-A8C8-B4675D3CCB1E}"/>
              </a:ext>
            </a:extLst>
          </p:cNvPr>
          <p:cNvSpPr txBox="1"/>
          <p:nvPr/>
        </p:nvSpPr>
        <p:spPr>
          <a:xfrm>
            <a:off x="755576" y="41286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70C0"/>
                </a:solidFill>
              </a:rPr>
              <a:t>Wyjazd studyjny do Finlandii </a:t>
            </a:r>
          </a:p>
          <a:p>
            <a:r>
              <a:rPr lang="pl-PL" sz="2200" dirty="0"/>
              <a:t>„</a:t>
            </a:r>
            <a:r>
              <a:rPr lang="pl-PL" sz="2200" b="1" dirty="0"/>
              <a:t>Wyzwania środowiskowe w rolnictwie</a:t>
            </a:r>
            <a:r>
              <a:rPr lang="pl-PL" sz="2200" dirty="0"/>
              <a:t>” </a:t>
            </a:r>
            <a:r>
              <a:rPr lang="pl-PL" sz="2400" dirty="0"/>
              <a:t> </a:t>
            </a:r>
            <a:r>
              <a:rPr lang="pl-PL" sz="2000" dirty="0"/>
              <a:t>30.09 – 04.10 2019</a:t>
            </a:r>
          </a:p>
        </p:txBody>
      </p:sp>
    </p:spTree>
    <p:extLst>
      <p:ext uri="{BB962C8B-B14F-4D97-AF65-F5344CB8AC3E}">
        <p14:creationId xmlns:p14="http://schemas.microsoft.com/office/powerpoint/2010/main" val="13677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801999A-2C70-4B41-ACCB-31EDC6D8E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33" y="0"/>
            <a:ext cx="4272870" cy="427287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65C765C5-4580-4497-97B1-0BF44197A506}"/>
              </a:ext>
            </a:extLst>
          </p:cNvPr>
          <p:cNvSpPr/>
          <p:nvPr/>
        </p:nvSpPr>
        <p:spPr>
          <a:xfrm>
            <a:off x="40341" y="1484784"/>
            <a:ext cx="4746977" cy="5198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rolno-środowiskowe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Finlandii objętych 90% gospodarstw rolnych. 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Rolnicy są zobowiązani do szkoleń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1-dniowe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na 5 lat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egzamin  eksternistyczny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Ciekawym rozwiązaniem którego są uczeni rolnicy to test jakości gleby – chodzi o organoleptyczną ocenę odkrywek gleby: ukorzenienie, struktura, organizmy glebowe (w odróżnieniu od testów chemicznych).</a:t>
            </a:r>
          </a:p>
          <a:p>
            <a:pPr>
              <a:lnSpc>
                <a:spcPct val="115000"/>
              </a:lnSpc>
            </a:pPr>
            <a:r>
              <a:rPr lang="pl-PL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metody ograniczenia presji biogenów N </a:t>
            </a:r>
            <a:r>
              <a:rPr lang="pl-PL" b="1" dirty="0" err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pl-P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Plany nawozowe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Strefy buforowe wokół pól (1m) i wód (3m)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Ugorowanie gruntów(zadarnione)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Wieloletnie odłogi (zadarnione)</a:t>
            </a:r>
          </a:p>
          <a:p>
            <a:pPr>
              <a:spcAft>
                <a:spcPts val="0"/>
              </a:spcAft>
            </a:pP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Hyronen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3D288F3-E761-4178-A97A-854FAE53B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03" y="2600075"/>
            <a:ext cx="4250724" cy="425072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6C6A919-BF71-45AF-B38E-C38F742F3EB6}"/>
              </a:ext>
            </a:extLst>
          </p:cNvPr>
          <p:cNvSpPr txBox="1"/>
          <p:nvPr/>
        </p:nvSpPr>
        <p:spPr>
          <a:xfrm>
            <a:off x="4866603" y="5915749"/>
            <a:ext cx="37378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Słoma w kostce wraz z trawami zebranymi  ze strefy buforowej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BDEE6C7A-99C4-4E22-A381-E0948D82E151}"/>
              </a:ext>
            </a:extLst>
          </p:cNvPr>
          <p:cNvCxnSpPr>
            <a:cxnSpLocks/>
          </p:cNvCxnSpPr>
          <p:nvPr/>
        </p:nvCxnSpPr>
        <p:spPr>
          <a:xfrm flipH="1">
            <a:off x="6477470" y="3773336"/>
            <a:ext cx="578598" cy="214241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: w prawo 10">
            <a:extLst>
              <a:ext uri="{FF2B5EF4-FFF2-40B4-BE49-F238E27FC236}">
                <a16:creationId xmlns="" xmlns:a16="http://schemas.microsoft.com/office/drawing/2014/main" id="{A625D1EC-B0F7-495E-8E60-F8736A4F327D}"/>
              </a:ext>
            </a:extLst>
          </p:cNvPr>
          <p:cNvSpPr/>
          <p:nvPr/>
        </p:nvSpPr>
        <p:spPr>
          <a:xfrm rot="20561673">
            <a:off x="4788772" y="2197468"/>
            <a:ext cx="1687244" cy="266535"/>
          </a:xfrm>
          <a:prstGeom prst="rightArrow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39552" y="620688"/>
            <a:ext cx="3886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Wyjazd studyjny do Finlandii  </a:t>
            </a:r>
          </a:p>
        </p:txBody>
      </p:sp>
    </p:spTree>
    <p:extLst>
      <p:ext uri="{BB962C8B-B14F-4D97-AF65-F5344CB8AC3E}">
        <p14:creationId xmlns:p14="http://schemas.microsoft.com/office/powerpoint/2010/main" val="419902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3238ECB-8305-4965-A8C8-B4675D3CCB1E}"/>
              </a:ext>
            </a:extLst>
          </p:cNvPr>
          <p:cNvSpPr txBox="1"/>
          <p:nvPr/>
        </p:nvSpPr>
        <p:spPr>
          <a:xfrm>
            <a:off x="755576" y="76634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Konferencja + warsztaty w gospodarstwie</a:t>
            </a:r>
          </a:p>
          <a:p>
            <a:r>
              <a:rPr lang="pl-PL" sz="2400" dirty="0"/>
              <a:t>„</a:t>
            </a:r>
            <a:r>
              <a:rPr lang="pl-PL" sz="2400" b="1" dirty="0"/>
              <a:t>Wyzwania środowiskowe w rolnictwie</a:t>
            </a:r>
            <a:r>
              <a:rPr lang="pl-PL" sz="2400" dirty="0"/>
              <a:t>”  </a:t>
            </a:r>
            <a:r>
              <a:rPr lang="pl-PL" sz="2000" dirty="0"/>
              <a:t>06.11 – 07.11 2019</a:t>
            </a:r>
          </a:p>
        </p:txBody>
      </p:sp>
      <p:sp>
        <p:nvSpPr>
          <p:cNvPr id="2" name="Prostokąt 1"/>
          <p:cNvSpPr/>
          <p:nvPr/>
        </p:nvSpPr>
        <p:spPr>
          <a:xfrm>
            <a:off x="755576" y="1628800"/>
            <a:ext cx="7822402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 celem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wydarzenia jest przekazanie wiedzy i informacji na temat wyzwań wynikających z Wspólnej Polityki Rolnej dotyczących wprowadzanych Dyrektyw środowiskowych: Programu azotanowego, Dyrektywy NEC i BAT oraz zapobiegania emisji fosforu.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3F69FDE-74CD-4F07-9915-4E5FEB191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77" y="3220541"/>
            <a:ext cx="4306670" cy="28711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0EB4044D-F592-45D5-91E8-C5367DF6C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" y="3204735"/>
            <a:ext cx="4306670" cy="28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B09CD0-4407-46E7-9CC1-A200B5BB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Kontynuacja pracy zespołu roboczego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33A2184-4381-418C-8852-3BBAE1FF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507288" cy="2600312"/>
          </a:xfrm>
        </p:spPr>
        <p:txBody>
          <a:bodyPr/>
          <a:lstStyle/>
          <a:p>
            <a:pPr marL="252000">
              <a:spcBef>
                <a:spcPts val="0"/>
              </a:spcBef>
            </a:pPr>
            <a:r>
              <a:rPr lang="pl-PL" dirty="0"/>
              <a:t>W związku koniecznością wdrażania Dyrektywy NEC oraz kontynuacją programu azotanowego wraz z rozwiązaniami dotyczącymi dobrostanu zwierząt istnieje potrzeba </a:t>
            </a:r>
            <a:r>
              <a:rPr lang="pl-PL" b="1" dirty="0"/>
              <a:t>kontynuacji działalności </a:t>
            </a:r>
            <a:r>
              <a:rPr lang="pl-PL" dirty="0"/>
              <a:t>Zespołu roboczego ds. Ochrony wód przed zanieczyszczeniami azotem ze źródeł rolniczych.</a:t>
            </a:r>
          </a:p>
        </p:txBody>
      </p:sp>
    </p:spTree>
    <p:extLst>
      <p:ext uri="{BB962C8B-B14F-4D97-AF65-F5344CB8AC3E}">
        <p14:creationId xmlns:p14="http://schemas.microsoft.com/office/powerpoint/2010/main" val="163880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1988840"/>
            <a:ext cx="214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1"/>
                </a:solidFill>
              </a:rPr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197342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9F2406-C39D-416A-9EAD-B76FF885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452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Grupa zadaniowa / Zespół roboczy ds. Ochrony wód przed zanieczyszczeniami azotem pochodzenia rolniczego.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EFAE13-984A-4A14-B4B5-6FE59423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89120"/>
          </a:xfrm>
        </p:spPr>
        <p:txBody>
          <a:bodyPr>
            <a:normAutofit/>
          </a:bodyPr>
          <a:lstStyle/>
          <a:p>
            <a:r>
              <a:rPr lang="pl-PL" sz="2000" dirty="0"/>
              <a:t>W październiku 2018 roku zorganizowano spotkanie inaugurujące prace Zespołu roboczego ds. Ochrony wód przed zanieczyszczeniami azotem pochodzenia rolniczego.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W skład grupy zadaniowej / zespołu roboczego wchodzą: przedstawiciele ministerstw (</a:t>
            </a:r>
            <a:r>
              <a:rPr lang="pl-PL" sz="2000" dirty="0" err="1" smtClean="0"/>
              <a:t>MGMiŻŚ</a:t>
            </a:r>
            <a:r>
              <a:rPr lang="pl-PL" sz="2000" dirty="0"/>
              <a:t>, </a:t>
            </a:r>
            <a:r>
              <a:rPr lang="pl-PL" sz="2000" dirty="0" err="1"/>
              <a:t>MRiRW</a:t>
            </a:r>
            <a:r>
              <a:rPr lang="pl-PL" sz="2000" dirty="0"/>
              <a:t>), pracownicy merytoryczni jednostek doradztwa rolniczego, przedstawiciele nauki - eksperci z jednostek naukowo-badawczych (instytuty, uczelnie wyższe), przedstawiciele jednostek kontrolnych (WIOŚ, ARiMR),  przedstawiciele organizacji branżowych rolników. </a:t>
            </a:r>
          </a:p>
          <a:p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6630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9876" y="908720"/>
            <a:ext cx="8229600" cy="492664"/>
          </a:xfrm>
          <a:noFill/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Spotkania zespołu w 2019 roku odbywały się w styczniu, marcu i czerwcu obejmując problematykę w zakresie: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2208" y="1556792"/>
            <a:ext cx="8424936" cy="4680520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ClrTx/>
              <a:buSzPct val="130000"/>
              <a:buFont typeface="Wingdings" panose="05000000000000000000" pitchFamily="2" charset="2"/>
              <a:buChar char="§"/>
            </a:pPr>
            <a:r>
              <a:rPr lang="pl-PL" sz="2000" dirty="0"/>
              <a:t>tworzenie listy aktualnych  problemów w gospodarstwie produkcja roślinna/zwierzęca  wynikających z konieczności wprowadzania </a:t>
            </a:r>
            <a:r>
              <a:rPr lang="pl-PL" sz="2000" i="1" dirty="0"/>
              <a:t>Programu azotanowego</a:t>
            </a:r>
            <a:endParaRPr lang="pl-PL" sz="2000" dirty="0"/>
          </a:p>
          <a:p>
            <a:pPr>
              <a:spcBef>
                <a:spcPts val="1200"/>
              </a:spcBef>
              <a:buClrTx/>
              <a:buSzPct val="130000"/>
              <a:buFont typeface="Wingdings" panose="05000000000000000000" pitchFamily="2" charset="2"/>
              <a:buChar char="§"/>
            </a:pPr>
            <a:r>
              <a:rPr lang="pl-PL" sz="2000" dirty="0"/>
              <a:t>analizę i omawianie najlepszych praktyk i rozwiązań stosowanych w rolnictwie w stosunku do działań/inicjatyw gospodarczych na rzecz ochrony wód przed azotanami ze źródeł rolniczych (co się stosuje, co można było by stosować) </a:t>
            </a:r>
          </a:p>
          <a:p>
            <a:pPr>
              <a:spcBef>
                <a:spcPts val="1200"/>
              </a:spcBef>
              <a:buClrTx/>
              <a:buSzPct val="130000"/>
              <a:buFont typeface="Wingdings" panose="05000000000000000000" pitchFamily="2" charset="2"/>
              <a:buChar char="§"/>
            </a:pPr>
            <a:r>
              <a:rPr lang="pl-PL" sz="2000" dirty="0"/>
              <a:t>prezentację aktualnych projektów badawczych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dirty="0"/>
              <a:t>w kontekście ochrony wód przed zanieczyszczeniem azotanami pochodzącymi ze źródeł rolniczych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sz="2000" dirty="0"/>
              <a:t>przygotowanie rekomendacji do realizacji różnych działań związanych z wdrażaniem programu azotanowego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sz="2000" dirty="0">
                <a:latin typeface="+mj-lt"/>
              </a:rPr>
              <a:t>Przedstawienie wstępnych wyników kontroli realizacji Programu działań w gospodarstwach rolnych.</a:t>
            </a:r>
          </a:p>
        </p:txBody>
      </p:sp>
    </p:spTree>
    <p:extLst>
      <p:ext uri="{BB962C8B-B14F-4D97-AF65-F5344CB8AC3E}">
        <p14:creationId xmlns:p14="http://schemas.microsoft.com/office/powerpoint/2010/main" val="421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70C0"/>
                </a:solidFill>
              </a:rPr>
              <a:t>Wykłady dla doradców </a:t>
            </a:r>
            <a:r>
              <a:rPr lang="pl-PL" sz="2200" dirty="0"/>
              <a:t>- konferencje organizowane przez FDPA ( konferencje Olsztyn, Białystok, Siemczyno, </a:t>
            </a:r>
            <a:r>
              <a:rPr lang="pl-PL" sz="2200" dirty="0" smtClean="0"/>
              <a:t> </a:t>
            </a:r>
            <a:r>
              <a:rPr lang="pl-PL" sz="2200" dirty="0"/>
              <a:t>Toruń:, Poznań) styczeń i luty 2019.  </a:t>
            </a:r>
            <a:r>
              <a:rPr lang="pl-PL" sz="2200" b="1" dirty="0"/>
              <a:t>ok. 175 uczestników</a:t>
            </a:r>
            <a:r>
              <a:rPr lang="pl-PL" sz="22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115000"/>
              <a:buNone/>
            </a:pPr>
            <a:r>
              <a:rPr lang="pl-PL" sz="1900" dirty="0"/>
              <a:t>     </a:t>
            </a:r>
            <a:r>
              <a:rPr lang="pl-PL" sz="1900" i="1" dirty="0"/>
              <a:t>M. </a:t>
            </a:r>
            <a:r>
              <a:rPr lang="pl-PL" sz="1900" i="1" dirty="0" err="1"/>
              <a:t>Krysztoforski</a:t>
            </a:r>
            <a:r>
              <a:rPr lang="pl-PL" sz="1900" i="1" dirty="0"/>
              <a:t> i L. Ciemniak,  D. Nowak </a:t>
            </a:r>
          </a:p>
          <a:p>
            <a:pPr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70C0"/>
                </a:solidFill>
              </a:rPr>
              <a:t>Wykłady dla doradców </a:t>
            </a:r>
            <a:r>
              <a:rPr lang="pl-PL" sz="2200" dirty="0"/>
              <a:t>- szkolenia uzupełniające i podstawowe: </a:t>
            </a:r>
            <a:r>
              <a:rPr lang="pl-PL" sz="2200" b="1" dirty="0"/>
              <a:t>przeszkolono ok. 3000 doradców</a:t>
            </a:r>
            <a:r>
              <a:rPr lang="pl-PL" sz="2200" b="1" dirty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70C0"/>
                </a:solidFill>
              </a:rPr>
              <a:t>Wykłady dla inspektorów</a:t>
            </a:r>
            <a:r>
              <a:rPr lang="pl-PL" sz="2200" b="1" dirty="0"/>
              <a:t> </a:t>
            </a:r>
            <a:r>
              <a:rPr lang="pl-PL" sz="2200" dirty="0"/>
              <a:t>Inspekcji Ochrony Środowiska: Warszawa listopad 2019, </a:t>
            </a:r>
            <a:r>
              <a:rPr lang="pl-PL" sz="2400" i="1" dirty="0"/>
              <a:t>L. Ciemniak</a:t>
            </a:r>
            <a:r>
              <a:rPr lang="pl-PL" sz="2400" dirty="0"/>
              <a:t>, przeszkolono </a:t>
            </a:r>
            <a:r>
              <a:rPr lang="pl-PL" sz="2400" b="1" dirty="0"/>
              <a:t>200 osób</a:t>
            </a:r>
          </a:p>
          <a:p>
            <a:pPr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000" b="1" dirty="0">
                <a:solidFill>
                  <a:srgbClr val="0070C0"/>
                </a:solidFill>
              </a:rPr>
              <a:t>Indywidualne konsultacje </a:t>
            </a:r>
            <a:r>
              <a:rPr lang="pl-PL" sz="2000" dirty="0"/>
              <a:t>telefoniczne, e-mailowe - doradcy, rolnicy i inspektorzy ochrony środowiska zakres </a:t>
            </a:r>
            <a:r>
              <a:rPr lang="pl-PL" sz="2000" i="1" dirty="0"/>
              <a:t>Program azotanowego.</a:t>
            </a:r>
          </a:p>
          <a:p>
            <a:pPr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Konferencja </a:t>
            </a:r>
            <a:r>
              <a:rPr lang="pl-PL" sz="2000" dirty="0"/>
              <a:t>pt. Wyzwania środowiskowe w rolnictwie, Warszawa listopad 2019, </a:t>
            </a:r>
            <a:r>
              <a:rPr lang="pl-PL" sz="2000" b="1" dirty="0"/>
              <a:t>udział 100 osób</a:t>
            </a:r>
            <a:r>
              <a:rPr lang="pl-PL" sz="2000" dirty="0"/>
              <a:t>, 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Wyjazd do Finlandii  w celu wymiany doświadczeń wdrażania dobrych praktyk </a:t>
            </a:r>
            <a:r>
              <a:rPr lang="pl-PL" sz="2000" b="1" dirty="0" err="1">
                <a:solidFill>
                  <a:srgbClr val="0070C0"/>
                </a:solidFill>
              </a:rPr>
              <a:t>prośrodowiskowych</a:t>
            </a:r>
            <a:r>
              <a:rPr lang="pl-PL" sz="2000" b="1" dirty="0">
                <a:solidFill>
                  <a:srgbClr val="0070C0"/>
                </a:solidFill>
              </a:rPr>
              <a:t> w rolnictwie- </a:t>
            </a:r>
            <a:r>
              <a:rPr lang="pl-PL" sz="2000" b="1" dirty="0"/>
              <a:t>32 osoby</a:t>
            </a:r>
            <a:r>
              <a:rPr lang="pl-PL" sz="2400" dirty="0"/>
              <a:t>.</a:t>
            </a:r>
          </a:p>
          <a:p>
            <a:pPr marL="0" indent="0">
              <a:buClr>
                <a:srgbClr val="0070C0"/>
              </a:buClr>
              <a:buSzPct val="115000"/>
              <a:buNone/>
            </a:pPr>
            <a:endParaRPr lang="pl-PL" dirty="0"/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838200" y="548680"/>
            <a:ext cx="8305800" cy="50405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70C0"/>
                </a:solidFill>
              </a:rPr>
              <a:t>Działania na rzecz programu działań 2019</a:t>
            </a:r>
          </a:p>
        </p:txBody>
      </p:sp>
    </p:spTree>
    <p:extLst>
      <p:ext uri="{BB962C8B-B14F-4D97-AF65-F5344CB8AC3E}">
        <p14:creationId xmlns:p14="http://schemas.microsoft.com/office/powerpoint/2010/main" val="5067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77DFD72-27E3-4948-90F6-51BB00EA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r>
              <a:rPr lang="pl-PL" sz="2700" b="1" dirty="0">
                <a:solidFill>
                  <a:srgbClr val="0070C0"/>
                </a:solidFill>
              </a:rPr>
              <a:t>Działania na rzecz programu działań 2019</a:t>
            </a:r>
            <a:r>
              <a:rPr lang="pl-PL" sz="5400" b="1" dirty="0">
                <a:solidFill>
                  <a:srgbClr val="0070C0"/>
                </a:solidFill>
              </a:rPr>
              <a:t/>
            </a:r>
            <a:br>
              <a:rPr lang="pl-PL" sz="5400" b="1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79E2126-7268-441D-AE81-82BBB84C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prstClr val="black"/>
                </a:solidFill>
              </a:rPr>
              <a:t>Centrum Doradztwa Rolniczego w Brwinowie </a:t>
            </a:r>
            <a:r>
              <a:rPr lang="pl-PL" sz="1900" dirty="0">
                <a:solidFill>
                  <a:prstClr val="black"/>
                </a:solidFill>
              </a:rPr>
              <a:t>na swojej stronie internetowej prowadzi działalność informacyjną w zakresie Programu azotanowego.</a:t>
            </a:r>
          </a:p>
          <a:p>
            <a:pPr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1800" b="1" dirty="0"/>
              <a:t>Program azotanowy – informacje ogólne</a:t>
            </a:r>
            <a:endParaRPr lang="pl-PL" sz="1800" dirty="0"/>
          </a:p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/>
              <a:t>Uregulowania prawne</a:t>
            </a:r>
          </a:p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/>
              <a:t>Publikacje</a:t>
            </a:r>
          </a:p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/>
              <a:t>Narzędzia pracy doradczej</a:t>
            </a:r>
          </a:p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/>
              <a:t>Pytania i odpowiedzi - </a:t>
            </a:r>
            <a:r>
              <a:rPr lang="pl-PL" sz="2000" b="1" dirty="0" err="1"/>
              <a:t>MGMiŻŚ</a:t>
            </a:r>
            <a:r>
              <a:rPr lang="pl-PL" sz="2000" b="1" dirty="0"/>
              <a:t> i ARiMR</a:t>
            </a:r>
          </a:p>
          <a:p>
            <a:pPr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r>
              <a:rPr lang="pl-PL" sz="2000" b="1" dirty="0"/>
              <a:t>Eksperci</a:t>
            </a: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Leszek Ciemniak – CDR o/ Radom tel. 48 3656936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Joachim Kempka – CDR o/ Kraków tel. 12 4240507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Marek </a:t>
            </a:r>
            <a:r>
              <a:rPr lang="pl-PL" sz="2000" dirty="0" err="1"/>
              <a:t>Krysztoforski</a:t>
            </a:r>
            <a:r>
              <a:rPr lang="pl-PL" sz="2000" dirty="0"/>
              <a:t> – CDR o/Radom tel. 48 3656934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Łukasz Laskowski – CDR Brwinów tel. 22 125 62 71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Danuta Nowak – CDR o/Poznań tel. 61 648 62 06</a:t>
            </a:r>
          </a:p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pl-PL" sz="1900" dirty="0">
              <a:solidFill>
                <a:prstClr val="black"/>
              </a:solidFill>
            </a:endParaRPr>
          </a:p>
          <a:p>
            <a:pPr lvl="0">
              <a:spcBef>
                <a:spcPts val="1400"/>
              </a:spcBef>
              <a:buClr>
                <a:srgbClr val="0070C0"/>
              </a:buClr>
              <a:buSzPct val="115000"/>
              <a:buFont typeface="Wingdings" panose="05000000000000000000" pitchFamily="2" charset="2"/>
              <a:buChar char="§"/>
            </a:pPr>
            <a:endParaRPr lang="pl-PL" sz="1900" i="1" dirty="0">
              <a:solidFill>
                <a:prstClr val="black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5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10953"/>
            <a:ext cx="6840760" cy="492664"/>
          </a:xfrm>
          <a:noFill/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Rekomendacje 2019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532859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wykorzystanie wyników prac badawczych </a:t>
            </a:r>
            <a:r>
              <a:rPr lang="pl-PL" sz="2000" b="1" dirty="0"/>
              <a:t> jednostek naukowych do  poddziałania „Wsparcie demonstracji i działania informacyjne”</a:t>
            </a:r>
          </a:p>
          <a:p>
            <a:pPr marL="0" lvl="0" indent="0">
              <a:spcBef>
                <a:spcPts val="600"/>
              </a:spcBef>
              <a:buClr>
                <a:srgbClr val="0070C0"/>
              </a:buClr>
              <a:buSzPct val="130000"/>
              <a:buNone/>
            </a:pPr>
            <a:r>
              <a:rPr lang="pl-PL" sz="2000" b="1" dirty="0"/>
              <a:t>	w ramach PROW </a:t>
            </a:r>
            <a:r>
              <a:rPr lang="pl-PL" sz="2400" b="1" dirty="0"/>
              <a:t>2014 – 2020</a:t>
            </a:r>
            <a:r>
              <a:rPr lang="pl-PL" sz="2000" b="1" dirty="0"/>
              <a:t>.</a:t>
            </a:r>
            <a:endParaRPr lang="pl-PL" sz="2000" dirty="0">
              <a:solidFill>
                <a:prstClr val="black"/>
              </a:solidFill>
            </a:endParaRPr>
          </a:p>
          <a:p>
            <a:pPr marL="0" lvl="0" indent="0">
              <a:buClr>
                <a:schemeClr val="accent1">
                  <a:lumMod val="60000"/>
                  <a:lumOff val="40000"/>
                </a:schemeClr>
              </a:buClr>
              <a:buSzPct val="125000"/>
              <a:buNone/>
            </a:pPr>
            <a:endParaRPr lang="pl-PL" sz="800" b="1" dirty="0">
              <a:solidFill>
                <a:srgbClr val="0070C0"/>
              </a:solidFill>
            </a:endParaRPr>
          </a:p>
          <a:p>
            <a:pPr lvl="0"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przygotowanie</a:t>
            </a:r>
            <a:r>
              <a:rPr lang="pl-PL" sz="2000" b="1" dirty="0"/>
              <a:t> </a:t>
            </a:r>
            <a:r>
              <a:rPr lang="pl-PL" sz="2000" dirty="0"/>
              <a:t>aktualnej </a:t>
            </a:r>
            <a:r>
              <a:rPr lang="pl-PL" sz="2000" b="1" dirty="0"/>
              <a:t>listy najważniejszych  pytań  </a:t>
            </a:r>
            <a:r>
              <a:rPr lang="pl-PL" sz="2000" dirty="0"/>
              <a:t>wynikających z wprowadzenia </a:t>
            </a:r>
            <a:r>
              <a:rPr lang="pl-PL" sz="2000" i="1" dirty="0"/>
              <a:t>Programu działań </a:t>
            </a:r>
            <a:r>
              <a:rPr lang="pl-PL" sz="2000" dirty="0"/>
              <a:t>wraz z </a:t>
            </a:r>
            <a:r>
              <a:rPr lang="pl-PL" sz="2000" b="1" dirty="0"/>
              <a:t>interpretacją/rozumieniem problemów/pytań do zgłoszonej listy</a:t>
            </a:r>
          </a:p>
          <a:p>
            <a:pPr marL="0" lvl="0" indent="0">
              <a:buClr>
                <a:schemeClr val="accent1">
                  <a:lumMod val="60000"/>
                  <a:lumOff val="40000"/>
                </a:schemeClr>
              </a:buClr>
              <a:buSzPct val="125000"/>
              <a:buNone/>
            </a:pPr>
            <a:r>
              <a:rPr lang="pl-PL" sz="1600" i="1" dirty="0"/>
              <a:t>     (</a:t>
            </a:r>
            <a:r>
              <a:rPr lang="pl-PL" sz="1600" i="1" dirty="0" err="1"/>
              <a:t>MRiRW</a:t>
            </a:r>
            <a:r>
              <a:rPr lang="pl-PL" sz="1600" i="1" dirty="0"/>
              <a:t>, </a:t>
            </a:r>
            <a:r>
              <a:rPr lang="pl-PL" sz="1600" i="1" dirty="0" err="1"/>
              <a:t>MGMiZS</a:t>
            </a:r>
            <a:r>
              <a:rPr lang="pl-PL" sz="1600" i="1" dirty="0"/>
              <a:t>)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25000"/>
              <a:buNone/>
            </a:pPr>
            <a:endParaRPr lang="pl-PL" sz="800" dirty="0"/>
          </a:p>
          <a:p>
            <a:pPr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uzupełnianie  danych </a:t>
            </a:r>
            <a:r>
              <a:rPr lang="pl-PL" sz="2000" dirty="0"/>
              <a:t>dla stosowanych aplikacji Planu nawożenia azotem i wyliczania maksymalnych dawek azotu (np. równoważniki nawozowe N dla n. naturalnych dla terminów  ich stosowania na użytkach zielonych, pobranie jednostkowe N np. uprawy nasienne, uprawy mniej popularne)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przygotowanie </a:t>
            </a:r>
            <a:r>
              <a:rPr lang="pl-PL" sz="2000" dirty="0"/>
              <a:t>narzędzi pracy doradczej pełniejszych (kompleksowy plan nawożenia) – CDR O/Radom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746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6956" y="632080"/>
            <a:ext cx="8229600" cy="492664"/>
          </a:xfrm>
          <a:noFill/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Rekomendacje 2019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328592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upowszechnianie,</a:t>
            </a:r>
            <a:r>
              <a:rPr lang="pl-PL" sz="2000" b="1" dirty="0"/>
              <a:t> </a:t>
            </a:r>
            <a:r>
              <a:rPr lang="pl-PL" sz="2000" dirty="0"/>
              <a:t>demonstracja,  instrukcja wdrożeniowa dla składowania pryzmy obornika na podłożu denitryfikacyjnym w gospodarstwach -pilotaż działania w wybranych gospodarstwach </a:t>
            </a:r>
          </a:p>
          <a:p>
            <a:pPr lvl="0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standaryzacja obornika </a:t>
            </a:r>
            <a:r>
              <a:rPr lang="pl-PL" sz="2000" dirty="0"/>
              <a:t>dla zrównoważonego zarządzania substancjami odżywczymi – brak bardziej aktualnych  zawartości N i  P w oborniku od zwierząt gospodarskich (chów i hodowla).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30000"/>
              <a:buNone/>
            </a:pPr>
            <a:r>
              <a:rPr lang="pl-PL" sz="2000" dirty="0"/>
              <a:t>    Program </a:t>
            </a:r>
            <a:r>
              <a:rPr lang="pl-PL" sz="2000" i="1" dirty="0" err="1"/>
              <a:t>Interreg</a:t>
            </a:r>
            <a:r>
              <a:rPr lang="pl-PL" sz="2000" i="1" dirty="0"/>
              <a:t> - </a:t>
            </a:r>
            <a:r>
              <a:rPr lang="pl-PL" sz="2000" i="1" dirty="0" err="1"/>
              <a:t>Baltic</a:t>
            </a:r>
            <a:r>
              <a:rPr lang="pl-PL" sz="2000" i="1" dirty="0"/>
              <a:t> Sea Region</a:t>
            </a:r>
            <a:r>
              <a:rPr lang="pl-PL" sz="2000" dirty="0"/>
              <a:t>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30000"/>
              <a:buNone/>
            </a:pPr>
            <a:endParaRPr lang="pl-PL" sz="800" b="1" dirty="0"/>
          </a:p>
          <a:p>
            <a:pPr lvl="0">
              <a:spcBef>
                <a:spcPts val="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zabezpieczenie gruntu</a:t>
            </a:r>
            <a:r>
              <a:rPr lang="pl-PL" sz="2000" dirty="0">
                <a:solidFill>
                  <a:srgbClr val="0070C0"/>
                </a:solidFill>
              </a:rPr>
              <a:t> </a:t>
            </a:r>
            <a:r>
              <a:rPr lang="pl-PL" sz="2000" dirty="0"/>
              <a:t>– inne, tańsze rozwiązania dla zwierząt futerkowych w utrzymywanych w klatkach i bateriach z ażurową podłogą 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zabezpieczenia dla pryzm kiszonkarskich</a:t>
            </a:r>
            <a:r>
              <a:rPr lang="pl-PL" sz="2000" dirty="0">
                <a:solidFill>
                  <a:srgbClr val="0070C0"/>
                </a:solidFill>
              </a:rPr>
              <a:t> </a:t>
            </a:r>
            <a:r>
              <a:rPr lang="pl-PL" sz="2000" dirty="0"/>
              <a:t>– inne rozwiązania, problem usytuowania bliska zabudowa, wąskie działki   – wymagana odległość to </a:t>
            </a:r>
            <a:r>
              <a:rPr lang="pl-PL" sz="2000" b="1" dirty="0"/>
              <a:t>25m </a:t>
            </a:r>
            <a:r>
              <a:rPr lang="pl-PL" sz="2000" dirty="0"/>
              <a:t>w</a:t>
            </a:r>
            <a:r>
              <a:rPr lang="pl-PL" sz="2000" b="1" dirty="0"/>
              <a:t> </a:t>
            </a:r>
            <a:r>
              <a:rPr lang="pl-PL" sz="2000" b="1" i="1" dirty="0"/>
              <a:t>Programie działań</a:t>
            </a:r>
            <a:r>
              <a:rPr lang="pl-PL" sz="2000" dirty="0"/>
              <a:t>  warunek ten trudny do  spełnienia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inne techniki stosowania gnoj</a:t>
            </a:r>
            <a:r>
              <a:rPr lang="pl-PL" sz="2000" b="1" dirty="0">
                <a:solidFill>
                  <a:schemeClr val="accent1"/>
                </a:solidFill>
              </a:rPr>
              <a:t>owicy</a:t>
            </a:r>
            <a:r>
              <a:rPr lang="pl-PL" sz="2000" b="1" dirty="0"/>
              <a:t> -  </a:t>
            </a:r>
            <a:r>
              <a:rPr lang="pl-PL" sz="2000" dirty="0"/>
              <a:t>zakwaszanie </a:t>
            </a:r>
            <a:r>
              <a:rPr lang="pl-PL" sz="2000" b="1" dirty="0"/>
              <a:t> - </a:t>
            </a:r>
            <a:r>
              <a:rPr lang="pl-PL" sz="2000" dirty="0"/>
              <a:t>ograniczanie strat N w produkcji zwierzęcej Program </a:t>
            </a:r>
            <a:r>
              <a:rPr lang="pl-PL" sz="2000" i="1" dirty="0" err="1"/>
              <a:t>Interreg</a:t>
            </a:r>
            <a:r>
              <a:rPr lang="pl-PL" sz="2000" i="1" dirty="0"/>
              <a:t> - </a:t>
            </a:r>
            <a:r>
              <a:rPr lang="pl-PL" sz="2000" i="1" dirty="0" err="1"/>
              <a:t>Baltic</a:t>
            </a:r>
            <a:r>
              <a:rPr lang="pl-PL" sz="2000" i="1" dirty="0"/>
              <a:t> Sea Region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9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EB961A-C5F7-4441-B49D-24DFA3B3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85" y="1052735"/>
            <a:ext cx="7132320" cy="360041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Zamykanie obiegu biogenów w gospodarstwie rolnym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1CF1180-8CCC-4449-9553-62128BF5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696" y="1524001"/>
            <a:ext cx="7132320" cy="4127627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E795102-AA60-489B-849F-2E5261FA2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699467"/>
              </p:ext>
            </p:extLst>
          </p:nvPr>
        </p:nvGraphicFramePr>
        <p:xfrm>
          <a:off x="457201" y="1524001"/>
          <a:ext cx="5507831" cy="444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: zaokrąglone rogi 4">
            <a:extLst>
              <a:ext uri="{FF2B5EF4-FFF2-40B4-BE49-F238E27FC236}">
                <a16:creationId xmlns="" xmlns:a16="http://schemas.microsoft.com/office/drawing/2014/main" id="{5F6FA705-F944-47D7-B9CC-01AEA5DB45DD}"/>
              </a:ext>
            </a:extLst>
          </p:cNvPr>
          <p:cNvSpPr/>
          <p:nvPr/>
        </p:nvSpPr>
        <p:spPr>
          <a:xfrm>
            <a:off x="6112669" y="4941168"/>
            <a:ext cx="2914650" cy="1143000"/>
          </a:xfrm>
          <a:prstGeom prst="roundRect">
            <a:avLst/>
          </a:prstGeom>
          <a:solidFill>
            <a:srgbClr val="FF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Cykl filmów realizowanych przez CDR na zlecenie FDPA </a:t>
            </a:r>
          </a:p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DEF3F62-5505-44B4-B2FB-A376EF3B0DB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r="13469"/>
          <a:stretch/>
        </p:blipFill>
        <p:spPr bwMode="auto">
          <a:xfrm>
            <a:off x="6060281" y="1676422"/>
            <a:ext cx="2967038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ytuł 3"/>
          <p:cNvSpPr txBox="1">
            <a:spLocks/>
          </p:cNvSpPr>
          <p:nvPr/>
        </p:nvSpPr>
        <p:spPr>
          <a:xfrm>
            <a:off x="838200" y="548680"/>
            <a:ext cx="8305800" cy="50405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dirty="0">
                <a:solidFill>
                  <a:srgbClr val="0070C0"/>
                </a:solidFill>
              </a:rPr>
              <a:t>Działania na rzecz programu działań 2019</a:t>
            </a:r>
          </a:p>
        </p:txBody>
      </p:sp>
      <p:pic>
        <p:nvPicPr>
          <p:cNvPr id="8" name="Picture 4" descr="D:\Moje Obrazy\CD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88" y="639693"/>
            <a:ext cx="8953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66904E3-E75F-429B-92DB-5C862A39C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34" y="2443781"/>
            <a:ext cx="3996038" cy="33290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3238ECB-8305-4965-A8C8-B4675D3CCB1E}"/>
              </a:ext>
            </a:extLst>
          </p:cNvPr>
          <p:cNvSpPr txBox="1"/>
          <p:nvPr/>
        </p:nvSpPr>
        <p:spPr>
          <a:xfrm>
            <a:off x="725474" y="66970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70C0"/>
                </a:solidFill>
              </a:rPr>
              <a:t>Wyjazd studyjny do Finlandii wraz z filmem</a:t>
            </a:r>
          </a:p>
          <a:p>
            <a:r>
              <a:rPr lang="pl-PL" sz="2200" dirty="0"/>
              <a:t>„</a:t>
            </a:r>
            <a:r>
              <a:rPr lang="pl-PL" sz="2200" b="1" dirty="0"/>
              <a:t>Wyzwania środowiskowe w rolnictwie</a:t>
            </a:r>
            <a:r>
              <a:rPr lang="pl-PL" sz="2200" dirty="0"/>
              <a:t>”</a:t>
            </a:r>
            <a:r>
              <a:rPr lang="pl-PL" sz="2400" dirty="0"/>
              <a:t>  </a:t>
            </a:r>
            <a:r>
              <a:rPr lang="pl-PL" sz="2000" dirty="0"/>
              <a:t>30.09 – 04.10 2019</a:t>
            </a:r>
          </a:p>
        </p:txBody>
      </p:sp>
      <p:sp>
        <p:nvSpPr>
          <p:cNvPr id="2" name="Prostokąt 1"/>
          <p:cNvSpPr/>
          <p:nvPr/>
        </p:nvSpPr>
        <p:spPr>
          <a:xfrm>
            <a:off x="725474" y="1697896"/>
            <a:ext cx="782240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wyjazdu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zapoznanie się z metodami ochrony środowiska w rolnictwie fińskim, ze szczególnym uwzględnieniem ochrony wód przed skażeniem biogenami.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239D085-B07E-4D62-8633-E7C10B47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7" y="2479695"/>
            <a:ext cx="4331110" cy="33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1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1515</TotalTime>
  <Words>878</Words>
  <Application>Microsoft Office PowerPoint</Application>
  <PresentationFormat>Pokaz na ekranie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Przepływ</vt:lpstr>
      <vt:lpstr> Działalność Zespołu Roboczego  ds. Ochrony wód przed zanieczyszczeniami  azotem  pochodzenia rolniczego i realizacja dotychczasowych działań  związanych z Programem azotanowym  Warszawa 2019 04.12.2019r</vt:lpstr>
      <vt:lpstr>Grupa zadaniowa / Zespół roboczy ds. Ochrony wód przed zanieczyszczeniami azotem pochodzenia rolniczego.</vt:lpstr>
      <vt:lpstr>Spotkania zespołu w 2019 roku odbywały się w styczniu, marcu i czerwcu obejmując problematykę w zakresie: </vt:lpstr>
      <vt:lpstr>Prezentacja programu PowerPoint</vt:lpstr>
      <vt:lpstr>Działania na rzecz programu działań 2019 </vt:lpstr>
      <vt:lpstr>Rekomendacje 2019  </vt:lpstr>
      <vt:lpstr>Rekomendacje 2019  </vt:lpstr>
      <vt:lpstr>Zamykanie obiegu biogenów w gospodarstwie rolnym </vt:lpstr>
      <vt:lpstr>Prezentacja programu PowerPoint</vt:lpstr>
      <vt:lpstr>Prezentacja programu PowerPoint</vt:lpstr>
      <vt:lpstr>Prezentacja programu PowerPoint</vt:lpstr>
      <vt:lpstr>Prezentacja programu PowerPoint</vt:lpstr>
      <vt:lpstr>Kontynuacja pracy zespołu roboczego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Danuta Nowak</dc:creator>
  <cp:lastModifiedBy>Minister</cp:lastModifiedBy>
  <cp:revision>134</cp:revision>
  <cp:lastPrinted>2019-12-04T05:54:03Z</cp:lastPrinted>
  <dcterms:created xsi:type="dcterms:W3CDTF">2019-05-28T12:14:13Z</dcterms:created>
  <dcterms:modified xsi:type="dcterms:W3CDTF">2019-12-04T12:32:15Z</dcterms:modified>
</cp:coreProperties>
</file>