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8" r:id="rId2"/>
    <p:sldId id="513" r:id="rId3"/>
    <p:sldId id="581" r:id="rId4"/>
    <p:sldId id="572" r:id="rId5"/>
    <p:sldId id="574" r:id="rId6"/>
    <p:sldId id="575" r:id="rId7"/>
    <p:sldId id="576" r:id="rId8"/>
    <p:sldId id="570" r:id="rId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ZH" initials="WZ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36"/>
    <a:srgbClr val="008F32"/>
    <a:srgbClr val="004393"/>
    <a:srgbClr val="FF9900"/>
    <a:srgbClr val="00CC99"/>
    <a:srgbClr val="E2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044" autoAdjust="0"/>
    <p:restoredTop sz="89588" autoAdjust="0"/>
  </p:normalViewPr>
  <p:slideViewPr>
    <p:cSldViewPr>
      <p:cViewPr>
        <p:scale>
          <a:sx n="92" d="100"/>
          <a:sy n="92" d="100"/>
        </p:scale>
        <p:origin x="-217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2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mate\Desktop\Wydatki%20PROW%2014-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Podział środków PROW 2014-2020 </a:t>
            </a:r>
            <a:br>
              <a:rPr lang="pl-PL"/>
            </a:br>
            <a:r>
              <a:rPr lang="pl-PL"/>
              <a:t>wg priorytetów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5847659667541589"/>
          <c:y val="0.16916229221347334"/>
          <c:w val="0.49138035870516211"/>
          <c:h val="0.8189672645086031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</c:pieChart>
    </c:plotArea>
    <c:plotVisOnly val="1"/>
    <c:dispBlanksAs val="zero"/>
    <c:showDLblsOverMax val="0"/>
  </c:chart>
  <c:spPr>
    <a:ln>
      <a:noFill/>
    </a:ln>
  </c:spPr>
  <c:txPr>
    <a:bodyPr/>
    <a:lstStyle/>
    <a:p>
      <a:pPr algn="ctr">
        <a:defRPr lang="pl-PL" sz="2200" b="1" kern="1200">
          <a:solidFill>
            <a:srgbClr val="004393"/>
          </a:solidFill>
          <a:latin typeface="+mn-lt"/>
          <a:ea typeface="+mn-ea"/>
          <a:cs typeface="+mn-cs"/>
        </a:defRPr>
      </a:pPr>
      <a:endParaRPr lang="pl-PL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728A2-E6AE-4460-9A92-B01531E45288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36074D08-028F-40CB-ACC3-4B90AA230EE6}" type="pres">
      <dgm:prSet presAssocID="{D71728A2-E6AE-4460-9A92-B01531E4528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784A1F84-3401-48BD-B2FE-71B7209E6E55}" type="presOf" srcId="{D71728A2-E6AE-4460-9A92-B01531E45288}" destId="{36074D08-028F-40CB-ACC3-4B90AA230EE6}" srcOrd="0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0.00584</cdr:x>
      <cdr:y>0.21053</cdr:y>
    </cdr:from>
    <cdr:to>
      <cdr:x>1</cdr:x>
      <cdr:y>0.7193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52773" y="864111"/>
          <a:ext cx="8983722" cy="20882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eaLnBrk="1" hangingPunct="1">
            <a:buFontTx/>
            <a:buNone/>
          </a:pPr>
          <a:r>
            <a:rPr lang="pl-PL" altLang="pl-PL" sz="3600" b="1" dirty="0" smtClean="0">
              <a:solidFill>
                <a:srgbClr val="008F36"/>
              </a:solidFill>
              <a:latin typeface="Calibri" pitchFamily="34" charset="0"/>
            </a:rPr>
            <a:t>Działanie „Współpraca” PROW 2014–2020</a:t>
          </a:r>
          <a:endParaRPr lang="pl-PL" altLang="pl-PL" sz="3200" dirty="0" smtClean="0">
            <a:solidFill>
              <a:srgbClr val="008F36"/>
            </a:solidFill>
            <a:latin typeface="Calibri" pitchFamily="34" charset="0"/>
          </a:endParaRPr>
        </a:p>
        <a:p xmlns:a="http://schemas.openxmlformats.org/drawingml/2006/main">
          <a:pPr algn="ctr">
            <a:buFont typeface="Wingdings 2" pitchFamily="18" charset="2"/>
            <a:buNone/>
          </a:pPr>
          <a:r>
            <a:rPr lang="pl-PL" altLang="pl-PL" sz="2800" i="1" dirty="0" smtClean="0">
              <a:solidFill>
                <a:srgbClr val="008F36"/>
              </a:solidFill>
              <a:latin typeface="Calibri" pitchFamily="34" charset="0"/>
            </a:rPr>
            <a:t>aktualności + zmiana </a:t>
          </a:r>
          <a:r>
            <a:rPr lang="pl-PL" altLang="pl-PL" sz="2800" i="1" dirty="0" smtClean="0">
              <a:solidFill>
                <a:srgbClr val="008F36"/>
              </a:solidFill>
              <a:latin typeface="Calibri" pitchFamily="34" charset="0"/>
            </a:rPr>
            <a:t>rozporządzenia</a:t>
          </a:r>
          <a:endParaRPr lang="pl-PL" sz="2800" dirty="0">
            <a:solidFill>
              <a:srgbClr val="008F36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6332"/>
          </a:xfrm>
          <a:prstGeom prst="rect">
            <a:avLst/>
          </a:prstGeom>
        </p:spPr>
        <p:txBody>
          <a:bodyPr vert="horz" lIns="91709" tIns="45854" rIns="91709" bIns="4585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8" y="3"/>
            <a:ext cx="2945659" cy="496332"/>
          </a:xfrm>
          <a:prstGeom prst="rect">
            <a:avLst/>
          </a:prstGeom>
        </p:spPr>
        <p:txBody>
          <a:bodyPr vert="horz" lIns="91709" tIns="45854" rIns="91709" bIns="45854" rtlCol="0"/>
          <a:lstStyle>
            <a:lvl1pPr algn="r">
              <a:defRPr sz="1200"/>
            </a:lvl1pPr>
          </a:lstStyle>
          <a:p>
            <a:fld id="{9BB73045-6609-4729-9DD3-95616678194E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4" y="9428585"/>
            <a:ext cx="2945659" cy="496332"/>
          </a:xfrm>
          <a:prstGeom prst="rect">
            <a:avLst/>
          </a:prstGeom>
        </p:spPr>
        <p:txBody>
          <a:bodyPr vert="horz" lIns="91709" tIns="45854" rIns="91709" bIns="4585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8" y="9428585"/>
            <a:ext cx="2945659" cy="496332"/>
          </a:xfrm>
          <a:prstGeom prst="rect">
            <a:avLst/>
          </a:prstGeom>
        </p:spPr>
        <p:txBody>
          <a:bodyPr vert="horz" lIns="91709" tIns="45854" rIns="91709" bIns="45854" rtlCol="0" anchor="b"/>
          <a:lstStyle>
            <a:lvl1pPr algn="r">
              <a:defRPr sz="1200"/>
            </a:lvl1pPr>
          </a:lstStyle>
          <a:p>
            <a:fld id="{BBD14409-D35A-45E0-84F5-BA6AB6B400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5753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6332"/>
          </a:xfrm>
          <a:prstGeom prst="rect">
            <a:avLst/>
          </a:prstGeom>
        </p:spPr>
        <p:txBody>
          <a:bodyPr vert="horz" lIns="91709" tIns="45854" rIns="91709" bIns="4585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6332"/>
          </a:xfrm>
          <a:prstGeom prst="rect">
            <a:avLst/>
          </a:prstGeom>
        </p:spPr>
        <p:txBody>
          <a:bodyPr vert="horz" lIns="91709" tIns="45854" rIns="91709" bIns="45854" rtlCol="0"/>
          <a:lstStyle>
            <a:lvl1pPr algn="r">
              <a:defRPr sz="1200"/>
            </a:lvl1pPr>
          </a:lstStyle>
          <a:p>
            <a:fld id="{40846CA5-F873-4780-ACE5-5C9AEA5B57D4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9" tIns="45854" rIns="91709" bIns="4585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709" tIns="45854" rIns="91709" bIns="45854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4" y="9428585"/>
            <a:ext cx="2945659" cy="496332"/>
          </a:xfrm>
          <a:prstGeom prst="rect">
            <a:avLst/>
          </a:prstGeom>
        </p:spPr>
        <p:txBody>
          <a:bodyPr vert="horz" lIns="91709" tIns="45854" rIns="91709" bIns="4585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8" y="9428585"/>
            <a:ext cx="2945659" cy="496332"/>
          </a:xfrm>
          <a:prstGeom prst="rect">
            <a:avLst/>
          </a:prstGeom>
        </p:spPr>
        <p:txBody>
          <a:bodyPr vert="horz" lIns="91709" tIns="45854" rIns="91709" bIns="45854" rtlCol="0" anchor="b"/>
          <a:lstStyle>
            <a:lvl1pPr algn="r">
              <a:defRPr sz="1200"/>
            </a:lvl1pPr>
          </a:lstStyle>
          <a:p>
            <a:fld id="{5B20C182-1A0C-4486-BE3F-66E7DE50D8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19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l-PL" dirty="0">
              <a:solidFill>
                <a:srgbClr val="004393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C182-1A0C-4486-BE3F-66E7DE50D848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51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093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10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134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48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81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336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86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81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3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978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42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F8216-9953-4D38-87E9-49F7C02DBAA9}" type="datetimeFigureOut">
              <a:rPr lang="pl-PL" smtClean="0"/>
              <a:pPr/>
              <a:t>2019-12-02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4D849-4737-4649-BB6A-914B12F978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143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3"/>
          <p:cNvGrpSpPr/>
          <p:nvPr/>
        </p:nvGrpSpPr>
        <p:grpSpPr>
          <a:xfrm>
            <a:off x="-1970" y="6230530"/>
            <a:ext cx="9144985" cy="627469"/>
            <a:chOff x="-1970" y="6093296"/>
            <a:chExt cx="9144985" cy="764704"/>
          </a:xfrm>
        </p:grpSpPr>
        <p:grpSp>
          <p:nvGrpSpPr>
            <p:cNvPr id="6" name="Grupa 9"/>
            <p:cNvGrpSpPr/>
            <p:nvPr/>
          </p:nvGrpSpPr>
          <p:grpSpPr>
            <a:xfrm>
              <a:off x="-1970" y="6093296"/>
              <a:ext cx="9144985" cy="764704"/>
              <a:chOff x="-1970" y="6093296"/>
              <a:chExt cx="9144985" cy="764704"/>
            </a:xfrm>
          </p:grpSpPr>
          <p:grpSp>
            <p:nvGrpSpPr>
              <p:cNvPr id="7" name="Grupa 5"/>
              <p:cNvGrpSpPr/>
              <p:nvPr/>
            </p:nvGrpSpPr>
            <p:grpSpPr>
              <a:xfrm>
                <a:off x="-1970" y="6093296"/>
                <a:ext cx="9144985" cy="764704"/>
                <a:chOff x="-985" y="5926968"/>
                <a:chExt cx="9144985" cy="620688"/>
              </a:xfrm>
            </p:grpSpPr>
            <p:sp>
              <p:nvSpPr>
                <p:cNvPr id="5" name="Prostokąt 4"/>
                <p:cNvSpPr/>
                <p:nvPr/>
              </p:nvSpPr>
              <p:spPr>
                <a:xfrm>
                  <a:off x="0" y="5926968"/>
                  <a:ext cx="9144000" cy="620688"/>
                </a:xfrm>
                <a:prstGeom prst="rect">
                  <a:avLst/>
                </a:prstGeom>
                <a:solidFill>
                  <a:srgbClr val="008F36"/>
                </a:solidFill>
                <a:ln>
                  <a:solidFill>
                    <a:srgbClr val="008F3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" name="Prostokąt 3"/>
                <p:cNvSpPr/>
                <p:nvPr/>
              </p:nvSpPr>
              <p:spPr>
                <a:xfrm>
                  <a:off x="-985" y="6394542"/>
                  <a:ext cx="9144000" cy="153113"/>
                </a:xfrm>
                <a:prstGeom prst="rect">
                  <a:avLst/>
                </a:prstGeom>
                <a:solidFill>
                  <a:srgbClr val="004393"/>
                </a:solidFill>
                <a:ln>
                  <a:solidFill>
                    <a:srgbClr val="00439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srgbClr val="004393"/>
                    </a:solidFill>
                  </a:endParaRPr>
                </a:p>
              </p:txBody>
            </p:sp>
          </p:grpSp>
          <p:sp>
            <p:nvSpPr>
              <p:cNvPr id="9" name="pole tekstowe 8"/>
              <p:cNvSpPr txBox="1"/>
              <p:nvPr/>
            </p:nvSpPr>
            <p:spPr>
              <a:xfrm>
                <a:off x="6444208" y="6165304"/>
                <a:ext cx="2592288" cy="318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100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Ministerstwo Rolnictwa i Rozwoju Wsi</a:t>
                </a:r>
                <a:r>
                  <a:rPr lang="pl-PL" sz="11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pl-PL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cxnSp>
          <p:nvCxnSpPr>
            <p:cNvPr id="12" name="Łącznik prostoliniowy 11"/>
            <p:cNvCxnSpPr/>
            <p:nvPr/>
          </p:nvCxnSpPr>
          <p:spPr>
            <a:xfrm>
              <a:off x="-1970" y="6165304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0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1" name="Wykres 20"/>
          <p:cNvGraphicFramePr/>
          <p:nvPr>
            <p:extLst>
              <p:ext uri="{D42A27DB-BD31-4B8C-83A1-F6EECF244321}">
                <p14:modId xmlns:p14="http://schemas.microsoft.com/office/powerpoint/2010/main" val="1216033945"/>
              </p:ext>
            </p:extLst>
          </p:nvPr>
        </p:nvGraphicFramePr>
        <p:xfrm>
          <a:off x="52767" y="1988840"/>
          <a:ext cx="9036495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" name="Obraz 6" descr="logo_ministerstw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990" y="332656"/>
            <a:ext cx="17986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6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3"/>
          <p:cNvGrpSpPr/>
          <p:nvPr/>
        </p:nvGrpSpPr>
        <p:grpSpPr>
          <a:xfrm>
            <a:off x="-1970" y="6230530"/>
            <a:ext cx="9144985" cy="627469"/>
            <a:chOff x="-1970" y="6093296"/>
            <a:chExt cx="9144985" cy="764704"/>
          </a:xfrm>
        </p:grpSpPr>
        <p:grpSp>
          <p:nvGrpSpPr>
            <p:cNvPr id="6" name="Grupa 9"/>
            <p:cNvGrpSpPr/>
            <p:nvPr/>
          </p:nvGrpSpPr>
          <p:grpSpPr>
            <a:xfrm>
              <a:off x="-1970" y="6093296"/>
              <a:ext cx="9144985" cy="764704"/>
              <a:chOff x="-1970" y="6093296"/>
              <a:chExt cx="9144985" cy="764704"/>
            </a:xfrm>
          </p:grpSpPr>
          <p:grpSp>
            <p:nvGrpSpPr>
              <p:cNvPr id="7" name="Grupa 5"/>
              <p:cNvGrpSpPr/>
              <p:nvPr/>
            </p:nvGrpSpPr>
            <p:grpSpPr>
              <a:xfrm>
                <a:off x="-1970" y="6093296"/>
                <a:ext cx="9144985" cy="764704"/>
                <a:chOff x="-985" y="5926968"/>
                <a:chExt cx="9144985" cy="620688"/>
              </a:xfrm>
            </p:grpSpPr>
            <p:sp>
              <p:nvSpPr>
                <p:cNvPr id="5" name="Prostokąt 4"/>
                <p:cNvSpPr/>
                <p:nvPr/>
              </p:nvSpPr>
              <p:spPr>
                <a:xfrm>
                  <a:off x="0" y="5926968"/>
                  <a:ext cx="9144000" cy="620688"/>
                </a:xfrm>
                <a:prstGeom prst="rect">
                  <a:avLst/>
                </a:prstGeom>
                <a:solidFill>
                  <a:srgbClr val="008F36"/>
                </a:solidFill>
                <a:ln>
                  <a:solidFill>
                    <a:srgbClr val="008F3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" name="Prostokąt 3"/>
                <p:cNvSpPr/>
                <p:nvPr/>
              </p:nvSpPr>
              <p:spPr>
                <a:xfrm>
                  <a:off x="-985" y="6394542"/>
                  <a:ext cx="9144000" cy="153113"/>
                </a:xfrm>
                <a:prstGeom prst="rect">
                  <a:avLst/>
                </a:prstGeom>
                <a:solidFill>
                  <a:srgbClr val="004393"/>
                </a:solidFill>
                <a:ln>
                  <a:solidFill>
                    <a:srgbClr val="00439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srgbClr val="004393"/>
                    </a:solidFill>
                  </a:endParaRPr>
                </a:p>
              </p:txBody>
            </p:sp>
          </p:grpSp>
          <p:sp>
            <p:nvSpPr>
              <p:cNvPr id="9" name="pole tekstowe 8"/>
              <p:cNvSpPr txBox="1"/>
              <p:nvPr/>
            </p:nvSpPr>
            <p:spPr>
              <a:xfrm>
                <a:off x="6444208" y="6165304"/>
                <a:ext cx="2592288" cy="318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100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Ministerstwo Rolnictwa i Rozwoju Wsi</a:t>
                </a:r>
                <a:r>
                  <a:rPr lang="pl-PL" sz="11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pl-PL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cxnSp>
          <p:nvCxnSpPr>
            <p:cNvPr id="12" name="Łącznik prostoliniowy 11"/>
            <p:cNvCxnSpPr/>
            <p:nvPr/>
          </p:nvCxnSpPr>
          <p:spPr>
            <a:xfrm>
              <a:off x="-1970" y="6165304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17"/>
          <p:cNvGrpSpPr/>
          <p:nvPr/>
        </p:nvGrpSpPr>
        <p:grpSpPr>
          <a:xfrm>
            <a:off x="-1970" y="-1"/>
            <a:ext cx="9144000" cy="476673"/>
            <a:chOff x="-1970" y="-1"/>
            <a:chExt cx="9144000" cy="476673"/>
          </a:xfrm>
        </p:grpSpPr>
        <p:cxnSp>
          <p:nvCxnSpPr>
            <p:cNvPr id="16" name="Łącznik prostoliniowy 15"/>
            <p:cNvCxnSpPr/>
            <p:nvPr/>
          </p:nvCxnSpPr>
          <p:spPr>
            <a:xfrm>
              <a:off x="-1970" y="476672"/>
              <a:ext cx="9144000" cy="0"/>
            </a:xfrm>
            <a:prstGeom prst="line">
              <a:avLst/>
            </a:prstGeom>
            <a:ln>
              <a:solidFill>
                <a:srgbClr val="008F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Prostokąt 16"/>
            <p:cNvSpPr/>
            <p:nvPr/>
          </p:nvSpPr>
          <p:spPr>
            <a:xfrm>
              <a:off x="0" y="-1"/>
              <a:ext cx="9142030" cy="196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0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446762" y="1700807"/>
            <a:ext cx="6213470" cy="289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pl-PL" sz="1600" b="1" dirty="0">
                <a:latin typeface="Calibri" panose="020F0502020204030204" pitchFamily="34" charset="0"/>
              </a:rPr>
              <a:t>I </a:t>
            </a:r>
            <a:r>
              <a:rPr lang="pl-PL" sz="1600" b="1" dirty="0" smtClean="0">
                <a:latin typeface="Calibri" panose="020F0502020204030204" pitchFamily="34" charset="0"/>
              </a:rPr>
              <a:t>nabór:</a:t>
            </a:r>
            <a:endParaRPr lang="pl-PL" sz="1600" dirty="0">
              <a:latin typeface="Calibri" panose="020F0502020204030204" pitchFamily="34" charset="0"/>
            </a:endParaRP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  <a:defRPr/>
            </a:pPr>
            <a:r>
              <a:rPr lang="pl-PL" sz="1600" dirty="0" smtClean="0">
                <a:latin typeface="Calibri" panose="020F0502020204030204" pitchFamily="34" charset="0"/>
              </a:rPr>
              <a:t>10 </a:t>
            </a:r>
            <a:r>
              <a:rPr lang="pl-PL" sz="1600" dirty="0">
                <a:latin typeface="Calibri" panose="020F0502020204030204" pitchFamily="34" charset="0"/>
              </a:rPr>
              <a:t>umów o przyznaniu pomocy 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  <a:defRPr/>
            </a:pPr>
            <a:r>
              <a:rPr lang="pl-PL" sz="1600" dirty="0" smtClean="0">
                <a:latin typeface="Calibri" panose="020F0502020204030204" pitchFamily="34" charset="0"/>
              </a:rPr>
              <a:t>na </a:t>
            </a:r>
            <a:r>
              <a:rPr lang="pl-PL" sz="1600" dirty="0">
                <a:latin typeface="Calibri" panose="020F0502020204030204" pitchFamily="34" charset="0"/>
              </a:rPr>
              <a:t>kwotę 29 254 361,00 zł</a:t>
            </a:r>
          </a:p>
          <a:p>
            <a:pPr marL="171450" lvl="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endParaRPr lang="pl-PL" sz="1600" dirty="0">
              <a:latin typeface="Calibri" panose="020F0502020204030204" pitchFamily="34" charset="0"/>
            </a:endParaRPr>
          </a:p>
          <a:p>
            <a:pPr marL="171450" lvl="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pl-PL" sz="1600" b="1" dirty="0" smtClean="0">
                <a:latin typeface="Calibri" panose="020F0502020204030204" pitchFamily="34" charset="0"/>
              </a:rPr>
              <a:t>II </a:t>
            </a:r>
            <a:r>
              <a:rPr lang="pl-PL" sz="1600" b="1" dirty="0">
                <a:latin typeface="Calibri" panose="020F0502020204030204" pitchFamily="34" charset="0"/>
              </a:rPr>
              <a:t>nabór </a:t>
            </a:r>
            <a:endParaRPr lang="pl-PL" sz="1600" b="1" dirty="0" smtClean="0">
              <a:latin typeface="Calibri" panose="020F0502020204030204" pitchFamily="34" charset="0"/>
            </a:endParaRP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  <a:defRPr/>
            </a:pPr>
            <a:r>
              <a:rPr lang="pl-PL" sz="1600" dirty="0" smtClean="0">
                <a:latin typeface="Calibri" panose="020F0502020204030204" pitchFamily="34" charset="0"/>
              </a:rPr>
              <a:t>90 wniosków o przyznanie pomocy </a:t>
            </a: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  <a:defRPr/>
            </a:pPr>
            <a:r>
              <a:rPr lang="pl-PL" sz="1600" dirty="0" smtClean="0">
                <a:latin typeface="Calibri" panose="020F0502020204030204" pitchFamily="34" charset="0"/>
              </a:rPr>
              <a:t>na </a:t>
            </a:r>
            <a:r>
              <a:rPr lang="pl-PL" sz="1600" dirty="0">
                <a:latin typeface="Calibri" panose="020F0502020204030204" pitchFamily="34" charset="0"/>
              </a:rPr>
              <a:t>kwotę 295 853 507,87 </a:t>
            </a:r>
            <a:r>
              <a:rPr lang="pl-PL" sz="1600" dirty="0" smtClean="0">
                <a:latin typeface="Calibri" panose="020F0502020204030204" pitchFamily="34" charset="0"/>
              </a:rPr>
              <a:t>zł,</a:t>
            </a: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  <a:defRPr/>
            </a:pPr>
            <a:r>
              <a:rPr lang="pl-PL" sz="1600" dirty="0" smtClean="0">
                <a:latin typeface="Calibri" panose="020F0502020204030204" pitchFamily="34" charset="0"/>
              </a:rPr>
              <a:t>21 wniosków na liście rankingowej</a:t>
            </a:r>
            <a:r>
              <a:rPr lang="pl-PL" sz="1600" dirty="0" smtClean="0">
                <a:latin typeface="Calibri" panose="020F0502020204030204" pitchFamily="34" charset="0"/>
              </a:rPr>
              <a:t> </a:t>
            </a: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  <a:defRPr/>
            </a:pPr>
            <a:r>
              <a:rPr lang="pl-PL" sz="1600" dirty="0" smtClean="0">
                <a:latin typeface="Calibri" panose="020F0502020204030204" pitchFamily="34" charset="0"/>
              </a:rPr>
              <a:t>trwa proces zawierania umów o przyznaniu pomocy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  <a:defRPr/>
            </a:pPr>
            <a:endParaRPr lang="pl-PL" sz="1600" dirty="0">
              <a:latin typeface="Calibri" panose="020F0502020204030204" pitchFamily="34" charset="0"/>
            </a:endParaRPr>
          </a:p>
          <a:p>
            <a:pPr marL="171450" lvl="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pl-PL" sz="1600" b="1" dirty="0" smtClean="0">
                <a:latin typeface="Calibri" panose="020F0502020204030204" pitchFamily="34" charset="0"/>
              </a:rPr>
              <a:t>III nabór</a:t>
            </a:r>
            <a:endParaRPr lang="pl-PL" sz="1600" dirty="0">
              <a:latin typeface="Calibri" panose="020F0502020204030204" pitchFamily="34" charset="0"/>
            </a:endParaRPr>
          </a:p>
        </p:txBody>
      </p:sp>
      <p:grpSp>
        <p:nvGrpSpPr>
          <p:cNvPr id="18" name="Grupa 17"/>
          <p:cNvGrpSpPr/>
          <p:nvPr/>
        </p:nvGrpSpPr>
        <p:grpSpPr>
          <a:xfrm>
            <a:off x="44858" y="489976"/>
            <a:ext cx="4527142" cy="419181"/>
            <a:chOff x="467546" y="110727"/>
            <a:chExt cx="4527142" cy="419181"/>
          </a:xfrm>
        </p:grpSpPr>
        <p:sp>
          <p:nvSpPr>
            <p:cNvPr id="19" name="Prostokąt zaokrąglony 18"/>
            <p:cNvSpPr/>
            <p:nvPr/>
          </p:nvSpPr>
          <p:spPr>
            <a:xfrm>
              <a:off x="467546" y="110727"/>
              <a:ext cx="4527142" cy="41918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Prostokąt 19"/>
            <p:cNvSpPr/>
            <p:nvPr/>
          </p:nvSpPr>
          <p:spPr>
            <a:xfrm>
              <a:off x="488009" y="131190"/>
              <a:ext cx="4486216" cy="378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83" tIns="0" rIns="241883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b="1" kern="12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Ogólne informacje</a:t>
              </a:r>
              <a:endParaRPr lang="pl-PL" sz="20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Prostokąt ze ściętym rogiem 22"/>
          <p:cNvSpPr/>
          <p:nvPr/>
        </p:nvSpPr>
        <p:spPr>
          <a:xfrm>
            <a:off x="4283968" y="2132856"/>
            <a:ext cx="2880320" cy="292790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30 czerwca – 31 lipca 2017 r.</a:t>
            </a:r>
          </a:p>
        </p:txBody>
      </p:sp>
      <p:sp>
        <p:nvSpPr>
          <p:cNvPr id="24" name="Prostokąt ze ściętym rogiem 23"/>
          <p:cNvSpPr/>
          <p:nvPr/>
        </p:nvSpPr>
        <p:spPr>
          <a:xfrm>
            <a:off x="4931238" y="3356992"/>
            <a:ext cx="3600400" cy="288032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16 listopada 2018 r. – 14 stycznia 2019 r.</a:t>
            </a:r>
          </a:p>
        </p:txBody>
      </p:sp>
      <p:sp>
        <p:nvSpPr>
          <p:cNvPr id="25" name="Prostokąt ze ściętym rogiem 24"/>
          <p:cNvSpPr/>
          <p:nvPr/>
        </p:nvSpPr>
        <p:spPr>
          <a:xfrm>
            <a:off x="4932040" y="4458611"/>
            <a:ext cx="2808312" cy="282901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styczeń 2020</a:t>
            </a:r>
            <a:endParaRPr lang="pl-PL" sz="1600" dirty="0">
              <a:solidFill>
                <a:schemeClr val="tx1"/>
              </a:solidFill>
            </a:endParaRPr>
          </a:p>
        </p:txBody>
      </p:sp>
      <p:grpSp>
        <p:nvGrpSpPr>
          <p:cNvPr id="21" name="Grupa 20"/>
          <p:cNvGrpSpPr/>
          <p:nvPr/>
        </p:nvGrpSpPr>
        <p:grpSpPr>
          <a:xfrm>
            <a:off x="1209240" y="5434360"/>
            <a:ext cx="6399421" cy="442800"/>
            <a:chOff x="1242301" y="4464496"/>
            <a:chExt cx="6399421" cy="442800"/>
          </a:xfrm>
        </p:grpSpPr>
        <p:sp>
          <p:nvSpPr>
            <p:cNvPr id="22" name="Prostokąt zaokrąglony 21"/>
            <p:cNvSpPr/>
            <p:nvPr/>
          </p:nvSpPr>
          <p:spPr>
            <a:xfrm>
              <a:off x="1242301" y="4464496"/>
              <a:ext cx="6399421" cy="442800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Prostokąt 25"/>
            <p:cNvSpPr/>
            <p:nvPr/>
          </p:nvSpPr>
          <p:spPr>
            <a:xfrm>
              <a:off x="1263917" y="4486112"/>
              <a:ext cx="6356189" cy="3995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83" tIns="0" rIns="241883" bIns="0" numCol="1" spcCol="1270" anchor="ctr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500" kern="1200" dirty="0"/>
                <a:t>budżet na to działanie został zwiększony i obecnie wynosi </a:t>
              </a:r>
              <a:r>
                <a:rPr lang="pl-PL" sz="1500" b="1" kern="1200" dirty="0"/>
                <a:t>87 998 186 EUR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36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3"/>
          <p:cNvGrpSpPr/>
          <p:nvPr/>
        </p:nvGrpSpPr>
        <p:grpSpPr>
          <a:xfrm>
            <a:off x="-1970" y="6230530"/>
            <a:ext cx="9144985" cy="627469"/>
            <a:chOff x="-1970" y="6093296"/>
            <a:chExt cx="9144985" cy="764704"/>
          </a:xfrm>
        </p:grpSpPr>
        <p:grpSp>
          <p:nvGrpSpPr>
            <p:cNvPr id="6" name="Grupa 9"/>
            <p:cNvGrpSpPr/>
            <p:nvPr/>
          </p:nvGrpSpPr>
          <p:grpSpPr>
            <a:xfrm>
              <a:off x="-1970" y="6093296"/>
              <a:ext cx="9144985" cy="764704"/>
              <a:chOff x="-1970" y="6093296"/>
              <a:chExt cx="9144985" cy="764704"/>
            </a:xfrm>
          </p:grpSpPr>
          <p:grpSp>
            <p:nvGrpSpPr>
              <p:cNvPr id="7" name="Grupa 5"/>
              <p:cNvGrpSpPr/>
              <p:nvPr/>
            </p:nvGrpSpPr>
            <p:grpSpPr>
              <a:xfrm>
                <a:off x="-1970" y="6093296"/>
                <a:ext cx="9144985" cy="764704"/>
                <a:chOff x="-985" y="5926968"/>
                <a:chExt cx="9144985" cy="620688"/>
              </a:xfrm>
            </p:grpSpPr>
            <p:sp>
              <p:nvSpPr>
                <p:cNvPr id="5" name="Prostokąt 4"/>
                <p:cNvSpPr/>
                <p:nvPr/>
              </p:nvSpPr>
              <p:spPr>
                <a:xfrm>
                  <a:off x="0" y="5926968"/>
                  <a:ext cx="9144000" cy="620688"/>
                </a:xfrm>
                <a:prstGeom prst="rect">
                  <a:avLst/>
                </a:prstGeom>
                <a:solidFill>
                  <a:srgbClr val="008F36"/>
                </a:solidFill>
                <a:ln>
                  <a:solidFill>
                    <a:srgbClr val="008F3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" name="Prostokąt 3"/>
                <p:cNvSpPr/>
                <p:nvPr/>
              </p:nvSpPr>
              <p:spPr>
                <a:xfrm>
                  <a:off x="-985" y="6394542"/>
                  <a:ext cx="9144000" cy="153113"/>
                </a:xfrm>
                <a:prstGeom prst="rect">
                  <a:avLst/>
                </a:prstGeom>
                <a:solidFill>
                  <a:srgbClr val="004393"/>
                </a:solidFill>
                <a:ln>
                  <a:solidFill>
                    <a:srgbClr val="00439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srgbClr val="004393"/>
                    </a:solidFill>
                  </a:endParaRPr>
                </a:p>
              </p:txBody>
            </p:sp>
          </p:grpSp>
          <p:sp>
            <p:nvSpPr>
              <p:cNvPr id="9" name="pole tekstowe 8"/>
              <p:cNvSpPr txBox="1"/>
              <p:nvPr/>
            </p:nvSpPr>
            <p:spPr>
              <a:xfrm>
                <a:off x="6444208" y="6165304"/>
                <a:ext cx="2592288" cy="318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100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Ministerstwo Rolnictwa i Rozwoju Wsi</a:t>
                </a:r>
                <a:r>
                  <a:rPr lang="pl-PL" sz="11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pl-PL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cxnSp>
          <p:nvCxnSpPr>
            <p:cNvPr id="12" name="Łącznik prostoliniowy 11"/>
            <p:cNvCxnSpPr/>
            <p:nvPr/>
          </p:nvCxnSpPr>
          <p:spPr>
            <a:xfrm>
              <a:off x="-1970" y="6165304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17"/>
          <p:cNvGrpSpPr/>
          <p:nvPr/>
        </p:nvGrpSpPr>
        <p:grpSpPr>
          <a:xfrm>
            <a:off x="-1970" y="-1"/>
            <a:ext cx="9144000" cy="476673"/>
            <a:chOff x="-1970" y="-1"/>
            <a:chExt cx="9144000" cy="476673"/>
          </a:xfrm>
        </p:grpSpPr>
        <p:cxnSp>
          <p:nvCxnSpPr>
            <p:cNvPr id="16" name="Łącznik prostoliniowy 15"/>
            <p:cNvCxnSpPr/>
            <p:nvPr/>
          </p:nvCxnSpPr>
          <p:spPr>
            <a:xfrm>
              <a:off x="-1970" y="476672"/>
              <a:ext cx="9144000" cy="0"/>
            </a:xfrm>
            <a:prstGeom prst="line">
              <a:avLst/>
            </a:prstGeom>
            <a:ln>
              <a:solidFill>
                <a:srgbClr val="008F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Prostokąt 16"/>
            <p:cNvSpPr/>
            <p:nvPr/>
          </p:nvSpPr>
          <p:spPr>
            <a:xfrm>
              <a:off x="0" y="-1"/>
              <a:ext cx="9142030" cy="196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0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  <a:defRPr/>
            </a:pPr>
            <a:r>
              <a:rPr lang="pl-PL" sz="1600" dirty="0">
                <a:latin typeface="Calibri" panose="020F0502020204030204" pitchFamily="34" charset="0"/>
              </a:rPr>
              <a:t>zmiana rozporządzenia – </a:t>
            </a:r>
            <a:r>
              <a:rPr lang="pl-PL" sz="1600" dirty="0" smtClean="0">
                <a:latin typeface="Calibri" panose="020F0502020204030204" pitchFamily="34" charset="0"/>
              </a:rPr>
              <a:t>Dz. U. poz. 1732, ogłoszony w dniu 10 września br.</a:t>
            </a:r>
            <a:endParaRPr lang="pl-PL" sz="1600" dirty="0">
              <a:latin typeface="Calibri" panose="020F0502020204030204" pitchFamily="34" charset="0"/>
            </a:endParaRPr>
          </a:p>
          <a:p>
            <a:pPr marL="457200" lvl="0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457200" lvl="0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</a:rPr>
              <a:t> wejście w życie zmian - z dniem następującym po dniu </a:t>
            </a:r>
            <a:r>
              <a:rPr lang="pl-PL" sz="1600" dirty="0" smtClean="0">
                <a:latin typeface="Calibri" panose="020F0502020204030204" pitchFamily="34" charset="0"/>
              </a:rPr>
              <a:t>ogłoszenia</a:t>
            </a:r>
            <a:endParaRPr lang="pl-PL" sz="1600" dirty="0">
              <a:latin typeface="Calibri" panose="020F0502020204030204" pitchFamily="34" charset="0"/>
            </a:endParaRPr>
          </a:p>
          <a:p>
            <a:pPr marL="457200" lvl="0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457200" lvl="0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</a:rPr>
              <a:t>zmiany co do zasady dotyczyłyby tylko spraw z III naboru (przyznawanie pomocy), z wyłączeniem przepisu mówiącego o późniejszym terminie na publikację listy rankingowej dla II naboru (30  września br.)</a:t>
            </a:r>
          </a:p>
          <a:p>
            <a:pPr marL="457200" lvl="0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1600" dirty="0">
              <a:latin typeface="Calibri" panose="020F0502020204030204" pitchFamily="34" charset="0"/>
            </a:endParaRPr>
          </a:p>
          <a:p>
            <a:pPr marL="457200" lvl="0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</a:rPr>
              <a:t>zabezpieczenie zobowiązań  dla spraw niezakończonych z I </a:t>
            </a:r>
            <a:r>
              <a:rPr lang="pl-PL" sz="1600" dirty="0" err="1">
                <a:latin typeface="Calibri" panose="020F0502020204030204" pitchFamily="34" charset="0"/>
              </a:rPr>
              <a:t>i</a:t>
            </a:r>
            <a:r>
              <a:rPr lang="pl-PL" sz="1600" dirty="0">
                <a:latin typeface="Calibri" panose="020F0502020204030204" pitchFamily="34" charset="0"/>
              </a:rPr>
              <a:t> II naboru oraz nowe sprawy z III naboru – nowy stan prawny</a:t>
            </a:r>
          </a:p>
          <a:p>
            <a:pPr marL="457200" lvl="0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1600" dirty="0">
              <a:latin typeface="Calibri" panose="020F0502020204030204" pitchFamily="34" charset="0"/>
            </a:endParaRPr>
          </a:p>
          <a:p>
            <a:pPr marL="457200" lvl="0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</a:rPr>
              <a:t>możliwość ponoszenia kosztów od dnia złożenia WOPP oraz rozpatrzenie wniosku  o płatność w 2 miesiące, a także częstsze składanie wniosku o płatność – niezakończone postępowania </a:t>
            </a:r>
            <a:r>
              <a:rPr lang="pl-PL" sz="1600" dirty="0" err="1">
                <a:latin typeface="Calibri" panose="020F0502020204030204" pitchFamily="34" charset="0"/>
              </a:rPr>
              <a:t>ws</a:t>
            </a:r>
            <a:r>
              <a:rPr lang="pl-PL" sz="1600" dirty="0">
                <a:latin typeface="Calibri" panose="020F0502020204030204" pitchFamily="34" charset="0"/>
              </a:rPr>
              <a:t>. wypłaty środków z I </a:t>
            </a:r>
            <a:r>
              <a:rPr lang="pl-PL" sz="1600" dirty="0" err="1">
                <a:latin typeface="Calibri" panose="020F0502020204030204" pitchFamily="34" charset="0"/>
              </a:rPr>
              <a:t>i</a:t>
            </a:r>
            <a:r>
              <a:rPr lang="pl-PL" sz="1600" dirty="0">
                <a:latin typeface="Calibri" panose="020F0502020204030204" pitchFamily="34" charset="0"/>
              </a:rPr>
              <a:t> II naboru oraz nowe sprawy z III naboru</a:t>
            </a:r>
          </a:p>
          <a:p>
            <a:pPr marL="0" indent="0" algn="ctr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a 14"/>
          <p:cNvGrpSpPr/>
          <p:nvPr/>
        </p:nvGrpSpPr>
        <p:grpSpPr>
          <a:xfrm>
            <a:off x="44858" y="489976"/>
            <a:ext cx="4527142" cy="419181"/>
            <a:chOff x="467546" y="110727"/>
            <a:chExt cx="4527142" cy="419181"/>
          </a:xfrm>
        </p:grpSpPr>
        <p:sp>
          <p:nvSpPr>
            <p:cNvPr id="18" name="Prostokąt zaokrąglony 17"/>
            <p:cNvSpPr/>
            <p:nvPr/>
          </p:nvSpPr>
          <p:spPr>
            <a:xfrm>
              <a:off x="467546" y="110727"/>
              <a:ext cx="4527142" cy="41918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rostokąt 18"/>
            <p:cNvSpPr/>
            <p:nvPr/>
          </p:nvSpPr>
          <p:spPr>
            <a:xfrm>
              <a:off x="488009" y="131190"/>
              <a:ext cx="4486216" cy="378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83" tIns="0" rIns="241883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b="1" kern="12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Ogólne informacje</a:t>
              </a:r>
              <a:endParaRPr lang="pl-PL" sz="20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14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3"/>
          <p:cNvGrpSpPr/>
          <p:nvPr/>
        </p:nvGrpSpPr>
        <p:grpSpPr>
          <a:xfrm>
            <a:off x="-1970" y="6230530"/>
            <a:ext cx="9144985" cy="627469"/>
            <a:chOff x="-1970" y="6093296"/>
            <a:chExt cx="9144985" cy="764704"/>
          </a:xfrm>
        </p:grpSpPr>
        <p:grpSp>
          <p:nvGrpSpPr>
            <p:cNvPr id="6" name="Grupa 9"/>
            <p:cNvGrpSpPr/>
            <p:nvPr/>
          </p:nvGrpSpPr>
          <p:grpSpPr>
            <a:xfrm>
              <a:off x="-1970" y="6093296"/>
              <a:ext cx="9144985" cy="764704"/>
              <a:chOff x="-1970" y="6093296"/>
              <a:chExt cx="9144985" cy="764704"/>
            </a:xfrm>
          </p:grpSpPr>
          <p:grpSp>
            <p:nvGrpSpPr>
              <p:cNvPr id="7" name="Grupa 5"/>
              <p:cNvGrpSpPr/>
              <p:nvPr/>
            </p:nvGrpSpPr>
            <p:grpSpPr>
              <a:xfrm>
                <a:off x="-1970" y="6093296"/>
                <a:ext cx="9144985" cy="764704"/>
                <a:chOff x="-985" y="5926968"/>
                <a:chExt cx="9144985" cy="620688"/>
              </a:xfrm>
            </p:grpSpPr>
            <p:sp>
              <p:nvSpPr>
                <p:cNvPr id="5" name="Prostokąt 4"/>
                <p:cNvSpPr/>
                <p:nvPr/>
              </p:nvSpPr>
              <p:spPr>
                <a:xfrm>
                  <a:off x="0" y="5926968"/>
                  <a:ext cx="9144000" cy="620688"/>
                </a:xfrm>
                <a:prstGeom prst="rect">
                  <a:avLst/>
                </a:prstGeom>
                <a:solidFill>
                  <a:srgbClr val="008F36"/>
                </a:solidFill>
                <a:ln>
                  <a:solidFill>
                    <a:srgbClr val="008F3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" name="Prostokąt 3"/>
                <p:cNvSpPr/>
                <p:nvPr/>
              </p:nvSpPr>
              <p:spPr>
                <a:xfrm>
                  <a:off x="-985" y="6394542"/>
                  <a:ext cx="9144000" cy="153113"/>
                </a:xfrm>
                <a:prstGeom prst="rect">
                  <a:avLst/>
                </a:prstGeom>
                <a:solidFill>
                  <a:srgbClr val="004393"/>
                </a:solidFill>
                <a:ln>
                  <a:solidFill>
                    <a:srgbClr val="00439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srgbClr val="004393"/>
                    </a:solidFill>
                  </a:endParaRPr>
                </a:p>
              </p:txBody>
            </p:sp>
          </p:grpSp>
          <p:sp>
            <p:nvSpPr>
              <p:cNvPr id="9" name="pole tekstowe 8"/>
              <p:cNvSpPr txBox="1"/>
              <p:nvPr/>
            </p:nvSpPr>
            <p:spPr>
              <a:xfrm>
                <a:off x="6444208" y="6165304"/>
                <a:ext cx="2592288" cy="318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100" dirty="0" smtClean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Ministerstwo Rolnictwa i Rozwoju Wsi</a:t>
                </a:r>
                <a:r>
                  <a:rPr lang="pl-PL" sz="1100" dirty="0" smtClean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pl-PL" sz="11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cxnSp>
          <p:nvCxnSpPr>
            <p:cNvPr id="12" name="Łącznik prostoliniowy 11"/>
            <p:cNvCxnSpPr/>
            <p:nvPr/>
          </p:nvCxnSpPr>
          <p:spPr>
            <a:xfrm>
              <a:off x="-1970" y="6165304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17"/>
          <p:cNvGrpSpPr/>
          <p:nvPr/>
        </p:nvGrpSpPr>
        <p:grpSpPr>
          <a:xfrm>
            <a:off x="-1970" y="-1"/>
            <a:ext cx="9144000" cy="476673"/>
            <a:chOff x="-1970" y="-1"/>
            <a:chExt cx="9144000" cy="476673"/>
          </a:xfrm>
        </p:grpSpPr>
        <p:cxnSp>
          <p:nvCxnSpPr>
            <p:cNvPr id="16" name="Łącznik prostoliniowy 15"/>
            <p:cNvCxnSpPr/>
            <p:nvPr/>
          </p:nvCxnSpPr>
          <p:spPr>
            <a:xfrm>
              <a:off x="-1970" y="476672"/>
              <a:ext cx="9144000" cy="0"/>
            </a:xfrm>
            <a:prstGeom prst="line">
              <a:avLst/>
            </a:prstGeom>
            <a:ln>
              <a:solidFill>
                <a:srgbClr val="008F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Prostokąt 16"/>
            <p:cNvSpPr/>
            <p:nvPr/>
          </p:nvSpPr>
          <p:spPr>
            <a:xfrm>
              <a:off x="0" y="-1"/>
              <a:ext cx="9142030" cy="196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0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537582" y="1772816"/>
            <a:ext cx="8064896" cy="340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Ujednolicenie zakresu operacji:</a:t>
            </a:r>
            <a:r>
              <a:rPr lang="pl-PL" sz="1600" dirty="0">
                <a:latin typeface="Calibri" panose="020F0502020204030204" pitchFamily="34" charset="0"/>
              </a:rPr>
              <a:t>		</a:t>
            </a:r>
            <a:endParaRPr lang="pl-PL" sz="1600" dirty="0"/>
          </a:p>
          <a:p>
            <a:pPr lvl="2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zgodny z celem działania GO</a:t>
            </a:r>
            <a:endParaRPr lang="pl-PL" sz="1400" dirty="0">
              <a:solidFill>
                <a:srgbClr val="008F36"/>
              </a:solidFill>
            </a:endParaRPr>
          </a:p>
          <a:p>
            <a:pPr marL="914400" lvl="3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zgodny z art. 57 rozporządzenia 1305/2013</a:t>
            </a:r>
            <a:endParaRPr lang="pl-PL" sz="1400" dirty="0">
              <a:solidFill>
                <a:srgbClr val="008F36"/>
              </a:solidFill>
            </a:endParaRPr>
          </a:p>
          <a:p>
            <a:pPr marL="914400" lvl="4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zgodny z PROW 2014–2020 </a:t>
            </a:r>
            <a:endParaRPr lang="pl-PL" sz="1400" dirty="0">
              <a:solidFill>
                <a:srgbClr val="008F36"/>
              </a:solidFill>
            </a:endParaRPr>
          </a:p>
          <a:p>
            <a:pPr marL="457200" lvl="3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1400" dirty="0"/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Termin ponoszenia kosztów (od złożenia </a:t>
            </a:r>
            <a:r>
              <a:rPr lang="pl-PL" sz="2000" dirty="0" err="1">
                <a:latin typeface="Calibri" panose="020F0502020204030204" pitchFamily="34" charset="0"/>
              </a:rPr>
              <a:t>WoPP</a:t>
            </a:r>
            <a:r>
              <a:rPr lang="pl-PL" sz="2000" dirty="0">
                <a:latin typeface="Calibri" panose="020F0502020204030204" pitchFamily="34" charset="0"/>
              </a:rPr>
              <a:t> a nie od umowy)</a:t>
            </a: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Częstsze (co 2 miesiące zamiast co 4 miesiące) składanie wniosku o płatność</a:t>
            </a: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Skrócenie z 4 do 2 miesięcy czasu na rozpatrzenie wniosku o płatność</a:t>
            </a:r>
          </a:p>
          <a:p>
            <a:pPr marL="171450" lvl="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l-PL" sz="1400" dirty="0" smtClean="0">
                <a:latin typeface="Calibri" panose="020F0502020204030204" pitchFamily="34" charset="0"/>
              </a:rPr>
              <a:t>	</a:t>
            </a: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wypłata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pomocy nie później niż w terminie 3 miesięcy od dnia złożenia wniosku o płatność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65321" y="476672"/>
            <a:ext cx="4527142" cy="419181"/>
            <a:chOff x="251520" y="1280090"/>
            <a:chExt cx="4527142" cy="419181"/>
          </a:xfrm>
        </p:grpSpPr>
        <p:sp>
          <p:nvSpPr>
            <p:cNvPr id="18" name="Prostokąt zaokrąglony 17"/>
            <p:cNvSpPr/>
            <p:nvPr/>
          </p:nvSpPr>
          <p:spPr>
            <a:xfrm>
              <a:off x="251520" y="1280090"/>
              <a:ext cx="4527142" cy="41918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rostokąt 18"/>
            <p:cNvSpPr/>
            <p:nvPr/>
          </p:nvSpPr>
          <p:spPr>
            <a:xfrm>
              <a:off x="271983" y="1300553"/>
              <a:ext cx="4486216" cy="378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83" tIns="0" rIns="241883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b="1" kern="1200" dirty="0" smtClean="0">
                  <a:solidFill>
                    <a:schemeClr val="bg1"/>
                  </a:solidFill>
                </a:rPr>
                <a:t>Wprowadzone zmiany</a:t>
              </a:r>
              <a:endParaRPr lang="pl-PL" sz="20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703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3"/>
          <p:cNvGrpSpPr/>
          <p:nvPr/>
        </p:nvGrpSpPr>
        <p:grpSpPr>
          <a:xfrm>
            <a:off x="-1970" y="6230530"/>
            <a:ext cx="9144985" cy="627469"/>
            <a:chOff x="-1970" y="6093296"/>
            <a:chExt cx="9144985" cy="764704"/>
          </a:xfrm>
        </p:grpSpPr>
        <p:grpSp>
          <p:nvGrpSpPr>
            <p:cNvPr id="6" name="Grupa 9"/>
            <p:cNvGrpSpPr/>
            <p:nvPr/>
          </p:nvGrpSpPr>
          <p:grpSpPr>
            <a:xfrm>
              <a:off x="-1970" y="6093296"/>
              <a:ext cx="9144985" cy="764704"/>
              <a:chOff x="-1970" y="6093296"/>
              <a:chExt cx="9144985" cy="764704"/>
            </a:xfrm>
          </p:grpSpPr>
          <p:grpSp>
            <p:nvGrpSpPr>
              <p:cNvPr id="7" name="Grupa 5"/>
              <p:cNvGrpSpPr/>
              <p:nvPr/>
            </p:nvGrpSpPr>
            <p:grpSpPr>
              <a:xfrm>
                <a:off x="-1970" y="6093296"/>
                <a:ext cx="9144985" cy="764704"/>
                <a:chOff x="-985" y="5926968"/>
                <a:chExt cx="9144985" cy="620688"/>
              </a:xfrm>
            </p:grpSpPr>
            <p:sp>
              <p:nvSpPr>
                <p:cNvPr id="5" name="Prostokąt 4"/>
                <p:cNvSpPr/>
                <p:nvPr/>
              </p:nvSpPr>
              <p:spPr>
                <a:xfrm>
                  <a:off x="0" y="5926968"/>
                  <a:ext cx="9144000" cy="620688"/>
                </a:xfrm>
                <a:prstGeom prst="rect">
                  <a:avLst/>
                </a:prstGeom>
                <a:solidFill>
                  <a:srgbClr val="008F36"/>
                </a:solidFill>
                <a:ln>
                  <a:solidFill>
                    <a:srgbClr val="008F3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" name="Prostokąt 3"/>
                <p:cNvSpPr/>
                <p:nvPr/>
              </p:nvSpPr>
              <p:spPr>
                <a:xfrm>
                  <a:off x="-985" y="6394542"/>
                  <a:ext cx="9144000" cy="153113"/>
                </a:xfrm>
                <a:prstGeom prst="rect">
                  <a:avLst/>
                </a:prstGeom>
                <a:solidFill>
                  <a:srgbClr val="004393"/>
                </a:solidFill>
                <a:ln>
                  <a:solidFill>
                    <a:srgbClr val="00439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srgbClr val="004393"/>
                    </a:solidFill>
                  </a:endParaRPr>
                </a:p>
              </p:txBody>
            </p:sp>
          </p:grpSp>
          <p:sp>
            <p:nvSpPr>
              <p:cNvPr id="9" name="pole tekstowe 8"/>
              <p:cNvSpPr txBox="1"/>
              <p:nvPr/>
            </p:nvSpPr>
            <p:spPr>
              <a:xfrm>
                <a:off x="6444208" y="6165304"/>
                <a:ext cx="2592288" cy="318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100" dirty="0" smtClean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Ministerstwo Rolnictwa i Rozwoju Wsi</a:t>
                </a:r>
                <a:r>
                  <a:rPr lang="pl-PL" sz="1100" dirty="0" smtClean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pl-PL" sz="11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cxnSp>
          <p:nvCxnSpPr>
            <p:cNvPr id="12" name="Łącznik prostoliniowy 11"/>
            <p:cNvCxnSpPr/>
            <p:nvPr/>
          </p:nvCxnSpPr>
          <p:spPr>
            <a:xfrm>
              <a:off x="-1970" y="6165304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17"/>
          <p:cNvGrpSpPr/>
          <p:nvPr/>
        </p:nvGrpSpPr>
        <p:grpSpPr>
          <a:xfrm>
            <a:off x="-1970" y="-1"/>
            <a:ext cx="9144000" cy="476673"/>
            <a:chOff x="-1970" y="-1"/>
            <a:chExt cx="9144000" cy="476673"/>
          </a:xfrm>
        </p:grpSpPr>
        <p:cxnSp>
          <p:nvCxnSpPr>
            <p:cNvPr id="16" name="Łącznik prostoliniowy 15"/>
            <p:cNvCxnSpPr/>
            <p:nvPr/>
          </p:nvCxnSpPr>
          <p:spPr>
            <a:xfrm>
              <a:off x="-1970" y="476672"/>
              <a:ext cx="9144000" cy="0"/>
            </a:xfrm>
            <a:prstGeom prst="line">
              <a:avLst/>
            </a:prstGeom>
            <a:ln>
              <a:solidFill>
                <a:srgbClr val="008F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Prostokąt 16"/>
            <p:cNvSpPr/>
            <p:nvPr/>
          </p:nvSpPr>
          <p:spPr>
            <a:xfrm>
              <a:off x="0" y="-1"/>
              <a:ext cx="9142030" cy="196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0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539552" y="1340768"/>
            <a:ext cx="8280920" cy="431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Ponoszenie w ramach badań kosztów usług innych niż usługi rolnicze </a:t>
            </a:r>
          </a:p>
          <a:p>
            <a:pPr marL="171450" lvl="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l-PL" sz="1400" dirty="0" smtClean="0">
                <a:latin typeface="Calibri" panose="020F0502020204030204" pitchFamily="34" charset="0"/>
              </a:rPr>
              <a:t>	</a:t>
            </a: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max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20% pozostałych kosztów badań i związanych z nimi kosztów, o </a:t>
            </a: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	których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mowa w § 5 ust. 1 pkt 6 </a:t>
            </a: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	rozporządzenia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obowiązującego</a:t>
            </a:r>
          </a:p>
          <a:p>
            <a:pPr marL="457200" lvl="0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1400" dirty="0">
              <a:latin typeface="Calibri" panose="020F0502020204030204" pitchFamily="34" charset="0"/>
            </a:endParaRP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Koszty </a:t>
            </a:r>
            <a:r>
              <a:rPr lang="pl-PL" sz="2000" dirty="0">
                <a:latin typeface="Calibri" panose="020F0502020204030204" pitchFamily="34" charset="0"/>
              </a:rPr>
              <a:t>zakupu środków transportu</a:t>
            </a: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Modyfikacja katalogu dokumentów składanych wraz z wnioskiem o przyznanie </a:t>
            </a:r>
            <a:r>
              <a:rPr lang="pl-PL" sz="2000" dirty="0" smtClean="0">
                <a:latin typeface="Calibri" panose="020F0502020204030204" pitchFamily="34" charset="0"/>
              </a:rPr>
              <a:t>pomocy</a:t>
            </a: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kopie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ostatecznych pozwoleń, zezwoleń lub innych decyzji, w tym kopię ostatecznej decyzji o </a:t>
            </a: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środowiskowych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uwarunkowaniach, których uzyskanie jest wymagane przez odrębne przepisy do </a:t>
            </a: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realizacji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inwestycji objętych operacją, a także kopie innych dokumentów potwierdzających spełnienie </a:t>
            </a: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określonych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w odrębnych przepisach warunków realizacji inwestycji objętych operacją – </a:t>
            </a:r>
            <a:r>
              <a:rPr lang="pl-PL" sz="1400" u="sng" dirty="0">
                <a:solidFill>
                  <a:srgbClr val="008F36"/>
                </a:solidFill>
                <a:latin typeface="Calibri" panose="020F0502020204030204" pitchFamily="34" charset="0"/>
              </a:rPr>
              <a:t>w  przypadku </a:t>
            </a:r>
            <a:r>
              <a:rPr lang="pl-PL" sz="1400" u="sng" dirty="0" smtClean="0">
                <a:solidFill>
                  <a:srgbClr val="008F36"/>
                </a:solidFill>
                <a:latin typeface="Calibri" panose="020F0502020204030204" pitchFamily="34" charset="0"/>
              </a:rPr>
              <a:t>gdy </a:t>
            </a:r>
            <a:r>
              <a:rPr lang="pl-PL" sz="1400" u="sng" dirty="0">
                <a:solidFill>
                  <a:srgbClr val="008F36"/>
                </a:solidFill>
                <a:latin typeface="Calibri" panose="020F0502020204030204" pitchFamily="34" charset="0"/>
              </a:rPr>
              <a:t>w ramach operacji będą realizowane tego typu inwestycje, a podmiot ubiegający się o przyznanie </a:t>
            </a:r>
            <a:r>
              <a:rPr lang="pl-PL" sz="1400" u="sng" dirty="0" smtClean="0">
                <a:solidFill>
                  <a:srgbClr val="008F36"/>
                </a:solidFill>
                <a:latin typeface="Calibri" panose="020F0502020204030204" pitchFamily="34" charset="0"/>
              </a:rPr>
              <a:t>pomocy </a:t>
            </a:r>
            <a:r>
              <a:rPr lang="pl-PL" sz="1400" u="sng" dirty="0">
                <a:solidFill>
                  <a:srgbClr val="008F36"/>
                </a:solidFill>
                <a:latin typeface="Calibri" panose="020F0502020204030204" pitchFamily="34" charset="0"/>
              </a:rPr>
              <a:t>posiada te dokumenty w dniu złożenia wniosku o przyznanie pomocy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(dokumenty składa się </a:t>
            </a: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w Centrali Agencji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do dnia zawarcia umowy)</a:t>
            </a: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w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przypadku operacji polegających na opracowaniu projektu prototypu lub instalacji pilotażowej – </a:t>
            </a: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brak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wymogu składania z </a:t>
            </a:r>
            <a:r>
              <a:rPr lang="pl-PL" sz="1400" dirty="0" err="1">
                <a:solidFill>
                  <a:srgbClr val="008F36"/>
                </a:solidFill>
                <a:latin typeface="Calibri" panose="020F0502020204030204" pitchFamily="34" charset="0"/>
              </a:rPr>
              <a:t>WoPP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 pozwoleń/zezwoleń/decyzji</a:t>
            </a: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rgbClr val="008F36"/>
                </a:solidFill>
                <a:latin typeface="Calibri" panose="020F0502020204030204" pitchFamily="34" charset="0"/>
              </a:rPr>
              <a:t>opinia </a:t>
            </a: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o innowacyjności przedmiotu operacji - kopia lub oryginał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42888" y="476672"/>
            <a:ext cx="4527142" cy="419181"/>
            <a:chOff x="251520" y="1264907"/>
            <a:chExt cx="4527142" cy="419181"/>
          </a:xfrm>
        </p:grpSpPr>
        <p:sp>
          <p:nvSpPr>
            <p:cNvPr id="18" name="Prostokąt zaokrąglony 17"/>
            <p:cNvSpPr/>
            <p:nvPr/>
          </p:nvSpPr>
          <p:spPr>
            <a:xfrm>
              <a:off x="251520" y="1264907"/>
              <a:ext cx="4527142" cy="41918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rostokąt 18"/>
            <p:cNvSpPr/>
            <p:nvPr/>
          </p:nvSpPr>
          <p:spPr>
            <a:xfrm>
              <a:off x="271983" y="1285370"/>
              <a:ext cx="4486216" cy="378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83" tIns="0" rIns="241883" bIns="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b="1" dirty="0">
                  <a:solidFill>
                    <a:schemeClr val="bg1"/>
                  </a:solidFill>
                </a:rPr>
                <a:t>Wprowadzone zmiany</a:t>
              </a:r>
              <a:endParaRPr lang="pl-PL" sz="20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678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3"/>
          <p:cNvGrpSpPr/>
          <p:nvPr/>
        </p:nvGrpSpPr>
        <p:grpSpPr>
          <a:xfrm>
            <a:off x="-1970" y="6230530"/>
            <a:ext cx="9144985" cy="627469"/>
            <a:chOff x="-1970" y="6093296"/>
            <a:chExt cx="9144985" cy="764704"/>
          </a:xfrm>
        </p:grpSpPr>
        <p:grpSp>
          <p:nvGrpSpPr>
            <p:cNvPr id="6" name="Grupa 9"/>
            <p:cNvGrpSpPr/>
            <p:nvPr/>
          </p:nvGrpSpPr>
          <p:grpSpPr>
            <a:xfrm>
              <a:off x="-1970" y="6093296"/>
              <a:ext cx="9144985" cy="764704"/>
              <a:chOff x="-1970" y="6093296"/>
              <a:chExt cx="9144985" cy="764704"/>
            </a:xfrm>
          </p:grpSpPr>
          <p:grpSp>
            <p:nvGrpSpPr>
              <p:cNvPr id="7" name="Grupa 5"/>
              <p:cNvGrpSpPr/>
              <p:nvPr/>
            </p:nvGrpSpPr>
            <p:grpSpPr>
              <a:xfrm>
                <a:off x="-1970" y="6093296"/>
                <a:ext cx="9144985" cy="764704"/>
                <a:chOff x="-985" y="5926968"/>
                <a:chExt cx="9144985" cy="620688"/>
              </a:xfrm>
            </p:grpSpPr>
            <p:sp>
              <p:nvSpPr>
                <p:cNvPr id="5" name="Prostokąt 4"/>
                <p:cNvSpPr/>
                <p:nvPr/>
              </p:nvSpPr>
              <p:spPr>
                <a:xfrm>
                  <a:off x="0" y="5926968"/>
                  <a:ext cx="9144000" cy="620688"/>
                </a:xfrm>
                <a:prstGeom prst="rect">
                  <a:avLst/>
                </a:prstGeom>
                <a:solidFill>
                  <a:srgbClr val="008F36"/>
                </a:solidFill>
                <a:ln>
                  <a:solidFill>
                    <a:srgbClr val="008F3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" name="Prostokąt 3"/>
                <p:cNvSpPr/>
                <p:nvPr/>
              </p:nvSpPr>
              <p:spPr>
                <a:xfrm>
                  <a:off x="-985" y="6394542"/>
                  <a:ext cx="9144000" cy="153113"/>
                </a:xfrm>
                <a:prstGeom prst="rect">
                  <a:avLst/>
                </a:prstGeom>
                <a:solidFill>
                  <a:srgbClr val="004393"/>
                </a:solidFill>
                <a:ln>
                  <a:solidFill>
                    <a:srgbClr val="00439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srgbClr val="004393"/>
                    </a:solidFill>
                  </a:endParaRPr>
                </a:p>
              </p:txBody>
            </p:sp>
          </p:grpSp>
          <p:sp>
            <p:nvSpPr>
              <p:cNvPr id="9" name="pole tekstowe 8"/>
              <p:cNvSpPr txBox="1"/>
              <p:nvPr/>
            </p:nvSpPr>
            <p:spPr>
              <a:xfrm>
                <a:off x="6444208" y="6165304"/>
                <a:ext cx="2592288" cy="318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100" dirty="0" smtClean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Ministerstwo Rolnictwa i Rozwoju Wsi</a:t>
                </a:r>
                <a:r>
                  <a:rPr lang="pl-PL" sz="1100" dirty="0" smtClean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pl-PL" sz="11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cxnSp>
          <p:nvCxnSpPr>
            <p:cNvPr id="12" name="Łącznik prostoliniowy 11"/>
            <p:cNvCxnSpPr/>
            <p:nvPr/>
          </p:nvCxnSpPr>
          <p:spPr>
            <a:xfrm>
              <a:off x="-1970" y="6165304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17"/>
          <p:cNvGrpSpPr/>
          <p:nvPr/>
        </p:nvGrpSpPr>
        <p:grpSpPr>
          <a:xfrm>
            <a:off x="-1970" y="-1"/>
            <a:ext cx="9144000" cy="476673"/>
            <a:chOff x="-1970" y="-1"/>
            <a:chExt cx="9144000" cy="476673"/>
          </a:xfrm>
        </p:grpSpPr>
        <p:cxnSp>
          <p:nvCxnSpPr>
            <p:cNvPr id="16" name="Łącznik prostoliniowy 15"/>
            <p:cNvCxnSpPr/>
            <p:nvPr/>
          </p:nvCxnSpPr>
          <p:spPr>
            <a:xfrm>
              <a:off x="-1970" y="476672"/>
              <a:ext cx="9144000" cy="0"/>
            </a:xfrm>
            <a:prstGeom prst="line">
              <a:avLst/>
            </a:prstGeom>
            <a:ln>
              <a:solidFill>
                <a:srgbClr val="008F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Prostokąt 16"/>
            <p:cNvSpPr/>
            <p:nvPr/>
          </p:nvSpPr>
          <p:spPr>
            <a:xfrm>
              <a:off x="0" y="-1"/>
              <a:ext cx="9142030" cy="196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0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436052" y="1556792"/>
            <a:ext cx="8568952" cy="370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Modyfikacja warunków powodujących pozostawienie wniosku bez rozpatrzenia</a:t>
            </a: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bez „nośnika danych”</a:t>
            </a: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bez opisu planowanej operacji</a:t>
            </a: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bez danych osób upoważnionych do reprezentowania grupy</a:t>
            </a:r>
          </a:p>
          <a:p>
            <a:pPr marL="914400" lvl="1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8F36"/>
                </a:solidFill>
                <a:latin typeface="Calibri" panose="020F0502020204030204" pitchFamily="34" charset="0"/>
              </a:rPr>
              <a:t>bez pełnomocnictwa</a:t>
            </a:r>
          </a:p>
          <a:p>
            <a:pPr marL="457200" lvl="0" indent="-2857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Rozdzielenie liczby zakresów operacji, za które przyznawana punktacja, tak aby nie nakładały się w przypadku realizacji 2-óch zakresów operacji</a:t>
            </a: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Usunięcie kryterium punktującego krótki czas realizacji operacji</a:t>
            </a: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Zmniejszenie minimalnej liczby punktów (18 zamiast 24)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65321" y="476672"/>
            <a:ext cx="4527142" cy="419181"/>
            <a:chOff x="251520" y="606424"/>
            <a:chExt cx="4527142" cy="419181"/>
          </a:xfrm>
        </p:grpSpPr>
        <p:sp>
          <p:nvSpPr>
            <p:cNvPr id="18" name="Prostokąt zaokrąglony 17"/>
            <p:cNvSpPr/>
            <p:nvPr/>
          </p:nvSpPr>
          <p:spPr>
            <a:xfrm>
              <a:off x="251520" y="606424"/>
              <a:ext cx="4527142" cy="41918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rostokąt 18"/>
            <p:cNvSpPr/>
            <p:nvPr/>
          </p:nvSpPr>
          <p:spPr>
            <a:xfrm>
              <a:off x="271983" y="626887"/>
              <a:ext cx="4486216" cy="378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83" tIns="0" rIns="241883" bIns="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b="1" dirty="0">
                  <a:solidFill>
                    <a:schemeClr val="bg1"/>
                  </a:solidFill>
                </a:rPr>
                <a:t>Wprowadzone zmiany</a:t>
              </a:r>
              <a:endParaRPr lang="pl-PL" sz="20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19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3"/>
          <p:cNvGrpSpPr/>
          <p:nvPr/>
        </p:nvGrpSpPr>
        <p:grpSpPr>
          <a:xfrm>
            <a:off x="-1970" y="6230530"/>
            <a:ext cx="9144985" cy="627469"/>
            <a:chOff x="-1970" y="6093296"/>
            <a:chExt cx="9144985" cy="764704"/>
          </a:xfrm>
        </p:grpSpPr>
        <p:grpSp>
          <p:nvGrpSpPr>
            <p:cNvPr id="6" name="Grupa 9"/>
            <p:cNvGrpSpPr/>
            <p:nvPr/>
          </p:nvGrpSpPr>
          <p:grpSpPr>
            <a:xfrm>
              <a:off x="-1970" y="6093296"/>
              <a:ext cx="9144985" cy="764704"/>
              <a:chOff x="-1970" y="6093296"/>
              <a:chExt cx="9144985" cy="764704"/>
            </a:xfrm>
          </p:grpSpPr>
          <p:grpSp>
            <p:nvGrpSpPr>
              <p:cNvPr id="7" name="Grupa 5"/>
              <p:cNvGrpSpPr/>
              <p:nvPr/>
            </p:nvGrpSpPr>
            <p:grpSpPr>
              <a:xfrm>
                <a:off x="-1970" y="6093296"/>
                <a:ext cx="9144985" cy="764704"/>
                <a:chOff x="-985" y="5926968"/>
                <a:chExt cx="9144985" cy="620688"/>
              </a:xfrm>
            </p:grpSpPr>
            <p:sp>
              <p:nvSpPr>
                <p:cNvPr id="5" name="Prostokąt 4"/>
                <p:cNvSpPr/>
                <p:nvPr/>
              </p:nvSpPr>
              <p:spPr>
                <a:xfrm>
                  <a:off x="0" y="5926968"/>
                  <a:ext cx="9144000" cy="620688"/>
                </a:xfrm>
                <a:prstGeom prst="rect">
                  <a:avLst/>
                </a:prstGeom>
                <a:solidFill>
                  <a:srgbClr val="008F36"/>
                </a:solidFill>
                <a:ln>
                  <a:solidFill>
                    <a:srgbClr val="008F3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" name="Prostokąt 3"/>
                <p:cNvSpPr/>
                <p:nvPr/>
              </p:nvSpPr>
              <p:spPr>
                <a:xfrm>
                  <a:off x="-985" y="6394542"/>
                  <a:ext cx="9144000" cy="153113"/>
                </a:xfrm>
                <a:prstGeom prst="rect">
                  <a:avLst/>
                </a:prstGeom>
                <a:solidFill>
                  <a:srgbClr val="004393"/>
                </a:solidFill>
                <a:ln>
                  <a:solidFill>
                    <a:srgbClr val="00439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srgbClr val="004393"/>
                    </a:solidFill>
                  </a:endParaRPr>
                </a:p>
              </p:txBody>
            </p:sp>
          </p:grpSp>
          <p:sp>
            <p:nvSpPr>
              <p:cNvPr id="9" name="pole tekstowe 8"/>
              <p:cNvSpPr txBox="1"/>
              <p:nvPr/>
            </p:nvSpPr>
            <p:spPr>
              <a:xfrm>
                <a:off x="6444208" y="6165304"/>
                <a:ext cx="2592288" cy="318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100" dirty="0" smtClean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Ministerstwo Rolnictwa i Rozwoju Wsi</a:t>
                </a:r>
                <a:r>
                  <a:rPr lang="pl-PL" sz="1100" dirty="0" smtClean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pl-PL" sz="11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cxnSp>
          <p:nvCxnSpPr>
            <p:cNvPr id="12" name="Łącznik prostoliniowy 11"/>
            <p:cNvCxnSpPr/>
            <p:nvPr/>
          </p:nvCxnSpPr>
          <p:spPr>
            <a:xfrm>
              <a:off x="-1970" y="6165304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17"/>
          <p:cNvGrpSpPr/>
          <p:nvPr/>
        </p:nvGrpSpPr>
        <p:grpSpPr>
          <a:xfrm>
            <a:off x="-1970" y="-1"/>
            <a:ext cx="9144000" cy="476673"/>
            <a:chOff x="-1970" y="-1"/>
            <a:chExt cx="9144000" cy="476673"/>
          </a:xfrm>
        </p:grpSpPr>
        <p:cxnSp>
          <p:nvCxnSpPr>
            <p:cNvPr id="16" name="Łącznik prostoliniowy 15"/>
            <p:cNvCxnSpPr/>
            <p:nvPr/>
          </p:nvCxnSpPr>
          <p:spPr>
            <a:xfrm>
              <a:off x="-1970" y="476672"/>
              <a:ext cx="9144000" cy="0"/>
            </a:xfrm>
            <a:prstGeom prst="line">
              <a:avLst/>
            </a:prstGeom>
            <a:ln>
              <a:solidFill>
                <a:srgbClr val="008F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Prostokąt 16"/>
            <p:cNvSpPr/>
            <p:nvPr/>
          </p:nvSpPr>
          <p:spPr>
            <a:xfrm>
              <a:off x="0" y="-1"/>
              <a:ext cx="9142030" cy="196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0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524011" y="2036149"/>
            <a:ext cx="81369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Weksel i deklaracja wekslowa podpisywane przez co najmniej jednego beneficjenta, a suma kwot wskazanych w deklaracjach wekslowych jest równa kwocie przyznanej </a:t>
            </a:r>
            <a:r>
              <a:rPr lang="pl-PL" sz="2000" dirty="0" smtClean="0">
                <a:latin typeface="Calibri" panose="020F0502020204030204" pitchFamily="34" charset="0"/>
              </a:rPr>
              <a:t>pomocy na </a:t>
            </a:r>
            <a:r>
              <a:rPr lang="pl-PL" sz="2000" dirty="0">
                <a:latin typeface="Calibri" panose="020F0502020204030204" pitchFamily="34" charset="0"/>
              </a:rPr>
              <a:t>operację, oraz </a:t>
            </a:r>
            <a:r>
              <a:rPr lang="pl-PL" sz="2000" dirty="0" smtClean="0">
                <a:latin typeface="Calibri" panose="020F0502020204030204" pitchFamily="34" charset="0"/>
              </a:rPr>
              <a:t>uwzględnia </a:t>
            </a:r>
            <a:r>
              <a:rPr lang="pl-PL" sz="2000" dirty="0">
                <a:latin typeface="Calibri" panose="020F0502020204030204" pitchFamily="34" charset="0"/>
              </a:rPr>
              <a:t>zobowiązania powstałe z tytułu zwrotu tych kwot po terminie</a:t>
            </a: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  <a:p>
            <a:pPr marL="514350" lvl="0" indent="-34290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Wydłużenie (do 30 września br.) terminu na </a:t>
            </a:r>
            <a:r>
              <a:rPr lang="pl-PL" sz="2000" dirty="0" smtClean="0">
                <a:latin typeface="Calibri" panose="020F0502020204030204" pitchFamily="34" charset="0"/>
              </a:rPr>
              <a:t>publikację </a:t>
            </a:r>
            <a:r>
              <a:rPr lang="pl-PL" sz="2000" dirty="0">
                <a:latin typeface="Calibri" panose="020F0502020204030204" pitchFamily="34" charset="0"/>
              </a:rPr>
              <a:t>listy rankingowej dla II naboru przez ARiMR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65321" y="476672"/>
            <a:ext cx="4527142" cy="419181"/>
            <a:chOff x="251520" y="756941"/>
            <a:chExt cx="4527142" cy="419181"/>
          </a:xfrm>
        </p:grpSpPr>
        <p:sp>
          <p:nvSpPr>
            <p:cNvPr id="18" name="Prostokąt zaokrąglony 17"/>
            <p:cNvSpPr/>
            <p:nvPr/>
          </p:nvSpPr>
          <p:spPr>
            <a:xfrm>
              <a:off x="251520" y="756941"/>
              <a:ext cx="4527142" cy="41918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rostokąt 18"/>
            <p:cNvSpPr/>
            <p:nvPr/>
          </p:nvSpPr>
          <p:spPr>
            <a:xfrm>
              <a:off x="271983" y="777404"/>
              <a:ext cx="4486216" cy="378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83" tIns="0" rIns="241883" bIns="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b="1" dirty="0">
                  <a:solidFill>
                    <a:schemeClr val="bg1"/>
                  </a:solidFill>
                </a:rPr>
                <a:t>Wprowadzone zmiany</a:t>
              </a:r>
              <a:endParaRPr lang="pl-PL" sz="20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292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3"/>
          <p:cNvGrpSpPr/>
          <p:nvPr/>
        </p:nvGrpSpPr>
        <p:grpSpPr>
          <a:xfrm>
            <a:off x="-1970" y="6230530"/>
            <a:ext cx="9144985" cy="627469"/>
            <a:chOff x="-1970" y="6093296"/>
            <a:chExt cx="9144985" cy="764704"/>
          </a:xfrm>
        </p:grpSpPr>
        <p:grpSp>
          <p:nvGrpSpPr>
            <p:cNvPr id="6" name="Grupa 9"/>
            <p:cNvGrpSpPr/>
            <p:nvPr/>
          </p:nvGrpSpPr>
          <p:grpSpPr>
            <a:xfrm>
              <a:off x="-1970" y="6093296"/>
              <a:ext cx="9144985" cy="764704"/>
              <a:chOff x="-1970" y="6093296"/>
              <a:chExt cx="9144985" cy="764704"/>
            </a:xfrm>
          </p:grpSpPr>
          <p:grpSp>
            <p:nvGrpSpPr>
              <p:cNvPr id="7" name="Grupa 5"/>
              <p:cNvGrpSpPr/>
              <p:nvPr/>
            </p:nvGrpSpPr>
            <p:grpSpPr>
              <a:xfrm>
                <a:off x="-1970" y="6093296"/>
                <a:ext cx="9144985" cy="764704"/>
                <a:chOff x="-985" y="5926968"/>
                <a:chExt cx="9144985" cy="620688"/>
              </a:xfrm>
            </p:grpSpPr>
            <p:sp>
              <p:nvSpPr>
                <p:cNvPr id="5" name="Prostokąt 4"/>
                <p:cNvSpPr/>
                <p:nvPr/>
              </p:nvSpPr>
              <p:spPr>
                <a:xfrm>
                  <a:off x="0" y="5926968"/>
                  <a:ext cx="9144000" cy="620688"/>
                </a:xfrm>
                <a:prstGeom prst="rect">
                  <a:avLst/>
                </a:prstGeom>
                <a:solidFill>
                  <a:srgbClr val="008F36"/>
                </a:solidFill>
                <a:ln>
                  <a:solidFill>
                    <a:srgbClr val="008F3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" name="Prostokąt 3"/>
                <p:cNvSpPr/>
                <p:nvPr/>
              </p:nvSpPr>
              <p:spPr>
                <a:xfrm>
                  <a:off x="-985" y="6394542"/>
                  <a:ext cx="9144000" cy="153113"/>
                </a:xfrm>
                <a:prstGeom prst="rect">
                  <a:avLst/>
                </a:prstGeom>
                <a:solidFill>
                  <a:srgbClr val="004393"/>
                </a:solidFill>
                <a:ln>
                  <a:solidFill>
                    <a:srgbClr val="00439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solidFill>
                      <a:srgbClr val="004393"/>
                    </a:solidFill>
                  </a:endParaRPr>
                </a:p>
              </p:txBody>
            </p:sp>
          </p:grpSp>
          <p:sp>
            <p:nvSpPr>
              <p:cNvPr id="9" name="pole tekstowe 8"/>
              <p:cNvSpPr txBox="1"/>
              <p:nvPr/>
            </p:nvSpPr>
            <p:spPr>
              <a:xfrm>
                <a:off x="6444208" y="6165304"/>
                <a:ext cx="2592288" cy="318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100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Ministerstwo Rolnictwa i Rozwoju Wsi</a:t>
                </a:r>
                <a:r>
                  <a:rPr lang="pl-PL" sz="11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pl-PL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cxnSp>
          <p:nvCxnSpPr>
            <p:cNvPr id="12" name="Łącznik prostoliniowy 11"/>
            <p:cNvCxnSpPr/>
            <p:nvPr/>
          </p:nvCxnSpPr>
          <p:spPr>
            <a:xfrm>
              <a:off x="-1970" y="6165304"/>
              <a:ext cx="91440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17"/>
          <p:cNvGrpSpPr/>
          <p:nvPr/>
        </p:nvGrpSpPr>
        <p:grpSpPr>
          <a:xfrm>
            <a:off x="-1970" y="-1"/>
            <a:ext cx="9144000" cy="476673"/>
            <a:chOff x="-1970" y="-1"/>
            <a:chExt cx="9144000" cy="476673"/>
          </a:xfrm>
        </p:grpSpPr>
        <p:cxnSp>
          <p:nvCxnSpPr>
            <p:cNvPr id="16" name="Łącznik prostoliniowy 15"/>
            <p:cNvCxnSpPr/>
            <p:nvPr/>
          </p:nvCxnSpPr>
          <p:spPr>
            <a:xfrm>
              <a:off x="-1970" y="476672"/>
              <a:ext cx="9144000" cy="0"/>
            </a:xfrm>
            <a:prstGeom prst="line">
              <a:avLst/>
            </a:prstGeom>
            <a:ln>
              <a:solidFill>
                <a:srgbClr val="008F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Prostokąt 16"/>
            <p:cNvSpPr/>
            <p:nvPr/>
          </p:nvSpPr>
          <p:spPr>
            <a:xfrm>
              <a:off x="0" y="-1"/>
              <a:ext cx="9142030" cy="196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0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rgbClr val="0043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73279086"/>
              </p:ext>
            </p:extLst>
          </p:nvPr>
        </p:nvGraphicFramePr>
        <p:xfrm>
          <a:off x="1970" y="620688"/>
          <a:ext cx="9142030" cy="5799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1652360" y="2276872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Dziękuję za uwagę.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27288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99157</TotalTime>
  <Words>401</Words>
  <Application>Microsoft Office PowerPoint</Application>
  <PresentationFormat>Pokaz na ekranie (4:3)</PresentationFormat>
  <Paragraphs>78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MRiRW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Dudek Monika</dc:creator>
  <cp:lastModifiedBy>Zapora Katarzyna</cp:lastModifiedBy>
  <cp:revision>1662</cp:revision>
  <cp:lastPrinted>2019-03-01T09:09:30Z</cp:lastPrinted>
  <dcterms:created xsi:type="dcterms:W3CDTF">2015-10-01T14:01:04Z</dcterms:created>
  <dcterms:modified xsi:type="dcterms:W3CDTF">2019-12-02T08:55:41Z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