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8" r:id="rId2"/>
    <p:sldMasterId id="2147483710" r:id="rId3"/>
    <p:sldMasterId id="2147483758" r:id="rId4"/>
    <p:sldMasterId id="2147483770" r:id="rId5"/>
    <p:sldMasterId id="2147483722" r:id="rId6"/>
    <p:sldMasterId id="2147483734" r:id="rId7"/>
    <p:sldMasterId id="2147483746" r:id="rId8"/>
  </p:sldMasterIdLst>
  <p:notesMasterIdLst>
    <p:notesMasterId r:id="rId21"/>
  </p:notesMasterIdLst>
  <p:handoutMasterIdLst>
    <p:handoutMasterId r:id="rId22"/>
  </p:handoutMasterIdLst>
  <p:sldIdLst>
    <p:sldId id="260" r:id="rId9"/>
    <p:sldId id="441" r:id="rId10"/>
    <p:sldId id="453" r:id="rId11"/>
    <p:sldId id="442" r:id="rId12"/>
    <p:sldId id="443" r:id="rId13"/>
    <p:sldId id="455" r:id="rId14"/>
    <p:sldId id="444" r:id="rId15"/>
    <p:sldId id="447" r:id="rId16"/>
    <p:sldId id="445" r:id="rId17"/>
    <p:sldId id="454" r:id="rId18"/>
    <p:sldId id="452" r:id="rId19"/>
    <p:sldId id="426" r:id="rId20"/>
  </p:sldIdLst>
  <p:sldSz cx="9144000" cy="6858000" type="screen4x3"/>
  <p:notesSz cx="6797675" cy="9928225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Styl pośredni 2 — Ak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 pośredni 2 — Ak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7292A2E-F333-43FB-9621-5CBBE7FDCDCB}" styleName="Styl jasny 2 — Ak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57" autoAdjust="0"/>
    <p:restoredTop sz="89053" autoAdjust="0"/>
  </p:normalViewPr>
  <p:slideViewPr>
    <p:cSldViewPr snapToGrid="0">
      <p:cViewPr varScale="1">
        <p:scale>
          <a:sx n="101" d="100"/>
          <a:sy n="101" d="100"/>
        </p:scale>
        <p:origin x="188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2973AD-2367-41E1-97F4-16554D8753F4}" type="datetimeFigureOut">
              <a:rPr lang="pl-PL" smtClean="0"/>
              <a:pPr/>
              <a:t>2016-03-02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82C12D-8924-4080-BE68-D9A0AD54654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828300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287A1D-271A-40A8-96BD-81DC9395BAFD}" type="datetimeFigureOut">
              <a:rPr lang="pl-PL" smtClean="0"/>
              <a:t>2016-03-02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BA53D8-4A1F-425E-AFD7-7839393629D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94718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A53D8-4A1F-425E-AFD7-7839393629DC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1476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A53D8-4A1F-425E-AFD7-7839393629DC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871357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A53D8-4A1F-425E-AFD7-7839393629DC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935312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A53D8-4A1F-425E-AFD7-7839393629DC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178331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A53D8-4A1F-425E-AFD7-7839393629DC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218777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A53D8-4A1F-425E-AFD7-7839393629DC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136506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A53D8-4A1F-425E-AFD7-7839393629DC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45709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A53D8-4A1F-425E-AFD7-7839393629DC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612420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A53D8-4A1F-425E-AFD7-7839393629DC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324566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A53D8-4A1F-425E-AFD7-7839393629DC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43995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4.jpeg"/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5.jpeg"/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-114300"/>
            <a:ext cx="4648200" cy="1155455"/>
          </a:xfrm>
          <a:prstGeom prst="rect">
            <a:avLst/>
          </a:prstGeom>
        </p:spPr>
      </p:pic>
      <p:sp>
        <p:nvSpPr>
          <p:cNvPr id="13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4" name="Symbol zastępczy tekstu 7"/>
          <p:cNvSpPr>
            <a:spLocks noGrp="1"/>
          </p:cNvSpPr>
          <p:nvPr>
            <p:ph idx="10" hasCustomPrompt="1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dirty="0" smtClean="0"/>
              <a:t>Kliknij, aby dodać tytuł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311754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2749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0420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Układ niestandardow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-114300"/>
            <a:ext cx="4648200" cy="1155455"/>
          </a:xfrm>
          <a:prstGeom prst="rect">
            <a:avLst/>
          </a:prstGeom>
        </p:spPr>
      </p:pic>
      <p:sp>
        <p:nvSpPr>
          <p:cNvPr id="7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8" name="Symbol zastępczy tekstu 7"/>
          <p:cNvSpPr>
            <a:spLocks noGrp="1"/>
          </p:cNvSpPr>
          <p:nvPr>
            <p:ph idx="10" hasCustomPrompt="1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dirty="0" smtClean="0"/>
              <a:t>Kliknij, aby dodać tytuł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677409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1" y="-110752"/>
            <a:ext cx="4648200" cy="1155455"/>
          </a:xfrm>
          <a:prstGeom prst="rect">
            <a:avLst/>
          </a:prstGeom>
        </p:spPr>
      </p:pic>
      <p:sp>
        <p:nvSpPr>
          <p:cNvPr id="6" name="Symbol zastępczy tekstu 7"/>
          <p:cNvSpPr>
            <a:spLocks noGrp="1"/>
          </p:cNvSpPr>
          <p:nvPr>
            <p:ph idx="10" hasCustomPrompt="1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dirty="0" smtClean="0"/>
              <a:t>Kliknij, aby dodać tytuł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77537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1" y="-110752"/>
            <a:ext cx="4648200" cy="1155455"/>
          </a:xfrm>
          <a:prstGeom prst="rect">
            <a:avLst/>
          </a:prstGeom>
        </p:spPr>
      </p:pic>
      <p:sp>
        <p:nvSpPr>
          <p:cNvPr id="6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  <p:sp>
        <p:nvSpPr>
          <p:cNvPr id="8" name="Symbol zastępczy tekstu 7"/>
          <p:cNvSpPr>
            <a:spLocks noGrp="1"/>
          </p:cNvSpPr>
          <p:nvPr>
            <p:ph idx="10" hasCustomPrompt="1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dirty="0" smtClean="0"/>
              <a:t>Kliknij, aby dodać tytuł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226583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550" y="-115812"/>
            <a:ext cx="4248150" cy="105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8940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550" y="-115812"/>
            <a:ext cx="4248150" cy="105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1782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550" y="-115812"/>
            <a:ext cx="4248150" cy="105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8366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550" y="-115812"/>
            <a:ext cx="4248150" cy="105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0650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10" name="Obraz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550" y="-115812"/>
            <a:ext cx="4248150" cy="105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5304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-114300"/>
            <a:ext cx="4648200" cy="1155455"/>
          </a:xfrm>
          <a:prstGeom prst="rect">
            <a:avLst/>
          </a:prstGeom>
        </p:spPr>
      </p:pic>
      <p:sp>
        <p:nvSpPr>
          <p:cNvPr id="7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8" name="Symbol zastępczy tekstu 7"/>
          <p:cNvSpPr>
            <a:spLocks noGrp="1"/>
          </p:cNvSpPr>
          <p:nvPr>
            <p:ph idx="10" hasCustomPrompt="1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dirty="0" smtClean="0"/>
              <a:t>Kliknij, aby dodać tytuł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677409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6" name="Obraz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550" y="-115812"/>
            <a:ext cx="4248150" cy="105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0187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550" y="-115812"/>
            <a:ext cx="4248150" cy="105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1663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550" y="-115812"/>
            <a:ext cx="4248150" cy="105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737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550" y="-115812"/>
            <a:ext cx="4248150" cy="105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8781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5" y="-114299"/>
            <a:ext cx="4660096" cy="1158412"/>
          </a:xfrm>
          <a:prstGeom prst="rect">
            <a:avLst/>
          </a:prstGeom>
        </p:spPr>
      </p:pic>
      <p:sp>
        <p:nvSpPr>
          <p:cNvPr id="6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  <p:sp>
        <p:nvSpPr>
          <p:cNvPr id="8" name="Symbol zastępczy tekstu 7"/>
          <p:cNvSpPr>
            <a:spLocks noGrp="1"/>
          </p:cNvSpPr>
          <p:nvPr>
            <p:ph idx="10" hasCustomPrompt="1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dirty="0" smtClean="0"/>
              <a:t>Kliknij, aby dodać tytuł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71736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5" y="-114299"/>
            <a:ext cx="4660096" cy="1158412"/>
          </a:xfrm>
          <a:prstGeom prst="rect">
            <a:avLst/>
          </a:prstGeom>
        </p:spPr>
      </p:pic>
      <p:sp>
        <p:nvSpPr>
          <p:cNvPr id="6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  <p:sp>
        <p:nvSpPr>
          <p:cNvPr id="8" name="Symbol zastępczy tekstu 7"/>
          <p:cNvSpPr>
            <a:spLocks noGrp="1"/>
          </p:cNvSpPr>
          <p:nvPr>
            <p:ph idx="10" hasCustomPrompt="1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dirty="0" smtClean="0"/>
              <a:t>Kliknij, aby dodać tytuł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53405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550" y="-137212"/>
            <a:ext cx="4248150" cy="105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6636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550" y="-137212"/>
            <a:ext cx="4248150" cy="105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051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550" y="-137212"/>
            <a:ext cx="4248150" cy="105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478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550" y="-137212"/>
            <a:ext cx="4248150" cy="105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4390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053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10" name="Obraz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550" y="-137212"/>
            <a:ext cx="4248150" cy="105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9727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6" name="Obraz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550" y="-137212"/>
            <a:ext cx="4248150" cy="105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899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550" y="-137212"/>
            <a:ext cx="4248150" cy="105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57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550" y="-137212"/>
            <a:ext cx="4248150" cy="105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4984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550" y="-137212"/>
            <a:ext cx="4248150" cy="105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43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-114301"/>
            <a:ext cx="4648200" cy="1155454"/>
          </a:xfrm>
          <a:prstGeom prst="rect">
            <a:avLst/>
          </a:prstGeom>
        </p:spPr>
      </p:pic>
      <p:sp>
        <p:nvSpPr>
          <p:cNvPr id="6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  <p:sp>
        <p:nvSpPr>
          <p:cNvPr id="8" name="Symbol zastępczy tekstu 7"/>
          <p:cNvSpPr>
            <a:spLocks noGrp="1"/>
          </p:cNvSpPr>
          <p:nvPr>
            <p:ph idx="10" hasCustomPrompt="1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dirty="0" smtClean="0"/>
              <a:t>Kliknij, aby dodać tytuł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312962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-114301"/>
            <a:ext cx="4648200" cy="1155454"/>
          </a:xfrm>
          <a:prstGeom prst="rect">
            <a:avLst/>
          </a:prstGeom>
        </p:spPr>
      </p:pic>
      <p:sp>
        <p:nvSpPr>
          <p:cNvPr id="6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  <p:sp>
        <p:nvSpPr>
          <p:cNvPr id="8" name="Symbol zastępczy tekstu 7"/>
          <p:cNvSpPr>
            <a:spLocks noGrp="1"/>
          </p:cNvSpPr>
          <p:nvPr>
            <p:ph idx="10" hasCustomPrompt="1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dirty="0" smtClean="0"/>
              <a:t>Kliknij, aby dodać tytuł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887806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716" y="-148914"/>
            <a:ext cx="4182291" cy="103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1086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716" y="-148914"/>
            <a:ext cx="4182291" cy="103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4760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918" y="-119582"/>
            <a:ext cx="4237781" cy="1053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661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10" name="Obraz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691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716" y="-148914"/>
            <a:ext cx="4182291" cy="103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199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10" name="Obraz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716" y="-148914"/>
            <a:ext cx="4182291" cy="103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933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6" name="Obraz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716" y="-148914"/>
            <a:ext cx="4182291" cy="103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9183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716" y="-148914"/>
            <a:ext cx="4182291" cy="103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0335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716" y="-148914"/>
            <a:ext cx="4182291" cy="103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052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716" y="-148914"/>
            <a:ext cx="4182291" cy="103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8542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ytułu 1"/>
          <p:cNvSpPr txBox="1">
            <a:spLocks/>
          </p:cNvSpPr>
          <p:nvPr userDrawn="1"/>
        </p:nvSpPr>
        <p:spPr>
          <a:xfrm>
            <a:off x="628650" y="4834393"/>
            <a:ext cx="7886700" cy="9223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-114301"/>
            <a:ext cx="4648200" cy="1155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7934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ytułu 1"/>
          <p:cNvSpPr txBox="1">
            <a:spLocks/>
          </p:cNvSpPr>
          <p:nvPr userDrawn="1"/>
        </p:nvSpPr>
        <p:spPr>
          <a:xfrm>
            <a:off x="628650" y="4834393"/>
            <a:ext cx="7886700" cy="9223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-114301"/>
            <a:ext cx="4648200" cy="1155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767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-139180"/>
            <a:ext cx="4299858" cy="1068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0410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-139180"/>
            <a:ext cx="4299858" cy="1068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85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10" name="Obraz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307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-139180"/>
            <a:ext cx="4299858" cy="1068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8066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-139180"/>
            <a:ext cx="4299858" cy="1068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147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10" name="Obraz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-139180"/>
            <a:ext cx="4299858" cy="1068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1070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6" name="Obraz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-139180"/>
            <a:ext cx="4299858" cy="1068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070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-139180"/>
            <a:ext cx="4299858" cy="1068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931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-139180"/>
            <a:ext cx="4299858" cy="1068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1703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-139180"/>
            <a:ext cx="4299858" cy="1068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6743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-114300"/>
            <a:ext cx="4648200" cy="1155455"/>
          </a:xfrm>
          <a:prstGeom prst="rect">
            <a:avLst/>
          </a:prstGeom>
        </p:spPr>
      </p:pic>
      <p:sp>
        <p:nvSpPr>
          <p:cNvPr id="7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  <p:sp>
        <p:nvSpPr>
          <p:cNvPr id="8" name="Symbol zastępczy tekstu 7"/>
          <p:cNvSpPr>
            <a:spLocks noGrp="1"/>
          </p:cNvSpPr>
          <p:nvPr>
            <p:ph idx="10" hasCustomPrompt="1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dirty="0" smtClean="0"/>
              <a:t>Kliknij, aby dodać tytuł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724350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-114300"/>
            <a:ext cx="4648200" cy="1155455"/>
          </a:xfrm>
          <a:prstGeom prst="rect">
            <a:avLst/>
          </a:prstGeom>
        </p:spPr>
      </p:pic>
      <p:sp>
        <p:nvSpPr>
          <p:cNvPr id="7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  <p:sp>
        <p:nvSpPr>
          <p:cNvPr id="8" name="Symbol zastępczy tekstu 7"/>
          <p:cNvSpPr>
            <a:spLocks noGrp="1"/>
          </p:cNvSpPr>
          <p:nvPr>
            <p:ph idx="10" hasCustomPrompt="1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dirty="0" smtClean="0"/>
              <a:t>Kliknij, aby dodać tytuł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43181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138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11" name="Obraz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3315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96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310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400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11" name="Obraz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139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067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6" name="Obraz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994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396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4278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ytułu 1"/>
          <p:cNvSpPr txBox="1">
            <a:spLocks/>
          </p:cNvSpPr>
          <p:nvPr userDrawn="1"/>
        </p:nvSpPr>
        <p:spPr>
          <a:xfrm>
            <a:off x="628650" y="4834393"/>
            <a:ext cx="7886700" cy="9223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-114300"/>
            <a:ext cx="4648200" cy="1155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919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ytułu 1"/>
          <p:cNvSpPr txBox="1">
            <a:spLocks/>
          </p:cNvSpPr>
          <p:nvPr userDrawn="1"/>
        </p:nvSpPr>
        <p:spPr>
          <a:xfrm>
            <a:off x="628650" y="4834393"/>
            <a:ext cx="7886700" cy="9223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-114300"/>
            <a:ext cx="4648200" cy="1155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9025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13" name="Obraz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289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032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549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979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7374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10" name="Obraz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2809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6" name="Obraz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421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3505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900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626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ytułu 1"/>
          <p:cNvSpPr txBox="1">
            <a:spLocks/>
          </p:cNvSpPr>
          <p:nvPr userDrawn="1"/>
        </p:nvSpPr>
        <p:spPr>
          <a:xfrm>
            <a:off x="628650" y="4834393"/>
            <a:ext cx="7886700" cy="9223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-114300"/>
            <a:ext cx="4648200" cy="1155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808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476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ytułu 1"/>
          <p:cNvSpPr txBox="1">
            <a:spLocks/>
          </p:cNvSpPr>
          <p:nvPr userDrawn="1"/>
        </p:nvSpPr>
        <p:spPr>
          <a:xfrm>
            <a:off x="628650" y="4834393"/>
            <a:ext cx="7886700" cy="9223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-114300"/>
            <a:ext cx="4648200" cy="1155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877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7231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661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485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791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11" name="Obraz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508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0984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6" name="Obraz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561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343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897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6" name="Obraz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625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Układ niestandardow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-114300"/>
            <a:ext cx="4648200" cy="1155455"/>
          </a:xfrm>
          <a:prstGeom prst="rect">
            <a:avLst/>
          </a:prstGeom>
        </p:spPr>
      </p:pic>
      <p:sp>
        <p:nvSpPr>
          <p:cNvPr id="7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8" name="Symbol zastępczy tekstu 7"/>
          <p:cNvSpPr>
            <a:spLocks noGrp="1"/>
          </p:cNvSpPr>
          <p:nvPr>
            <p:ph idx="10" hasCustomPrompt="1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dirty="0" smtClean="0"/>
              <a:t>Kliknij, aby dodać tytuł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677409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1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16.jpe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22.jpe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image" Target="../media/image27.jpeg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image" Target="../media/image30.jpeg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image" Target="../media/image3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958847"/>
            <a:ext cx="7886700" cy="9334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463799"/>
            <a:ext cx="7886700" cy="3713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8765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797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958847"/>
            <a:ext cx="7886700" cy="9334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463799"/>
            <a:ext cx="7886700" cy="3713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34703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958847"/>
            <a:ext cx="7886700" cy="9334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463799"/>
            <a:ext cx="7886700" cy="3713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58813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958847"/>
            <a:ext cx="7886700" cy="9334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463799"/>
            <a:ext cx="7886700" cy="3713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8121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958847"/>
            <a:ext cx="7886700" cy="9334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463799"/>
            <a:ext cx="7886700" cy="3713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13914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958847"/>
            <a:ext cx="7886700" cy="9334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463799"/>
            <a:ext cx="7886700" cy="3713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30263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958847"/>
            <a:ext cx="7886700" cy="9334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463799"/>
            <a:ext cx="7886700" cy="3713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17019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958847"/>
            <a:ext cx="7886700" cy="9334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463799"/>
            <a:ext cx="7886700" cy="3713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76939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96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6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6.xml"/><Relationship Id="rId6" Type="http://schemas.openxmlformats.org/officeDocument/2006/relationships/image" Target="../media/image60.png"/><Relationship Id="rId5" Type="http://schemas.openxmlformats.org/officeDocument/2006/relationships/image" Target="../media/image59.emf"/><Relationship Id="rId4" Type="http://schemas.openxmlformats.org/officeDocument/2006/relationships/hyperlink" Target="http://kujawsko-pomorskie.pl/pliki/wiadomosci/20160113_rozwoj/Mapa_LGD.pdf#page=1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6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6.xml"/><Relationship Id="rId4" Type="http://schemas.openxmlformats.org/officeDocument/2006/relationships/image" Target="../media/image4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6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6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6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6.xml"/><Relationship Id="rId4" Type="http://schemas.openxmlformats.org/officeDocument/2006/relationships/image" Target="../media/image4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37.jpe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6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10" Type="http://schemas.openxmlformats.org/officeDocument/2006/relationships/image" Target="../media/image55.jpeg"/><Relationship Id="rId4" Type="http://schemas.openxmlformats.org/officeDocument/2006/relationships/image" Target="../media/image49.emf"/><Relationship Id="rId9" Type="http://schemas.openxmlformats.org/officeDocument/2006/relationships/image" Target="../media/image5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6.xml"/><Relationship Id="rId4" Type="http://schemas.openxmlformats.org/officeDocument/2006/relationships/image" Target="../media/image5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238125" y="1952625"/>
            <a:ext cx="8667750" cy="4067175"/>
          </a:xfrm>
        </p:spPr>
        <p:txBody>
          <a:bodyPr>
            <a:noAutofit/>
          </a:bodyPr>
          <a:lstStyle/>
          <a:p>
            <a:endParaRPr lang="pl-PL" sz="2400" b="1" i="1" dirty="0" smtClean="0">
              <a:solidFill>
                <a:srgbClr val="003399"/>
              </a:solidFill>
              <a:latin typeface="Cambria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pl-PL" sz="2000" b="1" i="1" dirty="0" smtClean="0">
                <a:solidFill>
                  <a:schemeClr val="tx1"/>
                </a:solidFill>
                <a:latin typeface="+mj-lt"/>
              </a:rPr>
              <a:t>ZAKRES I FORMY ZAANGAŻOWANIA</a:t>
            </a:r>
            <a:br>
              <a:rPr lang="pl-PL" sz="2000" b="1" i="1" dirty="0" smtClean="0">
                <a:solidFill>
                  <a:schemeClr val="tx1"/>
                </a:solidFill>
                <a:latin typeface="+mj-lt"/>
              </a:rPr>
            </a:br>
            <a:r>
              <a:rPr lang="pl-PL" b="1" i="1" dirty="0" smtClean="0">
                <a:solidFill>
                  <a:schemeClr val="tx1"/>
                </a:solidFill>
                <a:latin typeface="+mj-lt"/>
              </a:rPr>
              <a:t> LOKALNYCH GRUP DZIAŁANIA </a:t>
            </a:r>
            <a:br>
              <a:rPr lang="pl-PL" b="1" i="1" dirty="0" smtClean="0">
                <a:solidFill>
                  <a:schemeClr val="tx1"/>
                </a:solidFill>
                <a:latin typeface="+mj-lt"/>
              </a:rPr>
            </a:br>
            <a:r>
              <a:rPr lang="pl-PL" sz="2000" b="1" i="1" dirty="0" smtClean="0">
                <a:solidFill>
                  <a:schemeClr val="tx1"/>
                </a:solidFill>
                <a:latin typeface="+mj-lt"/>
              </a:rPr>
              <a:t>WE WDRAŻANIE </a:t>
            </a:r>
            <a:br>
              <a:rPr lang="pl-PL" sz="2000" b="1" i="1" dirty="0" smtClean="0">
                <a:solidFill>
                  <a:schemeClr val="tx1"/>
                </a:solidFill>
                <a:latin typeface="+mj-lt"/>
              </a:rPr>
            </a:br>
            <a:r>
              <a:rPr lang="pl-PL" b="1" i="1" dirty="0" smtClean="0">
                <a:solidFill>
                  <a:schemeClr val="tx1"/>
                </a:solidFill>
                <a:latin typeface="+mj-lt"/>
              </a:rPr>
              <a:t>REGIONALNEGO PROGRAMU OPERACYJNEGO WOJEWÓDZTWA KUJAWSKO-POMORSKIEGO </a:t>
            </a:r>
            <a:br>
              <a:rPr lang="pl-PL" b="1" i="1" dirty="0" smtClean="0">
                <a:solidFill>
                  <a:schemeClr val="tx1"/>
                </a:solidFill>
                <a:latin typeface="+mj-lt"/>
              </a:rPr>
            </a:br>
            <a:r>
              <a:rPr lang="pl-PL" b="1" i="1" dirty="0" smtClean="0">
                <a:solidFill>
                  <a:schemeClr val="tx1"/>
                </a:solidFill>
                <a:latin typeface="+mj-lt"/>
              </a:rPr>
              <a:t>NA LATA 2014-2020</a:t>
            </a:r>
          </a:p>
          <a:p>
            <a:pPr>
              <a:lnSpc>
                <a:spcPct val="220000"/>
              </a:lnSpc>
            </a:pPr>
            <a:endParaRPr lang="pl-PL" b="1" i="1" dirty="0" smtClean="0">
              <a:solidFill>
                <a:srgbClr val="003399"/>
              </a:solidFill>
              <a:latin typeface="+mj-lt"/>
            </a:endParaRPr>
          </a:p>
          <a:p>
            <a:endParaRPr lang="pl-PL" sz="2900" b="1" i="1" dirty="0" smtClean="0">
              <a:solidFill>
                <a:srgbClr val="003399"/>
              </a:solidFill>
              <a:latin typeface="Cambria" pitchFamily="18" charset="0"/>
            </a:endParaRPr>
          </a:p>
          <a:p>
            <a:r>
              <a:rPr lang="pl-PL" sz="3800" b="1" i="1" dirty="0" smtClean="0">
                <a:solidFill>
                  <a:srgbClr val="003399"/>
                </a:solidFill>
                <a:latin typeface="Cambria" pitchFamily="18" charset="0"/>
              </a:rPr>
              <a:t/>
            </a:r>
            <a:br>
              <a:rPr lang="pl-PL" sz="3800" b="1" i="1" dirty="0" smtClean="0">
                <a:solidFill>
                  <a:srgbClr val="003399"/>
                </a:solidFill>
                <a:latin typeface="Cambria" pitchFamily="18" charset="0"/>
              </a:rPr>
            </a:br>
            <a:endParaRPr lang="pl-PL" sz="4000" b="1" i="1" dirty="0" smtClean="0">
              <a:solidFill>
                <a:srgbClr val="003399"/>
              </a:solidFill>
              <a:latin typeface="Cambria" pitchFamily="18" charset="0"/>
            </a:endParaRPr>
          </a:p>
          <a:p>
            <a:pPr algn="ctr"/>
            <a:endParaRPr lang="pl-PL" sz="1500" i="1" dirty="0" smtClean="0">
              <a:solidFill>
                <a:srgbClr val="003399"/>
              </a:solidFill>
              <a:latin typeface="Cambria" pitchFamily="18" charset="0"/>
            </a:endParaRPr>
          </a:p>
          <a:p>
            <a:pPr algn="ctr"/>
            <a:endParaRPr lang="pl-PL" sz="1500" i="1" dirty="0" smtClean="0">
              <a:solidFill>
                <a:srgbClr val="003399"/>
              </a:solidFill>
              <a:latin typeface="Cambria" pitchFamily="18" charset="0"/>
            </a:endParaRPr>
          </a:p>
          <a:p>
            <a:pPr algn="ctr"/>
            <a:r>
              <a:rPr lang="pl-PL" sz="2500" i="1" dirty="0" smtClean="0">
                <a:solidFill>
                  <a:srgbClr val="003399"/>
                </a:solidFill>
                <a:latin typeface="Cambria" pitchFamily="18" charset="0"/>
              </a:rPr>
              <a:t> </a:t>
            </a:r>
            <a:r>
              <a:rPr lang="pl-PL" sz="2500" b="1" i="1" dirty="0" smtClean="0">
                <a:solidFill>
                  <a:srgbClr val="003399"/>
                </a:solidFill>
                <a:latin typeface="Cambria" pitchFamily="18" charset="0"/>
              </a:rPr>
              <a:t> </a:t>
            </a:r>
          </a:p>
        </p:txBody>
      </p:sp>
      <p:pic>
        <p:nvPicPr>
          <p:cNvPr id="1026" name="Picture 2" descr="C:\Documents and Settings\m.wawrzyniak\Pulpit\LOGOTYPY PREZENTAC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07" y="227601"/>
            <a:ext cx="4342300" cy="757436"/>
          </a:xfrm>
          <a:prstGeom prst="rect">
            <a:avLst/>
          </a:prstGeom>
          <a:noFill/>
        </p:spPr>
      </p:pic>
      <p:sp>
        <p:nvSpPr>
          <p:cNvPr id="3" name="pole tekstowe 2"/>
          <p:cNvSpPr txBox="1"/>
          <p:nvPr/>
        </p:nvSpPr>
        <p:spPr>
          <a:xfrm>
            <a:off x="-17952" y="6134100"/>
            <a:ext cx="46954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 smtClean="0"/>
              <a:t>II posiedzenie Grupy Tematycznej ds. podejścia LEADER</a:t>
            </a:r>
          </a:p>
          <a:p>
            <a:r>
              <a:rPr lang="pl-PL" sz="1400" b="1" dirty="0" smtClean="0"/>
              <a:t>3 marca 2016 r.</a:t>
            </a:r>
            <a:endParaRPr lang="pl-PL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m.wawrzyniak\Pulpit\LOGOTYPY PREZENTACJ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98415" y="159900"/>
            <a:ext cx="4131285" cy="720628"/>
          </a:xfrm>
          <a:prstGeom prst="rect">
            <a:avLst/>
          </a:prstGeom>
          <a:noFill/>
        </p:spPr>
      </p:pic>
      <p:sp>
        <p:nvSpPr>
          <p:cNvPr id="10" name="pole tekstowe 9"/>
          <p:cNvSpPr txBox="1"/>
          <p:nvPr/>
        </p:nvSpPr>
        <p:spPr>
          <a:xfrm>
            <a:off x="0" y="1064466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rgbClr val="00B050"/>
                </a:solidFill>
              </a:rPr>
              <a:t>Zakres i formy zaangażowania środków finansowych przeznaczonych dla lokalnej społeczności z terenów wiejskich województwa kujawsko-pomorskiego na lata 2014-2020</a:t>
            </a:r>
          </a:p>
        </p:txBody>
      </p:sp>
      <p:sp>
        <p:nvSpPr>
          <p:cNvPr id="16" name="pole tekstowe 15"/>
          <p:cNvSpPr txBox="1"/>
          <p:nvPr/>
        </p:nvSpPr>
        <p:spPr>
          <a:xfrm>
            <a:off x="0" y="6521447"/>
            <a:ext cx="36290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800" dirty="0"/>
          </a:p>
          <a:p>
            <a:endParaRPr lang="pl-PL" sz="800" dirty="0" smtClean="0"/>
          </a:p>
        </p:txBody>
      </p:sp>
      <p:sp>
        <p:nvSpPr>
          <p:cNvPr id="2" name="pole tekstowe 1"/>
          <p:cNvSpPr txBox="1"/>
          <p:nvPr/>
        </p:nvSpPr>
        <p:spPr>
          <a:xfrm>
            <a:off x="0" y="1780870"/>
            <a:ext cx="9143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Dzięki </a:t>
            </a:r>
            <a:r>
              <a:rPr lang="pl-PL" dirty="0"/>
              <a:t>wdrażaniu </a:t>
            </a:r>
            <a:r>
              <a:rPr lang="pl-PL" dirty="0" smtClean="0"/>
              <a:t>RLKS </a:t>
            </a:r>
            <a:r>
              <a:rPr lang="pl-PL" dirty="0"/>
              <a:t>na obszarach </a:t>
            </a:r>
            <a:r>
              <a:rPr lang="pl-PL" dirty="0" smtClean="0"/>
              <a:t>wiejskich </a:t>
            </a:r>
            <a:r>
              <a:rPr lang="pl-PL" dirty="0"/>
              <a:t>i w miastach powyżej 20 tysięcy mieszkańców,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cały </a:t>
            </a:r>
            <a:r>
              <a:rPr lang="pl-PL" dirty="0"/>
              <a:t>obszar województwa kujawsko-pomorskiego jest objęty Lokalnymi Strategiami Rozwoju,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a </a:t>
            </a:r>
            <a:r>
              <a:rPr lang="pl-PL" dirty="0"/>
              <a:t>każdy </a:t>
            </a:r>
            <a:r>
              <a:rPr lang="pl-PL" dirty="0" smtClean="0"/>
              <a:t>z </a:t>
            </a:r>
            <a:r>
              <a:rPr lang="pl-PL" dirty="0"/>
              <a:t>mieszkańców jest potencjalnym członkiem Lokalnej Grupy Działania</a:t>
            </a:r>
            <a:r>
              <a:rPr lang="pl-PL" dirty="0" smtClean="0"/>
              <a:t>.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1" y="4513204"/>
            <a:ext cx="9143999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Najprawdopodobniej </a:t>
            </a:r>
            <a:r>
              <a:rPr lang="pl-PL" dirty="0"/>
              <a:t>powstanie </a:t>
            </a:r>
            <a:r>
              <a:rPr lang="pl-PL" b="1" dirty="0"/>
              <a:t>28</a:t>
            </a:r>
            <a:r>
              <a:rPr lang="pl-PL" dirty="0"/>
              <a:t> grup kierowanych przez społeczność:</a:t>
            </a:r>
          </a:p>
          <a:p>
            <a:pPr algn="ctr"/>
            <a:r>
              <a:rPr lang="pl-PL" b="1" dirty="0" smtClean="0"/>
              <a:t>1</a:t>
            </a:r>
            <a:r>
              <a:rPr lang="pl-PL" dirty="0" smtClean="0"/>
              <a:t> </a:t>
            </a:r>
            <a:r>
              <a:rPr lang="pl-PL" dirty="0"/>
              <a:t>Lokalna Grupa </a:t>
            </a:r>
            <a:r>
              <a:rPr lang="pl-PL" dirty="0" smtClean="0"/>
              <a:t>Rybacka;</a:t>
            </a:r>
            <a:endParaRPr lang="pl-PL" dirty="0"/>
          </a:p>
          <a:p>
            <a:pPr algn="ctr"/>
            <a:endParaRPr lang="pl-PL" dirty="0"/>
          </a:p>
          <a:p>
            <a:pPr algn="ctr"/>
            <a:r>
              <a:rPr lang="pl-PL" b="1" dirty="0"/>
              <a:t>20 </a:t>
            </a:r>
            <a:r>
              <a:rPr lang="pl-PL" dirty="0"/>
              <a:t>Lokalnych Grup Działania na obszarach </a:t>
            </a:r>
            <a:r>
              <a:rPr lang="pl-PL" dirty="0" smtClean="0"/>
              <a:t>wiejskich;</a:t>
            </a:r>
            <a:r>
              <a:rPr lang="pl-PL" dirty="0"/>
              <a:t/>
            </a:r>
            <a:br>
              <a:rPr lang="pl-PL" dirty="0"/>
            </a:br>
            <a:r>
              <a:rPr lang="pl-PL" sz="1000" dirty="0"/>
              <a:t>(w </a:t>
            </a:r>
            <a:r>
              <a:rPr lang="pl-PL" sz="1000" dirty="0" smtClean="0"/>
              <a:t>tym </a:t>
            </a:r>
            <a:r>
              <a:rPr lang="pl-PL" sz="1000" dirty="0"/>
              <a:t>9 z wiodącym Europejskim Funduszem Społecznym)</a:t>
            </a:r>
          </a:p>
          <a:p>
            <a:pPr algn="ctr"/>
            <a:endParaRPr lang="pl-PL" sz="1000" dirty="0"/>
          </a:p>
          <a:p>
            <a:pPr algn="ctr"/>
            <a:r>
              <a:rPr lang="pl-PL" b="1" dirty="0"/>
              <a:t>7</a:t>
            </a:r>
            <a:r>
              <a:rPr lang="pl-PL" dirty="0"/>
              <a:t> Lokalnych Grup Działania w miastach powyżej 20 tysięcy </a:t>
            </a:r>
            <a:r>
              <a:rPr lang="pl-PL" dirty="0" smtClean="0"/>
              <a:t>mieszkańców.</a:t>
            </a:r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0386" y="2727188"/>
            <a:ext cx="1292464" cy="1591194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77465" y="2801611"/>
            <a:ext cx="1243692" cy="1585097"/>
          </a:xfrm>
          <a:prstGeom prst="rect">
            <a:avLst/>
          </a:prstGeom>
        </p:spPr>
      </p:pic>
      <p:sp>
        <p:nvSpPr>
          <p:cNvPr id="8" name="Prostokąt 7"/>
          <p:cNvSpPr/>
          <p:nvPr/>
        </p:nvSpPr>
        <p:spPr>
          <a:xfrm>
            <a:off x="7287401" y="6511555"/>
            <a:ext cx="185659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800" dirty="0"/>
              <a:t>Rysunki https://www.pinterest.com/pin</a:t>
            </a:r>
          </a:p>
        </p:txBody>
      </p:sp>
    </p:spTree>
    <p:extLst>
      <p:ext uri="{BB962C8B-B14F-4D97-AF65-F5344CB8AC3E}">
        <p14:creationId xmlns:p14="http://schemas.microsoft.com/office/powerpoint/2010/main" val="3168924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m.wawrzyniak\Pulpit\LOGOTYPY PREZENTACJ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98415" y="159900"/>
            <a:ext cx="4131285" cy="720628"/>
          </a:xfrm>
          <a:prstGeom prst="rect">
            <a:avLst/>
          </a:prstGeom>
          <a:noFill/>
        </p:spPr>
      </p:pic>
      <p:sp>
        <p:nvSpPr>
          <p:cNvPr id="16" name="pole tekstowe 15"/>
          <p:cNvSpPr txBox="1"/>
          <p:nvPr/>
        </p:nvSpPr>
        <p:spPr>
          <a:xfrm>
            <a:off x="0" y="6550022"/>
            <a:ext cx="36290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dirty="0" smtClean="0"/>
              <a:t>Mapa: Urząd Marszałkowski Województwa Kujawsko-Pomorskiego</a:t>
            </a:r>
            <a:endParaRPr lang="pl-PL" sz="800" dirty="0"/>
          </a:p>
        </p:txBody>
      </p:sp>
      <p:sp>
        <p:nvSpPr>
          <p:cNvPr id="9" name="Rectangle 1">
            <a:hlinkClick r:id="rId4" tooltip="Strona 1"/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1" name="Rectangle 2">
            <a:hlinkClick r:id="rId4" tooltip="Strona 1"/>
          </p:cNvPr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35872" y="1457906"/>
            <a:ext cx="5808128" cy="5184000"/>
          </a:xfrm>
          <a:prstGeom prst="rect">
            <a:avLst/>
          </a:prstGeom>
        </p:spPr>
      </p:pic>
      <p:pic>
        <p:nvPicPr>
          <p:cNvPr id="131" name="Obraz 13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400" y="1283846"/>
            <a:ext cx="3977709" cy="5184000"/>
          </a:xfrm>
          <a:prstGeom prst="rect">
            <a:avLst/>
          </a:prstGeom>
        </p:spPr>
      </p:pic>
      <p:sp>
        <p:nvSpPr>
          <p:cNvPr id="2" name="pole tekstowe 1"/>
          <p:cNvSpPr txBox="1"/>
          <p:nvPr/>
        </p:nvSpPr>
        <p:spPr>
          <a:xfrm>
            <a:off x="0" y="984551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rgbClr val="00B050"/>
                </a:solidFill>
              </a:rPr>
              <a:t>Planowane rozmieszczenie LGD na terenie województwa kujawsko-pomorskiego</a:t>
            </a:r>
            <a:endParaRPr lang="pl-PL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131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m.wawrzyniak\Pulpit\LOGOTYPY PREZENTAC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98415" y="159900"/>
            <a:ext cx="4131285" cy="720628"/>
          </a:xfrm>
          <a:prstGeom prst="rect">
            <a:avLst/>
          </a:prstGeom>
          <a:noFill/>
        </p:spPr>
      </p:pic>
      <p:sp>
        <p:nvSpPr>
          <p:cNvPr id="4" name="Prostokąt 3"/>
          <p:cNvSpPr/>
          <p:nvPr/>
        </p:nvSpPr>
        <p:spPr>
          <a:xfrm>
            <a:off x="1" y="2177534"/>
            <a:ext cx="914399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6600" b="1" i="1" dirty="0" smtClean="0">
                <a:cs typeface="Arial" pitchFamily="34" charset="0"/>
              </a:rPr>
              <a:t>DZIĘKUJĘ ZA UWAGĘ</a:t>
            </a:r>
            <a:endParaRPr lang="pl-PL" sz="6600" b="1" dirty="0"/>
          </a:p>
        </p:txBody>
      </p:sp>
      <p:sp>
        <p:nvSpPr>
          <p:cNvPr id="5" name="Prostokąt 4"/>
          <p:cNvSpPr/>
          <p:nvPr/>
        </p:nvSpPr>
        <p:spPr>
          <a:xfrm>
            <a:off x="114078" y="3997760"/>
            <a:ext cx="902992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sz="2000" b="1" i="1" dirty="0" smtClean="0">
                <a:cs typeface="Arial" pitchFamily="34" charset="0"/>
              </a:rPr>
              <a:t>Michał Heller</a:t>
            </a:r>
            <a:br>
              <a:rPr lang="pl-PL" sz="2000" b="1" i="1" dirty="0" smtClean="0">
                <a:cs typeface="Arial" pitchFamily="34" charset="0"/>
              </a:rPr>
            </a:br>
            <a:endParaRPr lang="pl-PL" sz="2000" b="1" i="1" dirty="0" smtClean="0">
              <a:cs typeface="Arial" pitchFamily="34" charset="0"/>
            </a:endParaRPr>
          </a:p>
          <a:p>
            <a:pPr>
              <a:defRPr/>
            </a:pPr>
            <a:r>
              <a:rPr lang="pl-PL" i="1" dirty="0" smtClean="0">
                <a:cs typeface="Arial" pitchFamily="34" charset="0"/>
              </a:rPr>
              <a:t>Departament Rozwoju Regionalnego</a:t>
            </a:r>
            <a:br>
              <a:rPr lang="pl-PL" i="1" dirty="0" smtClean="0">
                <a:cs typeface="Arial" pitchFamily="34" charset="0"/>
              </a:rPr>
            </a:br>
            <a:r>
              <a:rPr lang="pl-PL" i="1" dirty="0" smtClean="0">
                <a:cs typeface="Arial" pitchFamily="34" charset="0"/>
              </a:rPr>
              <a:t>Urząd Marszałkowski Województwa Kujawsko-Pomorskiego </a:t>
            </a:r>
            <a:br>
              <a:rPr lang="pl-PL" i="1" dirty="0" smtClean="0">
                <a:cs typeface="Arial" pitchFamily="34" charset="0"/>
              </a:rPr>
            </a:br>
            <a:r>
              <a:rPr lang="pl-PL" i="1" dirty="0" smtClean="0">
                <a:cs typeface="Arial" pitchFamily="34" charset="0"/>
              </a:rPr>
              <a:t>w Toruniu</a:t>
            </a:r>
            <a:br>
              <a:rPr lang="pl-PL" i="1" dirty="0" smtClean="0">
                <a:cs typeface="Arial" pitchFamily="34" charset="0"/>
              </a:rPr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33270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m.wawrzyniak\Pulpit\LOGOTYPY PREZENTACJ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98415" y="159900"/>
            <a:ext cx="4131285" cy="720628"/>
          </a:xfrm>
          <a:prstGeom prst="rect">
            <a:avLst/>
          </a:prstGeom>
          <a:noFill/>
        </p:spPr>
      </p:pic>
      <p:sp>
        <p:nvSpPr>
          <p:cNvPr id="10" name="pole tekstowe 9"/>
          <p:cNvSpPr txBox="1"/>
          <p:nvPr/>
        </p:nvSpPr>
        <p:spPr>
          <a:xfrm>
            <a:off x="150918" y="1456871"/>
            <a:ext cx="5607925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200" dirty="0" smtClean="0"/>
              <a:t>Województwo </a:t>
            </a:r>
            <a:r>
              <a:rPr lang="pl-PL" sz="2200" dirty="0"/>
              <a:t>K</a:t>
            </a:r>
            <a:r>
              <a:rPr lang="pl-PL" sz="2200" dirty="0" smtClean="0"/>
              <a:t>ujawsko-Pomorskie, jako </a:t>
            </a:r>
            <a:br>
              <a:rPr lang="pl-PL" sz="2200" dirty="0" smtClean="0"/>
            </a:br>
            <a:r>
              <a:rPr lang="pl-PL" sz="2200" b="1" dirty="0" smtClean="0"/>
              <a:t>jedno z dwóch </a:t>
            </a:r>
            <a:r>
              <a:rPr lang="pl-PL" sz="2200" dirty="0" smtClean="0"/>
              <a:t>w kraju, podjęło się wdrażania nowego instrumentu finansowego - RLKS uzupełniając środki pochodzące z </a:t>
            </a:r>
            <a:r>
              <a:rPr lang="pl-PL" sz="2200" b="1" dirty="0" smtClean="0"/>
              <a:t>EFRROW</a:t>
            </a:r>
            <a:r>
              <a:rPr lang="pl-PL" sz="2200" dirty="0" smtClean="0"/>
              <a:t>  środkami z </a:t>
            </a:r>
            <a:r>
              <a:rPr lang="pl-PL" sz="2200" b="1" dirty="0" smtClean="0"/>
              <a:t>EFS</a:t>
            </a:r>
            <a:r>
              <a:rPr lang="pl-PL" sz="2200" dirty="0" smtClean="0"/>
              <a:t> oraz </a:t>
            </a:r>
            <a:r>
              <a:rPr lang="pl-PL" sz="2200" b="1" dirty="0" smtClean="0"/>
              <a:t>EFRR</a:t>
            </a:r>
            <a:r>
              <a:rPr lang="pl-PL" sz="2200" dirty="0" smtClean="0"/>
              <a:t>.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8843" y="1317499"/>
            <a:ext cx="3270857" cy="2160000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8175" y="3707013"/>
            <a:ext cx="1918523" cy="2880000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3228976" y="4407575"/>
            <a:ext cx="547687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200" dirty="0"/>
              <a:t>Jako </a:t>
            </a:r>
            <a:r>
              <a:rPr lang="pl-PL" sz="2200" b="1" dirty="0"/>
              <a:t>jedyne</a:t>
            </a:r>
            <a:r>
              <a:rPr lang="pl-PL" sz="2200" dirty="0"/>
              <a:t> w kraju zastosuje RLKS </a:t>
            </a:r>
            <a:r>
              <a:rPr lang="pl-PL" sz="2200" dirty="0" smtClean="0"/>
              <a:t/>
            </a:r>
            <a:br>
              <a:rPr lang="pl-PL" sz="2200" dirty="0" smtClean="0"/>
            </a:br>
            <a:r>
              <a:rPr lang="pl-PL" sz="2200" dirty="0" smtClean="0"/>
              <a:t>nie </a:t>
            </a:r>
            <a:r>
              <a:rPr lang="pl-PL" sz="2200" dirty="0"/>
              <a:t>tylko </a:t>
            </a:r>
            <a:r>
              <a:rPr lang="pl-PL" sz="2200" dirty="0" smtClean="0"/>
              <a:t>na </a:t>
            </a:r>
            <a:r>
              <a:rPr lang="pl-PL" sz="2200" dirty="0"/>
              <a:t>obszarach wiejskich, </a:t>
            </a:r>
            <a:r>
              <a:rPr lang="pl-PL" sz="2200" dirty="0" smtClean="0"/>
              <a:t>ale </a:t>
            </a:r>
            <a:r>
              <a:rPr lang="pl-PL" sz="2200" dirty="0"/>
              <a:t>także </a:t>
            </a:r>
            <a:r>
              <a:rPr lang="pl-PL" sz="2200" dirty="0" smtClean="0"/>
              <a:t/>
            </a:r>
            <a:br>
              <a:rPr lang="pl-PL" sz="2200" dirty="0" smtClean="0"/>
            </a:br>
            <a:r>
              <a:rPr lang="pl-PL" sz="2200" dirty="0" smtClean="0"/>
              <a:t>na </a:t>
            </a:r>
            <a:r>
              <a:rPr lang="pl-PL" sz="2200" dirty="0"/>
              <a:t>terenie miast powyżej 20 tysięcy mieszkańców</a:t>
            </a:r>
            <a:r>
              <a:rPr lang="pl-PL" sz="2200" dirty="0" smtClean="0"/>
              <a:t>.</a:t>
            </a:r>
            <a:endParaRPr lang="pl-PL" sz="2200" dirty="0"/>
          </a:p>
        </p:txBody>
      </p:sp>
      <p:sp>
        <p:nvSpPr>
          <p:cNvPr id="2" name="Prostokąt 1"/>
          <p:cNvSpPr/>
          <p:nvPr/>
        </p:nvSpPr>
        <p:spPr>
          <a:xfrm>
            <a:off x="7260151" y="6479291"/>
            <a:ext cx="188384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800" dirty="0" smtClean="0"/>
              <a:t>Rysunki: </a:t>
            </a:r>
            <a:r>
              <a:rPr lang="pl-PL" sz="800" dirty="0"/>
              <a:t>https://www.pinterest.com/pin</a:t>
            </a:r>
          </a:p>
        </p:txBody>
      </p:sp>
    </p:spTree>
    <p:extLst>
      <p:ext uri="{BB962C8B-B14F-4D97-AF65-F5344CB8AC3E}">
        <p14:creationId xmlns:p14="http://schemas.microsoft.com/office/powerpoint/2010/main" val="69811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m.wawrzyniak\Pulpit\LOGOTYPY PREZENTACJ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98415" y="159900"/>
            <a:ext cx="4131285" cy="720628"/>
          </a:xfrm>
          <a:prstGeom prst="rect">
            <a:avLst/>
          </a:prstGeom>
          <a:noFill/>
        </p:spPr>
      </p:pic>
      <p:sp>
        <p:nvSpPr>
          <p:cNvPr id="16" name="pole tekstowe 15"/>
          <p:cNvSpPr txBox="1"/>
          <p:nvPr/>
        </p:nvSpPr>
        <p:spPr>
          <a:xfrm>
            <a:off x="0" y="6509391"/>
            <a:ext cx="36290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dirty="0" smtClean="0"/>
              <a:t>Rysunek: https</a:t>
            </a:r>
            <a:r>
              <a:rPr lang="pl-PL" sz="800" dirty="0"/>
              <a:t>://www.pinterest.com/pin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186282" y="3722230"/>
            <a:ext cx="311943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/>
              <a:t>Z funduszu EFS </a:t>
            </a:r>
            <a:br>
              <a:rPr lang="pl-PL" sz="2400" b="1" dirty="0" smtClean="0"/>
            </a:br>
            <a:r>
              <a:rPr lang="pl-PL" sz="2400" b="1" dirty="0" smtClean="0"/>
              <a:t>ponad 36 mln euro</a:t>
            </a:r>
          </a:p>
          <a:p>
            <a:pPr algn="ctr"/>
            <a:endParaRPr lang="pl-PL" sz="2000" b="1" dirty="0" smtClean="0"/>
          </a:p>
          <a:p>
            <a:pPr algn="ctr"/>
            <a:r>
              <a:rPr lang="pl-PL" sz="1400" b="1" dirty="0" smtClean="0"/>
              <a:t>z czego na realizację LSR w miastach</a:t>
            </a:r>
          </a:p>
          <a:p>
            <a:pPr algn="ctr"/>
            <a:r>
              <a:rPr lang="pl-PL" sz="1400" b="1" dirty="0"/>
              <a:t>p</a:t>
            </a:r>
            <a:r>
              <a:rPr lang="pl-PL" sz="1400" b="1" dirty="0" smtClean="0"/>
              <a:t>owyżej 20 tysięcy mieszkańców</a:t>
            </a:r>
          </a:p>
          <a:p>
            <a:pPr algn="ctr"/>
            <a:r>
              <a:rPr lang="pl-PL" sz="1400" b="1" dirty="0" smtClean="0"/>
              <a:t>blisko 8,2 mln euro</a:t>
            </a:r>
            <a:endParaRPr lang="pl-PL" sz="1400" b="1" dirty="0"/>
          </a:p>
        </p:txBody>
      </p:sp>
      <p:sp>
        <p:nvSpPr>
          <p:cNvPr id="7" name="Prostokąt 6"/>
          <p:cNvSpPr/>
          <p:nvPr/>
        </p:nvSpPr>
        <p:spPr>
          <a:xfrm>
            <a:off x="6048376" y="3741895"/>
            <a:ext cx="30956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b="1" dirty="0"/>
              <a:t>Z funduszu </a:t>
            </a:r>
            <a:r>
              <a:rPr lang="pl-PL" sz="2400" b="1" dirty="0" smtClean="0"/>
              <a:t>EFRR </a:t>
            </a:r>
            <a:br>
              <a:rPr lang="pl-PL" sz="2400" b="1" dirty="0" smtClean="0"/>
            </a:br>
            <a:r>
              <a:rPr lang="pl-PL" sz="2400" b="1" dirty="0" smtClean="0"/>
              <a:t>prawie 40 </a:t>
            </a:r>
            <a:r>
              <a:rPr lang="pl-PL" sz="2400" b="1" dirty="0"/>
              <a:t>mln euro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1" y="1405287"/>
            <a:ext cx="91439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/>
              <a:t>W ramach RPO WK-P na lata 2014-2020 na RLKS przeznaczono</a:t>
            </a:r>
            <a:endParaRPr lang="pl-PL" sz="2800" b="1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3048" y="2339334"/>
            <a:ext cx="3168000" cy="31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661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m.wawrzyniak\Pulpit\LOGOTYPY PREZENTACJ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98415" y="159900"/>
            <a:ext cx="4131285" cy="720628"/>
          </a:xfrm>
          <a:prstGeom prst="rect">
            <a:avLst/>
          </a:prstGeom>
          <a:noFill/>
        </p:spPr>
      </p:pic>
      <p:sp>
        <p:nvSpPr>
          <p:cNvPr id="10" name="pole tekstowe 9"/>
          <p:cNvSpPr txBox="1"/>
          <p:nvPr/>
        </p:nvSpPr>
        <p:spPr>
          <a:xfrm>
            <a:off x="0" y="1062165"/>
            <a:ext cx="8939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rgbClr val="00B050"/>
                </a:solidFill>
              </a:rPr>
              <a:t>Środki </a:t>
            </a:r>
            <a:r>
              <a:rPr lang="pl-PL" b="1" dirty="0">
                <a:solidFill>
                  <a:srgbClr val="00B050"/>
                </a:solidFill>
              </a:rPr>
              <a:t>pochodzące z EFRR będą kierowane do lokalnej społeczności przez Oś priorytetową 7</a:t>
            </a:r>
            <a:endParaRPr lang="pl-PL" b="1" dirty="0" smtClean="0">
              <a:solidFill>
                <a:srgbClr val="00B050"/>
              </a:solidFill>
            </a:endParaRPr>
          </a:p>
        </p:txBody>
      </p:sp>
      <p:sp>
        <p:nvSpPr>
          <p:cNvPr id="16" name="pole tekstowe 15"/>
          <p:cNvSpPr txBox="1"/>
          <p:nvPr/>
        </p:nvSpPr>
        <p:spPr>
          <a:xfrm>
            <a:off x="0" y="6527793"/>
            <a:ext cx="36290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dirty="0" smtClean="0"/>
              <a:t>Rysunki: http</a:t>
            </a:r>
            <a:r>
              <a:rPr lang="pl-PL" sz="800" dirty="0"/>
              <a:t>://http://www.firebeh.pl/ckfinder_pliki/images/ludziki/</a:t>
            </a:r>
          </a:p>
        </p:txBody>
      </p:sp>
      <p:sp>
        <p:nvSpPr>
          <p:cNvPr id="2" name="pole tekstowe 1"/>
          <p:cNvSpPr txBox="1"/>
          <p:nvPr/>
        </p:nvSpPr>
        <p:spPr>
          <a:xfrm>
            <a:off x="264044" y="1612220"/>
            <a:ext cx="4467444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/>
              <a:t>Projekty realizowane w ramach tej osi będą obejmowały</a:t>
            </a:r>
            <a:r>
              <a:rPr lang="pl-PL" sz="2000" dirty="0" smtClean="0"/>
              <a:t>:</a:t>
            </a:r>
          </a:p>
          <a:p>
            <a:endParaRPr lang="pl-PL" sz="2000" dirty="0" smtClean="0"/>
          </a:p>
          <a:p>
            <a:pPr marL="228600" indent="-228600">
              <a:buFont typeface="+mj-lt"/>
              <a:buAutoNum type="arabicPeriod"/>
            </a:pPr>
            <a:r>
              <a:rPr lang="pl-PL" sz="2000" dirty="0" smtClean="0"/>
              <a:t>Działania infrastrukturalne przyczyniające się do rewitalizacji społeczno-gospodarczej miejscowości wiejskich;</a:t>
            </a:r>
          </a:p>
          <a:p>
            <a:pPr marL="228600" indent="-228600">
              <a:buFont typeface="+mj-lt"/>
              <a:buAutoNum type="arabicPeriod"/>
            </a:pPr>
            <a:endParaRPr lang="pl-PL" sz="2000" dirty="0" smtClean="0"/>
          </a:p>
          <a:p>
            <a:pPr marL="228600" indent="-228600">
              <a:buFont typeface="+mj-lt"/>
              <a:buAutoNum type="arabicPeriod"/>
            </a:pPr>
            <a:r>
              <a:rPr lang="pl-PL" sz="2000" dirty="0" smtClean="0"/>
              <a:t>Wsparcie inwestycyjne mikro i małych przedsiębiorstw;</a:t>
            </a:r>
          </a:p>
          <a:p>
            <a:pPr marL="228600" indent="-228600">
              <a:buFont typeface="+mj-lt"/>
              <a:buAutoNum type="arabicPeriod"/>
            </a:pPr>
            <a:endParaRPr lang="pl-PL" sz="2000" dirty="0" smtClean="0"/>
          </a:p>
          <a:p>
            <a:pPr marL="228600" indent="-228600">
              <a:buFont typeface="+mj-lt"/>
              <a:buAutoNum type="arabicPeriod"/>
            </a:pPr>
            <a:r>
              <a:rPr lang="pl-PL" sz="2000" dirty="0" smtClean="0"/>
              <a:t>Wspieranie tworzenia i rozwoju małych inkubatorów przedsiębiorczości.</a:t>
            </a:r>
          </a:p>
          <a:p>
            <a:pPr marL="228600" indent="-228600" algn="just">
              <a:buFont typeface="+mj-lt"/>
              <a:buAutoNum type="arabicPeriod"/>
            </a:pPr>
            <a:endParaRPr lang="pl-PL" sz="2200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8916" y="1431497"/>
            <a:ext cx="3486000" cy="2520000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5351" y="3990407"/>
            <a:ext cx="2001181" cy="2448000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73513" y="3975018"/>
            <a:ext cx="2456187" cy="24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830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m.wawrzyniak\Pulpit\LOGOTYPY PREZENTACJ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98415" y="159900"/>
            <a:ext cx="4131285" cy="720628"/>
          </a:xfrm>
          <a:prstGeom prst="rect">
            <a:avLst/>
          </a:prstGeom>
          <a:noFill/>
        </p:spPr>
      </p:pic>
      <p:sp>
        <p:nvSpPr>
          <p:cNvPr id="10" name="pole tekstowe 9"/>
          <p:cNvSpPr txBox="1"/>
          <p:nvPr/>
        </p:nvSpPr>
        <p:spPr>
          <a:xfrm>
            <a:off x="0" y="1062165"/>
            <a:ext cx="8939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rgbClr val="00B050"/>
                </a:solidFill>
              </a:rPr>
              <a:t>Środki pochodzące z EFS będą kierowane do lokalnej społeczności przez Oś priorytetową 11</a:t>
            </a:r>
          </a:p>
        </p:txBody>
      </p:sp>
      <p:sp>
        <p:nvSpPr>
          <p:cNvPr id="16" name="pole tekstowe 15"/>
          <p:cNvSpPr txBox="1"/>
          <p:nvPr/>
        </p:nvSpPr>
        <p:spPr>
          <a:xfrm>
            <a:off x="0" y="6479032"/>
            <a:ext cx="36290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dirty="0" smtClean="0"/>
              <a:t>Rysunki: http</a:t>
            </a:r>
            <a:r>
              <a:rPr lang="pl-PL" sz="800" dirty="0"/>
              <a:t>://http://www.firebeh.pl/ckfinder_pliki/images/ludziki/</a:t>
            </a:r>
          </a:p>
        </p:txBody>
      </p:sp>
      <p:sp>
        <p:nvSpPr>
          <p:cNvPr id="2" name="pole tekstowe 1"/>
          <p:cNvSpPr txBox="1"/>
          <p:nvPr/>
        </p:nvSpPr>
        <p:spPr>
          <a:xfrm>
            <a:off x="285751" y="1431497"/>
            <a:ext cx="432435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Projekty realizowane w ramach tej osi będą obejmowały:</a:t>
            </a:r>
          </a:p>
          <a:p>
            <a:endParaRPr lang="pl-PL" dirty="0" smtClean="0"/>
          </a:p>
          <a:p>
            <a:pPr marL="228600" indent="-228600">
              <a:buFont typeface="+mj-lt"/>
              <a:buAutoNum type="arabicPeriod"/>
            </a:pPr>
            <a:r>
              <a:rPr lang="pl-PL" dirty="0" smtClean="0"/>
              <a:t>Działania na rzecz osób zagrożonych ubóstwem lub wykluczeniem społecznym;</a:t>
            </a:r>
          </a:p>
          <a:p>
            <a:pPr marL="228600" indent="-228600">
              <a:buFont typeface="+mj-lt"/>
              <a:buAutoNum type="arabicPeriod"/>
            </a:pPr>
            <a:endParaRPr lang="pl-PL" dirty="0" smtClean="0"/>
          </a:p>
          <a:p>
            <a:pPr marL="228600" indent="-228600">
              <a:buFont typeface="+mj-lt"/>
              <a:buAutoNum type="arabicPeriod"/>
            </a:pPr>
            <a:r>
              <a:rPr lang="pl-PL" dirty="0" smtClean="0"/>
              <a:t>Działania w zakresie organizowania społeczności lokalnej i animacji społecznej;</a:t>
            </a:r>
          </a:p>
          <a:p>
            <a:pPr marL="228600" indent="-228600">
              <a:buFont typeface="+mj-lt"/>
              <a:buAutoNum type="arabicPeriod"/>
            </a:pPr>
            <a:endParaRPr lang="pl-PL" dirty="0" smtClean="0"/>
          </a:p>
          <a:p>
            <a:pPr marL="228600" indent="-228600">
              <a:buFont typeface="+mj-lt"/>
              <a:buAutoNum type="arabicPeriod"/>
            </a:pPr>
            <a:r>
              <a:rPr lang="pl-PL" dirty="0" smtClean="0"/>
              <a:t>Działania wspierające rozwój gospodarki </a:t>
            </a:r>
            <a:br>
              <a:rPr lang="pl-PL" dirty="0" smtClean="0"/>
            </a:br>
            <a:r>
              <a:rPr lang="pl-PL" dirty="0" smtClean="0"/>
              <a:t>i przedsiębiorczości społecznej;</a:t>
            </a:r>
          </a:p>
          <a:p>
            <a:pPr marL="228600" indent="-228600">
              <a:buFont typeface="+mj-lt"/>
              <a:buAutoNum type="arabicPeriod"/>
            </a:pPr>
            <a:endParaRPr lang="pl-PL" dirty="0" smtClean="0"/>
          </a:p>
          <a:p>
            <a:pPr marL="228600" indent="-228600">
              <a:buFont typeface="+mj-lt"/>
              <a:buAutoNum type="arabicPeriod"/>
            </a:pPr>
            <a:r>
              <a:rPr lang="pl-PL" dirty="0" smtClean="0"/>
              <a:t>Wsparcie bieżącej działalności Lokalnych Grup Działania w których funduszem wiodącym będzie EFS.</a:t>
            </a:r>
          </a:p>
          <a:p>
            <a:pPr marL="228600" indent="-228600">
              <a:buFont typeface="+mj-lt"/>
              <a:buAutoNum type="arabicPeriod"/>
            </a:pPr>
            <a:endParaRPr lang="pl-PL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3380" y="1430320"/>
            <a:ext cx="3621353" cy="2448000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9175" y="4153444"/>
            <a:ext cx="3810000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7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m.wawrzyniak\Pulpit\LOGOTYPY PREZENTACJ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98415" y="159900"/>
            <a:ext cx="4131285" cy="720628"/>
          </a:xfrm>
          <a:prstGeom prst="rect">
            <a:avLst/>
          </a:prstGeom>
          <a:noFill/>
        </p:spPr>
      </p:pic>
      <p:sp>
        <p:nvSpPr>
          <p:cNvPr id="10" name="pole tekstowe 9"/>
          <p:cNvSpPr txBox="1"/>
          <p:nvPr/>
        </p:nvSpPr>
        <p:spPr>
          <a:xfrm>
            <a:off x="0" y="1062165"/>
            <a:ext cx="8939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rgbClr val="00B050"/>
                </a:solidFill>
              </a:rPr>
              <a:t>Projekty grantowe w RLKS</a:t>
            </a:r>
          </a:p>
        </p:txBody>
      </p:sp>
      <p:sp>
        <p:nvSpPr>
          <p:cNvPr id="16" name="pole tekstowe 15"/>
          <p:cNvSpPr txBox="1"/>
          <p:nvPr/>
        </p:nvSpPr>
        <p:spPr>
          <a:xfrm>
            <a:off x="0" y="6479032"/>
            <a:ext cx="36290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dirty="0" smtClean="0"/>
              <a:t>Rysunki: http</a:t>
            </a:r>
            <a:r>
              <a:rPr lang="pl-PL" sz="800" dirty="0"/>
              <a:t>://http://www.firebeh.pl/ckfinder_pliki/images/ludziki/</a:t>
            </a:r>
          </a:p>
        </p:txBody>
      </p:sp>
      <p:sp>
        <p:nvSpPr>
          <p:cNvPr id="2" name="pole tekstowe 1"/>
          <p:cNvSpPr txBox="1"/>
          <p:nvPr/>
        </p:nvSpPr>
        <p:spPr>
          <a:xfrm>
            <a:off x="0" y="1431497"/>
            <a:ext cx="914399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W ramach RLKS będą realizowane projekty grantowe.</a:t>
            </a:r>
          </a:p>
          <a:p>
            <a:pPr algn="ctr"/>
            <a:endParaRPr lang="pl-PL" dirty="0" smtClean="0"/>
          </a:p>
          <a:p>
            <a:pPr algn="ctr"/>
            <a:r>
              <a:rPr lang="pl-PL" dirty="0" smtClean="0"/>
              <a:t>W Osi 11 na realizację przedsięwzięć w tej formule przewidziano aż 70% środków z działania.</a:t>
            </a:r>
          </a:p>
          <a:p>
            <a:pPr algn="ctr"/>
            <a:endParaRPr lang="pl-PL" dirty="0" smtClean="0"/>
          </a:p>
          <a:p>
            <a:pPr algn="ctr"/>
            <a:endParaRPr lang="pl-PL" dirty="0" smtClean="0"/>
          </a:p>
          <a:p>
            <a:pPr algn="ctr"/>
            <a:endParaRPr lang="pl-PL" dirty="0" smtClean="0"/>
          </a:p>
          <a:p>
            <a:pPr algn="ctr"/>
            <a:endParaRPr lang="pl-PL" dirty="0"/>
          </a:p>
          <a:p>
            <a:pPr algn="ctr"/>
            <a:r>
              <a:rPr lang="pl-PL" b="1" dirty="0" smtClean="0"/>
              <a:t>Główne korzyści z zastosowania formuły grantowej to:</a:t>
            </a:r>
          </a:p>
          <a:p>
            <a:pPr algn="ctr"/>
            <a:endParaRPr lang="pl-PL" dirty="0"/>
          </a:p>
          <a:p>
            <a:pPr marL="285750" indent="-285750" algn="ctr">
              <a:buFontTx/>
              <a:buChar char="-"/>
            </a:pPr>
            <a:r>
              <a:rPr lang="pl-PL" dirty="0" smtClean="0"/>
              <a:t>możliwość bieżącego </a:t>
            </a:r>
            <a:r>
              <a:rPr lang="pl-PL" dirty="0"/>
              <a:t>monitorowanie realizacji LSR przez LGD</a:t>
            </a:r>
            <a:r>
              <a:rPr lang="pl-PL" dirty="0" smtClean="0"/>
              <a:t>;</a:t>
            </a:r>
          </a:p>
          <a:p>
            <a:pPr marL="285750" indent="-285750" algn="ctr">
              <a:buFontTx/>
              <a:buChar char="-"/>
            </a:pPr>
            <a:endParaRPr lang="pl-PL" dirty="0"/>
          </a:p>
          <a:p>
            <a:pPr marL="285750" indent="-285750" algn="ctr">
              <a:buFontTx/>
              <a:buChar char="-"/>
            </a:pPr>
            <a:r>
              <a:rPr lang="pl-PL" dirty="0" smtClean="0"/>
              <a:t>krótsza </a:t>
            </a:r>
            <a:r>
              <a:rPr lang="pl-PL" dirty="0"/>
              <a:t>ścieżka </a:t>
            </a:r>
            <a:r>
              <a:rPr lang="pl-PL" dirty="0" smtClean="0"/>
              <a:t>grantobiorców </a:t>
            </a:r>
            <a:r>
              <a:rPr lang="pl-PL" dirty="0"/>
              <a:t>w uzyskaniu środków </a:t>
            </a:r>
            <a:r>
              <a:rPr lang="pl-PL" dirty="0" smtClean="0"/>
              <a:t>finansowych;</a:t>
            </a:r>
          </a:p>
          <a:p>
            <a:pPr marL="285750" indent="-285750" algn="ctr">
              <a:buFontTx/>
              <a:buChar char="-"/>
            </a:pPr>
            <a:endParaRPr lang="pl-PL" dirty="0" smtClean="0"/>
          </a:p>
          <a:p>
            <a:pPr algn="ctr"/>
            <a:r>
              <a:rPr lang="pl-PL" dirty="0" smtClean="0"/>
              <a:t>- ograniczenie biurokracji.</a:t>
            </a:r>
            <a:endParaRPr lang="pl-PL" dirty="0"/>
          </a:p>
          <a:p>
            <a:pPr algn="ctr"/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512" y="2322514"/>
            <a:ext cx="1728000" cy="1728000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69931" y="4751032"/>
            <a:ext cx="1991414" cy="19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201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m.wawrzyniak\Pulpit\LOGOTYPY PREZENTACJ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98415" y="159900"/>
            <a:ext cx="4131285" cy="720628"/>
          </a:xfrm>
          <a:prstGeom prst="rect">
            <a:avLst/>
          </a:prstGeom>
          <a:noFill/>
        </p:spPr>
      </p:pic>
      <p:sp>
        <p:nvSpPr>
          <p:cNvPr id="10" name="pole tekstowe 9"/>
          <p:cNvSpPr txBox="1"/>
          <p:nvPr/>
        </p:nvSpPr>
        <p:spPr>
          <a:xfrm>
            <a:off x="128588" y="1043537"/>
            <a:ext cx="8939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rgbClr val="00B050"/>
                </a:solidFill>
              </a:rPr>
              <a:t>Zasady wdrażania RLKS w ramach RPO WK-P na lata 2014-2020</a:t>
            </a:r>
          </a:p>
        </p:txBody>
      </p:sp>
      <p:sp>
        <p:nvSpPr>
          <p:cNvPr id="16" name="pole tekstowe 15"/>
          <p:cNvSpPr txBox="1"/>
          <p:nvPr/>
        </p:nvSpPr>
        <p:spPr>
          <a:xfrm>
            <a:off x="0" y="6434208"/>
            <a:ext cx="4495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dirty="0"/>
              <a:t>Rysunek http://www.sophie-brahe-schule.de/440.html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4181475" y="1377339"/>
            <a:ext cx="4738687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l-PL" sz="1600" dirty="0"/>
          </a:p>
          <a:p>
            <a:r>
              <a:rPr lang="pl-PL" sz="2000" dirty="0" smtClean="0"/>
              <a:t>W RLKS wprowadzono </a:t>
            </a:r>
            <a:r>
              <a:rPr lang="pl-PL" sz="2000" b="1" dirty="0" smtClean="0"/>
              <a:t>podział interwencji</a:t>
            </a:r>
            <a:r>
              <a:rPr lang="pl-PL" sz="2000" dirty="0"/>
              <a:t> </a:t>
            </a:r>
            <a:r>
              <a:rPr lang="pl-PL" sz="2000" dirty="0" smtClean="0"/>
              <a:t>pomiędzy zadaniami realizowanymi </a:t>
            </a:r>
            <a:br>
              <a:rPr lang="pl-PL" sz="2000" dirty="0" smtClean="0"/>
            </a:br>
            <a:r>
              <a:rPr lang="pl-PL" sz="2000" dirty="0" smtClean="0"/>
              <a:t>w ramach PROW oraz RPO WK-P.</a:t>
            </a:r>
          </a:p>
          <a:p>
            <a:endParaRPr lang="pl-PL" sz="2000" dirty="0" smtClean="0"/>
          </a:p>
          <a:p>
            <a:endParaRPr lang="pl-PL" sz="2000" dirty="0"/>
          </a:p>
          <a:p>
            <a:r>
              <a:rPr lang="pl-PL" sz="2000" dirty="0" smtClean="0"/>
              <a:t>Linię demarkacyjną</a:t>
            </a:r>
            <a:r>
              <a:rPr lang="pl-PL" sz="2000" dirty="0"/>
              <a:t> </a:t>
            </a:r>
            <a:r>
              <a:rPr lang="pl-PL" sz="2000" dirty="0" smtClean="0"/>
              <a:t>zastosowano również pomiędzy Osiami w ramach RPO WK-P. </a:t>
            </a:r>
          </a:p>
          <a:p>
            <a:endParaRPr lang="pl-PL" sz="2000" dirty="0"/>
          </a:p>
          <a:p>
            <a:endParaRPr lang="pl-PL" sz="2000" dirty="0" smtClean="0"/>
          </a:p>
          <a:p>
            <a:r>
              <a:rPr lang="pl-PL" sz="2000" dirty="0" smtClean="0"/>
              <a:t>Dobrze skomunikowana i prężnie działająca lokalna społeczność, zwłaszcza z obszarów wiejskich, nie musi ograniczać się wyłącznie do Osi priorytetowej 7 lub 11 dedykowanej instrumentowi RLKS. </a:t>
            </a:r>
            <a:endParaRPr lang="pl-PL" sz="2000" dirty="0"/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594" y="1704765"/>
            <a:ext cx="3107911" cy="4320000"/>
          </a:xfrm>
          <a:prstGeom prst="rect">
            <a:avLst/>
          </a:prstGeom>
          <a:ln w="25400" cap="rnd" cmpd="dbl">
            <a:solidFill>
              <a:schemeClr val="bg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41209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m.wawrzyniak\Pulpit\LOGOTYPY PREZENTACJ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98415" y="159900"/>
            <a:ext cx="4131285" cy="720628"/>
          </a:xfrm>
          <a:prstGeom prst="rect">
            <a:avLst/>
          </a:prstGeom>
          <a:noFill/>
        </p:spPr>
      </p:pic>
      <p:sp>
        <p:nvSpPr>
          <p:cNvPr id="10" name="pole tekstowe 9"/>
          <p:cNvSpPr txBox="1"/>
          <p:nvPr/>
        </p:nvSpPr>
        <p:spPr>
          <a:xfrm>
            <a:off x="0" y="929145"/>
            <a:ext cx="89392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rgbClr val="00B050"/>
                </a:solidFill>
              </a:rPr>
              <a:t>Inne obszary priorytetowe w ramach RPO WK-P na lata 2014-2020, z których mogą skorzystać lokalne społeczności z obszarów wiejskich</a:t>
            </a:r>
          </a:p>
        </p:txBody>
      </p:sp>
      <p:sp>
        <p:nvSpPr>
          <p:cNvPr id="16" name="pole tekstowe 15"/>
          <p:cNvSpPr txBox="1"/>
          <p:nvPr/>
        </p:nvSpPr>
        <p:spPr>
          <a:xfrm>
            <a:off x="7289400" y="6497962"/>
            <a:ext cx="1981200" cy="215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dirty="0" smtClean="0"/>
              <a:t>Rysunki </a:t>
            </a:r>
            <a:r>
              <a:rPr lang="pl-PL" sz="800" dirty="0"/>
              <a:t>https://</a:t>
            </a:r>
            <a:r>
              <a:rPr lang="pl-PL" sz="800" dirty="0" smtClean="0"/>
              <a:t>www.pinterest.com/pin</a:t>
            </a:r>
            <a:endParaRPr lang="pl-PL" sz="800" dirty="0"/>
          </a:p>
        </p:txBody>
      </p:sp>
      <p:sp>
        <p:nvSpPr>
          <p:cNvPr id="8" name="pole tekstowe 7"/>
          <p:cNvSpPr txBox="1"/>
          <p:nvPr/>
        </p:nvSpPr>
        <p:spPr>
          <a:xfrm>
            <a:off x="238125" y="1638085"/>
            <a:ext cx="4660290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indent="-180975" algn="just">
              <a:buFont typeface="+mj-lt"/>
              <a:buAutoNum type="arabicPeriod"/>
            </a:pPr>
            <a:r>
              <a:rPr lang="pl-PL" sz="1600" b="1" dirty="0" smtClean="0"/>
              <a:t> Zdrowie </a:t>
            </a:r>
            <a:r>
              <a:rPr lang="pl-PL" sz="1600" dirty="0" smtClean="0"/>
              <a:t>- ze środków EFS - budżet blisko </a:t>
            </a:r>
            <a:br>
              <a:rPr lang="pl-PL" sz="1600" dirty="0" smtClean="0"/>
            </a:br>
            <a:r>
              <a:rPr lang="pl-PL" sz="1600" dirty="0" smtClean="0"/>
              <a:t>200 mln PLN;</a:t>
            </a:r>
          </a:p>
          <a:p>
            <a:pPr marL="361950" indent="-180975" algn="just"/>
            <a:endParaRPr lang="pl-PL" sz="1000" dirty="0" smtClean="0"/>
          </a:p>
          <a:p>
            <a:pPr marL="361950" indent="-180975" algn="just"/>
            <a:r>
              <a:rPr lang="pl-PL" sz="1600" b="1" dirty="0" smtClean="0"/>
              <a:t>2. Edukacja </a:t>
            </a:r>
            <a:r>
              <a:rPr lang="pl-PL" sz="1600" dirty="0" smtClean="0"/>
              <a:t>- ze środków EFRR oraz EFS - budżet prawie 280 mln PLN;</a:t>
            </a:r>
          </a:p>
          <a:p>
            <a:pPr marL="361950" indent="-180975" algn="just">
              <a:buFont typeface="+mj-lt"/>
              <a:buAutoNum type="arabicPeriod"/>
            </a:pPr>
            <a:endParaRPr lang="pl-PL" sz="1000" dirty="0" smtClean="0"/>
          </a:p>
          <a:p>
            <a:pPr marL="361950" indent="-180975" algn="just"/>
            <a:r>
              <a:rPr lang="pl-PL" sz="1600" b="1" dirty="0" smtClean="0"/>
              <a:t>3. Komunikacja - </a:t>
            </a:r>
            <a:r>
              <a:rPr lang="pl-PL" sz="1600" dirty="0" smtClean="0"/>
              <a:t>ze środków EFRR - budżet blisko 443 mln PLN;</a:t>
            </a:r>
          </a:p>
          <a:p>
            <a:pPr marL="361950" indent="-180975" algn="just">
              <a:buFont typeface="+mj-lt"/>
              <a:buAutoNum type="arabicPeriod"/>
            </a:pPr>
            <a:endParaRPr lang="pl-PL" sz="1000" dirty="0" smtClean="0"/>
          </a:p>
          <a:p>
            <a:pPr marL="361950" indent="-180975" algn="just"/>
            <a:r>
              <a:rPr lang="pl-PL" sz="1600" b="1" dirty="0" smtClean="0"/>
              <a:t>4. Technologia </a:t>
            </a:r>
            <a:r>
              <a:rPr lang="pl-PL" sz="1600" dirty="0" smtClean="0"/>
              <a:t>-</a:t>
            </a:r>
            <a:r>
              <a:rPr lang="pl-PL" sz="1600" b="1" dirty="0" smtClean="0"/>
              <a:t> </a:t>
            </a:r>
            <a:r>
              <a:rPr lang="pl-PL" sz="1600" dirty="0" smtClean="0"/>
              <a:t>ze środków EFRR - budżet ponad 100 mln PLN;</a:t>
            </a:r>
          </a:p>
          <a:p>
            <a:pPr marL="361950" indent="-180975" algn="just">
              <a:buFont typeface="+mj-lt"/>
              <a:buAutoNum type="arabicPeriod"/>
            </a:pPr>
            <a:endParaRPr lang="pl-PL" sz="1000" dirty="0" smtClean="0"/>
          </a:p>
          <a:p>
            <a:pPr marL="361950" indent="-180975" algn="just"/>
            <a:r>
              <a:rPr lang="pl-PL" sz="1600" b="1" dirty="0" smtClean="0"/>
              <a:t>5. Ochrona środowiska</a:t>
            </a:r>
            <a:r>
              <a:rPr lang="pl-PL" sz="1600" dirty="0" smtClean="0"/>
              <a:t> - ze środków EFRR – budżet ponad 588 mln PLN;</a:t>
            </a:r>
          </a:p>
          <a:p>
            <a:pPr marL="361950" indent="-180975" algn="just">
              <a:buFont typeface="+mj-lt"/>
              <a:buAutoNum type="arabicPeriod"/>
            </a:pPr>
            <a:endParaRPr lang="pl-PL" sz="1000" dirty="0" smtClean="0"/>
          </a:p>
          <a:p>
            <a:pPr marL="361950" indent="-180975" algn="just"/>
            <a:r>
              <a:rPr lang="pl-PL" sz="1600" b="1" dirty="0" smtClean="0"/>
              <a:t>6. Rozwój przedsiębiorczości </a:t>
            </a:r>
            <a:r>
              <a:rPr lang="pl-PL" sz="1600" dirty="0" smtClean="0"/>
              <a:t>- ze środków EFRR oraz EFS – budżet około 670 mln PLN;</a:t>
            </a:r>
          </a:p>
          <a:p>
            <a:pPr marL="361950" indent="-180975" algn="just"/>
            <a:endParaRPr lang="pl-PL" sz="1600" dirty="0"/>
          </a:p>
          <a:p>
            <a:pPr marL="361950" indent="-180975" algn="just"/>
            <a:r>
              <a:rPr lang="pl-PL" sz="1600" b="1" dirty="0" smtClean="0"/>
              <a:t>7. Bezpieczeństwo </a:t>
            </a:r>
            <a:r>
              <a:rPr lang="pl-PL" sz="1600" dirty="0" smtClean="0"/>
              <a:t>– ze środków EFRR – budżet około 199 mln PLN.</a:t>
            </a:r>
            <a:endParaRPr lang="pl-PL" sz="1600" b="1" dirty="0" smtClean="0"/>
          </a:p>
        </p:txBody>
      </p:sp>
      <p:pic>
        <p:nvPicPr>
          <p:cNvPr id="13" name="Obraz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1222" y="3150084"/>
            <a:ext cx="987259" cy="1368000"/>
          </a:xfrm>
          <a:prstGeom prst="rect">
            <a:avLst/>
          </a:prstGeom>
        </p:spPr>
      </p:pic>
      <p:pic>
        <p:nvPicPr>
          <p:cNvPr id="19" name="Obraz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8477" y="1934889"/>
            <a:ext cx="1368000" cy="1368000"/>
          </a:xfrm>
          <a:prstGeom prst="rect">
            <a:avLst/>
          </a:prstGeom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19481" y="4887179"/>
            <a:ext cx="1372835" cy="1368000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68543" y="2488101"/>
            <a:ext cx="1368000" cy="1368000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50777" y="1552250"/>
            <a:ext cx="1368000" cy="1368000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75414" y="4671358"/>
            <a:ext cx="1954286" cy="1368000"/>
          </a:xfrm>
          <a:prstGeom prst="rect">
            <a:avLst/>
          </a:prstGeom>
        </p:spPr>
      </p:pic>
      <p:pic>
        <p:nvPicPr>
          <p:cNvPr id="1026" name="Picture 2" descr="http://psp5.eu/images/gify/ludziki/52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777" y="3289877"/>
            <a:ext cx="1824000" cy="13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980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m.wawrzyniak\Pulpit\LOGOTYPY PREZENTACJ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98415" y="159900"/>
            <a:ext cx="4131285" cy="720628"/>
          </a:xfrm>
          <a:prstGeom prst="rect">
            <a:avLst/>
          </a:prstGeom>
          <a:noFill/>
        </p:spPr>
      </p:pic>
      <p:sp>
        <p:nvSpPr>
          <p:cNvPr id="10" name="pole tekstowe 9"/>
          <p:cNvSpPr txBox="1"/>
          <p:nvPr/>
        </p:nvSpPr>
        <p:spPr>
          <a:xfrm>
            <a:off x="0" y="1078773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rgbClr val="00B050"/>
                </a:solidFill>
              </a:rPr>
              <a:t>Zakres i formy zaangażowania środków finansowych przeznaczonych dla lokalnej społeczności z terenów wiejskich województwa kujawsko-pomorskiego na lata 2014-2020</a:t>
            </a:r>
          </a:p>
        </p:txBody>
      </p:sp>
      <p:sp>
        <p:nvSpPr>
          <p:cNvPr id="16" name="pole tekstowe 15"/>
          <p:cNvSpPr txBox="1"/>
          <p:nvPr/>
        </p:nvSpPr>
        <p:spPr>
          <a:xfrm>
            <a:off x="0" y="6521447"/>
            <a:ext cx="36290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dirty="0" smtClean="0"/>
              <a:t>Rysunek: http</a:t>
            </a:r>
            <a:r>
              <a:rPr lang="pl-PL" sz="800" dirty="0"/>
              <a:t>://www.wlaczrefleksje.pl/osiolkowi-w-zloby-dano/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920" y="1923349"/>
            <a:ext cx="7675200" cy="1944000"/>
          </a:xfrm>
          <a:prstGeom prst="rect">
            <a:avLst/>
          </a:prstGeom>
        </p:spPr>
      </p:pic>
      <p:sp>
        <p:nvSpPr>
          <p:cNvPr id="2" name="pole tekstowe 1"/>
          <p:cNvSpPr txBox="1"/>
          <p:nvPr/>
        </p:nvSpPr>
        <p:spPr>
          <a:xfrm>
            <a:off x="76200" y="4045590"/>
            <a:ext cx="91439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 smtClean="0"/>
              <a:t>Nowa perspektywa finansowa daje lokalnym społecznościom z obszarów wiejskich możliwość skonsumowania środków przeznaczonych na realizację działań:</a:t>
            </a:r>
          </a:p>
          <a:p>
            <a:pPr algn="ctr"/>
            <a:endParaRPr lang="pl-PL" sz="1600" dirty="0" smtClean="0"/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pl-PL" sz="1600" dirty="0" smtClean="0"/>
              <a:t>objętych PROW (około </a:t>
            </a:r>
            <a:r>
              <a:rPr lang="pl-PL" sz="1600" b="1" dirty="0" smtClean="0"/>
              <a:t>130 mln</a:t>
            </a:r>
            <a:r>
              <a:rPr lang="pl-PL" sz="1600" dirty="0" smtClean="0"/>
              <a:t> PLN);</a:t>
            </a:r>
          </a:p>
          <a:p>
            <a:pPr marL="285750" indent="-285750" algn="ctr">
              <a:buFont typeface="Wingdings" panose="05000000000000000000" pitchFamily="2" charset="2"/>
              <a:buChar char="§"/>
            </a:pPr>
            <a:endParaRPr lang="pl-PL" sz="1600" dirty="0" smtClean="0"/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pl-PL" sz="1600" dirty="0" smtClean="0"/>
              <a:t>objętych RPO WK-P z osi dedykowanych RLKS (około </a:t>
            </a:r>
            <a:r>
              <a:rPr lang="pl-PL" sz="1600" b="1" dirty="0" smtClean="0"/>
              <a:t>268 mln </a:t>
            </a:r>
            <a:r>
              <a:rPr lang="pl-PL" sz="1600" dirty="0" smtClean="0"/>
              <a:t>PLN);</a:t>
            </a:r>
          </a:p>
          <a:p>
            <a:pPr marL="285750" indent="-285750" algn="ctr">
              <a:buFont typeface="Wingdings" panose="05000000000000000000" pitchFamily="2" charset="2"/>
              <a:buChar char="§"/>
            </a:pPr>
            <a:endParaRPr lang="pl-PL" sz="1600" dirty="0" smtClean="0"/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pl-PL" sz="1600" dirty="0" smtClean="0"/>
              <a:t>objętych RPO WK-P z innych osi priorytetowych ( około </a:t>
            </a:r>
            <a:r>
              <a:rPr lang="pl-PL" sz="1600" b="1" dirty="0" smtClean="0"/>
              <a:t>2 480 </a:t>
            </a:r>
            <a:r>
              <a:rPr lang="pl-PL" sz="1600" dirty="0" smtClean="0"/>
              <a:t>mln PLN).</a:t>
            </a:r>
          </a:p>
          <a:p>
            <a:pPr marL="285750" indent="-285750" algn="ctr">
              <a:buFont typeface="Wingdings" panose="05000000000000000000" pitchFamily="2" charset="2"/>
              <a:buChar char="§"/>
            </a:pP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2389455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unduszeEuropejskiePrezentacjaTemplat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duszeEuropejskiePrezentacjaTemplate.potx" id="{E1C8E9E8-192D-4AF6-9B43-48AB8A3797D1}" vid="{41BC98EB-B254-48DE-A757-86CC93C6277F}"/>
    </a:ext>
  </a:extLst>
</a:theme>
</file>

<file path=ppt/theme/theme10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nfrastruktura i Środowisko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duszeEuropejskiePrezentacjaTemplate.potx" id="{E1C8E9E8-192D-4AF6-9B43-48AB8A3797D1}" vid="{D7BFAF85-3AFF-408A-9214-9771CA74E33C}"/>
    </a:ext>
  </a:extLst>
</a:theme>
</file>

<file path=ppt/theme/theme3.xml><?xml version="1.0" encoding="utf-8"?>
<a:theme xmlns:a="http://schemas.openxmlformats.org/drawingml/2006/main" name="Inteligentny Rozwoj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duszeEuropejskiePrezentacjaTemplate.potx" id="{E1C8E9E8-192D-4AF6-9B43-48AB8A3797D1}" vid="{D7262E80-C742-4C3A-B4FD-B9DFB2A85E65}"/>
    </a:ext>
  </a:extLst>
</a:theme>
</file>

<file path=ppt/theme/theme4.xml><?xml version="1.0" encoding="utf-8"?>
<a:theme xmlns:a="http://schemas.openxmlformats.org/drawingml/2006/main" name="Rozwój Polski Wschodniej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duszeEuropejskiePrezentacjaTemplate.potx" id="{E1C8E9E8-192D-4AF6-9B43-48AB8A3797D1}" vid="{5D6DABCB-300B-4583-9DC2-84BDBB033C22}"/>
    </a:ext>
  </a:extLst>
</a:theme>
</file>

<file path=ppt/theme/theme5.xml><?xml version="1.0" encoding="utf-8"?>
<a:theme xmlns:a="http://schemas.openxmlformats.org/drawingml/2006/main" name="Wiedza Edukacja Rozwoj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duszeEuropejskiePrezentacjaTemplate.potx" id="{E1C8E9E8-192D-4AF6-9B43-48AB8A3797D1}" vid="{53FA2FB3-9C38-4B68-A4DF-76B77B12EB81}"/>
    </a:ext>
  </a:extLst>
</a:theme>
</file>

<file path=ppt/theme/theme6.xml><?xml version="1.0" encoding="utf-8"?>
<a:theme xmlns:a="http://schemas.openxmlformats.org/drawingml/2006/main" name="Polska Cyfrowa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duszeEuropejskiePrezentacjaTemplate.potx" id="{E1C8E9E8-192D-4AF6-9B43-48AB8A3797D1}" vid="{A4A928A6-969B-40E6-93A8-BBEF1A2F6A09}"/>
    </a:ext>
  </a:extLst>
</a:theme>
</file>

<file path=ppt/theme/theme7.xml><?xml version="1.0" encoding="utf-8"?>
<a:theme xmlns:a="http://schemas.openxmlformats.org/drawingml/2006/main" name="Programy Regionaln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duszeEuropejskiePrezentacjaTemplate.potx" id="{E1C8E9E8-192D-4AF6-9B43-48AB8A3797D1}" vid="{92000801-0B03-4AC3-8040-626073FD01A7}"/>
    </a:ext>
  </a:extLst>
</a:theme>
</file>

<file path=ppt/theme/theme8.xml><?xml version="1.0" encoding="utf-8"?>
<a:theme xmlns:a="http://schemas.openxmlformats.org/drawingml/2006/main" name="Pomoc Techniczna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duszeEuropejskiePrezentacjaTemplate.potx" id="{E1C8E9E8-192D-4AF6-9B43-48AB8A3797D1}" vid="{F455CDD5-C0D5-4F1E-9423-3AD99BE16955}"/>
    </a:ext>
  </a:extLst>
</a:theme>
</file>

<file path=ppt/theme/theme9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FunduszeEuropejskiePrezentacjaTemplate</Template>
  <TotalTime>3419</TotalTime>
  <Words>443</Words>
  <Application>Microsoft Office PowerPoint</Application>
  <PresentationFormat>Pokaz na ekranie (4:3)</PresentationFormat>
  <Paragraphs>115</Paragraphs>
  <Slides>12</Slides>
  <Notes>10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8</vt:i4>
      </vt:variant>
      <vt:variant>
        <vt:lpstr>Tytuły slajdów</vt:lpstr>
      </vt:variant>
      <vt:variant>
        <vt:i4>12</vt:i4>
      </vt:variant>
    </vt:vector>
  </HeadingPairs>
  <TitlesOfParts>
    <vt:vector size="24" baseType="lpstr">
      <vt:lpstr>Arial</vt:lpstr>
      <vt:lpstr>Calibri</vt:lpstr>
      <vt:lpstr>Cambria</vt:lpstr>
      <vt:lpstr>Wingdings</vt:lpstr>
      <vt:lpstr>FunduszeEuropejskiePrezentacjaTemplate</vt:lpstr>
      <vt:lpstr>Infrastruktura i Środowisko</vt:lpstr>
      <vt:lpstr>Inteligentny Rozwoj</vt:lpstr>
      <vt:lpstr>Rozwój Polski Wschodniej</vt:lpstr>
      <vt:lpstr>Wiedza Edukacja Rozwoj</vt:lpstr>
      <vt:lpstr>Polska Cyfrowa</vt:lpstr>
      <vt:lpstr>Programy Regionalne</vt:lpstr>
      <vt:lpstr>Pomoc Techniczna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Sheldon Cooper</dc:creator>
  <cp:lastModifiedBy>Joanna Gobinet</cp:lastModifiedBy>
  <cp:revision>460</cp:revision>
  <dcterms:created xsi:type="dcterms:W3CDTF">2015-01-15T11:10:57Z</dcterms:created>
  <dcterms:modified xsi:type="dcterms:W3CDTF">2016-03-02T13:49:49Z</dcterms:modified>
</cp:coreProperties>
</file>