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slideLayouts/slideLayout30.xml" ContentType="application/vnd.openxmlformats-officedocument.presentationml.slideLayout+xml"/>
  <Override PartName="/ppt/theme/theme5.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drawings/drawing1.xml" ContentType="application/vnd.openxmlformats-officedocument.drawingml.chartshapes+xml"/>
  <Override PartName="/ppt/charts/chart3.xml" ContentType="application/vnd.openxmlformats-officedocument.drawingml.chart+xml"/>
  <Override PartName="/ppt/notesSlides/notesSlide3.xml" ContentType="application/vnd.openxmlformats-officedocument.presentationml.notesSlide+xml"/>
  <Override PartName="/ppt/charts/chart4.xml" ContentType="application/vnd.openxmlformats-officedocument.drawingml.chart+xml"/>
  <Override PartName="/ppt/drawings/drawing2.xml" ContentType="application/vnd.openxmlformats-officedocument.drawingml.chartshapes+xml"/>
  <Override PartName="/ppt/notesSlides/notesSlide4.xml" ContentType="application/vnd.openxmlformats-officedocument.presentationml.notesSlide+xml"/>
  <Override PartName="/ppt/charts/chart5.xml" ContentType="application/vnd.openxmlformats-officedocument.drawingml.chart+xml"/>
  <Override PartName="/ppt/notesSlides/notesSlide5.xml" ContentType="application/vnd.openxmlformats-officedocument.presentationml.notesSlide+xml"/>
  <Override PartName="/ppt/charts/chart6.xml" ContentType="application/vnd.openxmlformats-officedocument.drawingml.chart+xml"/>
  <Override PartName="/ppt/notesSlides/notesSlide6.xml" ContentType="application/vnd.openxmlformats-officedocument.presentationml.notesSlide+xml"/>
  <Override PartName="/ppt/charts/chart7.xml" ContentType="application/vnd.openxmlformats-officedocument.drawingml.chart+xml"/>
  <Override PartName="/ppt/notesSlides/notesSlide7.xml" ContentType="application/vnd.openxmlformats-officedocument.presentationml.notesSlide+xml"/>
  <Override PartName="/ppt/charts/chart8.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9.xml" ContentType="application/vnd.openxmlformats-officedocument.drawingml.chart+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8" r:id="rId2"/>
    <p:sldMasterId id="2147483676" r:id="rId3"/>
    <p:sldMasterId id="2147483684" r:id="rId4"/>
    <p:sldMasterId id="2147483700" r:id="rId5"/>
    <p:sldMasterId id="2147483702" r:id="rId6"/>
  </p:sldMasterIdLst>
  <p:notesMasterIdLst>
    <p:notesMasterId r:id="rId23"/>
  </p:notesMasterIdLst>
  <p:sldIdLst>
    <p:sldId id="275" r:id="rId7"/>
    <p:sldId id="260" r:id="rId8"/>
    <p:sldId id="257" r:id="rId9"/>
    <p:sldId id="269" r:id="rId10"/>
    <p:sldId id="258" r:id="rId11"/>
    <p:sldId id="259" r:id="rId12"/>
    <p:sldId id="277" r:id="rId13"/>
    <p:sldId id="283" r:id="rId14"/>
    <p:sldId id="264" r:id="rId15"/>
    <p:sldId id="279" r:id="rId16"/>
    <p:sldId id="265" r:id="rId17"/>
    <p:sldId id="284" r:id="rId18"/>
    <p:sldId id="280" r:id="rId19"/>
    <p:sldId id="281" r:id="rId20"/>
    <p:sldId id="282" r:id="rId21"/>
    <p:sldId id="27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99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embeddings/oleObject1.bin"/><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Sheet2!$N$12</c:f>
              <c:strCache>
                <c:ptCount val="1"/>
                <c:pt idx="0">
                  <c:v>Average budget per LAG (M€)</c:v>
                </c:pt>
              </c:strCache>
            </c:strRef>
          </c:tx>
          <c:spPr>
            <a:solidFill>
              <a:srgbClr val="84AA33">
                <a:lumMod val="75000"/>
              </a:srgbClr>
            </a:solidFill>
            <a:ln>
              <a:noFill/>
            </a:ln>
            <a:effectLst/>
          </c:spPr>
          <c:invertIfNegative val="0"/>
          <c:cat>
            <c:strRef>
              <c:f>Sheet2!$M$15:$M$42</c:f>
              <c:strCache>
                <c:ptCount val="27"/>
                <c:pt idx="0">
                  <c:v>BE</c:v>
                </c:pt>
                <c:pt idx="1">
                  <c:v>BG</c:v>
                </c:pt>
                <c:pt idx="2">
                  <c:v>CY</c:v>
                </c:pt>
                <c:pt idx="3">
                  <c:v>CZ</c:v>
                </c:pt>
                <c:pt idx="4">
                  <c:v>DE</c:v>
                </c:pt>
                <c:pt idx="5">
                  <c:v>DK</c:v>
                </c:pt>
                <c:pt idx="6">
                  <c:v>EE</c:v>
                </c:pt>
                <c:pt idx="7">
                  <c:v>ES</c:v>
                </c:pt>
                <c:pt idx="8">
                  <c:v>FI</c:v>
                </c:pt>
                <c:pt idx="9">
                  <c:v>FR</c:v>
                </c:pt>
                <c:pt idx="10">
                  <c:v>GR</c:v>
                </c:pt>
                <c:pt idx="11">
                  <c:v>HR</c:v>
                </c:pt>
                <c:pt idx="12">
                  <c:v>HU</c:v>
                </c:pt>
                <c:pt idx="13">
                  <c:v>IE</c:v>
                </c:pt>
                <c:pt idx="14">
                  <c:v>IT</c:v>
                </c:pt>
                <c:pt idx="15">
                  <c:v>LT</c:v>
                </c:pt>
                <c:pt idx="16">
                  <c:v>LU</c:v>
                </c:pt>
                <c:pt idx="17">
                  <c:v>LV</c:v>
                </c:pt>
                <c:pt idx="18">
                  <c:v>MT</c:v>
                </c:pt>
                <c:pt idx="19">
                  <c:v>NL</c:v>
                </c:pt>
                <c:pt idx="20">
                  <c:v>PL</c:v>
                </c:pt>
                <c:pt idx="21">
                  <c:v>PT</c:v>
                </c:pt>
                <c:pt idx="22">
                  <c:v>RO</c:v>
                </c:pt>
                <c:pt idx="23">
                  <c:v>SE</c:v>
                </c:pt>
                <c:pt idx="24">
                  <c:v>SI</c:v>
                </c:pt>
                <c:pt idx="25">
                  <c:v>SK</c:v>
                </c:pt>
                <c:pt idx="26">
                  <c:v>UK</c:v>
                </c:pt>
              </c:strCache>
            </c:strRef>
          </c:cat>
          <c:val>
            <c:numRef>
              <c:f>Sheet2!$N$14:$N$41</c:f>
              <c:numCache>
                <c:formatCode>0.00</c:formatCode>
                <c:ptCount val="28"/>
                <c:pt idx="0">
                  <c:v>3.3</c:v>
                </c:pt>
                <c:pt idx="1">
                  <c:v>2.1</c:v>
                </c:pt>
                <c:pt idx="2">
                  <c:v>2.2000000000000002</c:v>
                </c:pt>
                <c:pt idx="3">
                  <c:v>3.1</c:v>
                </c:pt>
                <c:pt idx="4">
                  <c:v>1</c:v>
                </c:pt>
                <c:pt idx="5">
                  <c:v>5.5</c:v>
                </c:pt>
                <c:pt idx="6">
                  <c:v>2.1</c:v>
                </c:pt>
                <c:pt idx="7">
                  <c:v>3.5</c:v>
                </c:pt>
                <c:pt idx="8">
                  <c:v>4.4000000000000004</c:v>
                </c:pt>
                <c:pt idx="9">
                  <c:v>5.5</c:v>
                </c:pt>
                <c:pt idx="10">
                  <c:v>3</c:v>
                </c:pt>
                <c:pt idx="11">
                  <c:v>9.5</c:v>
                </c:pt>
                <c:pt idx="12">
                  <c:v>1.5</c:v>
                </c:pt>
                <c:pt idx="13">
                  <c:v>1.9</c:v>
                </c:pt>
                <c:pt idx="14">
                  <c:v>8.9</c:v>
                </c:pt>
                <c:pt idx="15">
                  <c:v>6.4</c:v>
                </c:pt>
                <c:pt idx="16">
                  <c:v>2.2999999999999998</c:v>
                </c:pt>
                <c:pt idx="17">
                  <c:v>2.2000000000000002</c:v>
                </c:pt>
                <c:pt idx="18">
                  <c:v>2.5</c:v>
                </c:pt>
                <c:pt idx="19">
                  <c:v>2.2000000000000002</c:v>
                </c:pt>
                <c:pt idx="20">
                  <c:v>5.5</c:v>
                </c:pt>
                <c:pt idx="21">
                  <c:v>2.9</c:v>
                </c:pt>
                <c:pt idx="22">
                  <c:v>4.8</c:v>
                </c:pt>
                <c:pt idx="23">
                  <c:v>5.3</c:v>
                </c:pt>
                <c:pt idx="24">
                  <c:v>4</c:v>
                </c:pt>
                <c:pt idx="25">
                  <c:v>1.6</c:v>
                </c:pt>
                <c:pt idx="26">
                  <c:v>2.1</c:v>
                </c:pt>
                <c:pt idx="27">
                  <c:v>3.5</c:v>
                </c:pt>
              </c:numCache>
            </c:numRef>
          </c:val>
        </c:ser>
        <c:dLbls>
          <c:showLegendKey val="0"/>
          <c:showVal val="0"/>
          <c:showCatName val="0"/>
          <c:showSerName val="0"/>
          <c:showPercent val="0"/>
          <c:showBubbleSize val="0"/>
        </c:dLbls>
        <c:gapWidth val="25"/>
        <c:axId val="73414528"/>
        <c:axId val="73412992"/>
      </c:barChart>
      <c:lineChart>
        <c:grouping val="standard"/>
        <c:varyColors val="0"/>
        <c:ser>
          <c:idx val="1"/>
          <c:order val="1"/>
          <c:tx>
            <c:strRef>
              <c:f>Sheet2!$O$13</c:f>
              <c:strCache>
                <c:ptCount val="1"/>
                <c:pt idx="0">
                  <c:v>No. of LAGs</c:v>
                </c:pt>
              </c:strCache>
            </c:strRef>
          </c:tx>
          <c:spPr>
            <a:ln>
              <a:noFill/>
            </a:ln>
            <a:effectLst/>
          </c:spPr>
          <c:marker>
            <c:spPr>
              <a:solidFill>
                <a:schemeClr val="accent3">
                  <a:lumMod val="60000"/>
                  <a:lumOff val="40000"/>
                </a:schemeClr>
              </a:solidFill>
            </c:spPr>
          </c:marker>
          <c:dLbls>
            <c:spPr>
              <a:solidFill>
                <a:srgbClr val="FFC000">
                  <a:lumMod val="40000"/>
                  <a:lumOff val="60000"/>
                </a:srgbClr>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Sheet2!$M$14:$M$41</c:f>
              <c:strCache>
                <c:ptCount val="28"/>
                <c:pt idx="0">
                  <c:v>AT</c:v>
                </c:pt>
                <c:pt idx="1">
                  <c:v>BE</c:v>
                </c:pt>
                <c:pt idx="2">
                  <c:v>BG</c:v>
                </c:pt>
                <c:pt idx="3">
                  <c:v>CY</c:v>
                </c:pt>
                <c:pt idx="4">
                  <c:v>CZ</c:v>
                </c:pt>
                <c:pt idx="5">
                  <c:v>DE</c:v>
                </c:pt>
                <c:pt idx="6">
                  <c:v>DK</c:v>
                </c:pt>
                <c:pt idx="7">
                  <c:v>EE</c:v>
                </c:pt>
                <c:pt idx="8">
                  <c:v>ES</c:v>
                </c:pt>
                <c:pt idx="9">
                  <c:v>FI</c:v>
                </c:pt>
                <c:pt idx="10">
                  <c:v>FR</c:v>
                </c:pt>
                <c:pt idx="11">
                  <c:v>GR</c:v>
                </c:pt>
                <c:pt idx="12">
                  <c:v>HR</c:v>
                </c:pt>
                <c:pt idx="13">
                  <c:v>HU</c:v>
                </c:pt>
                <c:pt idx="14">
                  <c:v>IE</c:v>
                </c:pt>
                <c:pt idx="15">
                  <c:v>IT</c:v>
                </c:pt>
                <c:pt idx="16">
                  <c:v>LT</c:v>
                </c:pt>
                <c:pt idx="17">
                  <c:v>LU</c:v>
                </c:pt>
                <c:pt idx="18">
                  <c:v>LV</c:v>
                </c:pt>
                <c:pt idx="19">
                  <c:v>MT</c:v>
                </c:pt>
                <c:pt idx="20">
                  <c:v>NL</c:v>
                </c:pt>
                <c:pt idx="21">
                  <c:v>PL</c:v>
                </c:pt>
                <c:pt idx="22">
                  <c:v>PT</c:v>
                </c:pt>
                <c:pt idx="23">
                  <c:v>RO</c:v>
                </c:pt>
                <c:pt idx="24">
                  <c:v>SE</c:v>
                </c:pt>
                <c:pt idx="25">
                  <c:v>SI</c:v>
                </c:pt>
                <c:pt idx="26">
                  <c:v>SK</c:v>
                </c:pt>
                <c:pt idx="27">
                  <c:v>UK</c:v>
                </c:pt>
              </c:strCache>
            </c:strRef>
          </c:cat>
          <c:val>
            <c:numRef>
              <c:f>Sheet2!$O$14:$O$41</c:f>
              <c:numCache>
                <c:formatCode>General</c:formatCode>
                <c:ptCount val="28"/>
                <c:pt idx="0">
                  <c:v>75</c:v>
                </c:pt>
                <c:pt idx="1">
                  <c:v>30</c:v>
                </c:pt>
                <c:pt idx="2">
                  <c:v>60</c:v>
                </c:pt>
                <c:pt idx="3">
                  <c:v>4</c:v>
                </c:pt>
                <c:pt idx="4">
                  <c:v>160</c:v>
                </c:pt>
                <c:pt idx="5">
                  <c:v>306</c:v>
                </c:pt>
                <c:pt idx="6">
                  <c:v>26</c:v>
                </c:pt>
                <c:pt idx="7">
                  <c:v>26</c:v>
                </c:pt>
                <c:pt idx="8">
                  <c:v>251</c:v>
                </c:pt>
                <c:pt idx="9">
                  <c:v>55</c:v>
                </c:pt>
                <c:pt idx="10">
                  <c:v>323</c:v>
                </c:pt>
                <c:pt idx="11">
                  <c:v>47</c:v>
                </c:pt>
                <c:pt idx="12">
                  <c:v>45</c:v>
                </c:pt>
                <c:pt idx="13">
                  <c:v>100</c:v>
                </c:pt>
                <c:pt idx="14">
                  <c:v>28</c:v>
                </c:pt>
                <c:pt idx="15">
                  <c:v>186</c:v>
                </c:pt>
                <c:pt idx="16">
                  <c:v>50</c:v>
                </c:pt>
                <c:pt idx="17">
                  <c:v>5</c:v>
                </c:pt>
                <c:pt idx="18">
                  <c:v>32</c:v>
                </c:pt>
                <c:pt idx="19">
                  <c:v>3</c:v>
                </c:pt>
                <c:pt idx="20">
                  <c:v>20</c:v>
                </c:pt>
                <c:pt idx="21">
                  <c:v>256</c:v>
                </c:pt>
                <c:pt idx="22">
                  <c:v>60</c:v>
                </c:pt>
                <c:pt idx="23">
                  <c:v>120</c:v>
                </c:pt>
                <c:pt idx="24">
                  <c:v>50</c:v>
                </c:pt>
                <c:pt idx="25">
                  <c:v>33</c:v>
                </c:pt>
                <c:pt idx="26">
                  <c:v>50</c:v>
                </c:pt>
                <c:pt idx="27">
                  <c:v>119</c:v>
                </c:pt>
              </c:numCache>
            </c:numRef>
          </c:val>
          <c:smooth val="0"/>
        </c:ser>
        <c:dLbls>
          <c:showLegendKey val="0"/>
          <c:showVal val="0"/>
          <c:showCatName val="0"/>
          <c:showSerName val="0"/>
          <c:showPercent val="0"/>
          <c:showBubbleSize val="0"/>
        </c:dLbls>
        <c:marker val="1"/>
        <c:smooth val="0"/>
        <c:axId val="73393280"/>
        <c:axId val="73394816"/>
      </c:lineChart>
      <c:catAx>
        <c:axId val="73393280"/>
        <c:scaling>
          <c:orientation val="minMax"/>
        </c:scaling>
        <c:delete val="0"/>
        <c:axPos val="b"/>
        <c:numFmt formatCode="General" sourceLinked="1"/>
        <c:majorTickMark val="out"/>
        <c:minorTickMark val="none"/>
        <c:tickLblPos val="nextTo"/>
        <c:txPr>
          <a:bodyPr rot="-60000000" vert="horz"/>
          <a:lstStyle/>
          <a:p>
            <a:pPr>
              <a:defRPr sz="1200" b="1"/>
            </a:pPr>
            <a:endParaRPr lang="en-US"/>
          </a:p>
        </c:txPr>
        <c:crossAx val="73394816"/>
        <c:crosses val="autoZero"/>
        <c:auto val="1"/>
        <c:lblAlgn val="ctr"/>
        <c:lblOffset val="100"/>
        <c:noMultiLvlLbl val="0"/>
      </c:catAx>
      <c:valAx>
        <c:axId val="733948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3393280"/>
        <c:crosses val="autoZero"/>
        <c:crossBetween val="between"/>
      </c:valAx>
      <c:valAx>
        <c:axId val="73412992"/>
        <c:scaling>
          <c:orientation val="minMax"/>
        </c:scaling>
        <c:delete val="0"/>
        <c:axPos val="r"/>
        <c:numFmt formatCode="0.0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3414528"/>
        <c:crosses val="max"/>
        <c:crossBetween val="between"/>
      </c:valAx>
      <c:catAx>
        <c:axId val="73414528"/>
        <c:scaling>
          <c:orientation val="minMax"/>
        </c:scaling>
        <c:delete val="1"/>
        <c:axPos val="b"/>
        <c:numFmt formatCode="General" sourceLinked="1"/>
        <c:majorTickMark val="out"/>
        <c:minorTickMark val="none"/>
        <c:tickLblPos val="nextTo"/>
        <c:crossAx val="73412992"/>
        <c:crosses val="autoZero"/>
        <c:auto val="1"/>
        <c:lblAlgn val="ctr"/>
        <c:lblOffset val="100"/>
        <c:noMultiLvlLbl val="0"/>
      </c:catAx>
      <c:spPr>
        <a:noFill/>
        <a:ln>
          <a:noFill/>
        </a:ln>
        <a:effectLst/>
      </c:spPr>
    </c:plotArea>
    <c:legend>
      <c:legendPos val="b"/>
      <c:layout>
        <c:manualLayout>
          <c:xMode val="edge"/>
          <c:yMode val="edge"/>
          <c:x val="0.20476717663595864"/>
          <c:y val="0.92419572923391768"/>
          <c:w val="0.55284123120973516"/>
          <c:h val="6.5734575235994352E-2"/>
        </c:manualLayout>
      </c:layout>
      <c:overlay val="0"/>
      <c:txPr>
        <a:bodyPr rot="0" vert="horz"/>
        <a:lstStyle/>
        <a:p>
          <a:pPr>
            <a:defRPr sz="1400"/>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dk2" tx1="lt1" bg2="dk1" tx2="lt2" accent1="accent1" accent2="accent2" accent3="accent3" accent4="accent4" accent5="accent5" accent6="accent6" hlink="hlink" folHlink="folHlink"/>
  <c:chart>
    <c:autoTitleDeleted val="1"/>
    <c:plotArea>
      <c:layout/>
      <c:barChart>
        <c:barDir val="col"/>
        <c:grouping val="clustered"/>
        <c:varyColors val="0"/>
        <c:ser>
          <c:idx val="0"/>
          <c:order val="0"/>
          <c:tx>
            <c:strRef>
              <c:f>'[Chart in Microsoft PowerPoint]Grap_FLAG'!$F$6</c:f>
              <c:strCache>
                <c:ptCount val="1"/>
                <c:pt idx="0">
                  <c:v>Average budget per FLAG [M€]</c:v>
                </c:pt>
              </c:strCache>
            </c:strRef>
          </c:tx>
          <c:spPr>
            <a:solidFill>
              <a:schemeClr val="accent1"/>
            </a:solidFill>
            <a:ln>
              <a:noFill/>
            </a:ln>
            <a:effectLst/>
          </c:spPr>
          <c:invertIfNegative val="0"/>
          <c:cat>
            <c:strRef>
              <c:f>'[Chart in Microsoft PowerPoint]Grap_FLAG'!$E$7:$E$28</c:f>
              <c:strCache>
                <c:ptCount val="22"/>
                <c:pt idx="0">
                  <c:v>BE</c:v>
                </c:pt>
                <c:pt idx="1">
                  <c:v>BG</c:v>
                </c:pt>
                <c:pt idx="2">
                  <c:v>CY</c:v>
                </c:pt>
                <c:pt idx="3">
                  <c:v>DE</c:v>
                </c:pt>
                <c:pt idx="4">
                  <c:v>DK</c:v>
                </c:pt>
                <c:pt idx="5">
                  <c:v>EE</c:v>
                </c:pt>
                <c:pt idx="6">
                  <c:v>ES</c:v>
                </c:pt>
                <c:pt idx="7">
                  <c:v>FI</c:v>
                </c:pt>
                <c:pt idx="8">
                  <c:v>FR</c:v>
                </c:pt>
                <c:pt idx="9">
                  <c:v>GR</c:v>
                </c:pt>
                <c:pt idx="10">
                  <c:v>HR</c:v>
                </c:pt>
                <c:pt idx="11">
                  <c:v>IE</c:v>
                </c:pt>
                <c:pt idx="12">
                  <c:v>IT</c:v>
                </c:pt>
                <c:pt idx="13">
                  <c:v>LT</c:v>
                </c:pt>
                <c:pt idx="14">
                  <c:v>LV</c:v>
                </c:pt>
                <c:pt idx="15">
                  <c:v>NL</c:v>
                </c:pt>
                <c:pt idx="16">
                  <c:v>PL</c:v>
                </c:pt>
                <c:pt idx="17">
                  <c:v>PT</c:v>
                </c:pt>
                <c:pt idx="18">
                  <c:v>RO</c:v>
                </c:pt>
                <c:pt idx="19">
                  <c:v>SE</c:v>
                </c:pt>
                <c:pt idx="20">
                  <c:v>SI</c:v>
                </c:pt>
                <c:pt idx="21">
                  <c:v>UK</c:v>
                </c:pt>
              </c:strCache>
            </c:strRef>
          </c:cat>
          <c:val>
            <c:numRef>
              <c:f>'[Chart in Microsoft PowerPoint]Grap_FLAG'!$F$7:$F$28</c:f>
              <c:numCache>
                <c:formatCode>0.00</c:formatCode>
                <c:ptCount val="22"/>
                <c:pt idx="0" formatCode="_(* #,##0.00_);_(* \(#,##0.00\);_(* &quot;-&quot;??_);_(@_)">
                  <c:v>0</c:v>
                </c:pt>
                <c:pt idx="1">
                  <c:v>1.8975</c:v>
                </c:pt>
                <c:pt idx="2">
                  <c:v>1.75</c:v>
                </c:pt>
                <c:pt idx="3">
                  <c:v>0.77444444444444449</c:v>
                </c:pt>
                <c:pt idx="4">
                  <c:v>0.75183929999999999</c:v>
                </c:pt>
                <c:pt idx="5">
                  <c:v>2.95</c:v>
                </c:pt>
                <c:pt idx="6">
                  <c:v>2.6918433500000001</c:v>
                </c:pt>
                <c:pt idx="7">
                  <c:v>0.44000000000000006</c:v>
                </c:pt>
                <c:pt idx="8">
                  <c:v>0.68356084615384616</c:v>
                </c:pt>
                <c:pt idx="9">
                  <c:v>4.5999999999999996</c:v>
                </c:pt>
                <c:pt idx="10">
                  <c:v>2.7077207142857143</c:v>
                </c:pt>
                <c:pt idx="11">
                  <c:v>0.75</c:v>
                </c:pt>
                <c:pt idx="12">
                  <c:v>1.0607500000000001</c:v>
                </c:pt>
                <c:pt idx="13">
                  <c:v>0.86629683333333329</c:v>
                </c:pt>
                <c:pt idx="14">
                  <c:v>2.125</c:v>
                </c:pt>
                <c:pt idx="15" formatCode="_(* #,##0.00_);_(* \(#,##0.00\);_(* &quot;-&quot;??_);_(@_)">
                  <c:v>0</c:v>
                </c:pt>
                <c:pt idx="16">
                  <c:v>3.1879998000000001</c:v>
                </c:pt>
                <c:pt idx="17">
                  <c:v>2.5</c:v>
                </c:pt>
                <c:pt idx="18">
                  <c:v>1.8713487777777777</c:v>
                </c:pt>
                <c:pt idx="19">
                  <c:v>0.64178969230769234</c:v>
                </c:pt>
                <c:pt idx="20">
                  <c:v>1.6666666666666667</c:v>
                </c:pt>
                <c:pt idx="21">
                  <c:v>0.61782995454545453</c:v>
                </c:pt>
              </c:numCache>
            </c:numRef>
          </c:val>
        </c:ser>
        <c:dLbls>
          <c:showLegendKey val="0"/>
          <c:showVal val="0"/>
          <c:showCatName val="0"/>
          <c:showSerName val="0"/>
          <c:showPercent val="0"/>
          <c:showBubbleSize val="0"/>
        </c:dLbls>
        <c:gapWidth val="25"/>
        <c:axId val="81479552"/>
        <c:axId val="81478016"/>
      </c:barChart>
      <c:lineChart>
        <c:grouping val="standard"/>
        <c:varyColors val="0"/>
        <c:ser>
          <c:idx val="1"/>
          <c:order val="1"/>
          <c:tx>
            <c:strRef>
              <c:f>'[Chart in Microsoft PowerPoint]Grap_FLAG'!$G$6</c:f>
              <c:strCache>
                <c:ptCount val="1"/>
                <c:pt idx="0">
                  <c:v># expected FLAGs</c:v>
                </c:pt>
              </c:strCache>
            </c:strRef>
          </c:tx>
          <c:spPr>
            <a:ln w="25400" cap="rnd">
              <a:noFill/>
              <a:round/>
            </a:ln>
            <a:effectLst/>
          </c:spPr>
          <c:marker>
            <c:symbol val="circle"/>
            <c:size val="10"/>
            <c:spPr>
              <a:solidFill>
                <a:srgbClr val="3891A7"/>
              </a:solidFill>
              <a:ln w="9525">
                <a:solidFill>
                  <a:schemeClr val="accent2"/>
                </a:solidFill>
              </a:ln>
              <a:effectLst/>
            </c:spPr>
          </c:marker>
          <c:dLbls>
            <c:dLbl>
              <c:idx val="1"/>
              <c:spPr>
                <a:solidFill>
                  <a:srgbClr val="D4EAF0"/>
                </a:solidFill>
                <a:ln>
                  <a:noFill/>
                </a:ln>
                <a:effectLst/>
              </c:spPr>
              <c:txPr>
                <a:bodyPr rot="0" vert="horz"/>
                <a:lstStyle/>
                <a:p>
                  <a:pPr>
                    <a:defRPr sz="1600" b="1">
                      <a:solidFill>
                        <a:schemeClr val="bg2"/>
                      </a:solidFill>
                    </a:defRPr>
                  </a:pPr>
                  <a:endParaRPr lang="en-US"/>
                </a:p>
              </c:txPr>
              <c:dLblPos val="ctr"/>
              <c:showLegendKey val="0"/>
              <c:showVal val="1"/>
              <c:showCatName val="0"/>
              <c:showSerName val="0"/>
              <c:showPercent val="0"/>
              <c:showBubbleSize val="0"/>
            </c:dLbl>
            <c:dLbl>
              <c:idx val="2"/>
              <c:spPr>
                <a:solidFill>
                  <a:srgbClr val="D4EAF0"/>
                </a:solidFill>
                <a:ln>
                  <a:noFill/>
                </a:ln>
                <a:effectLst/>
              </c:spPr>
              <c:txPr>
                <a:bodyPr rot="0" vert="horz"/>
                <a:lstStyle/>
                <a:p>
                  <a:pPr>
                    <a:defRPr sz="1600" b="1">
                      <a:solidFill>
                        <a:schemeClr val="bg2"/>
                      </a:solidFill>
                    </a:defRPr>
                  </a:pPr>
                  <a:endParaRPr lang="en-US"/>
                </a:p>
              </c:txPr>
              <c:dLblPos val="ctr"/>
              <c:showLegendKey val="0"/>
              <c:showVal val="1"/>
              <c:showCatName val="0"/>
              <c:showSerName val="0"/>
              <c:showPercent val="0"/>
              <c:showBubbleSize val="0"/>
            </c:dLbl>
            <c:dLbl>
              <c:idx val="5"/>
              <c:spPr>
                <a:solidFill>
                  <a:srgbClr val="D4EAF0"/>
                </a:solidFill>
                <a:ln>
                  <a:noFill/>
                </a:ln>
                <a:effectLst/>
              </c:spPr>
              <c:txPr>
                <a:bodyPr rot="0" vert="horz"/>
                <a:lstStyle/>
                <a:p>
                  <a:pPr>
                    <a:defRPr sz="1600" b="1">
                      <a:solidFill>
                        <a:schemeClr val="bg2"/>
                      </a:solidFill>
                    </a:defRPr>
                  </a:pPr>
                  <a:endParaRPr lang="en-US"/>
                </a:p>
              </c:txPr>
              <c:dLblPos val="ctr"/>
              <c:showLegendKey val="0"/>
              <c:showVal val="1"/>
              <c:showCatName val="0"/>
              <c:showSerName val="0"/>
              <c:showPercent val="0"/>
              <c:showBubbleSize val="0"/>
            </c:dLbl>
            <c:dLbl>
              <c:idx val="10"/>
              <c:spPr>
                <a:solidFill>
                  <a:srgbClr val="D4EAF0"/>
                </a:solidFill>
                <a:ln>
                  <a:noFill/>
                </a:ln>
                <a:effectLst/>
              </c:spPr>
              <c:txPr>
                <a:bodyPr rot="0" vert="horz"/>
                <a:lstStyle/>
                <a:p>
                  <a:pPr>
                    <a:defRPr sz="1600" b="1">
                      <a:solidFill>
                        <a:schemeClr val="bg2"/>
                      </a:solidFill>
                    </a:defRPr>
                  </a:pPr>
                  <a:endParaRPr lang="en-US"/>
                </a:p>
              </c:txPr>
              <c:dLblPos val="ctr"/>
              <c:showLegendKey val="0"/>
              <c:showVal val="1"/>
              <c:showCatName val="0"/>
              <c:showSerName val="0"/>
              <c:showPercent val="0"/>
              <c:showBubbleSize val="0"/>
            </c:dLbl>
            <c:dLbl>
              <c:idx val="14"/>
              <c:spPr>
                <a:solidFill>
                  <a:srgbClr val="D4EAF0"/>
                </a:solidFill>
                <a:ln>
                  <a:noFill/>
                </a:ln>
                <a:effectLst/>
              </c:spPr>
              <c:txPr>
                <a:bodyPr rot="0" vert="horz"/>
                <a:lstStyle/>
                <a:p>
                  <a:pPr>
                    <a:defRPr sz="1600" b="1">
                      <a:solidFill>
                        <a:schemeClr val="bg2"/>
                      </a:solidFill>
                    </a:defRPr>
                  </a:pPr>
                  <a:endParaRPr lang="en-US"/>
                </a:p>
              </c:txPr>
              <c:dLblPos val="ctr"/>
              <c:showLegendKey val="0"/>
              <c:showVal val="1"/>
              <c:showCatName val="0"/>
              <c:showSerName val="0"/>
              <c:showPercent val="0"/>
              <c:showBubbleSize val="0"/>
            </c:dLbl>
            <c:dLbl>
              <c:idx val="17"/>
              <c:spPr>
                <a:solidFill>
                  <a:srgbClr val="D4EAF0"/>
                </a:solidFill>
                <a:ln>
                  <a:noFill/>
                </a:ln>
                <a:effectLst/>
              </c:spPr>
              <c:txPr>
                <a:bodyPr rot="0" vert="horz"/>
                <a:lstStyle/>
                <a:p>
                  <a:pPr>
                    <a:defRPr sz="1600" b="1">
                      <a:solidFill>
                        <a:schemeClr val="bg2"/>
                      </a:solidFill>
                    </a:defRPr>
                  </a:pPr>
                  <a:endParaRPr lang="en-US"/>
                </a:p>
              </c:txPr>
              <c:dLblPos val="ctr"/>
              <c:showLegendKey val="0"/>
              <c:showVal val="1"/>
              <c:showCatName val="0"/>
              <c:showSerName val="0"/>
              <c:showPercent val="0"/>
              <c:showBubbleSize val="0"/>
            </c:dLbl>
            <c:dLbl>
              <c:idx val="20"/>
              <c:spPr>
                <a:solidFill>
                  <a:srgbClr val="D4EAF0"/>
                </a:solidFill>
                <a:ln>
                  <a:noFill/>
                </a:ln>
                <a:effectLst/>
              </c:spPr>
              <c:txPr>
                <a:bodyPr rot="0" vert="horz"/>
                <a:lstStyle/>
                <a:p>
                  <a:pPr>
                    <a:defRPr sz="1600" b="1">
                      <a:solidFill>
                        <a:schemeClr val="bg2"/>
                      </a:solidFill>
                    </a:defRPr>
                  </a:pPr>
                  <a:endParaRPr lang="en-US"/>
                </a:p>
              </c:txPr>
              <c:dLblPos val="ctr"/>
              <c:showLegendKey val="0"/>
              <c:showVal val="1"/>
              <c:showCatName val="0"/>
              <c:showSerName val="0"/>
              <c:showPercent val="0"/>
              <c:showBubbleSize val="0"/>
            </c:dLbl>
            <c:spPr>
              <a:solidFill>
                <a:srgbClr val="D4EAF0"/>
              </a:solidFill>
              <a:ln>
                <a:noFill/>
              </a:ln>
              <a:effectLst/>
            </c:spPr>
            <c:txPr>
              <a:bodyPr rot="0" vert="horz"/>
              <a:lstStyle/>
              <a:p>
                <a:pPr>
                  <a:defRPr sz="1600" b="1"/>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'[Chart in Microsoft PowerPoint]Grap_FLAG'!$E$7:$E$28</c:f>
              <c:strCache>
                <c:ptCount val="22"/>
                <c:pt idx="0">
                  <c:v>BE</c:v>
                </c:pt>
                <c:pt idx="1">
                  <c:v>BG</c:v>
                </c:pt>
                <c:pt idx="2">
                  <c:v>CY</c:v>
                </c:pt>
                <c:pt idx="3">
                  <c:v>DE</c:v>
                </c:pt>
                <c:pt idx="4">
                  <c:v>DK</c:v>
                </c:pt>
                <c:pt idx="5">
                  <c:v>EE</c:v>
                </c:pt>
                <c:pt idx="6">
                  <c:v>ES</c:v>
                </c:pt>
                <c:pt idx="7">
                  <c:v>FI</c:v>
                </c:pt>
                <c:pt idx="8">
                  <c:v>FR</c:v>
                </c:pt>
                <c:pt idx="9">
                  <c:v>GR</c:v>
                </c:pt>
                <c:pt idx="10">
                  <c:v>HR</c:v>
                </c:pt>
                <c:pt idx="11">
                  <c:v>IE</c:v>
                </c:pt>
                <c:pt idx="12">
                  <c:v>IT</c:v>
                </c:pt>
                <c:pt idx="13">
                  <c:v>LT</c:v>
                </c:pt>
                <c:pt idx="14">
                  <c:v>LV</c:v>
                </c:pt>
                <c:pt idx="15">
                  <c:v>NL</c:v>
                </c:pt>
                <c:pt idx="16">
                  <c:v>PL</c:v>
                </c:pt>
                <c:pt idx="17">
                  <c:v>PT</c:v>
                </c:pt>
                <c:pt idx="18">
                  <c:v>RO</c:v>
                </c:pt>
                <c:pt idx="19">
                  <c:v>SE</c:v>
                </c:pt>
                <c:pt idx="20">
                  <c:v>SI</c:v>
                </c:pt>
                <c:pt idx="21">
                  <c:v>UK</c:v>
                </c:pt>
              </c:strCache>
            </c:strRef>
          </c:cat>
          <c:val>
            <c:numRef>
              <c:f>'[Chart in Microsoft PowerPoint]Grap_FLAG'!$G$7:$G$28</c:f>
              <c:numCache>
                <c:formatCode>General</c:formatCode>
                <c:ptCount val="22"/>
                <c:pt idx="0" formatCode="_(* #,##0.00_);_(* \(#,##0.00\);_(* &quot;-&quot;??_);_(@_)">
                  <c:v>0</c:v>
                </c:pt>
                <c:pt idx="1">
                  <c:v>8</c:v>
                </c:pt>
                <c:pt idx="2">
                  <c:v>3</c:v>
                </c:pt>
                <c:pt idx="3">
                  <c:v>27</c:v>
                </c:pt>
                <c:pt idx="4">
                  <c:v>10</c:v>
                </c:pt>
                <c:pt idx="5">
                  <c:v>8</c:v>
                </c:pt>
                <c:pt idx="6">
                  <c:v>40</c:v>
                </c:pt>
                <c:pt idx="7">
                  <c:v>10</c:v>
                </c:pt>
                <c:pt idx="8">
                  <c:v>26</c:v>
                </c:pt>
                <c:pt idx="9">
                  <c:v>10</c:v>
                </c:pt>
                <c:pt idx="10">
                  <c:v>7</c:v>
                </c:pt>
                <c:pt idx="11">
                  <c:v>8</c:v>
                </c:pt>
                <c:pt idx="12">
                  <c:v>40</c:v>
                </c:pt>
                <c:pt idx="13">
                  <c:v>12</c:v>
                </c:pt>
                <c:pt idx="14">
                  <c:v>6</c:v>
                </c:pt>
                <c:pt idx="15" formatCode="_(* #,##0.00_);_(* \(#,##0.00\);_(* &quot;-&quot;??_);_(@_)">
                  <c:v>0</c:v>
                </c:pt>
                <c:pt idx="16">
                  <c:v>25</c:v>
                </c:pt>
                <c:pt idx="17">
                  <c:v>14</c:v>
                </c:pt>
                <c:pt idx="18">
                  <c:v>18</c:v>
                </c:pt>
                <c:pt idx="19">
                  <c:v>13</c:v>
                </c:pt>
                <c:pt idx="20">
                  <c:v>3</c:v>
                </c:pt>
                <c:pt idx="21">
                  <c:v>22</c:v>
                </c:pt>
              </c:numCache>
            </c:numRef>
          </c:val>
          <c:smooth val="0"/>
        </c:ser>
        <c:dLbls>
          <c:showLegendKey val="0"/>
          <c:showVal val="0"/>
          <c:showCatName val="0"/>
          <c:showSerName val="0"/>
          <c:showPercent val="0"/>
          <c:showBubbleSize val="0"/>
        </c:dLbls>
        <c:marker val="1"/>
        <c:smooth val="0"/>
        <c:axId val="81466496"/>
        <c:axId val="81468032"/>
      </c:lineChart>
      <c:catAx>
        <c:axId val="81466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81468032"/>
        <c:crosses val="autoZero"/>
        <c:auto val="1"/>
        <c:lblAlgn val="ctr"/>
        <c:lblOffset val="100"/>
        <c:noMultiLvlLbl val="0"/>
      </c:catAx>
      <c:valAx>
        <c:axId val="81468032"/>
        <c:scaling>
          <c:orientation val="minMax"/>
        </c:scaling>
        <c:delete val="0"/>
        <c:axPos val="l"/>
        <c:majorGridlines>
          <c:spPr>
            <a:ln w="9525" cap="flat" cmpd="sng" algn="ctr">
              <a:solidFill>
                <a:schemeClr val="tx1">
                  <a:lumMod val="15000"/>
                  <a:lumOff val="85000"/>
                </a:schemeClr>
              </a:solidFill>
              <a:round/>
            </a:ln>
            <a:effectLst/>
          </c:spPr>
        </c:majorGridlines>
        <c:numFmt formatCode="_(* #,##0.00_);_(* \(#,##0.00\);_(* &quot;-&quot;??_);_(@_)" sourceLinked="1"/>
        <c:majorTickMark val="none"/>
        <c:minorTickMark val="none"/>
        <c:tickLblPos val="nextTo"/>
        <c:spPr>
          <a:noFill/>
          <a:ln>
            <a:noFill/>
          </a:ln>
          <a:effectLst/>
        </c:spPr>
        <c:txPr>
          <a:bodyPr rot="-60000000" vert="horz"/>
          <a:lstStyle/>
          <a:p>
            <a:pPr>
              <a:defRPr/>
            </a:pPr>
            <a:endParaRPr lang="en-US"/>
          </a:p>
        </c:txPr>
        <c:crossAx val="81466496"/>
        <c:crosses val="autoZero"/>
        <c:crossBetween val="between"/>
      </c:valAx>
      <c:valAx>
        <c:axId val="81478016"/>
        <c:scaling>
          <c:orientation val="minMax"/>
        </c:scaling>
        <c:delete val="0"/>
        <c:axPos val="r"/>
        <c:numFmt formatCode="_(* #,##0.00_);_(* \(#,##0.00\);_(* &quot;-&quot;??_);_(@_)" sourceLinked="1"/>
        <c:majorTickMark val="out"/>
        <c:minorTickMark val="none"/>
        <c:tickLblPos val="nextTo"/>
        <c:spPr>
          <a:noFill/>
          <a:ln>
            <a:noFill/>
          </a:ln>
          <a:effectLst/>
        </c:spPr>
        <c:txPr>
          <a:bodyPr rot="-60000000" vert="horz"/>
          <a:lstStyle/>
          <a:p>
            <a:pPr>
              <a:defRPr/>
            </a:pPr>
            <a:endParaRPr lang="en-US"/>
          </a:p>
        </c:txPr>
        <c:crossAx val="81479552"/>
        <c:crosses val="max"/>
        <c:crossBetween val="between"/>
      </c:valAx>
      <c:catAx>
        <c:axId val="81479552"/>
        <c:scaling>
          <c:orientation val="minMax"/>
        </c:scaling>
        <c:delete val="1"/>
        <c:axPos val="b"/>
        <c:numFmt formatCode="General" sourceLinked="1"/>
        <c:majorTickMark val="out"/>
        <c:minorTickMark val="none"/>
        <c:tickLblPos val="nextTo"/>
        <c:crossAx val="81478016"/>
        <c:crosses val="autoZero"/>
        <c:auto val="1"/>
        <c:lblAlgn val="ctr"/>
        <c:lblOffset val="100"/>
        <c:noMultiLvlLbl val="0"/>
      </c:catAx>
      <c:spPr>
        <a:noFill/>
        <a:ln>
          <a:noFill/>
        </a:ln>
        <a:effectLst/>
      </c:spPr>
    </c:plotArea>
    <c:legend>
      <c:legendPos val="b"/>
      <c:layout/>
      <c:overlay val="0"/>
      <c:spPr>
        <a:noFill/>
        <a:ln>
          <a:noFill/>
        </a:ln>
        <a:effectLst/>
      </c:spPr>
      <c:txPr>
        <a:bodyPr rot="0" vert="horz"/>
        <a:lstStyle/>
        <a:p>
          <a:pPr>
            <a:defRPr/>
          </a:pPr>
          <a:endParaRPr lang="en-US"/>
        </a:p>
      </c:txPr>
    </c:legend>
    <c:plotVisOnly val="1"/>
    <c:dispBlanksAs val="gap"/>
    <c:showDLblsOverMax val="0"/>
  </c:chart>
  <c:spPr>
    <a:noFill/>
    <a:ln w="9525" cap="flat" cmpd="sng" algn="ctr">
      <a:solidFill>
        <a:schemeClr val="tx1">
          <a:lumMod val="15000"/>
          <a:lumOff val="85000"/>
        </a:schemeClr>
      </a:solidFill>
      <a:round/>
    </a:ln>
    <a:effectLst/>
  </c:spPr>
  <c:txPr>
    <a:bodyPr/>
    <a:lstStyle/>
    <a:p>
      <a:pPr>
        <a:defRPr>
          <a:solidFill>
            <a:schemeClr val="bg2"/>
          </a:solidFill>
        </a:defRPr>
      </a:pPr>
      <a:endParaRPr lang="en-US"/>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pl-PL" sz="2800" b="1" kern="1200" dirty="0" smtClean="0">
                <a:solidFill>
                  <a:srgbClr val="071376"/>
                </a:solidFill>
                <a:latin typeface="+mn-lt"/>
                <a:ea typeface="+mn-ea"/>
                <a:cs typeface="+mn-cs"/>
              </a:rPr>
              <a:t>Działanie</a:t>
            </a:r>
            <a:r>
              <a:rPr lang="en-GB" sz="2800" b="1" kern="1200" dirty="0" smtClean="0">
                <a:solidFill>
                  <a:srgbClr val="071376"/>
                </a:solidFill>
                <a:latin typeface="+mn-lt"/>
                <a:ea typeface="+mn-ea"/>
                <a:cs typeface="+mn-cs"/>
              </a:rPr>
              <a:t> 19 </a:t>
            </a:r>
            <a:r>
              <a:rPr lang="pl-PL" sz="2800" b="1" kern="1200" dirty="0" smtClean="0">
                <a:solidFill>
                  <a:srgbClr val="071376"/>
                </a:solidFill>
                <a:latin typeface="+mn-lt"/>
                <a:ea typeface="+mn-ea"/>
                <a:cs typeface="+mn-cs"/>
              </a:rPr>
              <a:t>PROW:</a:t>
            </a:r>
            <a:r>
              <a:rPr lang="pl-PL" sz="2800" b="1" kern="1200" baseline="0" dirty="0" smtClean="0">
                <a:solidFill>
                  <a:srgbClr val="071376"/>
                </a:solidFill>
                <a:latin typeface="+mn-lt"/>
                <a:ea typeface="+mn-ea"/>
                <a:cs typeface="+mn-cs"/>
              </a:rPr>
              <a:t> </a:t>
            </a:r>
            <a:r>
              <a:rPr lang="en-GB" sz="2800" b="1" kern="1200" dirty="0" smtClean="0">
                <a:solidFill>
                  <a:srgbClr val="071376"/>
                </a:solidFill>
                <a:latin typeface="+mn-lt"/>
                <a:ea typeface="+mn-ea"/>
                <a:cs typeface="+mn-cs"/>
              </a:rPr>
              <a:t>LEADER/CLLD –</a:t>
            </a:r>
            <a:r>
              <a:rPr lang="pl-PL" sz="2800" b="1" kern="1200" dirty="0" smtClean="0">
                <a:solidFill>
                  <a:srgbClr val="071376"/>
                </a:solidFill>
                <a:latin typeface="+mn-lt"/>
                <a:ea typeface="+mn-ea"/>
                <a:cs typeface="+mn-cs"/>
              </a:rPr>
              <a:t> alokacja na poddziałania w %</a:t>
            </a:r>
            <a:endParaRPr lang="en-GB" sz="2800" b="1" kern="1200" dirty="0">
              <a:solidFill>
                <a:srgbClr val="071376"/>
              </a:solidFill>
              <a:latin typeface="+mn-lt"/>
              <a:ea typeface="+mn-ea"/>
              <a:cs typeface="+mn-cs"/>
            </a:endParaRPr>
          </a:p>
        </c:rich>
      </c:tx>
      <c:layout>
        <c:manualLayout>
          <c:xMode val="edge"/>
          <c:yMode val="edge"/>
          <c:x val="0.10045840315485718"/>
          <c:y val="0"/>
        </c:manualLayout>
      </c:layout>
      <c:overlay val="0"/>
      <c:spPr>
        <a:noFill/>
        <a:ln>
          <a:noFill/>
        </a:ln>
        <a:effectLst/>
      </c:spPr>
    </c:title>
    <c:autoTitleDeleted val="0"/>
    <c:plotArea>
      <c:layout>
        <c:manualLayout>
          <c:layoutTarget val="inner"/>
          <c:xMode val="edge"/>
          <c:yMode val="edge"/>
          <c:x val="5.8847715596181203E-2"/>
          <c:y val="0.20498858605629791"/>
          <c:w val="0.93854023189619418"/>
          <c:h val="0.64912748591358838"/>
        </c:manualLayout>
      </c:layout>
      <c:barChart>
        <c:barDir val="col"/>
        <c:grouping val="percentStacked"/>
        <c:varyColors val="0"/>
        <c:ser>
          <c:idx val="0"/>
          <c:order val="0"/>
          <c:tx>
            <c:strRef>
              <c:f>Sheet1!$B$1</c:f>
              <c:strCache>
                <c:ptCount val="1"/>
                <c:pt idx="0">
                  <c:v>M19.1 Preparatory support</c:v>
                </c:pt>
              </c:strCache>
            </c:strRef>
          </c:tx>
          <c:spPr>
            <a:solidFill>
              <a:schemeClr val="accent1"/>
            </a:solidFill>
            <a:ln>
              <a:noFill/>
            </a:ln>
            <a:effectLst/>
          </c:spPr>
          <c:invertIfNegative val="0"/>
          <c:cat>
            <c:strRef>
              <c:f>Sheet1!$A$2:$A$29</c:f>
              <c:strCache>
                <c:ptCount val="28"/>
                <c:pt idx="0">
                  <c:v>AT</c:v>
                </c:pt>
                <c:pt idx="1">
                  <c:v>BG</c:v>
                </c:pt>
                <c:pt idx="2">
                  <c:v>CY</c:v>
                </c:pt>
                <c:pt idx="3">
                  <c:v>CZ</c:v>
                </c:pt>
                <c:pt idx="4">
                  <c:v>DK</c:v>
                </c:pt>
                <c:pt idx="5">
                  <c:v>EE</c:v>
                </c:pt>
                <c:pt idx="6">
                  <c:v>GR</c:v>
                </c:pt>
                <c:pt idx="7">
                  <c:v>HR</c:v>
                </c:pt>
                <c:pt idx="8">
                  <c:v>HU</c:v>
                </c:pt>
                <c:pt idx="9">
                  <c:v>IE</c:v>
                </c:pt>
                <c:pt idx="10">
                  <c:v>LT</c:v>
                </c:pt>
                <c:pt idx="11">
                  <c:v>LU</c:v>
                </c:pt>
                <c:pt idx="12">
                  <c:v>LV</c:v>
                </c:pt>
                <c:pt idx="13">
                  <c:v>MT</c:v>
                </c:pt>
                <c:pt idx="14">
                  <c:v>NL</c:v>
                </c:pt>
                <c:pt idx="15">
                  <c:v>PL</c:v>
                </c:pt>
                <c:pt idx="16">
                  <c:v>RO</c:v>
                </c:pt>
                <c:pt idx="17">
                  <c:v>SE</c:v>
                </c:pt>
                <c:pt idx="18">
                  <c:v>SI</c:v>
                </c:pt>
                <c:pt idx="19">
                  <c:v>SK</c:v>
                </c:pt>
                <c:pt idx="20">
                  <c:v>BE</c:v>
                </c:pt>
                <c:pt idx="21">
                  <c:v>DE</c:v>
                </c:pt>
                <c:pt idx="22">
                  <c:v>ES</c:v>
                </c:pt>
                <c:pt idx="23">
                  <c:v>FI</c:v>
                </c:pt>
                <c:pt idx="24">
                  <c:v>FR</c:v>
                </c:pt>
                <c:pt idx="25">
                  <c:v>IT</c:v>
                </c:pt>
                <c:pt idx="26">
                  <c:v>PT</c:v>
                </c:pt>
                <c:pt idx="27">
                  <c:v>UK</c:v>
                </c:pt>
              </c:strCache>
            </c:strRef>
          </c:cat>
          <c:val>
            <c:numRef>
              <c:f>Sheet1!$B$2:$B$29</c:f>
              <c:numCache>
                <c:formatCode>#,##0</c:formatCode>
                <c:ptCount val="28"/>
                <c:pt idx="0">
                  <c:v>100000</c:v>
                </c:pt>
                <c:pt idx="1">
                  <c:v>4766442.2</c:v>
                </c:pt>
                <c:pt idx="4">
                  <c:v>626326</c:v>
                </c:pt>
                <c:pt idx="5">
                  <c:v>1700000</c:v>
                </c:pt>
                <c:pt idx="6">
                  <c:v>3888888.89</c:v>
                </c:pt>
                <c:pt idx="7">
                  <c:v>4052443.5</c:v>
                </c:pt>
                <c:pt idx="8">
                  <c:v>3095472</c:v>
                </c:pt>
                <c:pt idx="9">
                  <c:v>700000</c:v>
                </c:pt>
                <c:pt idx="10">
                  <c:v>500000</c:v>
                </c:pt>
                <c:pt idx="11">
                  <c:v>5000</c:v>
                </c:pt>
                <c:pt idx="12">
                  <c:v>320000</c:v>
                </c:pt>
                <c:pt idx="13">
                  <c:v>150000</c:v>
                </c:pt>
                <c:pt idx="14">
                  <c:v>400000</c:v>
                </c:pt>
                <c:pt idx="15">
                  <c:v>8500000</c:v>
                </c:pt>
                <c:pt idx="16">
                  <c:v>2400000</c:v>
                </c:pt>
                <c:pt idx="17">
                  <c:v>9058403</c:v>
                </c:pt>
                <c:pt idx="18">
                  <c:v>600000</c:v>
                </c:pt>
                <c:pt idx="19">
                  <c:v>1500000</c:v>
                </c:pt>
                <c:pt idx="20">
                  <c:v>675600</c:v>
                </c:pt>
                <c:pt idx="21">
                  <c:v>11081856</c:v>
                </c:pt>
                <c:pt idx="22">
                  <c:v>15877963.33</c:v>
                </c:pt>
                <c:pt idx="23">
                  <c:v>10000</c:v>
                </c:pt>
                <c:pt idx="24">
                  <c:v>10122239.560000001</c:v>
                </c:pt>
                <c:pt idx="25">
                  <c:v>12821127.280000001</c:v>
                </c:pt>
                <c:pt idx="26">
                  <c:v>2909803.59</c:v>
                </c:pt>
                <c:pt idx="27">
                  <c:v>709756</c:v>
                </c:pt>
              </c:numCache>
            </c:numRef>
          </c:val>
          <c:extLst xmlns:c16r2="http://schemas.microsoft.com/office/drawing/2015/06/chart">
            <c:ext xmlns:c16="http://schemas.microsoft.com/office/drawing/2014/chart" uri="{C3380CC4-5D6E-409C-BE32-E72D297353CC}">
              <c16:uniqueId val="{00000000-B977-4FE6-AAC9-F4EFF6C45000}"/>
            </c:ext>
          </c:extLst>
        </c:ser>
        <c:ser>
          <c:idx val="1"/>
          <c:order val="1"/>
          <c:tx>
            <c:strRef>
              <c:f>Sheet1!$C$1</c:f>
              <c:strCache>
                <c:ptCount val="1"/>
                <c:pt idx="0">
                  <c:v>M19.2 Implementation of operations</c:v>
                </c:pt>
              </c:strCache>
            </c:strRef>
          </c:tx>
          <c:spPr>
            <a:solidFill>
              <a:schemeClr val="accent2"/>
            </a:solidFill>
            <a:ln>
              <a:noFill/>
            </a:ln>
            <a:effectLst/>
          </c:spPr>
          <c:invertIfNegative val="0"/>
          <c:cat>
            <c:strRef>
              <c:f>Sheet1!$A$2:$A$29</c:f>
              <c:strCache>
                <c:ptCount val="28"/>
                <c:pt idx="0">
                  <c:v>AT</c:v>
                </c:pt>
                <c:pt idx="1">
                  <c:v>BG</c:v>
                </c:pt>
                <c:pt idx="2">
                  <c:v>CY</c:v>
                </c:pt>
                <c:pt idx="3">
                  <c:v>CZ</c:v>
                </c:pt>
                <c:pt idx="4">
                  <c:v>DK</c:v>
                </c:pt>
                <c:pt idx="5">
                  <c:v>EE</c:v>
                </c:pt>
                <c:pt idx="6">
                  <c:v>GR</c:v>
                </c:pt>
                <c:pt idx="7">
                  <c:v>HR</c:v>
                </c:pt>
                <c:pt idx="8">
                  <c:v>HU</c:v>
                </c:pt>
                <c:pt idx="9">
                  <c:v>IE</c:v>
                </c:pt>
                <c:pt idx="10">
                  <c:v>LT</c:v>
                </c:pt>
                <c:pt idx="11">
                  <c:v>LU</c:v>
                </c:pt>
                <c:pt idx="12">
                  <c:v>LV</c:v>
                </c:pt>
                <c:pt idx="13">
                  <c:v>MT</c:v>
                </c:pt>
                <c:pt idx="14">
                  <c:v>NL</c:v>
                </c:pt>
                <c:pt idx="15">
                  <c:v>PL</c:v>
                </c:pt>
                <c:pt idx="16">
                  <c:v>RO</c:v>
                </c:pt>
                <c:pt idx="17">
                  <c:v>SE</c:v>
                </c:pt>
                <c:pt idx="18">
                  <c:v>SI</c:v>
                </c:pt>
                <c:pt idx="19">
                  <c:v>SK</c:v>
                </c:pt>
                <c:pt idx="20">
                  <c:v>BE</c:v>
                </c:pt>
                <c:pt idx="21">
                  <c:v>DE</c:v>
                </c:pt>
                <c:pt idx="22">
                  <c:v>ES</c:v>
                </c:pt>
                <c:pt idx="23">
                  <c:v>FI</c:v>
                </c:pt>
                <c:pt idx="24">
                  <c:v>FR</c:v>
                </c:pt>
                <c:pt idx="25">
                  <c:v>IT</c:v>
                </c:pt>
                <c:pt idx="26">
                  <c:v>PT</c:v>
                </c:pt>
                <c:pt idx="27">
                  <c:v>UK</c:v>
                </c:pt>
              </c:strCache>
            </c:strRef>
          </c:cat>
          <c:val>
            <c:numRef>
              <c:f>Sheet1!$C$2:$C$29</c:f>
              <c:numCache>
                <c:formatCode>#,##0</c:formatCode>
                <c:ptCount val="28"/>
                <c:pt idx="0">
                  <c:v>183939120</c:v>
                </c:pt>
                <c:pt idx="1">
                  <c:v>90163875.599999994</c:v>
                </c:pt>
                <c:pt idx="2">
                  <c:v>9500000</c:v>
                </c:pt>
                <c:pt idx="3">
                  <c:v>146711601.33000001</c:v>
                </c:pt>
                <c:pt idx="4">
                  <c:v>46973691</c:v>
                </c:pt>
                <c:pt idx="5">
                  <c:v>72280000</c:v>
                </c:pt>
                <c:pt idx="6">
                  <c:v>346111111.11000001</c:v>
                </c:pt>
                <c:pt idx="7">
                  <c:v>43226064</c:v>
                </c:pt>
                <c:pt idx="8">
                  <c:v>153729859</c:v>
                </c:pt>
                <c:pt idx="9">
                  <c:v>194350000</c:v>
                </c:pt>
                <c:pt idx="10">
                  <c:v>88375082.349999994</c:v>
                </c:pt>
                <c:pt idx="11">
                  <c:v>5909000</c:v>
                </c:pt>
                <c:pt idx="12">
                  <c:v>57755004</c:v>
                </c:pt>
                <c:pt idx="13">
                  <c:v>4125000</c:v>
                </c:pt>
                <c:pt idx="14">
                  <c:v>92612000</c:v>
                </c:pt>
                <c:pt idx="15">
                  <c:v>594299913</c:v>
                </c:pt>
                <c:pt idx="16">
                  <c:v>493599606</c:v>
                </c:pt>
                <c:pt idx="17">
                  <c:v>133788524</c:v>
                </c:pt>
                <c:pt idx="18">
                  <c:v>33709771.689999998</c:v>
                </c:pt>
                <c:pt idx="19">
                  <c:v>89490645</c:v>
                </c:pt>
                <c:pt idx="20">
                  <c:v>44595964</c:v>
                </c:pt>
                <c:pt idx="21">
                  <c:v>1459738219.04</c:v>
                </c:pt>
                <c:pt idx="22">
                  <c:v>844599598.75999999</c:v>
                </c:pt>
                <c:pt idx="23">
                  <c:v>218344000</c:v>
                </c:pt>
                <c:pt idx="24">
                  <c:v>749017046.55599999</c:v>
                </c:pt>
                <c:pt idx="25">
                  <c:v>939086975.77999997</c:v>
                </c:pt>
                <c:pt idx="26">
                  <c:v>180647760.53</c:v>
                </c:pt>
                <c:pt idx="27">
                  <c:v>313212981.19</c:v>
                </c:pt>
              </c:numCache>
            </c:numRef>
          </c:val>
          <c:extLst xmlns:c16r2="http://schemas.microsoft.com/office/drawing/2015/06/chart">
            <c:ext xmlns:c16="http://schemas.microsoft.com/office/drawing/2014/chart" uri="{C3380CC4-5D6E-409C-BE32-E72D297353CC}">
              <c16:uniqueId val="{00000001-B977-4FE6-AAC9-F4EFF6C45000}"/>
            </c:ext>
          </c:extLst>
        </c:ser>
        <c:ser>
          <c:idx val="2"/>
          <c:order val="2"/>
          <c:tx>
            <c:strRef>
              <c:f>Sheet1!$D$1</c:f>
              <c:strCache>
                <c:ptCount val="1"/>
                <c:pt idx="0">
                  <c:v>M19.3 Cooperation activities</c:v>
                </c:pt>
              </c:strCache>
            </c:strRef>
          </c:tx>
          <c:spPr>
            <a:solidFill>
              <a:schemeClr val="accent3"/>
            </a:solidFill>
            <a:ln>
              <a:noFill/>
            </a:ln>
            <a:effectLst/>
          </c:spPr>
          <c:invertIfNegative val="0"/>
          <c:cat>
            <c:strRef>
              <c:f>Sheet1!$A$2:$A$29</c:f>
              <c:strCache>
                <c:ptCount val="28"/>
                <c:pt idx="0">
                  <c:v>AT</c:v>
                </c:pt>
                <c:pt idx="1">
                  <c:v>BG</c:v>
                </c:pt>
                <c:pt idx="2">
                  <c:v>CY</c:v>
                </c:pt>
                <c:pt idx="3">
                  <c:v>CZ</c:v>
                </c:pt>
                <c:pt idx="4">
                  <c:v>DK</c:v>
                </c:pt>
                <c:pt idx="5">
                  <c:v>EE</c:v>
                </c:pt>
                <c:pt idx="6">
                  <c:v>GR</c:v>
                </c:pt>
                <c:pt idx="7">
                  <c:v>HR</c:v>
                </c:pt>
                <c:pt idx="8">
                  <c:v>HU</c:v>
                </c:pt>
                <c:pt idx="9">
                  <c:v>IE</c:v>
                </c:pt>
                <c:pt idx="10">
                  <c:v>LT</c:v>
                </c:pt>
                <c:pt idx="11">
                  <c:v>LU</c:v>
                </c:pt>
                <c:pt idx="12">
                  <c:v>LV</c:v>
                </c:pt>
                <c:pt idx="13">
                  <c:v>MT</c:v>
                </c:pt>
                <c:pt idx="14">
                  <c:v>NL</c:v>
                </c:pt>
                <c:pt idx="15">
                  <c:v>PL</c:v>
                </c:pt>
                <c:pt idx="16">
                  <c:v>RO</c:v>
                </c:pt>
                <c:pt idx="17">
                  <c:v>SE</c:v>
                </c:pt>
                <c:pt idx="18">
                  <c:v>SI</c:v>
                </c:pt>
                <c:pt idx="19">
                  <c:v>SK</c:v>
                </c:pt>
                <c:pt idx="20">
                  <c:v>BE</c:v>
                </c:pt>
                <c:pt idx="21">
                  <c:v>DE</c:v>
                </c:pt>
                <c:pt idx="22">
                  <c:v>ES</c:v>
                </c:pt>
                <c:pt idx="23">
                  <c:v>FI</c:v>
                </c:pt>
                <c:pt idx="24">
                  <c:v>FR</c:v>
                </c:pt>
                <c:pt idx="25">
                  <c:v>IT</c:v>
                </c:pt>
                <c:pt idx="26">
                  <c:v>PT</c:v>
                </c:pt>
                <c:pt idx="27">
                  <c:v>UK</c:v>
                </c:pt>
              </c:strCache>
            </c:strRef>
          </c:cat>
          <c:val>
            <c:numRef>
              <c:f>Sheet1!$D$2:$D$29</c:f>
              <c:numCache>
                <c:formatCode>#,##0</c:formatCode>
                <c:ptCount val="28"/>
                <c:pt idx="0">
                  <c:v>8000000</c:v>
                </c:pt>
                <c:pt idx="1">
                  <c:v>6500000</c:v>
                </c:pt>
                <c:pt idx="2">
                  <c:v>500000</c:v>
                </c:pt>
                <c:pt idx="3">
                  <c:v>7000000</c:v>
                </c:pt>
                <c:pt idx="4">
                  <c:v>15658</c:v>
                </c:pt>
                <c:pt idx="5">
                  <c:v>1300000</c:v>
                </c:pt>
                <c:pt idx="6">
                  <c:v>4444444.45</c:v>
                </c:pt>
                <c:pt idx="7">
                  <c:v>4052443.5</c:v>
                </c:pt>
                <c:pt idx="8">
                  <c:v>6190943</c:v>
                </c:pt>
                <c:pt idx="9">
                  <c:v>10000000</c:v>
                </c:pt>
                <c:pt idx="10">
                  <c:v>2896200</c:v>
                </c:pt>
                <c:pt idx="11">
                  <c:v>2447000</c:v>
                </c:pt>
                <c:pt idx="12">
                  <c:v>9183410</c:v>
                </c:pt>
                <c:pt idx="13">
                  <c:v>600000</c:v>
                </c:pt>
                <c:pt idx="14">
                  <c:v>6400000</c:v>
                </c:pt>
                <c:pt idx="15">
                  <c:v>15000000</c:v>
                </c:pt>
                <c:pt idx="16">
                  <c:v>16561238</c:v>
                </c:pt>
                <c:pt idx="17">
                  <c:v>7331858</c:v>
                </c:pt>
                <c:pt idx="18">
                  <c:v>4000000</c:v>
                </c:pt>
                <c:pt idx="19">
                  <c:v>6000000</c:v>
                </c:pt>
                <c:pt idx="20">
                  <c:v>4490178</c:v>
                </c:pt>
                <c:pt idx="21">
                  <c:v>75475750.329999998</c:v>
                </c:pt>
                <c:pt idx="22">
                  <c:v>30473282.34</c:v>
                </c:pt>
                <c:pt idx="23">
                  <c:v>23000000</c:v>
                </c:pt>
                <c:pt idx="24">
                  <c:v>35537851.059</c:v>
                </c:pt>
                <c:pt idx="25">
                  <c:v>65242152.230000004</c:v>
                </c:pt>
                <c:pt idx="26">
                  <c:v>12925992</c:v>
                </c:pt>
                <c:pt idx="27">
                  <c:v>22413905</c:v>
                </c:pt>
              </c:numCache>
            </c:numRef>
          </c:val>
          <c:extLst xmlns:c16r2="http://schemas.microsoft.com/office/drawing/2015/06/chart">
            <c:ext xmlns:c16="http://schemas.microsoft.com/office/drawing/2014/chart" uri="{C3380CC4-5D6E-409C-BE32-E72D297353CC}">
              <c16:uniqueId val="{00000002-B977-4FE6-AAC9-F4EFF6C45000}"/>
            </c:ext>
          </c:extLst>
        </c:ser>
        <c:ser>
          <c:idx val="3"/>
          <c:order val="3"/>
          <c:tx>
            <c:strRef>
              <c:f>Sheet1!$E$1</c:f>
              <c:strCache>
                <c:ptCount val="1"/>
                <c:pt idx="0">
                  <c:v>M19.4 Running costs &amp; animation</c:v>
                </c:pt>
              </c:strCache>
            </c:strRef>
          </c:tx>
          <c:spPr>
            <a:solidFill>
              <a:schemeClr val="accent4"/>
            </a:solidFill>
            <a:ln>
              <a:noFill/>
            </a:ln>
            <a:effectLst/>
          </c:spPr>
          <c:invertIfNegative val="0"/>
          <c:cat>
            <c:strRef>
              <c:f>Sheet1!$A$2:$A$29</c:f>
              <c:strCache>
                <c:ptCount val="28"/>
                <c:pt idx="0">
                  <c:v>AT</c:v>
                </c:pt>
                <c:pt idx="1">
                  <c:v>BG</c:v>
                </c:pt>
                <c:pt idx="2">
                  <c:v>CY</c:v>
                </c:pt>
                <c:pt idx="3">
                  <c:v>CZ</c:v>
                </c:pt>
                <c:pt idx="4">
                  <c:v>DK</c:v>
                </c:pt>
                <c:pt idx="5">
                  <c:v>EE</c:v>
                </c:pt>
                <c:pt idx="6">
                  <c:v>GR</c:v>
                </c:pt>
                <c:pt idx="7">
                  <c:v>HR</c:v>
                </c:pt>
                <c:pt idx="8">
                  <c:v>HU</c:v>
                </c:pt>
                <c:pt idx="9">
                  <c:v>IE</c:v>
                </c:pt>
                <c:pt idx="10">
                  <c:v>LT</c:v>
                </c:pt>
                <c:pt idx="11">
                  <c:v>LU</c:v>
                </c:pt>
                <c:pt idx="12">
                  <c:v>LV</c:v>
                </c:pt>
                <c:pt idx="13">
                  <c:v>MT</c:v>
                </c:pt>
                <c:pt idx="14">
                  <c:v>NL</c:v>
                </c:pt>
                <c:pt idx="15">
                  <c:v>PL</c:v>
                </c:pt>
                <c:pt idx="16">
                  <c:v>RO</c:v>
                </c:pt>
                <c:pt idx="17">
                  <c:v>SE</c:v>
                </c:pt>
                <c:pt idx="18">
                  <c:v>SI</c:v>
                </c:pt>
                <c:pt idx="19">
                  <c:v>SK</c:v>
                </c:pt>
                <c:pt idx="20">
                  <c:v>BE</c:v>
                </c:pt>
                <c:pt idx="21">
                  <c:v>DE</c:v>
                </c:pt>
                <c:pt idx="22">
                  <c:v>ES</c:v>
                </c:pt>
                <c:pt idx="23">
                  <c:v>FI</c:v>
                </c:pt>
                <c:pt idx="24">
                  <c:v>FR</c:v>
                </c:pt>
                <c:pt idx="25">
                  <c:v>IT</c:v>
                </c:pt>
                <c:pt idx="26">
                  <c:v>PT</c:v>
                </c:pt>
                <c:pt idx="27">
                  <c:v>UK</c:v>
                </c:pt>
              </c:strCache>
            </c:strRef>
          </c:cat>
          <c:val>
            <c:numRef>
              <c:f>Sheet1!$E$2:$E$29</c:f>
              <c:numCache>
                <c:formatCode>#,##0</c:formatCode>
                <c:ptCount val="28"/>
                <c:pt idx="0">
                  <c:v>54164880</c:v>
                </c:pt>
                <c:pt idx="1">
                  <c:v>30053958.899999999</c:v>
                </c:pt>
                <c:pt idx="2">
                  <c:v>2500000</c:v>
                </c:pt>
                <c:pt idx="4">
                  <c:v>7202745</c:v>
                </c:pt>
                <c:pt idx="5">
                  <c:v>14720000</c:v>
                </c:pt>
                <c:pt idx="6">
                  <c:v>90000000</c:v>
                </c:pt>
                <c:pt idx="7">
                  <c:v>16209774</c:v>
                </c:pt>
                <c:pt idx="8">
                  <c:v>28767577</c:v>
                </c:pt>
                <c:pt idx="9">
                  <c:v>44950000</c:v>
                </c:pt>
                <c:pt idx="10">
                  <c:v>22093769.879999999</c:v>
                </c:pt>
                <c:pt idx="11">
                  <c:v>2780000</c:v>
                </c:pt>
                <c:pt idx="12">
                  <c:v>11830100</c:v>
                </c:pt>
                <c:pt idx="13">
                  <c:v>1625000</c:v>
                </c:pt>
                <c:pt idx="14">
                  <c:v>11067998</c:v>
                </c:pt>
                <c:pt idx="15">
                  <c:v>117200000</c:v>
                </c:pt>
                <c:pt idx="16">
                  <c:v>123399902</c:v>
                </c:pt>
                <c:pt idx="17">
                  <c:v>50059595</c:v>
                </c:pt>
                <c:pt idx="18">
                  <c:v>14055842.060000001</c:v>
                </c:pt>
                <c:pt idx="19">
                  <c:v>7792374</c:v>
                </c:pt>
                <c:pt idx="20">
                  <c:v>14519179</c:v>
                </c:pt>
                <c:pt idx="21">
                  <c:v>146897693.34</c:v>
                </c:pt>
                <c:pt idx="22">
                  <c:v>212803958.19</c:v>
                </c:pt>
                <c:pt idx="23">
                  <c:v>60290000</c:v>
                </c:pt>
                <c:pt idx="24">
                  <c:v>192448217.49400002</c:v>
                </c:pt>
                <c:pt idx="25">
                  <c:v>180284658.55000001</c:v>
                </c:pt>
                <c:pt idx="26">
                  <c:v>59841321.18</c:v>
                </c:pt>
                <c:pt idx="27">
                  <c:v>81842863</c:v>
                </c:pt>
              </c:numCache>
            </c:numRef>
          </c:val>
          <c:extLst xmlns:c16r2="http://schemas.microsoft.com/office/drawing/2015/06/chart">
            <c:ext xmlns:c16="http://schemas.microsoft.com/office/drawing/2014/chart" uri="{C3380CC4-5D6E-409C-BE32-E72D297353CC}">
              <c16:uniqueId val="{00000003-B977-4FE6-AAC9-F4EFF6C45000}"/>
            </c:ext>
          </c:extLst>
        </c:ser>
        <c:dLbls>
          <c:showLegendKey val="0"/>
          <c:showVal val="0"/>
          <c:showCatName val="0"/>
          <c:showSerName val="0"/>
          <c:showPercent val="0"/>
          <c:showBubbleSize val="0"/>
        </c:dLbls>
        <c:gapWidth val="150"/>
        <c:overlap val="100"/>
        <c:axId val="81517952"/>
        <c:axId val="87622784"/>
      </c:barChart>
      <c:catAx>
        <c:axId val="815179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7622784"/>
        <c:crosses val="autoZero"/>
        <c:auto val="1"/>
        <c:lblAlgn val="ctr"/>
        <c:lblOffset val="100"/>
        <c:noMultiLvlLbl val="0"/>
      </c:catAx>
      <c:valAx>
        <c:axId val="876227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151795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pl-PL" sz="2800" b="1" kern="1200" dirty="0" smtClean="0">
                <a:solidFill>
                  <a:srgbClr val="071376"/>
                </a:solidFill>
                <a:latin typeface="+mn-lt"/>
                <a:ea typeface="+mn-ea"/>
                <a:cs typeface="+mn-cs"/>
              </a:rPr>
              <a:t>Działanie</a:t>
            </a:r>
            <a:r>
              <a:rPr lang="pl-PL" sz="2800" b="1" kern="1200" baseline="0" dirty="0" smtClean="0">
                <a:solidFill>
                  <a:srgbClr val="071376"/>
                </a:solidFill>
                <a:latin typeface="+mn-lt"/>
                <a:ea typeface="+mn-ea"/>
                <a:cs typeface="+mn-cs"/>
              </a:rPr>
              <a:t> 19 PROW:</a:t>
            </a:r>
            <a:r>
              <a:rPr lang="en-GB" sz="2800" b="1" kern="1200" dirty="0" smtClean="0">
                <a:solidFill>
                  <a:srgbClr val="071376"/>
                </a:solidFill>
                <a:latin typeface="+mn-lt"/>
                <a:ea typeface="+mn-ea"/>
                <a:cs typeface="+mn-cs"/>
              </a:rPr>
              <a:t> LEADER/CLLD</a:t>
            </a:r>
            <a:r>
              <a:rPr lang="pl-PL" sz="2800" b="1" kern="1200" dirty="0" smtClean="0">
                <a:solidFill>
                  <a:srgbClr val="071376"/>
                </a:solidFill>
                <a:latin typeface="+mn-lt"/>
                <a:ea typeface="+mn-ea"/>
                <a:cs typeface="+mn-cs"/>
              </a:rPr>
              <a:t> – alokacja na poddziałania w %</a:t>
            </a:r>
            <a:endParaRPr lang="en-GB" sz="2800" b="1" kern="1200" dirty="0">
              <a:solidFill>
                <a:srgbClr val="071376"/>
              </a:solidFill>
              <a:latin typeface="+mn-lt"/>
              <a:ea typeface="+mn-ea"/>
              <a:cs typeface="+mn-cs"/>
            </a:endParaRPr>
          </a:p>
        </c:rich>
      </c:tx>
      <c:layout>
        <c:manualLayout>
          <c:xMode val="edge"/>
          <c:yMode val="edge"/>
          <c:x val="9.6166838848935426E-2"/>
          <c:y val="0"/>
        </c:manualLayout>
      </c:layout>
      <c:overlay val="0"/>
      <c:spPr>
        <a:noFill/>
        <a:ln>
          <a:noFill/>
        </a:ln>
        <a:effectLst/>
      </c:spPr>
    </c:title>
    <c:autoTitleDeleted val="0"/>
    <c:plotArea>
      <c:layout>
        <c:manualLayout>
          <c:layoutTarget val="inner"/>
          <c:xMode val="edge"/>
          <c:yMode val="edge"/>
          <c:x val="5.8847715596181203E-2"/>
          <c:y val="0.20498858605629791"/>
          <c:w val="0.93854023189619418"/>
          <c:h val="0.64912748591358838"/>
        </c:manualLayout>
      </c:layout>
      <c:barChart>
        <c:barDir val="col"/>
        <c:grouping val="percentStacked"/>
        <c:varyColors val="0"/>
        <c:ser>
          <c:idx val="0"/>
          <c:order val="0"/>
          <c:tx>
            <c:strRef>
              <c:f>Sheet1!$B$1</c:f>
              <c:strCache>
                <c:ptCount val="1"/>
                <c:pt idx="0">
                  <c:v>M19.1 Preparatory support</c:v>
                </c:pt>
              </c:strCache>
            </c:strRef>
          </c:tx>
          <c:spPr>
            <a:solidFill>
              <a:schemeClr val="accent1"/>
            </a:solidFill>
            <a:ln>
              <a:noFill/>
            </a:ln>
            <a:effectLst/>
          </c:spPr>
          <c:invertIfNegative val="0"/>
          <c:cat>
            <c:strRef>
              <c:f>Sheet1!$A$2:$A$29</c:f>
              <c:strCache>
                <c:ptCount val="28"/>
                <c:pt idx="0">
                  <c:v>AT</c:v>
                </c:pt>
                <c:pt idx="1">
                  <c:v>BG</c:v>
                </c:pt>
                <c:pt idx="2">
                  <c:v>CY</c:v>
                </c:pt>
                <c:pt idx="3">
                  <c:v>CZ</c:v>
                </c:pt>
                <c:pt idx="4">
                  <c:v>DK</c:v>
                </c:pt>
                <c:pt idx="5">
                  <c:v>EE</c:v>
                </c:pt>
                <c:pt idx="6">
                  <c:v>GR</c:v>
                </c:pt>
                <c:pt idx="7">
                  <c:v>HR</c:v>
                </c:pt>
                <c:pt idx="8">
                  <c:v>HU</c:v>
                </c:pt>
                <c:pt idx="9">
                  <c:v>IE</c:v>
                </c:pt>
                <c:pt idx="10">
                  <c:v>LT</c:v>
                </c:pt>
                <c:pt idx="11">
                  <c:v>LU</c:v>
                </c:pt>
                <c:pt idx="12">
                  <c:v>LV</c:v>
                </c:pt>
                <c:pt idx="13">
                  <c:v>MT</c:v>
                </c:pt>
                <c:pt idx="14">
                  <c:v>NL</c:v>
                </c:pt>
                <c:pt idx="15">
                  <c:v>PL</c:v>
                </c:pt>
                <c:pt idx="16">
                  <c:v>RO</c:v>
                </c:pt>
                <c:pt idx="17">
                  <c:v>SE</c:v>
                </c:pt>
                <c:pt idx="18">
                  <c:v>SI</c:v>
                </c:pt>
                <c:pt idx="19">
                  <c:v>SK</c:v>
                </c:pt>
                <c:pt idx="20">
                  <c:v>BE</c:v>
                </c:pt>
                <c:pt idx="21">
                  <c:v>DE</c:v>
                </c:pt>
                <c:pt idx="22">
                  <c:v>ES</c:v>
                </c:pt>
                <c:pt idx="23">
                  <c:v>FI</c:v>
                </c:pt>
                <c:pt idx="24">
                  <c:v>FR</c:v>
                </c:pt>
                <c:pt idx="25">
                  <c:v>IT</c:v>
                </c:pt>
                <c:pt idx="26">
                  <c:v>PT</c:v>
                </c:pt>
                <c:pt idx="27">
                  <c:v>UK</c:v>
                </c:pt>
              </c:strCache>
            </c:strRef>
          </c:cat>
          <c:val>
            <c:numRef>
              <c:f>Sheet1!$B$2:$B$29</c:f>
              <c:numCache>
                <c:formatCode>#,##0</c:formatCode>
                <c:ptCount val="28"/>
                <c:pt idx="0">
                  <c:v>100000</c:v>
                </c:pt>
                <c:pt idx="1">
                  <c:v>4766442.2</c:v>
                </c:pt>
                <c:pt idx="4">
                  <c:v>626326</c:v>
                </c:pt>
                <c:pt idx="5">
                  <c:v>1700000</c:v>
                </c:pt>
                <c:pt idx="6">
                  <c:v>3888888.89</c:v>
                </c:pt>
                <c:pt idx="7">
                  <c:v>4052443.5</c:v>
                </c:pt>
                <c:pt idx="8">
                  <c:v>3095472</c:v>
                </c:pt>
                <c:pt idx="9">
                  <c:v>700000</c:v>
                </c:pt>
                <c:pt idx="10">
                  <c:v>500000</c:v>
                </c:pt>
                <c:pt idx="11">
                  <c:v>5000</c:v>
                </c:pt>
                <c:pt idx="12">
                  <c:v>320000</c:v>
                </c:pt>
                <c:pt idx="13">
                  <c:v>150000</c:v>
                </c:pt>
                <c:pt idx="14">
                  <c:v>400000</c:v>
                </c:pt>
                <c:pt idx="15">
                  <c:v>8500000</c:v>
                </c:pt>
                <c:pt idx="16">
                  <c:v>2400000</c:v>
                </c:pt>
                <c:pt idx="17">
                  <c:v>9058403</c:v>
                </c:pt>
                <c:pt idx="18">
                  <c:v>600000</c:v>
                </c:pt>
                <c:pt idx="19">
                  <c:v>1500000</c:v>
                </c:pt>
                <c:pt idx="20">
                  <c:v>675600</c:v>
                </c:pt>
                <c:pt idx="21">
                  <c:v>11081856</c:v>
                </c:pt>
                <c:pt idx="22">
                  <c:v>15877963.33</c:v>
                </c:pt>
                <c:pt idx="23">
                  <c:v>10000</c:v>
                </c:pt>
                <c:pt idx="24">
                  <c:v>10122239.560000001</c:v>
                </c:pt>
                <c:pt idx="25">
                  <c:v>12821127.280000001</c:v>
                </c:pt>
                <c:pt idx="26">
                  <c:v>2909803.59</c:v>
                </c:pt>
                <c:pt idx="27">
                  <c:v>709756</c:v>
                </c:pt>
              </c:numCache>
            </c:numRef>
          </c:val>
          <c:extLst xmlns:c16r2="http://schemas.microsoft.com/office/drawing/2015/06/chart">
            <c:ext xmlns:c16="http://schemas.microsoft.com/office/drawing/2014/chart" uri="{C3380CC4-5D6E-409C-BE32-E72D297353CC}">
              <c16:uniqueId val="{00000000-B977-4FE6-AAC9-F4EFF6C45000}"/>
            </c:ext>
          </c:extLst>
        </c:ser>
        <c:ser>
          <c:idx val="1"/>
          <c:order val="1"/>
          <c:tx>
            <c:strRef>
              <c:f>Sheet1!$C$1</c:f>
              <c:strCache>
                <c:ptCount val="1"/>
                <c:pt idx="0">
                  <c:v>M19.2 Implementation of operations</c:v>
                </c:pt>
              </c:strCache>
            </c:strRef>
          </c:tx>
          <c:spPr>
            <a:solidFill>
              <a:schemeClr val="accent2"/>
            </a:solidFill>
            <a:ln>
              <a:noFill/>
            </a:ln>
            <a:effectLst/>
          </c:spPr>
          <c:invertIfNegative val="0"/>
          <c:cat>
            <c:strRef>
              <c:f>Sheet1!$A$2:$A$29</c:f>
              <c:strCache>
                <c:ptCount val="28"/>
                <c:pt idx="0">
                  <c:v>AT</c:v>
                </c:pt>
                <c:pt idx="1">
                  <c:v>BG</c:v>
                </c:pt>
                <c:pt idx="2">
                  <c:v>CY</c:v>
                </c:pt>
                <c:pt idx="3">
                  <c:v>CZ</c:v>
                </c:pt>
                <c:pt idx="4">
                  <c:v>DK</c:v>
                </c:pt>
                <c:pt idx="5">
                  <c:v>EE</c:v>
                </c:pt>
                <c:pt idx="6">
                  <c:v>GR</c:v>
                </c:pt>
                <c:pt idx="7">
                  <c:v>HR</c:v>
                </c:pt>
                <c:pt idx="8">
                  <c:v>HU</c:v>
                </c:pt>
                <c:pt idx="9">
                  <c:v>IE</c:v>
                </c:pt>
                <c:pt idx="10">
                  <c:v>LT</c:v>
                </c:pt>
                <c:pt idx="11">
                  <c:v>LU</c:v>
                </c:pt>
                <c:pt idx="12">
                  <c:v>LV</c:v>
                </c:pt>
                <c:pt idx="13">
                  <c:v>MT</c:v>
                </c:pt>
                <c:pt idx="14">
                  <c:v>NL</c:v>
                </c:pt>
                <c:pt idx="15">
                  <c:v>PL</c:v>
                </c:pt>
                <c:pt idx="16">
                  <c:v>RO</c:v>
                </c:pt>
                <c:pt idx="17">
                  <c:v>SE</c:v>
                </c:pt>
                <c:pt idx="18">
                  <c:v>SI</c:v>
                </c:pt>
                <c:pt idx="19">
                  <c:v>SK</c:v>
                </c:pt>
                <c:pt idx="20">
                  <c:v>BE</c:v>
                </c:pt>
                <c:pt idx="21">
                  <c:v>DE</c:v>
                </c:pt>
                <c:pt idx="22">
                  <c:v>ES</c:v>
                </c:pt>
                <c:pt idx="23">
                  <c:v>FI</c:v>
                </c:pt>
                <c:pt idx="24">
                  <c:v>FR</c:v>
                </c:pt>
                <c:pt idx="25">
                  <c:v>IT</c:v>
                </c:pt>
                <c:pt idx="26">
                  <c:v>PT</c:v>
                </c:pt>
                <c:pt idx="27">
                  <c:v>UK</c:v>
                </c:pt>
              </c:strCache>
            </c:strRef>
          </c:cat>
          <c:val>
            <c:numRef>
              <c:f>Sheet1!$C$2:$C$29</c:f>
              <c:numCache>
                <c:formatCode>#,##0</c:formatCode>
                <c:ptCount val="28"/>
                <c:pt idx="0">
                  <c:v>183939120</c:v>
                </c:pt>
                <c:pt idx="1">
                  <c:v>90163875.599999994</c:v>
                </c:pt>
                <c:pt idx="2">
                  <c:v>9500000</c:v>
                </c:pt>
                <c:pt idx="3">
                  <c:v>146711601.33000001</c:v>
                </c:pt>
                <c:pt idx="4">
                  <c:v>46973691</c:v>
                </c:pt>
                <c:pt idx="5">
                  <c:v>72280000</c:v>
                </c:pt>
                <c:pt idx="6">
                  <c:v>346111111.11000001</c:v>
                </c:pt>
                <c:pt idx="7">
                  <c:v>43226064</c:v>
                </c:pt>
                <c:pt idx="8">
                  <c:v>153729859</c:v>
                </c:pt>
                <c:pt idx="9">
                  <c:v>194350000</c:v>
                </c:pt>
                <c:pt idx="10">
                  <c:v>88375082.349999994</c:v>
                </c:pt>
                <c:pt idx="11">
                  <c:v>5909000</c:v>
                </c:pt>
                <c:pt idx="12">
                  <c:v>57755004</c:v>
                </c:pt>
                <c:pt idx="13">
                  <c:v>4125000</c:v>
                </c:pt>
                <c:pt idx="14">
                  <c:v>92612000</c:v>
                </c:pt>
                <c:pt idx="15">
                  <c:v>594299913</c:v>
                </c:pt>
                <c:pt idx="16">
                  <c:v>493599606</c:v>
                </c:pt>
                <c:pt idx="17">
                  <c:v>133788524</c:v>
                </c:pt>
                <c:pt idx="18">
                  <c:v>33709771.689999998</c:v>
                </c:pt>
                <c:pt idx="19">
                  <c:v>89490645</c:v>
                </c:pt>
                <c:pt idx="20">
                  <c:v>44595964</c:v>
                </c:pt>
                <c:pt idx="21">
                  <c:v>1459738219.04</c:v>
                </c:pt>
                <c:pt idx="22">
                  <c:v>844599598.75999999</c:v>
                </c:pt>
                <c:pt idx="23">
                  <c:v>218344000</c:v>
                </c:pt>
                <c:pt idx="24">
                  <c:v>749017046.55599999</c:v>
                </c:pt>
                <c:pt idx="25">
                  <c:v>939086975.77999997</c:v>
                </c:pt>
                <c:pt idx="26">
                  <c:v>180647760.53</c:v>
                </c:pt>
                <c:pt idx="27">
                  <c:v>313212981.19</c:v>
                </c:pt>
              </c:numCache>
            </c:numRef>
          </c:val>
          <c:extLst xmlns:c16r2="http://schemas.microsoft.com/office/drawing/2015/06/chart">
            <c:ext xmlns:c16="http://schemas.microsoft.com/office/drawing/2014/chart" uri="{C3380CC4-5D6E-409C-BE32-E72D297353CC}">
              <c16:uniqueId val="{00000001-B977-4FE6-AAC9-F4EFF6C45000}"/>
            </c:ext>
          </c:extLst>
        </c:ser>
        <c:ser>
          <c:idx val="2"/>
          <c:order val="2"/>
          <c:tx>
            <c:strRef>
              <c:f>Sheet1!$D$1</c:f>
              <c:strCache>
                <c:ptCount val="1"/>
                <c:pt idx="0">
                  <c:v>M19.3 Cooperation activities</c:v>
                </c:pt>
              </c:strCache>
            </c:strRef>
          </c:tx>
          <c:spPr>
            <a:solidFill>
              <a:schemeClr val="accent3"/>
            </a:solidFill>
            <a:ln>
              <a:noFill/>
            </a:ln>
            <a:effectLst/>
          </c:spPr>
          <c:invertIfNegative val="0"/>
          <c:cat>
            <c:strRef>
              <c:f>Sheet1!$A$2:$A$29</c:f>
              <c:strCache>
                <c:ptCount val="28"/>
                <c:pt idx="0">
                  <c:v>AT</c:v>
                </c:pt>
                <c:pt idx="1">
                  <c:v>BG</c:v>
                </c:pt>
                <c:pt idx="2">
                  <c:v>CY</c:v>
                </c:pt>
                <c:pt idx="3">
                  <c:v>CZ</c:v>
                </c:pt>
                <c:pt idx="4">
                  <c:v>DK</c:v>
                </c:pt>
                <c:pt idx="5">
                  <c:v>EE</c:v>
                </c:pt>
                <c:pt idx="6">
                  <c:v>GR</c:v>
                </c:pt>
                <c:pt idx="7">
                  <c:v>HR</c:v>
                </c:pt>
                <c:pt idx="8">
                  <c:v>HU</c:v>
                </c:pt>
                <c:pt idx="9">
                  <c:v>IE</c:v>
                </c:pt>
                <c:pt idx="10">
                  <c:v>LT</c:v>
                </c:pt>
                <c:pt idx="11">
                  <c:v>LU</c:v>
                </c:pt>
                <c:pt idx="12">
                  <c:v>LV</c:v>
                </c:pt>
                <c:pt idx="13">
                  <c:v>MT</c:v>
                </c:pt>
                <c:pt idx="14">
                  <c:v>NL</c:v>
                </c:pt>
                <c:pt idx="15">
                  <c:v>PL</c:v>
                </c:pt>
                <c:pt idx="16">
                  <c:v>RO</c:v>
                </c:pt>
                <c:pt idx="17">
                  <c:v>SE</c:v>
                </c:pt>
                <c:pt idx="18">
                  <c:v>SI</c:v>
                </c:pt>
                <c:pt idx="19">
                  <c:v>SK</c:v>
                </c:pt>
                <c:pt idx="20">
                  <c:v>BE</c:v>
                </c:pt>
                <c:pt idx="21">
                  <c:v>DE</c:v>
                </c:pt>
                <c:pt idx="22">
                  <c:v>ES</c:v>
                </c:pt>
                <c:pt idx="23">
                  <c:v>FI</c:v>
                </c:pt>
                <c:pt idx="24">
                  <c:v>FR</c:v>
                </c:pt>
                <c:pt idx="25">
                  <c:v>IT</c:v>
                </c:pt>
                <c:pt idx="26">
                  <c:v>PT</c:v>
                </c:pt>
                <c:pt idx="27">
                  <c:v>UK</c:v>
                </c:pt>
              </c:strCache>
            </c:strRef>
          </c:cat>
          <c:val>
            <c:numRef>
              <c:f>Sheet1!$D$2:$D$29</c:f>
              <c:numCache>
                <c:formatCode>#,##0</c:formatCode>
                <c:ptCount val="28"/>
                <c:pt idx="0">
                  <c:v>8000000</c:v>
                </c:pt>
                <c:pt idx="1">
                  <c:v>6500000</c:v>
                </c:pt>
                <c:pt idx="2">
                  <c:v>500000</c:v>
                </c:pt>
                <c:pt idx="3">
                  <c:v>7000000</c:v>
                </c:pt>
                <c:pt idx="4">
                  <c:v>15658</c:v>
                </c:pt>
                <c:pt idx="5">
                  <c:v>1300000</c:v>
                </c:pt>
                <c:pt idx="6">
                  <c:v>4444444.45</c:v>
                </c:pt>
                <c:pt idx="7">
                  <c:v>4052443.5</c:v>
                </c:pt>
                <c:pt idx="8">
                  <c:v>6190943</c:v>
                </c:pt>
                <c:pt idx="9">
                  <c:v>10000000</c:v>
                </c:pt>
                <c:pt idx="10">
                  <c:v>2896200</c:v>
                </c:pt>
                <c:pt idx="11">
                  <c:v>2447000</c:v>
                </c:pt>
                <c:pt idx="12">
                  <c:v>9183410</c:v>
                </c:pt>
                <c:pt idx="13">
                  <c:v>600000</c:v>
                </c:pt>
                <c:pt idx="14">
                  <c:v>6400000</c:v>
                </c:pt>
                <c:pt idx="15">
                  <c:v>15000000</c:v>
                </c:pt>
                <c:pt idx="16">
                  <c:v>16561238</c:v>
                </c:pt>
                <c:pt idx="17">
                  <c:v>7331858</c:v>
                </c:pt>
                <c:pt idx="18">
                  <c:v>4000000</c:v>
                </c:pt>
                <c:pt idx="19">
                  <c:v>6000000</c:v>
                </c:pt>
                <c:pt idx="20">
                  <c:v>4490178</c:v>
                </c:pt>
                <c:pt idx="21">
                  <c:v>75475750.329999998</c:v>
                </c:pt>
                <c:pt idx="22">
                  <c:v>30473282.34</c:v>
                </c:pt>
                <c:pt idx="23">
                  <c:v>23000000</c:v>
                </c:pt>
                <c:pt idx="24">
                  <c:v>35537851.059</c:v>
                </c:pt>
                <c:pt idx="25">
                  <c:v>65242152.230000004</c:v>
                </c:pt>
                <c:pt idx="26">
                  <c:v>12925992</c:v>
                </c:pt>
                <c:pt idx="27">
                  <c:v>22413905</c:v>
                </c:pt>
              </c:numCache>
            </c:numRef>
          </c:val>
          <c:extLst xmlns:c16r2="http://schemas.microsoft.com/office/drawing/2015/06/chart">
            <c:ext xmlns:c16="http://schemas.microsoft.com/office/drawing/2014/chart" uri="{C3380CC4-5D6E-409C-BE32-E72D297353CC}">
              <c16:uniqueId val="{00000002-B977-4FE6-AAC9-F4EFF6C45000}"/>
            </c:ext>
          </c:extLst>
        </c:ser>
        <c:ser>
          <c:idx val="3"/>
          <c:order val="3"/>
          <c:tx>
            <c:strRef>
              <c:f>Sheet1!$E$1</c:f>
              <c:strCache>
                <c:ptCount val="1"/>
                <c:pt idx="0">
                  <c:v>M19.4 Running costs &amp; animation</c:v>
                </c:pt>
              </c:strCache>
            </c:strRef>
          </c:tx>
          <c:spPr>
            <a:solidFill>
              <a:schemeClr val="accent4"/>
            </a:solidFill>
            <a:ln>
              <a:noFill/>
            </a:ln>
            <a:effectLst/>
          </c:spPr>
          <c:invertIfNegative val="0"/>
          <c:cat>
            <c:strRef>
              <c:f>Sheet1!$A$2:$A$29</c:f>
              <c:strCache>
                <c:ptCount val="28"/>
                <c:pt idx="0">
                  <c:v>AT</c:v>
                </c:pt>
                <c:pt idx="1">
                  <c:v>BG</c:v>
                </c:pt>
                <c:pt idx="2">
                  <c:v>CY</c:v>
                </c:pt>
                <c:pt idx="3">
                  <c:v>CZ</c:v>
                </c:pt>
                <c:pt idx="4">
                  <c:v>DK</c:v>
                </c:pt>
                <c:pt idx="5">
                  <c:v>EE</c:v>
                </c:pt>
                <c:pt idx="6">
                  <c:v>GR</c:v>
                </c:pt>
                <c:pt idx="7">
                  <c:v>HR</c:v>
                </c:pt>
                <c:pt idx="8">
                  <c:v>HU</c:v>
                </c:pt>
                <c:pt idx="9">
                  <c:v>IE</c:v>
                </c:pt>
                <c:pt idx="10">
                  <c:v>LT</c:v>
                </c:pt>
                <c:pt idx="11">
                  <c:v>LU</c:v>
                </c:pt>
                <c:pt idx="12">
                  <c:v>LV</c:v>
                </c:pt>
                <c:pt idx="13">
                  <c:v>MT</c:v>
                </c:pt>
                <c:pt idx="14">
                  <c:v>NL</c:v>
                </c:pt>
                <c:pt idx="15">
                  <c:v>PL</c:v>
                </c:pt>
                <c:pt idx="16">
                  <c:v>RO</c:v>
                </c:pt>
                <c:pt idx="17">
                  <c:v>SE</c:v>
                </c:pt>
                <c:pt idx="18">
                  <c:v>SI</c:v>
                </c:pt>
                <c:pt idx="19">
                  <c:v>SK</c:v>
                </c:pt>
                <c:pt idx="20">
                  <c:v>BE</c:v>
                </c:pt>
                <c:pt idx="21">
                  <c:v>DE</c:v>
                </c:pt>
                <c:pt idx="22">
                  <c:v>ES</c:v>
                </c:pt>
                <c:pt idx="23">
                  <c:v>FI</c:v>
                </c:pt>
                <c:pt idx="24">
                  <c:v>FR</c:v>
                </c:pt>
                <c:pt idx="25">
                  <c:v>IT</c:v>
                </c:pt>
                <c:pt idx="26">
                  <c:v>PT</c:v>
                </c:pt>
                <c:pt idx="27">
                  <c:v>UK</c:v>
                </c:pt>
              </c:strCache>
            </c:strRef>
          </c:cat>
          <c:val>
            <c:numRef>
              <c:f>Sheet1!$E$2:$E$29</c:f>
              <c:numCache>
                <c:formatCode>#,##0</c:formatCode>
                <c:ptCount val="28"/>
                <c:pt idx="0">
                  <c:v>54164880</c:v>
                </c:pt>
                <c:pt idx="1">
                  <c:v>30053958.899999999</c:v>
                </c:pt>
                <c:pt idx="2">
                  <c:v>2500000</c:v>
                </c:pt>
                <c:pt idx="4">
                  <c:v>7202745</c:v>
                </c:pt>
                <c:pt idx="5">
                  <c:v>14720000</c:v>
                </c:pt>
                <c:pt idx="6">
                  <c:v>90000000</c:v>
                </c:pt>
                <c:pt idx="7">
                  <c:v>16209774</c:v>
                </c:pt>
                <c:pt idx="8">
                  <c:v>28767577</c:v>
                </c:pt>
                <c:pt idx="9">
                  <c:v>44950000</c:v>
                </c:pt>
                <c:pt idx="10">
                  <c:v>22093769.879999999</c:v>
                </c:pt>
                <c:pt idx="11">
                  <c:v>2780000</c:v>
                </c:pt>
                <c:pt idx="12">
                  <c:v>11830100</c:v>
                </c:pt>
                <c:pt idx="13">
                  <c:v>1625000</c:v>
                </c:pt>
                <c:pt idx="14">
                  <c:v>11067998</c:v>
                </c:pt>
                <c:pt idx="15">
                  <c:v>117200000</c:v>
                </c:pt>
                <c:pt idx="16">
                  <c:v>123399902</c:v>
                </c:pt>
                <c:pt idx="17">
                  <c:v>50059595</c:v>
                </c:pt>
                <c:pt idx="18">
                  <c:v>14055842.060000001</c:v>
                </c:pt>
                <c:pt idx="19">
                  <c:v>7792374</c:v>
                </c:pt>
                <c:pt idx="20">
                  <c:v>14519179</c:v>
                </c:pt>
                <c:pt idx="21">
                  <c:v>146897693.34</c:v>
                </c:pt>
                <c:pt idx="22">
                  <c:v>212803958.19</c:v>
                </c:pt>
                <c:pt idx="23">
                  <c:v>60290000</c:v>
                </c:pt>
                <c:pt idx="24">
                  <c:v>192448217.49400002</c:v>
                </c:pt>
                <c:pt idx="25">
                  <c:v>180284658.55000001</c:v>
                </c:pt>
                <c:pt idx="26">
                  <c:v>59841321.18</c:v>
                </c:pt>
                <c:pt idx="27">
                  <c:v>81842863</c:v>
                </c:pt>
              </c:numCache>
            </c:numRef>
          </c:val>
          <c:extLst xmlns:c16r2="http://schemas.microsoft.com/office/drawing/2015/06/chart">
            <c:ext xmlns:c16="http://schemas.microsoft.com/office/drawing/2014/chart" uri="{C3380CC4-5D6E-409C-BE32-E72D297353CC}">
              <c16:uniqueId val="{00000003-B977-4FE6-AAC9-F4EFF6C45000}"/>
            </c:ext>
          </c:extLst>
        </c:ser>
        <c:dLbls>
          <c:showLegendKey val="0"/>
          <c:showVal val="0"/>
          <c:showCatName val="0"/>
          <c:showSerName val="0"/>
          <c:showPercent val="0"/>
          <c:showBubbleSize val="0"/>
        </c:dLbls>
        <c:gapWidth val="150"/>
        <c:overlap val="100"/>
        <c:axId val="87700992"/>
        <c:axId val="87702528"/>
      </c:barChart>
      <c:catAx>
        <c:axId val="877009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7702528"/>
        <c:crosses val="autoZero"/>
        <c:auto val="1"/>
        <c:lblAlgn val="ctr"/>
        <c:lblOffset val="100"/>
        <c:noMultiLvlLbl val="0"/>
      </c:catAx>
      <c:valAx>
        <c:axId val="8770252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770099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Państwa w których RLKS obejmuje:</c:v>
                </c:pt>
              </c:strCache>
            </c:strRef>
          </c:tx>
          <c:explosion val="3"/>
          <c:dPt>
            <c:idx val="0"/>
            <c:bubble3D val="0"/>
            <c:explosion val="11"/>
            <c:spPr>
              <a:solidFill>
                <a:srgbClr val="7EB0DE"/>
              </a:solidFill>
            </c:spPr>
          </c:dPt>
          <c:dPt>
            <c:idx val="1"/>
            <c:bubble3D val="0"/>
            <c:explosion val="6"/>
            <c:spPr>
              <a:solidFill>
                <a:srgbClr val="FFC000"/>
              </a:solidFill>
            </c:spPr>
          </c:dPt>
          <c:dPt>
            <c:idx val="2"/>
            <c:bubble3D val="0"/>
            <c:explosion val="0"/>
            <c:spPr>
              <a:solidFill>
                <a:srgbClr val="FF8585"/>
              </a:solidFill>
            </c:spPr>
          </c:dPt>
          <c:dPt>
            <c:idx val="3"/>
            <c:bubble3D val="0"/>
            <c:explosion val="12"/>
            <c:spPr>
              <a:solidFill>
                <a:srgbClr val="97C777"/>
              </a:solidFill>
            </c:spPr>
          </c:dPt>
          <c:dPt>
            <c:idx val="4"/>
            <c:bubble3D val="0"/>
            <c:explosion val="11"/>
          </c:dPt>
          <c:dLbls>
            <c:txPr>
              <a:bodyPr/>
              <a:lstStyle/>
              <a:p>
                <a:pPr>
                  <a:defRPr sz="2000" b="1"/>
                </a:pPr>
                <a:endParaRPr lang="en-US"/>
              </a:p>
            </c:txPr>
            <c:dLblPos val="inEnd"/>
            <c:showLegendKey val="0"/>
            <c:showVal val="1"/>
            <c:showCatName val="0"/>
            <c:showSerName val="0"/>
            <c:showPercent val="0"/>
            <c:showBubbleSize val="0"/>
            <c:showLeaderLines val="1"/>
          </c:dLbls>
          <c:cat>
            <c:strRef>
              <c:f>Sheet1!$A$2:$A$5</c:f>
              <c:strCache>
                <c:ptCount val="4"/>
                <c:pt idx="0">
                  <c:v>4 Fundusze</c:v>
                </c:pt>
                <c:pt idx="1">
                  <c:v>3 Fundusze</c:v>
                </c:pt>
                <c:pt idx="2">
                  <c:v>2 Fundusze</c:v>
                </c:pt>
                <c:pt idx="3">
                  <c:v>1 Fundusz</c:v>
                </c:pt>
              </c:strCache>
            </c:strRef>
          </c:cat>
          <c:val>
            <c:numRef>
              <c:f>Sheet1!$B$2:$B$5</c:f>
              <c:numCache>
                <c:formatCode>General</c:formatCode>
                <c:ptCount val="4"/>
                <c:pt idx="0">
                  <c:v>10</c:v>
                </c:pt>
                <c:pt idx="1">
                  <c:v>3</c:v>
                </c:pt>
                <c:pt idx="2">
                  <c:v>11</c:v>
                </c:pt>
                <c:pt idx="3">
                  <c:v>4</c:v>
                </c:pt>
              </c:numCache>
            </c:numRef>
          </c:val>
        </c:ser>
        <c:dLbls>
          <c:dLblPos val="inEnd"/>
          <c:showLegendKey val="0"/>
          <c:showVal val="1"/>
          <c:showCatName val="0"/>
          <c:showSerName val="0"/>
          <c:showPercent val="0"/>
          <c:showBubbleSize val="0"/>
          <c:showLeaderLines val="1"/>
        </c:dLbls>
        <c:firstSliceAng val="53"/>
      </c:pieChart>
    </c:plotArea>
    <c:legend>
      <c:legendPos val="b"/>
      <c:layout/>
      <c:overlay val="0"/>
      <c:txPr>
        <a:bodyPr/>
        <a:lstStyle/>
        <a:p>
          <a:pPr>
            <a:defRPr>
              <a:solidFill>
                <a:schemeClr val="accent6">
                  <a:lumMod val="75000"/>
                </a:schemeClr>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307281534479518"/>
          <c:y val="0.16964434446621879"/>
          <c:w val="0.74833566125800077"/>
          <c:h val="0.78448966638361561"/>
        </c:manualLayout>
      </c:layout>
      <c:pieChart>
        <c:varyColors val="1"/>
        <c:ser>
          <c:idx val="0"/>
          <c:order val="0"/>
          <c:tx>
            <c:strRef>
              <c:f>Sheet1!$B$1</c:f>
              <c:strCache>
                <c:ptCount val="1"/>
                <c:pt idx="0">
                  <c:v>Multi-funded strategies</c:v>
                </c:pt>
              </c:strCache>
            </c:strRef>
          </c:tx>
          <c:dPt>
            <c:idx val="0"/>
            <c:bubble3D val="0"/>
            <c:explosion val="3"/>
            <c:spPr>
              <a:solidFill>
                <a:srgbClr val="ED7D31"/>
              </a:solidFill>
            </c:spPr>
          </c:dPt>
          <c:dPt>
            <c:idx val="1"/>
            <c:bubble3D val="0"/>
            <c:explosion val="4"/>
            <c:spPr>
              <a:solidFill>
                <a:schemeClr val="accent4">
                  <a:lumMod val="60000"/>
                  <a:lumOff val="40000"/>
                </a:schemeClr>
              </a:solidFill>
            </c:spPr>
          </c:dPt>
          <c:dPt>
            <c:idx val="2"/>
            <c:bubble3D val="0"/>
            <c:spPr>
              <a:solidFill>
                <a:schemeClr val="accent2">
                  <a:lumMod val="60000"/>
                  <a:lumOff val="40000"/>
                </a:schemeClr>
              </a:solidFill>
            </c:spPr>
          </c:dPt>
          <c:cat>
            <c:strRef>
              <c:f>Sheet1!$A$2:$A$3</c:f>
              <c:strCache>
                <c:ptCount val="2"/>
                <c:pt idx="0">
                  <c:v>non</c:v>
                </c:pt>
                <c:pt idx="1">
                  <c:v>yes: AT, BG, CZ, DE, DK, ES, FI, FR, GR, IT, LT, LV, PL, PT, SE, SI, SK and UK</c:v>
                </c:pt>
              </c:strCache>
            </c:strRef>
          </c:cat>
          <c:val>
            <c:numRef>
              <c:f>Sheet1!$B$2:$B$3</c:f>
              <c:numCache>
                <c:formatCode>General</c:formatCode>
                <c:ptCount val="2"/>
                <c:pt idx="0">
                  <c:v>9</c:v>
                </c:pt>
                <c:pt idx="1">
                  <c:v>19</c:v>
                </c:pt>
              </c:numCache>
            </c:numRef>
          </c:val>
        </c:ser>
        <c:dLbls>
          <c:showLegendKey val="0"/>
          <c:showVal val="0"/>
          <c:showCatName val="0"/>
          <c:showSerName val="0"/>
          <c:showPercent val="0"/>
          <c:showBubbleSize val="0"/>
          <c:showLeaderLines val="1"/>
        </c:dLbls>
        <c:firstSliceAng val="65"/>
      </c:pieChart>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1889883383638973E-2"/>
          <c:y val="0.10599877328863484"/>
          <c:w val="0.43839911811852839"/>
          <c:h val="0.76473443001790808"/>
        </c:manualLayout>
      </c:layout>
      <c:doughnutChart>
        <c:varyColors val="1"/>
        <c:ser>
          <c:idx val="0"/>
          <c:order val="0"/>
          <c:tx>
            <c:strRef>
              <c:f>Sheet1!$B$1</c:f>
              <c:strCache>
                <c:ptCount val="1"/>
                <c:pt idx="0">
                  <c:v>Column1</c:v>
                </c:pt>
              </c:strCache>
            </c:strRef>
          </c:tx>
          <c:dLbls>
            <c:spPr>
              <a:noFill/>
              <a:ln>
                <a:noFill/>
              </a:ln>
              <a:effectLst/>
            </c:spPr>
            <c:txPr>
              <a:bodyPr/>
              <a:lstStyle/>
              <a:p>
                <a:pPr>
                  <a:defRPr sz="2400" b="1">
                    <a:solidFill>
                      <a:srgbClr val="002060"/>
                    </a:solidFill>
                  </a:defRPr>
                </a:pPr>
                <a:endParaRPr lang="en-US"/>
              </a:p>
            </c:tx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Sheet1!$A$2:$A$3</c:f>
              <c:strCache>
                <c:ptCount val="2"/>
                <c:pt idx="0">
                  <c:v>Also urban areas: CZ, ES, FI, GR, HU, LT, NL, PL, PT, RO, SE, UK</c:v>
                </c:pt>
                <c:pt idx="1">
                  <c:v>Only rural and fisheries areas</c:v>
                </c:pt>
              </c:strCache>
            </c:strRef>
          </c:cat>
          <c:val>
            <c:numRef>
              <c:f>Sheet1!$B$2:$B$3</c:f>
              <c:numCache>
                <c:formatCode>General</c:formatCode>
                <c:ptCount val="2"/>
                <c:pt idx="0">
                  <c:v>11</c:v>
                </c:pt>
                <c:pt idx="1">
                  <c:v>17</c:v>
                </c:pt>
              </c:numCache>
            </c:numRef>
          </c:val>
        </c:ser>
        <c:dLbls>
          <c:showLegendKey val="0"/>
          <c:showVal val="1"/>
          <c:showCatName val="0"/>
          <c:showSerName val="0"/>
          <c:showPercent val="0"/>
          <c:showBubbleSize val="0"/>
          <c:showLeaderLines val="1"/>
        </c:dLbls>
        <c:firstSliceAng val="45"/>
        <c:holeSize val="50"/>
      </c:doughnutChart>
    </c:plotArea>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EFRROW</c:v>
                </c:pt>
              </c:strCache>
            </c:strRef>
          </c:tx>
          <c:spPr>
            <a:solidFill>
              <a:srgbClr val="92D050"/>
            </a:solidFill>
          </c:spPr>
          <c:invertIfNegative val="0"/>
          <c:cat>
            <c:strRef>
              <c:f>Sheet1!$A$2:$A$5</c:f>
              <c:strCache>
                <c:ptCount val="4"/>
                <c:pt idx="0">
                  <c:v>Czechy</c:v>
                </c:pt>
                <c:pt idx="1">
                  <c:v>Hiszpania</c:v>
                </c:pt>
                <c:pt idx="2">
                  <c:v>Węgry</c:v>
                </c:pt>
                <c:pt idx="3">
                  <c:v>Szwecja</c:v>
                </c:pt>
              </c:strCache>
            </c:strRef>
          </c:cat>
          <c:val>
            <c:numRef>
              <c:f>Sheet1!$B$2:$B$5</c:f>
              <c:numCache>
                <c:formatCode>#,##0</c:formatCode>
                <c:ptCount val="4"/>
                <c:pt idx="0">
                  <c:v>153700000</c:v>
                </c:pt>
                <c:pt idx="1">
                  <c:v>731591000</c:v>
                </c:pt>
                <c:pt idx="2">
                  <c:v>170000000</c:v>
                </c:pt>
                <c:pt idx="3">
                  <c:v>200238000</c:v>
                </c:pt>
              </c:numCache>
            </c:numRef>
          </c:val>
        </c:ser>
        <c:ser>
          <c:idx val="1"/>
          <c:order val="1"/>
          <c:tx>
            <c:strRef>
              <c:f>Sheet1!$C$1</c:f>
              <c:strCache>
                <c:ptCount val="1"/>
                <c:pt idx="0">
                  <c:v>EFRR</c:v>
                </c:pt>
              </c:strCache>
            </c:strRef>
          </c:tx>
          <c:spPr>
            <a:solidFill>
              <a:schemeClr val="accent2"/>
            </a:solidFill>
          </c:spPr>
          <c:invertIfNegative val="0"/>
          <c:cat>
            <c:strRef>
              <c:f>Sheet1!$A$2:$A$5</c:f>
              <c:strCache>
                <c:ptCount val="4"/>
                <c:pt idx="0">
                  <c:v>Czechy</c:v>
                </c:pt>
                <c:pt idx="1">
                  <c:v>Hiszpania</c:v>
                </c:pt>
                <c:pt idx="2">
                  <c:v>Węgry</c:v>
                </c:pt>
                <c:pt idx="3">
                  <c:v>Szwecja</c:v>
                </c:pt>
              </c:strCache>
            </c:strRef>
          </c:cat>
          <c:val>
            <c:numRef>
              <c:f>Sheet1!$C$2:$C$5</c:f>
              <c:numCache>
                <c:formatCode>#,##0</c:formatCode>
                <c:ptCount val="4"/>
                <c:pt idx="0">
                  <c:v>389000000</c:v>
                </c:pt>
                <c:pt idx="1">
                  <c:v>13000000</c:v>
                </c:pt>
                <c:pt idx="2">
                  <c:v>100000000</c:v>
                </c:pt>
                <c:pt idx="3">
                  <c:v>17000000</c:v>
                </c:pt>
              </c:numCache>
            </c:numRef>
          </c:val>
        </c:ser>
        <c:ser>
          <c:idx val="2"/>
          <c:order val="2"/>
          <c:tx>
            <c:strRef>
              <c:f>Sheet1!$D$1</c:f>
              <c:strCache>
                <c:ptCount val="1"/>
                <c:pt idx="0">
                  <c:v>EFS</c:v>
                </c:pt>
              </c:strCache>
            </c:strRef>
          </c:tx>
          <c:spPr>
            <a:solidFill>
              <a:srgbClr val="FFFF00"/>
            </a:solidFill>
          </c:spPr>
          <c:invertIfNegative val="0"/>
          <c:cat>
            <c:strRef>
              <c:f>Sheet1!$A$2:$A$5</c:f>
              <c:strCache>
                <c:ptCount val="4"/>
                <c:pt idx="0">
                  <c:v>Czechy</c:v>
                </c:pt>
                <c:pt idx="1">
                  <c:v>Hiszpania</c:v>
                </c:pt>
                <c:pt idx="2">
                  <c:v>Węgry</c:v>
                </c:pt>
                <c:pt idx="3">
                  <c:v>Szwecja</c:v>
                </c:pt>
              </c:strCache>
            </c:strRef>
          </c:cat>
          <c:val>
            <c:numRef>
              <c:f>Sheet1!$D$2:$D$5</c:f>
              <c:numCache>
                <c:formatCode>#,##0</c:formatCode>
                <c:ptCount val="4"/>
                <c:pt idx="0">
                  <c:v>67300000</c:v>
                </c:pt>
                <c:pt idx="1">
                  <c:v>9300000</c:v>
                </c:pt>
                <c:pt idx="2">
                  <c:v>50000000</c:v>
                </c:pt>
                <c:pt idx="3">
                  <c:v>16900000</c:v>
                </c:pt>
              </c:numCache>
            </c:numRef>
          </c:val>
        </c:ser>
        <c:ser>
          <c:idx val="3"/>
          <c:order val="3"/>
          <c:tx>
            <c:strRef>
              <c:f>Sheet1!$E$1</c:f>
              <c:strCache>
                <c:ptCount val="1"/>
                <c:pt idx="0">
                  <c:v>EFMR</c:v>
                </c:pt>
              </c:strCache>
            </c:strRef>
          </c:tx>
          <c:spPr>
            <a:solidFill>
              <a:srgbClr val="00B0F0"/>
            </a:solidFill>
          </c:spPr>
          <c:invertIfNegative val="0"/>
          <c:cat>
            <c:strRef>
              <c:f>Sheet1!$A$2:$A$5</c:f>
              <c:strCache>
                <c:ptCount val="4"/>
                <c:pt idx="0">
                  <c:v>Czechy</c:v>
                </c:pt>
                <c:pt idx="1">
                  <c:v>Hiszpania</c:v>
                </c:pt>
                <c:pt idx="2">
                  <c:v>Węgry</c:v>
                </c:pt>
                <c:pt idx="3">
                  <c:v>Szwecja</c:v>
                </c:pt>
              </c:strCache>
            </c:strRef>
          </c:cat>
          <c:val>
            <c:numRef>
              <c:f>Sheet1!$E$2:$E$5</c:f>
              <c:numCache>
                <c:formatCode>#,##0</c:formatCode>
                <c:ptCount val="4"/>
                <c:pt idx="0" formatCode="General">
                  <c:v>0</c:v>
                </c:pt>
                <c:pt idx="1">
                  <c:v>150000000</c:v>
                </c:pt>
                <c:pt idx="2" formatCode="General">
                  <c:v>0</c:v>
                </c:pt>
                <c:pt idx="3">
                  <c:v>17900000</c:v>
                </c:pt>
              </c:numCache>
            </c:numRef>
          </c:val>
        </c:ser>
        <c:dLbls>
          <c:showLegendKey val="0"/>
          <c:showVal val="0"/>
          <c:showCatName val="0"/>
          <c:showSerName val="0"/>
          <c:showPercent val="0"/>
          <c:showBubbleSize val="0"/>
        </c:dLbls>
        <c:gapWidth val="150"/>
        <c:overlap val="100"/>
        <c:axId val="91314816"/>
        <c:axId val="95965568"/>
      </c:barChart>
      <c:catAx>
        <c:axId val="91314816"/>
        <c:scaling>
          <c:orientation val="minMax"/>
        </c:scaling>
        <c:delete val="0"/>
        <c:axPos val="b"/>
        <c:majorTickMark val="out"/>
        <c:minorTickMark val="none"/>
        <c:tickLblPos val="nextTo"/>
        <c:crossAx val="95965568"/>
        <c:crosses val="autoZero"/>
        <c:auto val="1"/>
        <c:lblAlgn val="ctr"/>
        <c:lblOffset val="100"/>
        <c:noMultiLvlLbl val="0"/>
      </c:catAx>
      <c:valAx>
        <c:axId val="95965568"/>
        <c:scaling>
          <c:orientation val="minMax"/>
        </c:scaling>
        <c:delete val="0"/>
        <c:axPos val="l"/>
        <c:majorGridlines/>
        <c:numFmt formatCode="#,##0" sourceLinked="1"/>
        <c:majorTickMark val="out"/>
        <c:minorTickMark val="none"/>
        <c:tickLblPos val="nextTo"/>
        <c:crossAx val="91314816"/>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dk2" tx1="lt1" bg2="dk1" tx2="lt2" accent1="accent1" accent2="accent2" accent3="accent3" accent4="accent4" accent5="accent5" accent6="accent6" hlink="hlink" folHlink="folHlink"/>
  <c:chart>
    <c:autoTitleDeleted val="1"/>
    <c:plotArea>
      <c:layout>
        <c:manualLayout>
          <c:layoutTarget val="inner"/>
          <c:xMode val="edge"/>
          <c:yMode val="edge"/>
          <c:x val="3.1729566280075161E-4"/>
          <c:y val="7.1874999999999994E-2"/>
          <c:w val="0.49651789897740833"/>
          <c:h val="0.80937499999999996"/>
        </c:manualLayout>
      </c:layout>
      <c:pieChart>
        <c:varyColors val="1"/>
        <c:ser>
          <c:idx val="0"/>
          <c:order val="0"/>
          <c:tx>
            <c:strRef>
              <c:f>Sheet1!$B$1</c:f>
              <c:strCache>
                <c:ptCount val="1"/>
                <c:pt idx="0">
                  <c:v>Column1</c:v>
                </c:pt>
              </c:strCache>
            </c:strRef>
          </c:tx>
          <c:explosion val="4"/>
          <c:dPt>
            <c:idx val="0"/>
            <c:bubble3D val="0"/>
            <c:spPr>
              <a:solidFill>
                <a:schemeClr val="accent1">
                  <a:lumMod val="40000"/>
                  <a:lumOff val="60000"/>
                </a:schemeClr>
              </a:solidFill>
            </c:spPr>
          </c:dPt>
          <c:dPt>
            <c:idx val="1"/>
            <c:bubble3D val="0"/>
            <c:spPr>
              <a:solidFill>
                <a:schemeClr val="accent4">
                  <a:lumMod val="75000"/>
                </a:schemeClr>
              </a:solidFill>
            </c:spPr>
          </c:dPt>
          <c:dPt>
            <c:idx val="2"/>
            <c:bubble3D val="0"/>
            <c:spPr>
              <a:solidFill>
                <a:schemeClr val="accent2"/>
              </a:solidFill>
            </c:spPr>
          </c:dPt>
          <c:dPt>
            <c:idx val="3"/>
            <c:bubble3D val="0"/>
            <c:spPr>
              <a:solidFill>
                <a:schemeClr val="tx1">
                  <a:lumMod val="85000"/>
                </a:schemeClr>
              </a:solidFill>
            </c:spPr>
          </c:dPt>
          <c:dLbls>
            <c:txPr>
              <a:bodyPr/>
              <a:lstStyle/>
              <a:p>
                <a:pPr>
                  <a:defRPr sz="2000" b="1"/>
                </a:pPr>
                <a:endParaRPr lang="en-US"/>
              </a:p>
            </c:txPr>
            <c:dLblPos val="inEnd"/>
            <c:showLegendKey val="0"/>
            <c:showVal val="1"/>
            <c:showCatName val="0"/>
            <c:showSerName val="0"/>
            <c:showPercent val="0"/>
            <c:showBubbleSize val="0"/>
            <c:showLeaderLines val="1"/>
          </c:dLbls>
          <c:cat>
            <c:strRef>
              <c:f>Sheet1!$A$2:$A$6</c:f>
              <c:strCache>
                <c:ptCount val="5"/>
                <c:pt idx="0">
                  <c:v>Planowany</c:v>
                </c:pt>
                <c:pt idx="1">
                  <c:v>EFRROW</c:v>
                </c:pt>
                <c:pt idx="2">
                  <c:v>EFRR </c:v>
                </c:pt>
                <c:pt idx="3">
                  <c:v>Nie planowany</c:v>
                </c:pt>
                <c:pt idx="4">
                  <c:v>Poza EFSI</c:v>
                </c:pt>
              </c:strCache>
            </c:strRef>
          </c:cat>
          <c:val>
            <c:numRef>
              <c:f>Sheet1!$B$2:$B$6</c:f>
              <c:numCache>
                <c:formatCode>General</c:formatCode>
                <c:ptCount val="5"/>
                <c:pt idx="0">
                  <c:v>6</c:v>
                </c:pt>
                <c:pt idx="1">
                  <c:v>7</c:v>
                </c:pt>
                <c:pt idx="2">
                  <c:v>1</c:v>
                </c:pt>
                <c:pt idx="3">
                  <c:v>11</c:v>
                </c:pt>
                <c:pt idx="4">
                  <c:v>1</c:v>
                </c:pt>
              </c:numCache>
            </c:numRef>
          </c:val>
        </c:ser>
        <c:dLbls>
          <c:dLblPos val="inEnd"/>
          <c:showLegendKey val="0"/>
          <c:showVal val="1"/>
          <c:showCatName val="0"/>
          <c:showSerName val="0"/>
          <c:showPercent val="0"/>
          <c:showBubbleSize val="0"/>
          <c:showLeaderLines val="1"/>
        </c:dLbls>
        <c:firstSliceAng val="0"/>
      </c:pieChart>
    </c:plotArea>
    <c:legend>
      <c:legendPos val="b"/>
      <c:layout>
        <c:manualLayout>
          <c:xMode val="edge"/>
          <c:yMode val="edge"/>
          <c:x val="5.1917087714891584E-2"/>
          <c:y val="0.88575965265108758"/>
          <c:w val="0.81580594305946685"/>
          <c:h val="0.11304196783818293"/>
        </c:manualLayout>
      </c:layout>
      <c:overlay val="0"/>
      <c:txPr>
        <a:bodyPr/>
        <a:lstStyle/>
        <a:p>
          <a:pPr>
            <a:defRPr sz="1600">
              <a:solidFill>
                <a:schemeClr val="accent6">
                  <a:lumMod val="75000"/>
                </a:schemeClr>
              </a:solidFill>
            </a:defRPr>
          </a:pPr>
          <a:endParaRPr lang="en-US"/>
        </a:p>
      </c:txPr>
    </c:legend>
    <c:plotVisOnly val="1"/>
    <c:dispBlanksAs val="gap"/>
    <c:showDLblsOverMax val="0"/>
  </c:chart>
  <c:txPr>
    <a:bodyPr/>
    <a:lstStyle/>
    <a:p>
      <a:pPr>
        <a:defRPr sz="1800"/>
      </a:pPr>
      <a:endParaRPr lang="en-US"/>
    </a:p>
  </c:txPr>
  <c:externalData r:id="rId2">
    <c:autoUpdate val="0"/>
  </c:externalData>
</c:chartSpace>
</file>

<file path=ppt/drawings/drawing1.xml><?xml version="1.0" encoding="utf-8"?>
<c:userShapes xmlns:c="http://schemas.openxmlformats.org/drawingml/2006/chart">
  <cdr:relSizeAnchor xmlns:cdr="http://schemas.openxmlformats.org/drawingml/2006/chartDrawing">
    <cdr:from>
      <cdr:x>0.12376</cdr:x>
      <cdr:y>0.8313</cdr:y>
    </cdr:from>
    <cdr:to>
      <cdr:x>0.23487</cdr:x>
      <cdr:y>1</cdr:y>
    </cdr:to>
    <cdr:sp macro="" textlink="">
      <cdr:nvSpPr>
        <cdr:cNvPr id="2" name="TextBox 1"/>
        <cdr:cNvSpPr txBox="1"/>
      </cdr:nvSpPr>
      <cdr:spPr>
        <a:xfrm xmlns:a="http://schemas.openxmlformats.org/drawingml/2006/main">
          <a:off x="1018456" y="5283154"/>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0.08319</cdr:x>
      <cdr:y>0.11327</cdr:y>
    </cdr:from>
    <cdr:to>
      <cdr:x>0.29154</cdr:x>
      <cdr:y>0.22547</cdr:y>
    </cdr:to>
    <cdr:sp macro="" textlink="">
      <cdr:nvSpPr>
        <cdr:cNvPr id="2" name="TextBox 9"/>
        <cdr:cNvSpPr txBox="1"/>
      </cdr:nvSpPr>
      <cdr:spPr>
        <a:xfrm xmlns:a="http://schemas.openxmlformats.org/drawingml/2006/main">
          <a:off x="738560" y="776806"/>
          <a:ext cx="1849730" cy="76944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100" b="1" i="1" dirty="0" smtClean="0"/>
            <a:t>CZ  </a:t>
          </a:r>
          <a:r>
            <a:rPr lang="pl-PL" sz="1100" b="1" i="1" dirty="0" smtClean="0"/>
            <a:t>- wsparcie przygotowawcze , koszty funkcjonowania i animacji z EFRR</a:t>
          </a:r>
          <a:endParaRPr lang="en-US" sz="1100" b="1" i="1" dirty="0"/>
        </a:p>
      </cdr:txBody>
    </cdr:sp>
  </cdr:relSizeAnchor>
  <cdr:relSizeAnchor xmlns:cdr="http://schemas.openxmlformats.org/drawingml/2006/chartDrawing">
    <cdr:from>
      <cdr:x>0.59936</cdr:x>
      <cdr:y>0.24983</cdr:y>
    </cdr:from>
    <cdr:to>
      <cdr:x>0.6796</cdr:x>
      <cdr:y>0.28414</cdr:y>
    </cdr:to>
    <cdr:sp macro="" textlink="">
      <cdr:nvSpPr>
        <cdr:cNvPr id="7" name="Right Arrow 6"/>
        <cdr:cNvSpPr/>
      </cdr:nvSpPr>
      <cdr:spPr>
        <a:xfrm xmlns:a="http://schemas.openxmlformats.org/drawingml/2006/main" rot="1497605">
          <a:off x="5321099" y="1713339"/>
          <a:ext cx="712341" cy="235267"/>
        </a:xfrm>
        <a:prstGeom xmlns:a="http://schemas.openxmlformats.org/drawingml/2006/main" prst="rightArrow">
          <a:avLst/>
        </a:prstGeom>
        <a:solidFill xmlns:a="http://schemas.openxmlformats.org/drawingml/2006/main">
          <a:schemeClr val="accent4"/>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F7402E-F39D-462E-B71C-0664E3D0FE5C}" type="datetimeFigureOut">
              <a:rPr lang="en-GB" smtClean="0"/>
              <a:t>03/03/2016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9D98A6-BFB1-4562-9BD3-A312CAC0E447}" type="slidenum">
              <a:rPr lang="en-GB" smtClean="0"/>
              <a:t>‹#›</a:t>
            </a:fld>
            <a:endParaRPr lang="en-GB"/>
          </a:p>
        </p:txBody>
      </p:sp>
    </p:spTree>
    <p:extLst>
      <p:ext uri="{BB962C8B-B14F-4D97-AF65-F5344CB8AC3E}">
        <p14:creationId xmlns:p14="http://schemas.microsoft.com/office/powerpoint/2010/main" val="411175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smtClean="0"/>
              <a:t>We may have to update the EAFRD figure to</a:t>
            </a:r>
            <a:r>
              <a:rPr lang="pl-PL" baseline="0" dirty="0" smtClean="0"/>
              <a:t> be in line with the first slide</a:t>
            </a:r>
            <a:endParaRPr lang="en-GB" dirty="0"/>
          </a:p>
        </p:txBody>
      </p:sp>
      <p:sp>
        <p:nvSpPr>
          <p:cNvPr id="4" name="Slide Number Placeholder 3"/>
          <p:cNvSpPr>
            <a:spLocks noGrp="1"/>
          </p:cNvSpPr>
          <p:nvPr>
            <p:ph type="sldNum" sz="quarter" idx="10"/>
          </p:nvPr>
        </p:nvSpPr>
        <p:spPr/>
        <p:txBody>
          <a:bodyPr/>
          <a:lstStyle/>
          <a:p>
            <a:fld id="{7108C326-942F-4482-97DC-0F94A307E30F}"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1301222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smtClean="0"/>
              <a:t>Slide to be updated, AND to be decided if we show it at all!</a:t>
            </a:r>
            <a:endParaRPr lang="en-GB" dirty="0"/>
          </a:p>
        </p:txBody>
      </p:sp>
      <p:sp>
        <p:nvSpPr>
          <p:cNvPr id="4" name="Slide Number Placeholder 3"/>
          <p:cNvSpPr>
            <a:spLocks noGrp="1"/>
          </p:cNvSpPr>
          <p:nvPr>
            <p:ph type="sldNum" sz="quarter" idx="10"/>
          </p:nvPr>
        </p:nvSpPr>
        <p:spPr/>
        <p:txBody>
          <a:bodyPr/>
          <a:lstStyle/>
          <a:p>
            <a:fld id="{7108C326-942F-4482-97DC-0F94A307E30F}"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062460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smtClean="0"/>
              <a:t>Here</a:t>
            </a:r>
            <a:r>
              <a:rPr lang="pl-PL" baseline="0" dirty="0" smtClean="0"/>
              <a:t> draw attention to the fact that:</a:t>
            </a:r>
          </a:p>
          <a:p>
            <a:pPr marL="171450" indent="-171450">
              <a:buFontTx/>
              <a:buChar char="-"/>
            </a:pPr>
            <a:r>
              <a:rPr lang="pl-PL" baseline="0" dirty="0" smtClean="0"/>
              <a:t>CZ has no budget under EAFRD for preparatory support and running costs/animation, they are financed from ERDF (Lead Fund)</a:t>
            </a:r>
          </a:p>
          <a:p>
            <a:pPr marL="171450" indent="-171450">
              <a:buFontTx/>
              <a:buChar char="-"/>
            </a:pPr>
            <a:r>
              <a:rPr lang="pl-PL" baseline="0" dirty="0" smtClean="0"/>
              <a:t>UK has very little funding for preparatory support, EN/SC preparatory support funded from TA 2007-2013</a:t>
            </a:r>
          </a:p>
          <a:p>
            <a:pPr marL="171450" indent="-171450">
              <a:buFontTx/>
              <a:buChar char="-"/>
            </a:pPr>
            <a:r>
              <a:rPr lang="pl-PL" baseline="0" dirty="0" smtClean="0"/>
              <a:t>Highest budget for preparatory support – Croatia</a:t>
            </a:r>
          </a:p>
          <a:p>
            <a:pPr marL="171450" indent="-171450">
              <a:buFontTx/>
              <a:buChar char="-"/>
            </a:pPr>
            <a:r>
              <a:rPr lang="pl-PL" baseline="0" dirty="0" smtClean="0"/>
              <a:t>Highest budget for cooperation – Luxembourg</a:t>
            </a:r>
          </a:p>
          <a:p>
            <a:pPr marL="171450" indent="-171450">
              <a:buFontTx/>
              <a:buChar char="-"/>
            </a:pPr>
            <a:r>
              <a:rPr lang="pl-PL" baseline="0" dirty="0" smtClean="0"/>
              <a:t>Highest budget for running costs &amp; animation (over 25%!) Slovenia because of multifunded strategy with EAFRD as Lead Fund</a:t>
            </a:r>
            <a:endParaRPr lang="en-GB" dirty="0"/>
          </a:p>
        </p:txBody>
      </p:sp>
      <p:sp>
        <p:nvSpPr>
          <p:cNvPr id="4" name="Slide Number Placeholder 3"/>
          <p:cNvSpPr>
            <a:spLocks noGrp="1"/>
          </p:cNvSpPr>
          <p:nvPr>
            <p:ph type="sldNum" sz="quarter" idx="10"/>
          </p:nvPr>
        </p:nvSpPr>
        <p:spPr/>
        <p:txBody>
          <a:bodyPr/>
          <a:lstStyle/>
          <a:p>
            <a:fld id="{7108C326-942F-4482-97DC-0F94A307E30F}"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1530295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i="1" dirty="0" smtClean="0">
                <a:solidFill>
                  <a:srgbClr val="FF0000"/>
                </a:solidFill>
              </a:rPr>
              <a:t>This slide</a:t>
            </a:r>
            <a:r>
              <a:rPr lang="en-GB" b="1" i="1" baseline="0" dirty="0" smtClean="0">
                <a:solidFill>
                  <a:srgbClr val="FF0000"/>
                </a:solidFill>
              </a:rPr>
              <a:t> is a mix of PA &amp; RPD screening </a:t>
            </a:r>
            <a:endParaRPr lang="en-GB" b="1" i="1" dirty="0" smtClean="0">
              <a:solidFill>
                <a:srgbClr val="FF0000"/>
              </a:solidFill>
            </a:endParaRPr>
          </a:p>
          <a:p>
            <a:r>
              <a:rPr lang="pl-PL" baseline="0" dirty="0" smtClean="0"/>
              <a:t>The information relates to which MS allow CLLD in which EU Funds, but even if it is allowed the final decisions will be taken by regional authorities (playing the role of MA or IB) and LAGs themselves, so this is not an indication of how many LAGs will actually use all the Funds that are in principle available for CLLD. </a:t>
            </a:r>
          </a:p>
          <a:p>
            <a:r>
              <a:rPr lang="pl-PL" baseline="0" dirty="0" smtClean="0"/>
              <a:t>Remember also that it refers to both multi-funded and single-funded strategies </a:t>
            </a:r>
            <a:endParaRPr lang="en-GB" dirty="0" smtClean="0">
              <a:solidFill>
                <a:srgbClr val="FF0000"/>
              </a:solidFill>
            </a:endParaRPr>
          </a:p>
          <a:p>
            <a:r>
              <a:rPr lang="en-GB" dirty="0" smtClean="0"/>
              <a:t>Can’t tell from screening the status of HU at all</a:t>
            </a:r>
          </a:p>
          <a:p>
            <a:endParaRPr lang="en-GB" dirty="0" smtClean="0"/>
          </a:p>
          <a:p>
            <a:r>
              <a:rPr lang="en-GB" dirty="0" smtClean="0"/>
              <a:t>FI &amp; NL can use ERDF</a:t>
            </a:r>
            <a:r>
              <a:rPr lang="en-GB" baseline="0" dirty="0" smtClean="0"/>
              <a:t> and ESI at </a:t>
            </a:r>
            <a:r>
              <a:rPr lang="en-GB" u="sng" baseline="0" dirty="0" smtClean="0"/>
              <a:t>project</a:t>
            </a:r>
            <a:r>
              <a:rPr lang="en-GB" baseline="0" dirty="0" smtClean="0"/>
              <a:t> level although not included at </a:t>
            </a:r>
            <a:r>
              <a:rPr lang="en-GB" u="sng" baseline="0" dirty="0" smtClean="0"/>
              <a:t>strategy</a:t>
            </a:r>
            <a:r>
              <a:rPr lang="en-GB" baseline="0" dirty="0" smtClean="0"/>
              <a:t> level</a:t>
            </a:r>
          </a:p>
          <a:p>
            <a:endParaRPr lang="en-GB" baseline="0" dirty="0" smtClean="0"/>
          </a:p>
          <a:p>
            <a:r>
              <a:rPr lang="en-GB" baseline="0" dirty="0" smtClean="0"/>
              <a:t>UK – Scotland only part doing multi fund for LEADER.  England using multi-fund CLLD for EFRD &amp; ESF but mono fund for EAFRD and EMFF</a:t>
            </a:r>
            <a:endParaRPr lang="en-GB" dirty="0"/>
          </a:p>
        </p:txBody>
      </p:sp>
      <p:sp>
        <p:nvSpPr>
          <p:cNvPr id="4" name="Slide Number Placeholder 3"/>
          <p:cNvSpPr>
            <a:spLocks noGrp="1"/>
          </p:cNvSpPr>
          <p:nvPr>
            <p:ph type="sldNum" sz="quarter" idx="10"/>
          </p:nvPr>
        </p:nvSpPr>
        <p:spPr/>
        <p:txBody>
          <a:bodyPr/>
          <a:lstStyle/>
          <a:p>
            <a:fld id="{C3EFBD29-6FD3-4FA5-B0BE-9A7037ACE4B6}" type="slidenum">
              <a:rPr lang="en-GB" smtClean="0"/>
              <a:t>7</a:t>
            </a:fld>
            <a:endParaRPr lang="en-GB"/>
          </a:p>
        </p:txBody>
      </p:sp>
    </p:spTree>
    <p:extLst>
      <p:ext uri="{BB962C8B-B14F-4D97-AF65-F5344CB8AC3E}">
        <p14:creationId xmlns:p14="http://schemas.microsoft.com/office/powerpoint/2010/main" val="8150870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i="1" dirty="0" smtClean="0">
                <a:solidFill>
                  <a:srgbClr val="FF0000"/>
                </a:solidFill>
              </a:rPr>
              <a:t>This slide</a:t>
            </a:r>
            <a:r>
              <a:rPr lang="en-GB" b="1" i="1" baseline="0" dirty="0" smtClean="0">
                <a:solidFill>
                  <a:srgbClr val="FF0000"/>
                </a:solidFill>
              </a:rPr>
              <a:t> is a mix of PA &amp; RPD screening </a:t>
            </a:r>
            <a:endParaRPr lang="en-GB" b="1" i="1" dirty="0" smtClean="0">
              <a:solidFill>
                <a:srgbClr val="FF0000"/>
              </a:solidFill>
            </a:endParaRPr>
          </a:p>
          <a:p>
            <a:pPr lvl="1"/>
            <a:r>
              <a:rPr lang="pl-PL" sz="2400" dirty="0" smtClean="0"/>
              <a:t>In Austria, Germany, France, Italy, Poland, Spain only 1 or 2 regions are actually applying CLLD outside EAFRD/EMFF</a:t>
            </a:r>
          </a:p>
          <a:p>
            <a:pPr lvl="1"/>
            <a:r>
              <a:rPr lang="pl-PL" sz="2400" dirty="0" smtClean="0"/>
              <a:t>There can be significantly different approaches e.g. to multifunding or Lead Fund within the same MS (e.g. UK)</a:t>
            </a:r>
          </a:p>
          <a:p>
            <a:endParaRPr lang="en-GB" dirty="0" smtClean="0">
              <a:solidFill>
                <a:srgbClr val="FF0000"/>
              </a:solidFill>
            </a:endParaRPr>
          </a:p>
          <a:p>
            <a:r>
              <a:rPr lang="en-GB" dirty="0" smtClean="0"/>
              <a:t>AT only allowing 9 out of 77 LAGs to Multi fund</a:t>
            </a:r>
          </a:p>
          <a:p>
            <a:pPr defTabSz="915534">
              <a:defRPr/>
            </a:pPr>
            <a:r>
              <a:rPr lang="en-GB" dirty="0" smtClean="0"/>
              <a:t>NL not</a:t>
            </a:r>
            <a:r>
              <a:rPr lang="en-GB" baseline="0" dirty="0" smtClean="0"/>
              <a:t> allowing multi-fund </a:t>
            </a:r>
            <a:r>
              <a:rPr lang="en-GB" u="sng" baseline="0" dirty="0" smtClean="0"/>
              <a:t>strategies</a:t>
            </a:r>
            <a:r>
              <a:rPr lang="en-GB" baseline="0" dirty="0" smtClean="0"/>
              <a:t> – but approved </a:t>
            </a:r>
            <a:r>
              <a:rPr lang="en-GB" u="sng" baseline="0" dirty="0" smtClean="0"/>
              <a:t>projects</a:t>
            </a:r>
            <a:r>
              <a:rPr lang="en-GB" baseline="0" dirty="0" smtClean="0"/>
              <a:t> may apply to other ESIF for funding - g</a:t>
            </a:r>
            <a:r>
              <a:rPr lang="en-GB" dirty="0" smtClean="0"/>
              <a:t>reat caution to avoid double funding will be needed</a:t>
            </a:r>
          </a:p>
          <a:p>
            <a:pPr defTabSz="915534">
              <a:defRPr/>
            </a:pPr>
            <a:r>
              <a:rPr lang="en-GB" dirty="0" smtClean="0"/>
              <a:t>Of MS</a:t>
            </a:r>
            <a:r>
              <a:rPr lang="en-GB" baseline="0" dirty="0" smtClean="0"/>
              <a:t> where Multi-funding allowed – some may only be ‘possible’ and some ‘partial’</a:t>
            </a:r>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C3EFBD29-6FD3-4FA5-B0BE-9A7037ACE4B6}" type="slidenum">
              <a:rPr lang="en-GB" smtClean="0">
                <a:solidFill>
                  <a:prstClr val="black"/>
                </a:solidFill>
              </a:rPr>
              <a:pPr/>
              <a:t>8</a:t>
            </a:fld>
            <a:endParaRPr lang="en-GB">
              <a:solidFill>
                <a:prstClr val="black"/>
              </a:solidFill>
            </a:endParaRPr>
          </a:p>
        </p:txBody>
      </p:sp>
    </p:spTree>
    <p:extLst>
      <p:ext uri="{BB962C8B-B14F-4D97-AF65-F5344CB8AC3E}">
        <p14:creationId xmlns:p14="http://schemas.microsoft.com/office/powerpoint/2010/main" val="23849273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smtClean="0"/>
              <a:t>Some MS allow different</a:t>
            </a:r>
            <a:r>
              <a:rPr lang="pl-PL" baseline="0" dirty="0" smtClean="0"/>
              <a:t> EU Funds to be used for CLLD, but only in rural areas (i.e. within LAGs); only a small proportion of MS allow CLLD to be applied in urban areas (where there is as yet very limited experience). Some MS – for instance Finland – allow CLLD in urban areas but mainly financed from the national budget, not from EU</a:t>
            </a:r>
            <a:endParaRPr lang="en-GB" dirty="0"/>
          </a:p>
        </p:txBody>
      </p:sp>
      <p:sp>
        <p:nvSpPr>
          <p:cNvPr id="4" name="Slide Number Placeholder 3"/>
          <p:cNvSpPr>
            <a:spLocks noGrp="1"/>
          </p:cNvSpPr>
          <p:nvPr>
            <p:ph type="sldNum" sz="quarter" idx="10"/>
          </p:nvPr>
        </p:nvSpPr>
        <p:spPr/>
        <p:txBody>
          <a:bodyPr/>
          <a:lstStyle/>
          <a:p>
            <a:fld id="{12C6B7DD-1230-47A5-BBBB-6E4252DF17C7}" type="slidenum">
              <a:rPr lang="en-GB" smtClean="0">
                <a:solidFill>
                  <a:prstClr val="black"/>
                </a:solidFill>
              </a:rPr>
              <a:pPr/>
              <a:t>9</a:t>
            </a:fld>
            <a:endParaRPr lang="en-GB">
              <a:solidFill>
                <a:prstClr val="black"/>
              </a:solidFill>
            </a:endParaRPr>
          </a:p>
        </p:txBody>
      </p:sp>
    </p:spTree>
    <p:extLst>
      <p:ext uri="{BB962C8B-B14F-4D97-AF65-F5344CB8AC3E}">
        <p14:creationId xmlns:p14="http://schemas.microsoft.com/office/powerpoint/2010/main" val="3580680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smtClean="0"/>
              <a:t>These</a:t>
            </a:r>
            <a:r>
              <a:rPr lang="pl-PL" baseline="0" dirty="0" smtClean="0"/>
              <a:t> are a few examples of MS which already in Partnership Agreement say how much money they will allocate to CLLD under each Fund. For most MS such information is not available. Please note that for instance in Czech Republic most funding for CLLD comes from the ERDF, which is also the Lead Fund. However, in other MS the largest part of the budget normally comes from the EAFRD (i.e. LEADER), in Spain also a very large amount comes from the EMFF due to the long coastline and the importance of fisheries for the local economy.</a:t>
            </a:r>
            <a:endParaRPr lang="en-GB" dirty="0"/>
          </a:p>
        </p:txBody>
      </p:sp>
      <p:sp>
        <p:nvSpPr>
          <p:cNvPr id="4" name="Slide Number Placeholder 3"/>
          <p:cNvSpPr>
            <a:spLocks noGrp="1"/>
          </p:cNvSpPr>
          <p:nvPr>
            <p:ph type="sldNum" sz="quarter" idx="10"/>
          </p:nvPr>
        </p:nvSpPr>
        <p:spPr/>
        <p:txBody>
          <a:bodyPr/>
          <a:lstStyle/>
          <a:p>
            <a:fld id="{12C6B7DD-1230-47A5-BBBB-6E4252DF17C7}" type="slidenum">
              <a:rPr lang="en-GB" smtClean="0">
                <a:solidFill>
                  <a:prstClr val="black"/>
                </a:solidFill>
              </a:rPr>
              <a:pPr/>
              <a:t>11</a:t>
            </a:fld>
            <a:endParaRPr lang="en-GB">
              <a:solidFill>
                <a:prstClr val="black"/>
              </a:solidFill>
            </a:endParaRPr>
          </a:p>
        </p:txBody>
      </p:sp>
    </p:spTree>
    <p:extLst>
      <p:ext uri="{BB962C8B-B14F-4D97-AF65-F5344CB8AC3E}">
        <p14:creationId xmlns:p14="http://schemas.microsoft.com/office/powerpoint/2010/main" val="19634742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smtClean="0"/>
              <a:t>This slide is based on what MS were saying in the Partnership</a:t>
            </a:r>
            <a:r>
              <a:rPr lang="pl-PL" baseline="0" dirty="0" smtClean="0"/>
              <a:t> Agreement about methods for coordination between different EU Funds, especially where CLLD was allowed in all or most Funds. We don’t have more detail of how this is going to work.</a:t>
            </a:r>
            <a:endParaRPr lang="en-GB" dirty="0"/>
          </a:p>
        </p:txBody>
      </p:sp>
      <p:sp>
        <p:nvSpPr>
          <p:cNvPr id="4" name="Slide Number Placeholder 3"/>
          <p:cNvSpPr>
            <a:spLocks noGrp="1"/>
          </p:cNvSpPr>
          <p:nvPr>
            <p:ph type="sldNum" sz="quarter" idx="10"/>
          </p:nvPr>
        </p:nvSpPr>
        <p:spPr/>
        <p:txBody>
          <a:bodyPr/>
          <a:lstStyle/>
          <a:p>
            <a:fld id="{12C6B7DD-1230-47A5-BBBB-6E4252DF17C7}" type="slidenum">
              <a:rPr lang="en-GB" smtClean="0">
                <a:solidFill>
                  <a:prstClr val="black"/>
                </a:solidFill>
              </a:rPr>
              <a:pPr/>
              <a:t>12</a:t>
            </a:fld>
            <a:endParaRPr lang="en-GB">
              <a:solidFill>
                <a:prstClr val="black"/>
              </a:solidFill>
            </a:endParaRPr>
          </a:p>
        </p:txBody>
      </p:sp>
    </p:spTree>
    <p:extLst>
      <p:ext uri="{BB962C8B-B14F-4D97-AF65-F5344CB8AC3E}">
        <p14:creationId xmlns:p14="http://schemas.microsoft.com/office/powerpoint/2010/main" val="36810651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3EFBD29-6FD3-4FA5-B0BE-9A7037ACE4B6}" type="slidenum">
              <a:rPr lang="en-GB">
                <a:solidFill>
                  <a:prstClr val="black"/>
                </a:solidFill>
              </a:rPr>
              <a:pPr/>
              <a:t>13</a:t>
            </a:fld>
            <a:endParaRPr lang="en-GB">
              <a:solidFill>
                <a:prstClr val="black"/>
              </a:solidFill>
            </a:endParaRPr>
          </a:p>
        </p:txBody>
      </p:sp>
    </p:spTree>
    <p:extLst>
      <p:ext uri="{BB962C8B-B14F-4D97-AF65-F5344CB8AC3E}">
        <p14:creationId xmlns:p14="http://schemas.microsoft.com/office/powerpoint/2010/main" val="42097672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2.xml"/><Relationship Id="rId5" Type="http://schemas.openxmlformats.org/officeDocument/2006/relationships/image" Target="../media/image5.png"/><Relationship Id="rId4" Type="http://schemas.openxmlformats.org/officeDocument/2006/relationships/image" Target="../media/image4.jpeg"/></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3.xml"/><Relationship Id="rId5" Type="http://schemas.openxmlformats.org/officeDocument/2006/relationships/image" Target="../media/image5.png"/><Relationship Id="rId4" Type="http://schemas.openxmlformats.org/officeDocument/2006/relationships/image" Target="../media/image4.jpeg"/></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6.xml"/><Relationship Id="rId5" Type="http://schemas.openxmlformats.org/officeDocument/2006/relationships/image" Target="../media/image5.png"/><Relationship Id="rId4" Type="http://schemas.openxmlformats.org/officeDocument/2006/relationships/image" Target="../media/image4.jpeg"/></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Box 7"/>
          <p:cNvSpPr txBox="1"/>
          <p:nvPr userDrawn="1"/>
        </p:nvSpPr>
        <p:spPr>
          <a:xfrm>
            <a:off x="187060" y="1145574"/>
            <a:ext cx="2009536" cy="646331"/>
          </a:xfrm>
          <a:prstGeom prst="rect">
            <a:avLst/>
          </a:prstGeom>
          <a:noFill/>
        </p:spPr>
        <p:txBody>
          <a:bodyPr wrap="square" rtlCol="0">
            <a:spAutoFit/>
          </a:bodyPr>
          <a:lstStyle/>
          <a:p>
            <a:pPr algn="ctr"/>
            <a:r>
              <a:rPr lang="en-US" sz="1200" b="1" dirty="0">
                <a:solidFill>
                  <a:srgbClr val="071376"/>
                </a:solidFill>
              </a:rPr>
              <a:t>1st Meeting of the</a:t>
            </a:r>
          </a:p>
          <a:p>
            <a:pPr algn="ctr"/>
            <a:r>
              <a:rPr lang="en-US" sz="1200" b="1" dirty="0">
                <a:solidFill>
                  <a:srgbClr val="071376"/>
                </a:solidFill>
              </a:rPr>
              <a:t>European Rural Networks’ Assembly</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6352" y="260568"/>
            <a:ext cx="1724319" cy="885006"/>
          </a:xfrm>
          <a:prstGeom prst="rect">
            <a:avLst/>
          </a:prstGeom>
        </p:spPr>
      </p:pic>
      <p:sp>
        <p:nvSpPr>
          <p:cNvPr id="10" name="TextBox 9"/>
          <p:cNvSpPr txBox="1"/>
          <p:nvPr userDrawn="1"/>
        </p:nvSpPr>
        <p:spPr>
          <a:xfrm>
            <a:off x="206314" y="1748064"/>
            <a:ext cx="1971029" cy="261610"/>
          </a:xfrm>
          <a:prstGeom prst="rect">
            <a:avLst/>
          </a:prstGeom>
          <a:noFill/>
        </p:spPr>
        <p:txBody>
          <a:bodyPr wrap="square" rtlCol="0">
            <a:spAutoFit/>
          </a:bodyPr>
          <a:lstStyle>
            <a:defPPr>
              <a:defRPr lang="en-US"/>
            </a:defPPr>
            <a:lvl1pPr algn="ctr">
              <a:defRPr sz="1400">
                <a:solidFill>
                  <a:srgbClr val="6F6F68"/>
                </a:solidFill>
              </a:defRPr>
            </a:lvl1pPr>
          </a:lstStyle>
          <a:p>
            <a:r>
              <a:rPr lang="fr-BE" sz="1050" i="1" dirty="0"/>
              <a:t>Brussels - </a:t>
            </a:r>
            <a:r>
              <a:rPr lang="en-US" sz="1050" i="1" dirty="0"/>
              <a:t>26 January 2015</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921375" y="158392"/>
            <a:ext cx="1151611" cy="464394"/>
          </a:xfrm>
          <a:prstGeom prst="rect">
            <a:avLst/>
          </a:prstGeom>
        </p:spPr>
      </p:pic>
      <p:pic>
        <p:nvPicPr>
          <p:cNvPr id="12" name="Picture 2" descr="http://ec.europa.eu/eip/agriculture/sites/agri-eip/themes/agri_theme/images/logo/logo_en.gif"/>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131050" y="70405"/>
            <a:ext cx="724048" cy="94441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ttp://admin.interact-eu.net/downloads/7488/7488"/>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913162" y="70405"/>
            <a:ext cx="1154443" cy="854934"/>
          </a:xfrm>
          <a:prstGeom prst="rect">
            <a:avLst/>
          </a:prstGeom>
          <a:noFill/>
          <a:extLst>
            <a:ext uri="{909E8E84-426E-40DD-AFC4-6F175D3DCCD1}">
              <a14:hiddenFill xmlns:a14="http://schemas.microsoft.com/office/drawing/2010/main">
                <a:solidFill>
                  <a:srgbClr val="FFFFFF"/>
                </a:solidFill>
              </a14:hiddenFill>
            </a:ext>
          </a:extLst>
        </p:spPr>
      </p:pic>
      <p:sp>
        <p:nvSpPr>
          <p:cNvPr id="14" name="Slide Number Placeholder 5"/>
          <p:cNvSpPr>
            <a:spLocks noGrp="1"/>
          </p:cNvSpPr>
          <p:nvPr>
            <p:ph type="sldNum" sz="quarter" idx="4"/>
          </p:nvPr>
        </p:nvSpPr>
        <p:spPr>
          <a:xfrm>
            <a:off x="8693150" y="6517009"/>
            <a:ext cx="450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solidFill>
                  <a:prstClr val="black">
                    <a:tint val="75000"/>
                  </a:prstClr>
                </a:solidFill>
              </a:rPr>
              <a:t>1</a:t>
            </a:r>
            <a:endParaRPr lang="en-US" dirty="0">
              <a:solidFill>
                <a:prstClr val="black">
                  <a:tint val="75000"/>
                </a:prstClr>
              </a:solidFill>
            </a:endParaRPr>
          </a:p>
        </p:txBody>
      </p:sp>
    </p:spTree>
    <p:extLst>
      <p:ext uri="{BB962C8B-B14F-4D97-AF65-F5344CB8AC3E}">
        <p14:creationId xmlns:p14="http://schemas.microsoft.com/office/powerpoint/2010/main" val="243686265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8" name="Title 1"/>
          <p:cNvSpPr>
            <a:spLocks noGrp="1"/>
          </p:cNvSpPr>
          <p:nvPr>
            <p:ph type="title"/>
          </p:nvPr>
        </p:nvSpPr>
        <p:spPr>
          <a:xfrm>
            <a:off x="928662" y="86718"/>
            <a:ext cx="8143932" cy="698500"/>
          </a:xfrm>
        </p:spPr>
        <p:txBody>
          <a:bodyPr/>
          <a:lstStyle/>
          <a:p>
            <a:r>
              <a:rPr lang="en-US" smtClean="0"/>
              <a:t>Click to edit Master title style</a:t>
            </a:r>
            <a:endParaRPr lang="en-GB"/>
          </a:p>
        </p:txBody>
      </p:sp>
      <p:sp>
        <p:nvSpPr>
          <p:cNvPr id="11" name="Content Placeholder 10"/>
          <p:cNvSpPr>
            <a:spLocks noGrp="1"/>
          </p:cNvSpPr>
          <p:nvPr>
            <p:ph sz="quarter" idx="11"/>
          </p:nvPr>
        </p:nvSpPr>
        <p:spPr>
          <a:xfrm>
            <a:off x="142844" y="1009650"/>
            <a:ext cx="8929750" cy="54181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7"/>
          <p:cNvSpPr>
            <a:spLocks noGrp="1" noChangeArrowheads="1"/>
          </p:cNvSpPr>
          <p:nvPr>
            <p:ph type="ftr" sz="quarter" idx="12"/>
          </p:nvPr>
        </p:nvSpPr>
        <p:spPr>
          <a:xfrm>
            <a:off x="163513" y="6537325"/>
            <a:ext cx="8297862" cy="306388"/>
          </a:xfrm>
          <a:prstGeom prst="rect">
            <a:avLst/>
          </a:prstGeom>
          <a:ln/>
        </p:spPr>
        <p:txBody>
          <a:bodyPr/>
          <a:lstStyle>
            <a:lvl1pPr>
              <a:defRPr/>
            </a:lvl1pPr>
          </a:lstStyle>
          <a:p>
            <a:pPr>
              <a:defRPr/>
            </a:pPr>
            <a:r>
              <a:rPr lang="en-GB">
                <a:solidFill>
                  <a:prstClr val="black"/>
                </a:solidFill>
              </a:rPr>
              <a:t>FARNET Template presentation</a:t>
            </a:r>
            <a:endParaRPr lang="en-GB" dirty="0">
              <a:solidFill>
                <a:prstClr val="black"/>
              </a:solidFill>
            </a:endParaRPr>
          </a:p>
        </p:txBody>
      </p:sp>
    </p:spTree>
    <p:extLst>
      <p:ext uri="{BB962C8B-B14F-4D97-AF65-F5344CB8AC3E}">
        <p14:creationId xmlns:p14="http://schemas.microsoft.com/office/powerpoint/2010/main" val="151609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Box 7"/>
          <p:cNvSpPr txBox="1"/>
          <p:nvPr userDrawn="1"/>
        </p:nvSpPr>
        <p:spPr>
          <a:xfrm>
            <a:off x="187060" y="1145574"/>
            <a:ext cx="2009536" cy="646331"/>
          </a:xfrm>
          <a:prstGeom prst="rect">
            <a:avLst/>
          </a:prstGeom>
          <a:noFill/>
        </p:spPr>
        <p:txBody>
          <a:bodyPr wrap="square" rtlCol="0">
            <a:spAutoFit/>
          </a:bodyPr>
          <a:lstStyle/>
          <a:p>
            <a:pPr algn="ctr"/>
            <a:r>
              <a:rPr lang="en-US" sz="1200" b="1" dirty="0">
                <a:solidFill>
                  <a:srgbClr val="071376"/>
                </a:solidFill>
              </a:rPr>
              <a:t>1st Meeting of the</a:t>
            </a:r>
          </a:p>
          <a:p>
            <a:pPr algn="ctr"/>
            <a:r>
              <a:rPr lang="en-US" sz="1200" b="1" dirty="0">
                <a:solidFill>
                  <a:srgbClr val="071376"/>
                </a:solidFill>
              </a:rPr>
              <a:t>European Rural Networks’ Assembly</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6352" y="260568"/>
            <a:ext cx="1724319" cy="885006"/>
          </a:xfrm>
          <a:prstGeom prst="rect">
            <a:avLst/>
          </a:prstGeom>
        </p:spPr>
      </p:pic>
      <p:sp>
        <p:nvSpPr>
          <p:cNvPr id="10" name="TextBox 9"/>
          <p:cNvSpPr txBox="1"/>
          <p:nvPr userDrawn="1"/>
        </p:nvSpPr>
        <p:spPr>
          <a:xfrm>
            <a:off x="206314" y="1748064"/>
            <a:ext cx="1971029" cy="261610"/>
          </a:xfrm>
          <a:prstGeom prst="rect">
            <a:avLst/>
          </a:prstGeom>
          <a:noFill/>
        </p:spPr>
        <p:txBody>
          <a:bodyPr wrap="square" rtlCol="0">
            <a:spAutoFit/>
          </a:bodyPr>
          <a:lstStyle>
            <a:defPPr>
              <a:defRPr lang="en-US"/>
            </a:defPPr>
            <a:lvl1pPr algn="ctr">
              <a:defRPr sz="1400">
                <a:solidFill>
                  <a:srgbClr val="6F6F68"/>
                </a:solidFill>
              </a:defRPr>
            </a:lvl1pPr>
          </a:lstStyle>
          <a:p>
            <a:r>
              <a:rPr lang="fr-BE" sz="1050" i="1" dirty="0"/>
              <a:t>Brussels - </a:t>
            </a:r>
            <a:r>
              <a:rPr lang="en-US" sz="1050" i="1" dirty="0"/>
              <a:t>26 January 2015</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921375" y="158392"/>
            <a:ext cx="1151611" cy="464394"/>
          </a:xfrm>
          <a:prstGeom prst="rect">
            <a:avLst/>
          </a:prstGeom>
        </p:spPr>
      </p:pic>
      <p:pic>
        <p:nvPicPr>
          <p:cNvPr id="12" name="Picture 2" descr="http://ec.europa.eu/eip/agriculture/sites/agri-eip/themes/agri_theme/images/logo/logo_en.gif"/>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131050" y="70405"/>
            <a:ext cx="724048" cy="94441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ttp://admin.interact-eu.net/downloads/7488/7488"/>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913162" y="70405"/>
            <a:ext cx="1154443" cy="854934"/>
          </a:xfrm>
          <a:prstGeom prst="rect">
            <a:avLst/>
          </a:prstGeom>
          <a:noFill/>
          <a:extLst>
            <a:ext uri="{909E8E84-426E-40DD-AFC4-6F175D3DCCD1}">
              <a14:hiddenFill xmlns:a14="http://schemas.microsoft.com/office/drawing/2010/main">
                <a:solidFill>
                  <a:srgbClr val="FFFFFF"/>
                </a:solidFill>
              </a14:hiddenFill>
            </a:ext>
          </a:extLst>
        </p:spPr>
      </p:pic>
      <p:sp>
        <p:nvSpPr>
          <p:cNvPr id="14" name="Slide Number Placeholder 5"/>
          <p:cNvSpPr>
            <a:spLocks noGrp="1"/>
          </p:cNvSpPr>
          <p:nvPr>
            <p:ph type="sldNum" sz="quarter" idx="4"/>
          </p:nvPr>
        </p:nvSpPr>
        <p:spPr>
          <a:xfrm>
            <a:off x="8693150" y="6517009"/>
            <a:ext cx="450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solidFill>
                  <a:prstClr val="black">
                    <a:tint val="75000"/>
                  </a:prstClr>
                </a:solidFill>
              </a:rPr>
              <a:t>1</a:t>
            </a:r>
            <a:endParaRPr lang="en-US" dirty="0">
              <a:solidFill>
                <a:prstClr val="black">
                  <a:tint val="75000"/>
                </a:prstClr>
              </a:solidFill>
            </a:endParaRPr>
          </a:p>
        </p:txBody>
      </p:sp>
    </p:spTree>
    <p:extLst>
      <p:ext uri="{BB962C8B-B14F-4D97-AF65-F5344CB8AC3E}">
        <p14:creationId xmlns:p14="http://schemas.microsoft.com/office/powerpoint/2010/main" val="128553023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79114" y="341396"/>
            <a:ext cx="6720840" cy="662894"/>
          </a:xfrm>
        </p:spPr>
        <p:txBody>
          <a:bodyPr anchor="t">
            <a:normAutofit/>
          </a:bodyPr>
          <a:lstStyle>
            <a:lvl1pPr algn="l">
              <a:defRPr lang="en-US" sz="3600" b="1" kern="1200" dirty="0">
                <a:solidFill>
                  <a:srgbClr val="071376"/>
                </a:solidFill>
                <a:latin typeface="+mn-lt"/>
                <a:ea typeface="+mn-ea"/>
                <a:cs typeface="+mn-cs"/>
              </a:defRPr>
            </a:lvl1pPr>
          </a:lstStyle>
          <a:p>
            <a:r>
              <a:rPr lang="en-US" dirty="0" smtClean="0"/>
              <a:t>Click to edit title</a:t>
            </a:r>
            <a:endParaRPr lang="en-US" dirty="0"/>
          </a:p>
        </p:txBody>
      </p:sp>
      <p:sp>
        <p:nvSpPr>
          <p:cNvPr id="3" name="Subtitle 2"/>
          <p:cNvSpPr>
            <a:spLocks noGrp="1"/>
          </p:cNvSpPr>
          <p:nvPr>
            <p:ph type="subTitle" idx="1" hasCustomPrompt="1"/>
          </p:nvPr>
        </p:nvSpPr>
        <p:spPr>
          <a:xfrm>
            <a:off x="479114" y="1364017"/>
            <a:ext cx="6858000" cy="1655762"/>
          </a:xfrm>
        </p:spPr>
        <p:txBody>
          <a:bodyPr>
            <a:normAutofit/>
          </a:bodyPr>
          <a:lstStyle>
            <a:lvl1pPr marL="457200" indent="-457200" algn="l">
              <a:buFont typeface="Arial" panose="020B0604020202020204" pitchFamily="34" charset="0"/>
              <a:buChar char="•"/>
              <a:defRPr lang="en-US" sz="2400" i="0" kern="1200" smtClean="0">
                <a:solidFill>
                  <a:srgbClr val="6F6F68"/>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text</a:t>
            </a:r>
          </a:p>
          <a:p>
            <a:endParaRPr lang="fr-BE" dirty="0" smtClean="0"/>
          </a:p>
          <a:p>
            <a:endParaRPr lang="en-US" dirty="0"/>
          </a:p>
        </p:txBody>
      </p:sp>
      <p:sp>
        <p:nvSpPr>
          <p:cNvPr id="9" name="TextBox 8"/>
          <p:cNvSpPr txBox="1"/>
          <p:nvPr userDrawn="1"/>
        </p:nvSpPr>
        <p:spPr>
          <a:xfrm>
            <a:off x="7368540" y="675723"/>
            <a:ext cx="1972508" cy="553998"/>
          </a:xfrm>
          <a:prstGeom prst="rect">
            <a:avLst/>
          </a:prstGeom>
          <a:noFill/>
        </p:spPr>
        <p:txBody>
          <a:bodyPr wrap="square" rtlCol="0">
            <a:spAutoFit/>
          </a:bodyPr>
          <a:lstStyle/>
          <a:p>
            <a:pPr algn="ctr"/>
            <a:r>
              <a:rPr lang="en-US" sz="1000" b="1" dirty="0">
                <a:solidFill>
                  <a:srgbClr val="071376"/>
                </a:solidFill>
              </a:rPr>
              <a:t>1st Meeting of the</a:t>
            </a:r>
          </a:p>
          <a:p>
            <a:pPr algn="ctr"/>
            <a:r>
              <a:rPr lang="en-US" sz="1000" b="1" dirty="0">
                <a:solidFill>
                  <a:srgbClr val="071376"/>
                </a:solidFill>
              </a:rPr>
              <a:t>European Rural Networks’ Assembly</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81912" y="120823"/>
            <a:ext cx="1136023" cy="583063"/>
          </a:xfrm>
          <a:prstGeom prst="rect">
            <a:avLst/>
          </a:prstGeom>
        </p:spPr>
      </p:pic>
      <p:sp>
        <p:nvSpPr>
          <p:cNvPr id="17" name="Slide Number Placeholder 5"/>
          <p:cNvSpPr>
            <a:spLocks noGrp="1"/>
          </p:cNvSpPr>
          <p:nvPr>
            <p:ph type="sldNum" sz="quarter" idx="4"/>
          </p:nvPr>
        </p:nvSpPr>
        <p:spPr>
          <a:xfrm>
            <a:off x="8693150" y="6517009"/>
            <a:ext cx="450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F74254-6991-4C12-A9BC-1CA7E2004E6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8184336"/>
      </p:ext>
    </p:extLst>
  </p:cSld>
  <p:clrMapOvr>
    <a:masterClrMapping/>
  </p:clrMapOvr>
  <p:timing>
    <p:tnLst>
      <p:par>
        <p:cTn id="1" dur="indefinite" restart="never" nodeType="tmRoot"/>
      </p:par>
    </p:tnLst>
  </p:timing>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4" name="Slide Number Placeholder 5"/>
          <p:cNvSpPr>
            <a:spLocks noGrp="1"/>
          </p:cNvSpPr>
          <p:nvPr>
            <p:ph type="sldNum" sz="quarter" idx="4"/>
          </p:nvPr>
        </p:nvSpPr>
        <p:spPr>
          <a:xfrm>
            <a:off x="8693150" y="6517009"/>
            <a:ext cx="450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F74254-6991-4C12-A9BC-1CA7E2004E6C}" type="slidenum">
              <a:rPr lang="en-US" smtClean="0">
                <a:solidFill>
                  <a:prstClr val="black">
                    <a:tint val="75000"/>
                  </a:prstClr>
                </a:solidFill>
              </a:rPr>
              <a:pPr/>
              <a:t>‹#›</a:t>
            </a:fld>
            <a:endParaRPr lang="en-US" dirty="0">
              <a:solidFill>
                <a:prstClr val="black">
                  <a:tint val="75000"/>
                </a:prstClr>
              </a:solidFill>
            </a:endParaRPr>
          </a:p>
        </p:txBody>
      </p:sp>
      <p:sp>
        <p:nvSpPr>
          <p:cNvPr id="3" name="Title 1"/>
          <p:cNvSpPr>
            <a:spLocks noGrp="1"/>
          </p:cNvSpPr>
          <p:nvPr>
            <p:ph type="ctrTitle" hasCustomPrompt="1"/>
          </p:nvPr>
        </p:nvSpPr>
        <p:spPr>
          <a:xfrm>
            <a:off x="479114" y="341396"/>
            <a:ext cx="6720840" cy="662894"/>
          </a:xfrm>
        </p:spPr>
        <p:txBody>
          <a:bodyPr anchor="t">
            <a:normAutofit/>
          </a:bodyPr>
          <a:lstStyle>
            <a:lvl1pPr algn="l">
              <a:defRPr lang="en-US" sz="3600" b="1" kern="1200" dirty="0">
                <a:solidFill>
                  <a:srgbClr val="071376"/>
                </a:solidFill>
                <a:latin typeface="+mn-lt"/>
                <a:ea typeface="+mn-ea"/>
                <a:cs typeface="+mn-cs"/>
              </a:defRPr>
            </a:lvl1pPr>
          </a:lstStyle>
          <a:p>
            <a:r>
              <a:rPr lang="en-US" dirty="0" smtClean="0"/>
              <a:t>Click to edit title</a:t>
            </a:r>
            <a:endParaRPr lang="en-US" dirty="0"/>
          </a:p>
        </p:txBody>
      </p:sp>
      <p:sp>
        <p:nvSpPr>
          <p:cNvPr id="4" name="Subtitle 2"/>
          <p:cNvSpPr>
            <a:spLocks noGrp="1"/>
          </p:cNvSpPr>
          <p:nvPr>
            <p:ph type="subTitle" idx="1" hasCustomPrompt="1"/>
          </p:nvPr>
        </p:nvSpPr>
        <p:spPr>
          <a:xfrm>
            <a:off x="479114" y="1364017"/>
            <a:ext cx="6858000" cy="1655762"/>
          </a:xfrm>
        </p:spPr>
        <p:txBody>
          <a:bodyPr>
            <a:normAutofit/>
          </a:bodyPr>
          <a:lstStyle>
            <a:lvl1pPr marL="457200" indent="-457200" algn="l">
              <a:buFont typeface="Arial" panose="020B0604020202020204" pitchFamily="34" charset="0"/>
              <a:buChar char="•"/>
              <a:defRPr lang="en-US" sz="2400" i="0" kern="1200" smtClean="0">
                <a:solidFill>
                  <a:srgbClr val="6F6F68"/>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text</a:t>
            </a:r>
          </a:p>
          <a:p>
            <a:endParaRPr lang="fr-BE" dirty="0" smtClean="0"/>
          </a:p>
          <a:p>
            <a:endParaRPr lang="en-US" dirty="0"/>
          </a:p>
        </p:txBody>
      </p:sp>
    </p:spTree>
    <p:extLst>
      <p:ext uri="{BB962C8B-B14F-4D97-AF65-F5344CB8AC3E}">
        <p14:creationId xmlns:p14="http://schemas.microsoft.com/office/powerpoint/2010/main" val="290564289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42A62A"/>
                </a:solidFil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xfrm>
            <a:off x="457200" y="6524625"/>
            <a:ext cx="2133600" cy="196850"/>
          </a:xfrm>
          <a:prstGeom prst="rect">
            <a:avLst/>
          </a:prstGeom>
          <a:ln/>
        </p:spPr>
        <p:txBody>
          <a:bodyPr/>
          <a:lstStyle>
            <a:lvl1pPr>
              <a:defRPr/>
            </a:lvl1pPr>
          </a:lstStyle>
          <a:p>
            <a:pPr>
              <a:defRPr/>
            </a:pPr>
            <a:endParaRPr lang="en-GB">
              <a:solidFill>
                <a:prstClr val="black"/>
              </a:solidFill>
            </a:endParaRPr>
          </a:p>
        </p:txBody>
      </p:sp>
      <p:sp>
        <p:nvSpPr>
          <p:cNvPr id="5" name="Rectangle 5"/>
          <p:cNvSpPr>
            <a:spLocks noGrp="1" noChangeArrowheads="1"/>
          </p:cNvSpPr>
          <p:nvPr>
            <p:ph type="ftr" sz="quarter" idx="11"/>
          </p:nvPr>
        </p:nvSpPr>
        <p:spPr>
          <a:xfrm>
            <a:off x="5853113" y="6524625"/>
            <a:ext cx="2895600" cy="196850"/>
          </a:xfrm>
          <a:prstGeom prst="rect">
            <a:avLst/>
          </a:prstGeom>
          <a:ln/>
        </p:spPr>
        <p:txBody>
          <a:bodyPr/>
          <a:lstStyle>
            <a:lvl1pPr>
              <a:defRPr/>
            </a:lvl1pPr>
          </a:lstStyle>
          <a:p>
            <a:pPr>
              <a:defRPr/>
            </a:pPr>
            <a:endParaRPr lang="en-GB">
              <a:solidFill>
                <a:prstClr val="black"/>
              </a:solidFill>
            </a:endParaRPr>
          </a:p>
        </p:txBody>
      </p:sp>
      <p:sp>
        <p:nvSpPr>
          <p:cNvPr id="6" name="Rectangle 6"/>
          <p:cNvSpPr>
            <a:spLocks noGrp="1" noChangeArrowheads="1"/>
          </p:cNvSpPr>
          <p:nvPr>
            <p:ph type="sldNum" sz="quarter" idx="12"/>
          </p:nvPr>
        </p:nvSpPr>
        <p:spPr>
          <a:xfrm>
            <a:off x="4286250" y="6635750"/>
            <a:ext cx="628650" cy="238125"/>
          </a:xfrm>
          <a:prstGeom prst="rect">
            <a:avLst/>
          </a:prstGeom>
          <a:ln/>
        </p:spPr>
        <p:txBody>
          <a:bodyPr/>
          <a:lstStyle>
            <a:lvl1pPr>
              <a:defRPr/>
            </a:lvl1pPr>
          </a:lstStyle>
          <a:p>
            <a:pPr>
              <a:defRPr/>
            </a:pPr>
            <a:fld id="{CE98FA4A-C563-4CA7-8A8C-8BB74B39A2BD}" type="slidenum">
              <a:rPr lang="en-GB" altLang="da-DK">
                <a:solidFill>
                  <a:prstClr val="black"/>
                </a:solidFill>
              </a:rPr>
              <a:pPr>
                <a:defRPr/>
              </a:pPr>
              <a:t>‹#›</a:t>
            </a:fld>
            <a:endParaRPr lang="en-GB" altLang="da-DK">
              <a:solidFill>
                <a:prstClr val="black"/>
              </a:solidFill>
            </a:endParaRPr>
          </a:p>
        </p:txBody>
      </p:sp>
    </p:spTree>
    <p:extLst>
      <p:ext uri="{BB962C8B-B14F-4D97-AF65-F5344CB8AC3E}">
        <p14:creationId xmlns:p14="http://schemas.microsoft.com/office/powerpoint/2010/main" val="32954593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8" name="Title 1"/>
          <p:cNvSpPr>
            <a:spLocks noGrp="1"/>
          </p:cNvSpPr>
          <p:nvPr>
            <p:ph type="title"/>
          </p:nvPr>
        </p:nvSpPr>
        <p:spPr>
          <a:xfrm>
            <a:off x="928662" y="86718"/>
            <a:ext cx="8143932" cy="698500"/>
          </a:xfrm>
        </p:spPr>
        <p:txBody>
          <a:bodyPr/>
          <a:lstStyle/>
          <a:p>
            <a:r>
              <a:rPr lang="en-US" smtClean="0"/>
              <a:t>Click to edit Master title style</a:t>
            </a:r>
            <a:endParaRPr lang="en-GB"/>
          </a:p>
        </p:txBody>
      </p:sp>
      <p:sp>
        <p:nvSpPr>
          <p:cNvPr id="11" name="Content Placeholder 10"/>
          <p:cNvSpPr>
            <a:spLocks noGrp="1"/>
          </p:cNvSpPr>
          <p:nvPr>
            <p:ph sz="quarter" idx="11"/>
          </p:nvPr>
        </p:nvSpPr>
        <p:spPr>
          <a:xfrm>
            <a:off x="142844" y="1009650"/>
            <a:ext cx="8929750" cy="54181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7"/>
          <p:cNvSpPr>
            <a:spLocks noGrp="1" noChangeArrowheads="1"/>
          </p:cNvSpPr>
          <p:nvPr>
            <p:ph type="ftr" sz="quarter" idx="12"/>
          </p:nvPr>
        </p:nvSpPr>
        <p:spPr>
          <a:xfrm>
            <a:off x="163513" y="6537325"/>
            <a:ext cx="8297862" cy="306388"/>
          </a:xfrm>
          <a:prstGeom prst="rect">
            <a:avLst/>
          </a:prstGeom>
          <a:ln/>
        </p:spPr>
        <p:txBody>
          <a:bodyPr/>
          <a:lstStyle>
            <a:lvl1pPr>
              <a:defRPr/>
            </a:lvl1pPr>
          </a:lstStyle>
          <a:p>
            <a:pPr>
              <a:defRPr/>
            </a:pPr>
            <a:r>
              <a:rPr lang="en-GB">
                <a:solidFill>
                  <a:prstClr val="black"/>
                </a:solidFill>
              </a:rPr>
              <a:t>FARNET Template presentation</a:t>
            </a:r>
            <a:endParaRPr lang="en-GB" dirty="0">
              <a:solidFill>
                <a:prstClr val="black"/>
              </a:solidFill>
            </a:endParaRPr>
          </a:p>
        </p:txBody>
      </p:sp>
    </p:spTree>
    <p:extLst>
      <p:ext uri="{BB962C8B-B14F-4D97-AF65-F5344CB8AC3E}">
        <p14:creationId xmlns:p14="http://schemas.microsoft.com/office/powerpoint/2010/main" val="8330670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8" name="Title 1"/>
          <p:cNvSpPr>
            <a:spLocks noGrp="1"/>
          </p:cNvSpPr>
          <p:nvPr>
            <p:ph type="title"/>
          </p:nvPr>
        </p:nvSpPr>
        <p:spPr>
          <a:xfrm>
            <a:off x="928662" y="86718"/>
            <a:ext cx="8143932" cy="698500"/>
          </a:xfrm>
        </p:spPr>
        <p:txBody>
          <a:bodyPr/>
          <a:lstStyle/>
          <a:p>
            <a:r>
              <a:rPr lang="en-US" smtClean="0"/>
              <a:t>Click to edit Master title style</a:t>
            </a:r>
            <a:endParaRPr lang="en-GB"/>
          </a:p>
        </p:txBody>
      </p:sp>
      <p:sp>
        <p:nvSpPr>
          <p:cNvPr id="11" name="Content Placeholder 10"/>
          <p:cNvSpPr>
            <a:spLocks noGrp="1"/>
          </p:cNvSpPr>
          <p:nvPr>
            <p:ph sz="quarter" idx="11"/>
          </p:nvPr>
        </p:nvSpPr>
        <p:spPr>
          <a:xfrm>
            <a:off x="142844" y="1009650"/>
            <a:ext cx="8929750" cy="54181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7"/>
          <p:cNvSpPr>
            <a:spLocks noGrp="1" noChangeArrowheads="1"/>
          </p:cNvSpPr>
          <p:nvPr>
            <p:ph type="ftr" sz="quarter" idx="12"/>
          </p:nvPr>
        </p:nvSpPr>
        <p:spPr>
          <a:xfrm>
            <a:off x="163513" y="6537325"/>
            <a:ext cx="8297862" cy="306388"/>
          </a:xfrm>
          <a:prstGeom prst="rect">
            <a:avLst/>
          </a:prstGeom>
          <a:ln/>
        </p:spPr>
        <p:txBody>
          <a:bodyPr/>
          <a:lstStyle>
            <a:lvl1pPr>
              <a:defRPr/>
            </a:lvl1pPr>
          </a:lstStyle>
          <a:p>
            <a:pPr>
              <a:defRPr/>
            </a:pPr>
            <a:r>
              <a:rPr lang="en-GB">
                <a:solidFill>
                  <a:prstClr val="black"/>
                </a:solidFill>
              </a:rPr>
              <a:t>FARNET Template presentation</a:t>
            </a:r>
            <a:endParaRPr lang="en-GB" dirty="0">
              <a:solidFill>
                <a:prstClr val="black"/>
              </a:solidFill>
            </a:endParaRPr>
          </a:p>
        </p:txBody>
      </p:sp>
    </p:spTree>
    <p:extLst>
      <p:ext uri="{BB962C8B-B14F-4D97-AF65-F5344CB8AC3E}">
        <p14:creationId xmlns:p14="http://schemas.microsoft.com/office/powerpoint/2010/main" val="35350218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8AB03B6D-16EB-4708-A7AD-81EA07C08136}" type="datetimeFigureOut">
              <a:rPr lang="en-GB">
                <a:solidFill>
                  <a:prstClr val="black"/>
                </a:solidFill>
              </a:rPr>
              <a:pPr/>
              <a:t>03/03/2016</a:t>
            </a:fld>
            <a:endParaRPr lang="en-GB">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C5C8B4E8-5EF5-4201-9E5A-736CD27348BA}" type="slidenum">
              <a:rPr lang="en-GB">
                <a:solidFill>
                  <a:prstClr val="black"/>
                </a:solidFill>
              </a:rPr>
              <a:pPr/>
              <a:t>‹#›</a:t>
            </a:fld>
            <a:endParaRPr lang="en-GB">
              <a:solidFill>
                <a:prstClr val="black"/>
              </a:solidFill>
            </a:endParaRPr>
          </a:p>
        </p:txBody>
      </p:sp>
    </p:spTree>
    <p:extLst>
      <p:ext uri="{BB962C8B-B14F-4D97-AF65-F5344CB8AC3E}">
        <p14:creationId xmlns:p14="http://schemas.microsoft.com/office/powerpoint/2010/main" val="9477568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Box 7"/>
          <p:cNvSpPr txBox="1"/>
          <p:nvPr userDrawn="1"/>
        </p:nvSpPr>
        <p:spPr>
          <a:xfrm>
            <a:off x="187060" y="1145574"/>
            <a:ext cx="2009536" cy="646331"/>
          </a:xfrm>
          <a:prstGeom prst="rect">
            <a:avLst/>
          </a:prstGeom>
          <a:noFill/>
        </p:spPr>
        <p:txBody>
          <a:bodyPr wrap="square" rtlCol="0">
            <a:spAutoFit/>
          </a:bodyPr>
          <a:lstStyle/>
          <a:p>
            <a:pPr algn="ctr"/>
            <a:r>
              <a:rPr lang="en-US" sz="1200" b="1" dirty="0">
                <a:solidFill>
                  <a:srgbClr val="071376"/>
                </a:solidFill>
              </a:rPr>
              <a:t>1st Meeting of the</a:t>
            </a:r>
          </a:p>
          <a:p>
            <a:pPr algn="ctr"/>
            <a:r>
              <a:rPr lang="en-US" sz="1200" b="1" dirty="0">
                <a:solidFill>
                  <a:srgbClr val="071376"/>
                </a:solidFill>
              </a:rPr>
              <a:t>European Rural Networks’ Assembly</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6352" y="260568"/>
            <a:ext cx="1724319" cy="885006"/>
          </a:xfrm>
          <a:prstGeom prst="rect">
            <a:avLst/>
          </a:prstGeom>
        </p:spPr>
      </p:pic>
      <p:sp>
        <p:nvSpPr>
          <p:cNvPr id="10" name="TextBox 9"/>
          <p:cNvSpPr txBox="1"/>
          <p:nvPr userDrawn="1"/>
        </p:nvSpPr>
        <p:spPr>
          <a:xfrm>
            <a:off x="206314" y="1748064"/>
            <a:ext cx="1971029" cy="261610"/>
          </a:xfrm>
          <a:prstGeom prst="rect">
            <a:avLst/>
          </a:prstGeom>
          <a:noFill/>
        </p:spPr>
        <p:txBody>
          <a:bodyPr wrap="square" rtlCol="0">
            <a:spAutoFit/>
          </a:bodyPr>
          <a:lstStyle>
            <a:defPPr>
              <a:defRPr lang="en-US"/>
            </a:defPPr>
            <a:lvl1pPr algn="ctr">
              <a:defRPr sz="1400">
                <a:solidFill>
                  <a:srgbClr val="6F6F68"/>
                </a:solidFill>
              </a:defRPr>
            </a:lvl1pPr>
          </a:lstStyle>
          <a:p>
            <a:r>
              <a:rPr lang="fr-BE" sz="1050" i="1" dirty="0"/>
              <a:t>Brussels - </a:t>
            </a:r>
            <a:r>
              <a:rPr lang="en-US" sz="1050" i="1" dirty="0"/>
              <a:t>26 January 2015</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921375" y="158392"/>
            <a:ext cx="1151611" cy="464394"/>
          </a:xfrm>
          <a:prstGeom prst="rect">
            <a:avLst/>
          </a:prstGeom>
        </p:spPr>
      </p:pic>
      <p:pic>
        <p:nvPicPr>
          <p:cNvPr id="12" name="Picture 2" descr="http://ec.europa.eu/eip/agriculture/sites/agri-eip/themes/agri_theme/images/logo/logo_en.gif"/>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131050" y="70405"/>
            <a:ext cx="724048" cy="94441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ttp://admin.interact-eu.net/downloads/7488/7488"/>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913162" y="70405"/>
            <a:ext cx="1154443" cy="854934"/>
          </a:xfrm>
          <a:prstGeom prst="rect">
            <a:avLst/>
          </a:prstGeom>
          <a:noFill/>
          <a:extLst>
            <a:ext uri="{909E8E84-426E-40DD-AFC4-6F175D3DCCD1}">
              <a14:hiddenFill xmlns:a14="http://schemas.microsoft.com/office/drawing/2010/main">
                <a:solidFill>
                  <a:srgbClr val="FFFFFF"/>
                </a:solidFill>
              </a14:hiddenFill>
            </a:ext>
          </a:extLst>
        </p:spPr>
      </p:pic>
      <p:sp>
        <p:nvSpPr>
          <p:cNvPr id="14" name="Slide Number Placeholder 5"/>
          <p:cNvSpPr>
            <a:spLocks noGrp="1"/>
          </p:cNvSpPr>
          <p:nvPr>
            <p:ph type="sldNum" sz="quarter" idx="4"/>
          </p:nvPr>
        </p:nvSpPr>
        <p:spPr>
          <a:xfrm>
            <a:off x="8693150" y="6517009"/>
            <a:ext cx="450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solidFill>
                  <a:prstClr val="black">
                    <a:tint val="75000"/>
                  </a:prstClr>
                </a:solidFill>
              </a:rPr>
              <a:t>1</a:t>
            </a:r>
            <a:endParaRPr lang="en-US" dirty="0">
              <a:solidFill>
                <a:prstClr val="black">
                  <a:tint val="75000"/>
                </a:prstClr>
              </a:solidFill>
            </a:endParaRPr>
          </a:p>
        </p:txBody>
      </p:sp>
    </p:spTree>
    <p:extLst>
      <p:ext uri="{BB962C8B-B14F-4D97-AF65-F5344CB8AC3E}">
        <p14:creationId xmlns:p14="http://schemas.microsoft.com/office/powerpoint/2010/main" val="135716709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79114" y="341396"/>
            <a:ext cx="6720840" cy="662894"/>
          </a:xfrm>
        </p:spPr>
        <p:txBody>
          <a:bodyPr anchor="t">
            <a:normAutofit/>
          </a:bodyPr>
          <a:lstStyle>
            <a:lvl1pPr algn="l">
              <a:defRPr lang="en-US" sz="3600" b="1" kern="1200" dirty="0">
                <a:solidFill>
                  <a:srgbClr val="071376"/>
                </a:solidFill>
                <a:latin typeface="+mn-lt"/>
                <a:ea typeface="+mn-ea"/>
                <a:cs typeface="+mn-cs"/>
              </a:defRPr>
            </a:lvl1pPr>
          </a:lstStyle>
          <a:p>
            <a:r>
              <a:rPr lang="en-US" dirty="0" smtClean="0"/>
              <a:t>Click to edit title</a:t>
            </a:r>
            <a:endParaRPr lang="en-US" dirty="0"/>
          </a:p>
        </p:txBody>
      </p:sp>
      <p:sp>
        <p:nvSpPr>
          <p:cNvPr id="3" name="Subtitle 2"/>
          <p:cNvSpPr>
            <a:spLocks noGrp="1"/>
          </p:cNvSpPr>
          <p:nvPr>
            <p:ph type="subTitle" idx="1" hasCustomPrompt="1"/>
          </p:nvPr>
        </p:nvSpPr>
        <p:spPr>
          <a:xfrm>
            <a:off x="479114" y="1364017"/>
            <a:ext cx="6858000" cy="1655762"/>
          </a:xfrm>
        </p:spPr>
        <p:txBody>
          <a:bodyPr>
            <a:normAutofit/>
          </a:bodyPr>
          <a:lstStyle>
            <a:lvl1pPr marL="457200" indent="-457200" algn="l">
              <a:buFont typeface="Arial" panose="020B0604020202020204" pitchFamily="34" charset="0"/>
              <a:buChar char="•"/>
              <a:defRPr lang="en-US" sz="2400" i="0" kern="1200" smtClean="0">
                <a:solidFill>
                  <a:srgbClr val="6F6F68"/>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text</a:t>
            </a:r>
          </a:p>
          <a:p>
            <a:endParaRPr lang="fr-BE" dirty="0" smtClean="0"/>
          </a:p>
          <a:p>
            <a:endParaRPr lang="en-US" dirty="0"/>
          </a:p>
        </p:txBody>
      </p:sp>
      <p:sp>
        <p:nvSpPr>
          <p:cNvPr id="9" name="TextBox 8"/>
          <p:cNvSpPr txBox="1"/>
          <p:nvPr userDrawn="1"/>
        </p:nvSpPr>
        <p:spPr>
          <a:xfrm>
            <a:off x="7368540" y="675723"/>
            <a:ext cx="1972508" cy="553998"/>
          </a:xfrm>
          <a:prstGeom prst="rect">
            <a:avLst/>
          </a:prstGeom>
          <a:noFill/>
        </p:spPr>
        <p:txBody>
          <a:bodyPr wrap="square" rtlCol="0">
            <a:spAutoFit/>
          </a:bodyPr>
          <a:lstStyle/>
          <a:p>
            <a:pPr algn="ctr"/>
            <a:r>
              <a:rPr lang="en-US" sz="1000" b="1" dirty="0">
                <a:solidFill>
                  <a:srgbClr val="071376"/>
                </a:solidFill>
              </a:rPr>
              <a:t>1st Meeting of the</a:t>
            </a:r>
          </a:p>
          <a:p>
            <a:pPr algn="ctr"/>
            <a:r>
              <a:rPr lang="en-US" sz="1000" b="1" dirty="0">
                <a:solidFill>
                  <a:srgbClr val="071376"/>
                </a:solidFill>
              </a:rPr>
              <a:t>European Rural Networks’ Assembly</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81912" y="120823"/>
            <a:ext cx="1136023" cy="583063"/>
          </a:xfrm>
          <a:prstGeom prst="rect">
            <a:avLst/>
          </a:prstGeom>
        </p:spPr>
      </p:pic>
      <p:sp>
        <p:nvSpPr>
          <p:cNvPr id="17" name="Slide Number Placeholder 5"/>
          <p:cNvSpPr>
            <a:spLocks noGrp="1"/>
          </p:cNvSpPr>
          <p:nvPr>
            <p:ph type="sldNum" sz="quarter" idx="4"/>
          </p:nvPr>
        </p:nvSpPr>
        <p:spPr>
          <a:xfrm>
            <a:off x="8693150" y="6517009"/>
            <a:ext cx="450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F74254-6991-4C12-A9BC-1CA7E2004E6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66888568"/>
      </p:ext>
    </p:extLst>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79114" y="341396"/>
            <a:ext cx="6720840" cy="662894"/>
          </a:xfrm>
        </p:spPr>
        <p:txBody>
          <a:bodyPr anchor="t">
            <a:normAutofit/>
          </a:bodyPr>
          <a:lstStyle>
            <a:lvl1pPr algn="l">
              <a:defRPr lang="en-US" sz="3600" b="1" kern="1200" dirty="0">
                <a:solidFill>
                  <a:srgbClr val="071376"/>
                </a:solidFill>
                <a:latin typeface="+mn-lt"/>
                <a:ea typeface="+mn-ea"/>
                <a:cs typeface="+mn-cs"/>
              </a:defRPr>
            </a:lvl1pPr>
          </a:lstStyle>
          <a:p>
            <a:r>
              <a:rPr lang="en-US" dirty="0" smtClean="0"/>
              <a:t>Click to edit title</a:t>
            </a:r>
            <a:endParaRPr lang="en-US" dirty="0"/>
          </a:p>
        </p:txBody>
      </p:sp>
      <p:sp>
        <p:nvSpPr>
          <p:cNvPr id="3" name="Subtitle 2"/>
          <p:cNvSpPr>
            <a:spLocks noGrp="1"/>
          </p:cNvSpPr>
          <p:nvPr>
            <p:ph type="subTitle" idx="1" hasCustomPrompt="1"/>
          </p:nvPr>
        </p:nvSpPr>
        <p:spPr>
          <a:xfrm>
            <a:off x="479114" y="1364017"/>
            <a:ext cx="6858000" cy="1655762"/>
          </a:xfrm>
        </p:spPr>
        <p:txBody>
          <a:bodyPr>
            <a:normAutofit/>
          </a:bodyPr>
          <a:lstStyle>
            <a:lvl1pPr marL="457200" indent="-457200" algn="l">
              <a:buFont typeface="Arial" panose="020B0604020202020204" pitchFamily="34" charset="0"/>
              <a:buChar char="•"/>
              <a:defRPr lang="en-US" sz="2400" i="0" kern="1200" smtClean="0">
                <a:solidFill>
                  <a:srgbClr val="6F6F68"/>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text</a:t>
            </a:r>
          </a:p>
          <a:p>
            <a:endParaRPr lang="fr-BE" dirty="0" smtClean="0"/>
          </a:p>
          <a:p>
            <a:endParaRPr lang="en-US" dirty="0"/>
          </a:p>
        </p:txBody>
      </p:sp>
      <p:sp>
        <p:nvSpPr>
          <p:cNvPr id="9" name="TextBox 8"/>
          <p:cNvSpPr txBox="1"/>
          <p:nvPr userDrawn="1"/>
        </p:nvSpPr>
        <p:spPr>
          <a:xfrm>
            <a:off x="7368540" y="675723"/>
            <a:ext cx="1972508" cy="553998"/>
          </a:xfrm>
          <a:prstGeom prst="rect">
            <a:avLst/>
          </a:prstGeom>
          <a:noFill/>
        </p:spPr>
        <p:txBody>
          <a:bodyPr wrap="square" rtlCol="0">
            <a:spAutoFit/>
          </a:bodyPr>
          <a:lstStyle/>
          <a:p>
            <a:pPr algn="ctr"/>
            <a:r>
              <a:rPr lang="en-US" sz="1000" b="1" dirty="0">
                <a:solidFill>
                  <a:srgbClr val="071376"/>
                </a:solidFill>
              </a:rPr>
              <a:t>1st Meeting of the</a:t>
            </a:r>
          </a:p>
          <a:p>
            <a:pPr algn="ctr"/>
            <a:r>
              <a:rPr lang="en-US" sz="1000" b="1" dirty="0">
                <a:solidFill>
                  <a:srgbClr val="071376"/>
                </a:solidFill>
              </a:rPr>
              <a:t>European Rural Networks’ Assembly</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81912" y="120823"/>
            <a:ext cx="1136023" cy="583063"/>
          </a:xfrm>
          <a:prstGeom prst="rect">
            <a:avLst/>
          </a:prstGeom>
        </p:spPr>
      </p:pic>
      <p:sp>
        <p:nvSpPr>
          <p:cNvPr id="17" name="Slide Number Placeholder 5"/>
          <p:cNvSpPr>
            <a:spLocks noGrp="1"/>
          </p:cNvSpPr>
          <p:nvPr>
            <p:ph type="sldNum" sz="quarter" idx="4"/>
          </p:nvPr>
        </p:nvSpPr>
        <p:spPr>
          <a:xfrm>
            <a:off x="8693150" y="6517009"/>
            <a:ext cx="450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F74254-6991-4C12-A9BC-1CA7E2004E6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74505341"/>
      </p:ext>
    </p:extLst>
  </p:cSld>
  <p:clrMapOvr>
    <a:masterClrMapping/>
  </p:clrMapOvr>
  <p:timing>
    <p:tnLst>
      <p:par>
        <p:cTn id="1" dur="indefinite" restart="never" nodeType="tmRoot"/>
      </p:par>
    </p:tnLst>
  </p:timing>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4" name="Slide Number Placeholder 5"/>
          <p:cNvSpPr>
            <a:spLocks noGrp="1"/>
          </p:cNvSpPr>
          <p:nvPr>
            <p:ph type="sldNum" sz="quarter" idx="4"/>
          </p:nvPr>
        </p:nvSpPr>
        <p:spPr>
          <a:xfrm>
            <a:off x="8693150" y="6517009"/>
            <a:ext cx="450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F74254-6991-4C12-A9BC-1CA7E2004E6C}" type="slidenum">
              <a:rPr lang="en-US" smtClean="0">
                <a:solidFill>
                  <a:prstClr val="black">
                    <a:tint val="75000"/>
                  </a:prstClr>
                </a:solidFill>
              </a:rPr>
              <a:pPr/>
              <a:t>‹#›</a:t>
            </a:fld>
            <a:endParaRPr lang="en-US" dirty="0">
              <a:solidFill>
                <a:prstClr val="black">
                  <a:tint val="75000"/>
                </a:prstClr>
              </a:solidFill>
            </a:endParaRPr>
          </a:p>
        </p:txBody>
      </p:sp>
      <p:sp>
        <p:nvSpPr>
          <p:cNvPr id="3" name="Title 1"/>
          <p:cNvSpPr>
            <a:spLocks noGrp="1"/>
          </p:cNvSpPr>
          <p:nvPr>
            <p:ph type="ctrTitle" hasCustomPrompt="1"/>
          </p:nvPr>
        </p:nvSpPr>
        <p:spPr>
          <a:xfrm>
            <a:off x="479114" y="341396"/>
            <a:ext cx="6720840" cy="662894"/>
          </a:xfrm>
        </p:spPr>
        <p:txBody>
          <a:bodyPr anchor="t">
            <a:normAutofit/>
          </a:bodyPr>
          <a:lstStyle>
            <a:lvl1pPr algn="l">
              <a:defRPr lang="en-US" sz="3600" b="1" kern="1200" dirty="0">
                <a:solidFill>
                  <a:srgbClr val="071376"/>
                </a:solidFill>
                <a:latin typeface="+mn-lt"/>
                <a:ea typeface="+mn-ea"/>
                <a:cs typeface="+mn-cs"/>
              </a:defRPr>
            </a:lvl1pPr>
          </a:lstStyle>
          <a:p>
            <a:r>
              <a:rPr lang="en-US" dirty="0" smtClean="0"/>
              <a:t>Click to edit title</a:t>
            </a:r>
            <a:endParaRPr lang="en-US" dirty="0"/>
          </a:p>
        </p:txBody>
      </p:sp>
      <p:sp>
        <p:nvSpPr>
          <p:cNvPr id="4" name="Subtitle 2"/>
          <p:cNvSpPr>
            <a:spLocks noGrp="1"/>
          </p:cNvSpPr>
          <p:nvPr>
            <p:ph type="subTitle" idx="1" hasCustomPrompt="1"/>
          </p:nvPr>
        </p:nvSpPr>
        <p:spPr>
          <a:xfrm>
            <a:off x="479114" y="1364017"/>
            <a:ext cx="6858000" cy="1655762"/>
          </a:xfrm>
        </p:spPr>
        <p:txBody>
          <a:bodyPr>
            <a:normAutofit/>
          </a:bodyPr>
          <a:lstStyle>
            <a:lvl1pPr marL="457200" indent="-457200" algn="l">
              <a:buFont typeface="Arial" panose="020B0604020202020204" pitchFamily="34" charset="0"/>
              <a:buChar char="•"/>
              <a:defRPr lang="en-US" sz="2400" i="0" kern="1200" smtClean="0">
                <a:solidFill>
                  <a:srgbClr val="6F6F68"/>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text</a:t>
            </a:r>
          </a:p>
          <a:p>
            <a:endParaRPr lang="fr-BE" dirty="0" smtClean="0"/>
          </a:p>
          <a:p>
            <a:endParaRPr lang="en-US" dirty="0"/>
          </a:p>
        </p:txBody>
      </p:sp>
    </p:spTree>
    <p:extLst>
      <p:ext uri="{BB962C8B-B14F-4D97-AF65-F5344CB8AC3E}">
        <p14:creationId xmlns:p14="http://schemas.microsoft.com/office/powerpoint/2010/main" val="1179551547"/>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8" name="Title 1"/>
          <p:cNvSpPr>
            <a:spLocks noGrp="1"/>
          </p:cNvSpPr>
          <p:nvPr>
            <p:ph type="title"/>
          </p:nvPr>
        </p:nvSpPr>
        <p:spPr>
          <a:xfrm>
            <a:off x="928662" y="86718"/>
            <a:ext cx="8143932" cy="698500"/>
          </a:xfrm>
        </p:spPr>
        <p:txBody>
          <a:bodyPr/>
          <a:lstStyle/>
          <a:p>
            <a:r>
              <a:rPr lang="en-US" smtClean="0"/>
              <a:t>Click to edit Master title style</a:t>
            </a:r>
            <a:endParaRPr lang="en-GB"/>
          </a:p>
        </p:txBody>
      </p:sp>
      <p:sp>
        <p:nvSpPr>
          <p:cNvPr id="11" name="Content Placeholder 10"/>
          <p:cNvSpPr>
            <a:spLocks noGrp="1"/>
          </p:cNvSpPr>
          <p:nvPr>
            <p:ph sz="quarter" idx="11"/>
          </p:nvPr>
        </p:nvSpPr>
        <p:spPr>
          <a:xfrm>
            <a:off x="142844" y="1009650"/>
            <a:ext cx="8929750" cy="54181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7"/>
          <p:cNvSpPr>
            <a:spLocks noGrp="1" noChangeArrowheads="1"/>
          </p:cNvSpPr>
          <p:nvPr>
            <p:ph type="ftr" sz="quarter" idx="12"/>
          </p:nvPr>
        </p:nvSpPr>
        <p:spPr>
          <a:xfrm>
            <a:off x="163513" y="6537325"/>
            <a:ext cx="8297862" cy="306388"/>
          </a:xfrm>
          <a:prstGeom prst="rect">
            <a:avLst/>
          </a:prstGeom>
          <a:ln/>
        </p:spPr>
        <p:txBody>
          <a:bodyPr/>
          <a:lstStyle>
            <a:lvl1pPr>
              <a:defRPr/>
            </a:lvl1pPr>
          </a:lstStyle>
          <a:p>
            <a:pPr>
              <a:defRPr/>
            </a:pPr>
            <a:r>
              <a:rPr lang="en-GB">
                <a:solidFill>
                  <a:prstClr val="black"/>
                </a:solidFill>
              </a:rPr>
              <a:t>FARNET Template presentation</a:t>
            </a:r>
            <a:endParaRPr lang="en-GB" dirty="0">
              <a:solidFill>
                <a:prstClr val="black"/>
              </a:solidFill>
            </a:endParaRPr>
          </a:p>
        </p:txBody>
      </p:sp>
    </p:spTree>
    <p:extLst>
      <p:ext uri="{BB962C8B-B14F-4D97-AF65-F5344CB8AC3E}">
        <p14:creationId xmlns:p14="http://schemas.microsoft.com/office/powerpoint/2010/main" val="28382091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8" name="Title 1"/>
          <p:cNvSpPr>
            <a:spLocks noGrp="1"/>
          </p:cNvSpPr>
          <p:nvPr>
            <p:ph type="title"/>
          </p:nvPr>
        </p:nvSpPr>
        <p:spPr>
          <a:xfrm>
            <a:off x="928662" y="86718"/>
            <a:ext cx="8143932" cy="698500"/>
          </a:xfrm>
        </p:spPr>
        <p:txBody>
          <a:bodyPr/>
          <a:lstStyle/>
          <a:p>
            <a:r>
              <a:rPr lang="en-US" smtClean="0"/>
              <a:t>Click to edit Master title style</a:t>
            </a:r>
            <a:endParaRPr lang="en-GB"/>
          </a:p>
        </p:txBody>
      </p:sp>
      <p:sp>
        <p:nvSpPr>
          <p:cNvPr id="11" name="Content Placeholder 10"/>
          <p:cNvSpPr>
            <a:spLocks noGrp="1"/>
          </p:cNvSpPr>
          <p:nvPr>
            <p:ph sz="quarter" idx="11"/>
          </p:nvPr>
        </p:nvSpPr>
        <p:spPr>
          <a:xfrm>
            <a:off x="142844" y="1009650"/>
            <a:ext cx="8929750" cy="54181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7"/>
          <p:cNvSpPr>
            <a:spLocks noGrp="1" noChangeArrowheads="1"/>
          </p:cNvSpPr>
          <p:nvPr>
            <p:ph type="ftr" sz="quarter" idx="12"/>
          </p:nvPr>
        </p:nvSpPr>
        <p:spPr>
          <a:xfrm>
            <a:off x="163513" y="6537325"/>
            <a:ext cx="8297862" cy="306388"/>
          </a:xfrm>
          <a:prstGeom prst="rect">
            <a:avLst/>
          </a:prstGeom>
          <a:ln/>
        </p:spPr>
        <p:txBody>
          <a:bodyPr/>
          <a:lstStyle>
            <a:lvl1pPr>
              <a:defRPr/>
            </a:lvl1pPr>
          </a:lstStyle>
          <a:p>
            <a:pPr>
              <a:defRPr/>
            </a:pPr>
            <a:r>
              <a:rPr lang="en-GB">
                <a:solidFill>
                  <a:prstClr val="black"/>
                </a:solidFill>
              </a:rPr>
              <a:t>FARNET Template presentation</a:t>
            </a:r>
            <a:endParaRPr lang="en-GB" dirty="0">
              <a:solidFill>
                <a:prstClr val="black"/>
              </a:solidFill>
            </a:endParaRPr>
          </a:p>
        </p:txBody>
      </p:sp>
    </p:spTree>
    <p:extLst>
      <p:ext uri="{BB962C8B-B14F-4D97-AF65-F5344CB8AC3E}">
        <p14:creationId xmlns:p14="http://schemas.microsoft.com/office/powerpoint/2010/main" val="41260116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8AB03B6D-16EB-4708-A7AD-81EA07C08136}" type="datetimeFigureOut">
              <a:rPr lang="en-GB">
                <a:solidFill>
                  <a:prstClr val="black"/>
                </a:solidFill>
              </a:rPr>
              <a:pPr/>
              <a:t>03/03/2016</a:t>
            </a:fld>
            <a:endParaRPr lang="en-GB">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C5C8B4E8-5EF5-4201-9E5A-736CD27348BA}" type="slidenum">
              <a:rPr lang="en-GB">
                <a:solidFill>
                  <a:prstClr val="black"/>
                </a:solidFill>
              </a:rPr>
              <a:pPr/>
              <a:t>‹#›</a:t>
            </a:fld>
            <a:endParaRPr lang="en-GB">
              <a:solidFill>
                <a:prstClr val="black"/>
              </a:solidFill>
            </a:endParaRPr>
          </a:p>
        </p:txBody>
      </p:sp>
    </p:spTree>
    <p:extLst>
      <p:ext uri="{BB962C8B-B14F-4D97-AF65-F5344CB8AC3E}">
        <p14:creationId xmlns:p14="http://schemas.microsoft.com/office/powerpoint/2010/main" val="2012098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544824"/>
            <a:ext cx="9144000" cy="1337310"/>
          </a:xfrm>
          <a:prstGeom prst="rect">
            <a:avLst/>
          </a:prstGeom>
        </p:spPr>
      </p:pic>
      <p:sp>
        <p:nvSpPr>
          <p:cNvPr id="8" name="TextBox 7"/>
          <p:cNvSpPr txBox="1"/>
          <p:nvPr userDrawn="1"/>
        </p:nvSpPr>
        <p:spPr>
          <a:xfrm>
            <a:off x="187060" y="1145574"/>
            <a:ext cx="2009536" cy="646331"/>
          </a:xfrm>
          <a:prstGeom prst="rect">
            <a:avLst/>
          </a:prstGeom>
          <a:noFill/>
        </p:spPr>
        <p:txBody>
          <a:bodyPr wrap="square" rtlCol="0">
            <a:spAutoFit/>
          </a:bodyPr>
          <a:lstStyle/>
          <a:p>
            <a:pPr algn="ctr"/>
            <a:r>
              <a:rPr lang="en-US" sz="1200" b="1" dirty="0">
                <a:solidFill>
                  <a:srgbClr val="071376"/>
                </a:solidFill>
              </a:rPr>
              <a:t>1st Meeting of the</a:t>
            </a:r>
          </a:p>
          <a:p>
            <a:pPr algn="ctr"/>
            <a:r>
              <a:rPr lang="en-US" sz="1200" b="1" dirty="0">
                <a:solidFill>
                  <a:srgbClr val="071376"/>
                </a:solidFill>
              </a:rPr>
              <a:t>European Rural Networks’ Assembly</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6352" y="260568"/>
            <a:ext cx="1724319" cy="885006"/>
          </a:xfrm>
          <a:prstGeom prst="rect">
            <a:avLst/>
          </a:prstGeom>
        </p:spPr>
      </p:pic>
      <p:sp>
        <p:nvSpPr>
          <p:cNvPr id="10" name="TextBox 9"/>
          <p:cNvSpPr txBox="1"/>
          <p:nvPr userDrawn="1"/>
        </p:nvSpPr>
        <p:spPr>
          <a:xfrm>
            <a:off x="206314" y="1748064"/>
            <a:ext cx="1971029" cy="261610"/>
          </a:xfrm>
          <a:prstGeom prst="rect">
            <a:avLst/>
          </a:prstGeom>
          <a:noFill/>
        </p:spPr>
        <p:txBody>
          <a:bodyPr wrap="square" rtlCol="0">
            <a:spAutoFit/>
          </a:bodyPr>
          <a:lstStyle>
            <a:defPPr>
              <a:defRPr lang="en-US"/>
            </a:defPPr>
            <a:lvl1pPr algn="ctr">
              <a:defRPr sz="1400">
                <a:solidFill>
                  <a:srgbClr val="6F6F68"/>
                </a:solidFill>
              </a:defRPr>
            </a:lvl1pPr>
          </a:lstStyle>
          <a:p>
            <a:r>
              <a:rPr lang="fr-BE" sz="1050" i="1" dirty="0"/>
              <a:t>Brussels - </a:t>
            </a:r>
            <a:r>
              <a:rPr lang="en-US" sz="1050" i="1" dirty="0"/>
              <a:t>26 January 2015</a:t>
            </a:r>
          </a:p>
        </p:txBody>
      </p:sp>
      <p:pic>
        <p:nvPicPr>
          <p:cNvPr id="11"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921375" y="158392"/>
            <a:ext cx="1151611" cy="464394"/>
          </a:xfrm>
          <a:prstGeom prst="rect">
            <a:avLst/>
          </a:prstGeom>
        </p:spPr>
      </p:pic>
      <p:pic>
        <p:nvPicPr>
          <p:cNvPr id="12" name="Picture 2" descr="http://ec.europa.eu/eip/agriculture/sites/agri-eip/themes/agri_theme/images/logo/logo_en.gif"/>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131050" y="70405"/>
            <a:ext cx="724048" cy="94441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ttp://admin.interact-eu.net/downloads/7488/7488"/>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7913162" y="70405"/>
            <a:ext cx="1154443" cy="854934"/>
          </a:xfrm>
          <a:prstGeom prst="rect">
            <a:avLst/>
          </a:prstGeom>
          <a:noFill/>
          <a:extLst>
            <a:ext uri="{909E8E84-426E-40DD-AFC4-6F175D3DCCD1}">
              <a14:hiddenFill xmlns:a14="http://schemas.microsoft.com/office/drawing/2010/main">
                <a:solidFill>
                  <a:srgbClr val="FFFFFF"/>
                </a:solidFill>
              </a14:hiddenFill>
            </a:ext>
          </a:extLst>
        </p:spPr>
      </p:pic>
      <p:sp>
        <p:nvSpPr>
          <p:cNvPr id="14" name="Slide Number Placeholder 5"/>
          <p:cNvSpPr>
            <a:spLocks noGrp="1"/>
          </p:cNvSpPr>
          <p:nvPr>
            <p:ph type="sldNum" sz="quarter" idx="4"/>
          </p:nvPr>
        </p:nvSpPr>
        <p:spPr>
          <a:xfrm>
            <a:off x="8693150" y="6517009"/>
            <a:ext cx="450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solidFill>
                  <a:prstClr val="black">
                    <a:tint val="75000"/>
                  </a:prstClr>
                </a:solidFill>
              </a:rPr>
              <a:t>1</a:t>
            </a:r>
            <a:endParaRPr lang="en-US" dirty="0">
              <a:solidFill>
                <a:prstClr val="black">
                  <a:tint val="75000"/>
                </a:prstClr>
              </a:solidFill>
            </a:endParaRPr>
          </a:p>
        </p:txBody>
      </p:sp>
    </p:spTree>
    <p:extLst>
      <p:ext uri="{BB962C8B-B14F-4D97-AF65-F5344CB8AC3E}">
        <p14:creationId xmlns:p14="http://schemas.microsoft.com/office/powerpoint/2010/main" val="2088718454"/>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544824"/>
            <a:ext cx="9144000" cy="1337310"/>
          </a:xfrm>
          <a:prstGeom prst="rect">
            <a:avLst/>
          </a:prstGeom>
        </p:spPr>
      </p:pic>
      <p:sp>
        <p:nvSpPr>
          <p:cNvPr id="2" name="Title 1"/>
          <p:cNvSpPr>
            <a:spLocks noGrp="1"/>
          </p:cNvSpPr>
          <p:nvPr>
            <p:ph type="ctrTitle" hasCustomPrompt="1"/>
          </p:nvPr>
        </p:nvSpPr>
        <p:spPr>
          <a:xfrm>
            <a:off x="479114" y="341396"/>
            <a:ext cx="6720840" cy="662894"/>
          </a:xfrm>
        </p:spPr>
        <p:txBody>
          <a:bodyPr anchor="t">
            <a:normAutofit/>
          </a:bodyPr>
          <a:lstStyle>
            <a:lvl1pPr algn="l">
              <a:defRPr lang="en-US" sz="3600" b="1" kern="1200" dirty="0">
                <a:solidFill>
                  <a:srgbClr val="071376"/>
                </a:solidFill>
                <a:latin typeface="+mn-lt"/>
                <a:ea typeface="+mn-ea"/>
                <a:cs typeface="+mn-cs"/>
              </a:defRPr>
            </a:lvl1pPr>
          </a:lstStyle>
          <a:p>
            <a:r>
              <a:rPr lang="en-US" dirty="0" smtClean="0"/>
              <a:t>Click to edit title</a:t>
            </a:r>
            <a:endParaRPr lang="en-US" dirty="0"/>
          </a:p>
        </p:txBody>
      </p:sp>
      <p:sp>
        <p:nvSpPr>
          <p:cNvPr id="3" name="Subtitle 2"/>
          <p:cNvSpPr>
            <a:spLocks noGrp="1"/>
          </p:cNvSpPr>
          <p:nvPr>
            <p:ph type="subTitle" idx="1" hasCustomPrompt="1"/>
          </p:nvPr>
        </p:nvSpPr>
        <p:spPr>
          <a:xfrm>
            <a:off x="479114" y="1364017"/>
            <a:ext cx="6858000" cy="1655762"/>
          </a:xfrm>
        </p:spPr>
        <p:txBody>
          <a:bodyPr>
            <a:normAutofit/>
          </a:bodyPr>
          <a:lstStyle>
            <a:lvl1pPr marL="457200" indent="-457200" algn="l">
              <a:buFont typeface="Arial" panose="020B0604020202020204" pitchFamily="34" charset="0"/>
              <a:buChar char="•"/>
              <a:defRPr lang="en-US" sz="2400" i="0" kern="1200" smtClean="0">
                <a:solidFill>
                  <a:srgbClr val="6F6F68"/>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text</a:t>
            </a:r>
          </a:p>
          <a:p>
            <a:endParaRPr lang="fr-BE" dirty="0" smtClean="0"/>
          </a:p>
          <a:p>
            <a:endParaRPr lang="en-US" dirty="0"/>
          </a:p>
        </p:txBody>
      </p:sp>
      <p:sp>
        <p:nvSpPr>
          <p:cNvPr id="9" name="TextBox 8"/>
          <p:cNvSpPr txBox="1"/>
          <p:nvPr userDrawn="1"/>
        </p:nvSpPr>
        <p:spPr>
          <a:xfrm>
            <a:off x="7368540" y="675723"/>
            <a:ext cx="1972508" cy="553998"/>
          </a:xfrm>
          <a:prstGeom prst="rect">
            <a:avLst/>
          </a:prstGeom>
          <a:noFill/>
        </p:spPr>
        <p:txBody>
          <a:bodyPr wrap="square" rtlCol="0">
            <a:spAutoFit/>
          </a:bodyPr>
          <a:lstStyle/>
          <a:p>
            <a:pPr algn="ctr"/>
            <a:r>
              <a:rPr lang="en-US" sz="1000" b="1" dirty="0">
                <a:solidFill>
                  <a:srgbClr val="071376"/>
                </a:solidFill>
              </a:rPr>
              <a:t>1st Meeting of the</a:t>
            </a:r>
          </a:p>
          <a:p>
            <a:pPr algn="ctr"/>
            <a:r>
              <a:rPr lang="en-US" sz="1000" b="1" dirty="0">
                <a:solidFill>
                  <a:srgbClr val="071376"/>
                </a:solidFill>
              </a:rPr>
              <a:t>European Rural Networks’ Assembly</a:t>
            </a:r>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81912" y="120823"/>
            <a:ext cx="1136023" cy="583063"/>
          </a:xfrm>
          <a:prstGeom prst="rect">
            <a:avLst/>
          </a:prstGeom>
        </p:spPr>
      </p:pic>
      <p:sp>
        <p:nvSpPr>
          <p:cNvPr id="17" name="Slide Number Placeholder 5"/>
          <p:cNvSpPr>
            <a:spLocks noGrp="1"/>
          </p:cNvSpPr>
          <p:nvPr>
            <p:ph type="sldNum" sz="quarter" idx="4"/>
          </p:nvPr>
        </p:nvSpPr>
        <p:spPr>
          <a:xfrm>
            <a:off x="8693150" y="6517009"/>
            <a:ext cx="450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F74254-6991-4C12-A9BC-1CA7E2004E6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73423838"/>
      </p:ext>
    </p:extLst>
  </p:cSld>
  <p:clrMapOvr>
    <a:masterClrMapping/>
  </p:clrMapOvr>
  <p:timing>
    <p:tnLst>
      <p:par>
        <p:cTn id="1" dur="indefinite" restart="never" nodeType="tmRoot"/>
      </p:par>
    </p:tnLst>
  </p:timing>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544824"/>
            <a:ext cx="9144000" cy="1337310"/>
          </a:xfrm>
          <a:prstGeom prst="rect">
            <a:avLst/>
          </a:prstGeom>
        </p:spPr>
      </p:pic>
      <p:sp>
        <p:nvSpPr>
          <p:cNvPr id="14" name="Slide Number Placeholder 5"/>
          <p:cNvSpPr>
            <a:spLocks noGrp="1"/>
          </p:cNvSpPr>
          <p:nvPr>
            <p:ph type="sldNum" sz="quarter" idx="4"/>
          </p:nvPr>
        </p:nvSpPr>
        <p:spPr>
          <a:xfrm>
            <a:off x="8693150" y="6517009"/>
            <a:ext cx="450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F74254-6991-4C12-A9BC-1CA7E2004E6C}" type="slidenum">
              <a:rPr lang="en-US" smtClean="0">
                <a:solidFill>
                  <a:prstClr val="black">
                    <a:tint val="75000"/>
                  </a:prstClr>
                </a:solidFill>
              </a:rPr>
              <a:pPr/>
              <a:t>‹#›</a:t>
            </a:fld>
            <a:endParaRPr lang="en-US" dirty="0">
              <a:solidFill>
                <a:prstClr val="black">
                  <a:tint val="75000"/>
                </a:prstClr>
              </a:solidFill>
            </a:endParaRPr>
          </a:p>
        </p:txBody>
      </p:sp>
      <p:sp>
        <p:nvSpPr>
          <p:cNvPr id="3" name="Title 1"/>
          <p:cNvSpPr>
            <a:spLocks noGrp="1"/>
          </p:cNvSpPr>
          <p:nvPr>
            <p:ph type="ctrTitle" hasCustomPrompt="1"/>
          </p:nvPr>
        </p:nvSpPr>
        <p:spPr>
          <a:xfrm>
            <a:off x="479114" y="341396"/>
            <a:ext cx="6720840" cy="662894"/>
          </a:xfrm>
        </p:spPr>
        <p:txBody>
          <a:bodyPr anchor="t">
            <a:normAutofit/>
          </a:bodyPr>
          <a:lstStyle>
            <a:lvl1pPr algn="l">
              <a:defRPr lang="en-US" sz="3600" b="1" kern="1200" dirty="0">
                <a:solidFill>
                  <a:srgbClr val="071376"/>
                </a:solidFill>
                <a:latin typeface="+mn-lt"/>
                <a:ea typeface="+mn-ea"/>
                <a:cs typeface="+mn-cs"/>
              </a:defRPr>
            </a:lvl1pPr>
          </a:lstStyle>
          <a:p>
            <a:r>
              <a:rPr lang="en-US" dirty="0" smtClean="0"/>
              <a:t>Click to edit title</a:t>
            </a:r>
            <a:endParaRPr lang="en-US" dirty="0"/>
          </a:p>
        </p:txBody>
      </p:sp>
      <p:sp>
        <p:nvSpPr>
          <p:cNvPr id="4" name="Subtitle 2"/>
          <p:cNvSpPr>
            <a:spLocks noGrp="1"/>
          </p:cNvSpPr>
          <p:nvPr>
            <p:ph type="subTitle" idx="1" hasCustomPrompt="1"/>
          </p:nvPr>
        </p:nvSpPr>
        <p:spPr>
          <a:xfrm>
            <a:off x="479114" y="1364017"/>
            <a:ext cx="6858000" cy="1655762"/>
          </a:xfrm>
        </p:spPr>
        <p:txBody>
          <a:bodyPr>
            <a:normAutofit/>
          </a:bodyPr>
          <a:lstStyle>
            <a:lvl1pPr marL="457200" indent="-457200" algn="l">
              <a:buFont typeface="Arial" panose="020B0604020202020204" pitchFamily="34" charset="0"/>
              <a:buChar char="•"/>
              <a:defRPr lang="en-US" sz="2400" i="0" kern="1200" smtClean="0">
                <a:solidFill>
                  <a:srgbClr val="6F6F68"/>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text</a:t>
            </a:r>
          </a:p>
          <a:p>
            <a:endParaRPr lang="fr-BE" dirty="0" smtClean="0"/>
          </a:p>
          <a:p>
            <a:endParaRPr lang="en-US" dirty="0"/>
          </a:p>
        </p:txBody>
      </p:sp>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37113" y="116632"/>
            <a:ext cx="1691993" cy="682307"/>
          </a:xfrm>
          <a:prstGeom prst="rect">
            <a:avLst/>
          </a:prstGeom>
        </p:spPr>
      </p:pic>
    </p:spTree>
    <p:extLst>
      <p:ext uri="{BB962C8B-B14F-4D97-AF65-F5344CB8AC3E}">
        <p14:creationId xmlns:p14="http://schemas.microsoft.com/office/powerpoint/2010/main" val="2947896552"/>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544824"/>
            <a:ext cx="9144000" cy="1337310"/>
          </a:xfrm>
          <a:prstGeom prst="rect">
            <a:avLst/>
          </a:prstGeom>
        </p:spPr>
      </p:pic>
      <p:sp>
        <p:nvSpPr>
          <p:cNvPr id="14" name="Slide Number Placeholder 5"/>
          <p:cNvSpPr>
            <a:spLocks noGrp="1"/>
          </p:cNvSpPr>
          <p:nvPr>
            <p:ph type="sldNum" sz="quarter" idx="4"/>
          </p:nvPr>
        </p:nvSpPr>
        <p:spPr>
          <a:xfrm>
            <a:off x="8693150" y="6517009"/>
            <a:ext cx="450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F74254-6991-4C12-A9BC-1CA7E2004E6C}" type="slidenum">
              <a:rPr lang="en-US" smtClean="0">
                <a:solidFill>
                  <a:prstClr val="black">
                    <a:tint val="75000"/>
                  </a:prstClr>
                </a:solidFill>
              </a:rPr>
              <a:pPr/>
              <a:t>‹#›</a:t>
            </a:fld>
            <a:endParaRPr lang="en-US" dirty="0">
              <a:solidFill>
                <a:prstClr val="black">
                  <a:tint val="75000"/>
                </a:prstClr>
              </a:solidFill>
            </a:endParaRPr>
          </a:p>
        </p:txBody>
      </p:sp>
      <p:sp>
        <p:nvSpPr>
          <p:cNvPr id="3" name="Title 1"/>
          <p:cNvSpPr>
            <a:spLocks noGrp="1"/>
          </p:cNvSpPr>
          <p:nvPr>
            <p:ph type="ctrTitle" hasCustomPrompt="1"/>
          </p:nvPr>
        </p:nvSpPr>
        <p:spPr>
          <a:xfrm>
            <a:off x="479114" y="341396"/>
            <a:ext cx="6720840" cy="662894"/>
          </a:xfrm>
        </p:spPr>
        <p:txBody>
          <a:bodyPr anchor="t">
            <a:normAutofit/>
          </a:bodyPr>
          <a:lstStyle>
            <a:lvl1pPr algn="l">
              <a:defRPr lang="en-US" sz="3600" b="1" kern="1200" dirty="0">
                <a:solidFill>
                  <a:srgbClr val="071376"/>
                </a:solidFill>
                <a:latin typeface="+mn-lt"/>
                <a:ea typeface="+mn-ea"/>
                <a:cs typeface="+mn-cs"/>
              </a:defRPr>
            </a:lvl1pPr>
          </a:lstStyle>
          <a:p>
            <a:r>
              <a:rPr lang="en-US" dirty="0" smtClean="0"/>
              <a:t>Click to edit title</a:t>
            </a:r>
            <a:endParaRPr lang="en-US" dirty="0"/>
          </a:p>
        </p:txBody>
      </p:sp>
      <p:sp>
        <p:nvSpPr>
          <p:cNvPr id="4" name="Subtitle 2"/>
          <p:cNvSpPr>
            <a:spLocks noGrp="1"/>
          </p:cNvSpPr>
          <p:nvPr>
            <p:ph type="subTitle" idx="1" hasCustomPrompt="1"/>
          </p:nvPr>
        </p:nvSpPr>
        <p:spPr>
          <a:xfrm>
            <a:off x="479114" y="1364017"/>
            <a:ext cx="6858000" cy="1655762"/>
          </a:xfrm>
        </p:spPr>
        <p:txBody>
          <a:bodyPr>
            <a:normAutofit/>
          </a:bodyPr>
          <a:lstStyle>
            <a:lvl1pPr marL="457200" indent="-457200" algn="l">
              <a:buFont typeface="Arial" panose="020B0604020202020204" pitchFamily="34" charset="0"/>
              <a:buChar char="•"/>
              <a:defRPr lang="en-US" sz="2400" i="0" kern="1200" smtClean="0">
                <a:solidFill>
                  <a:srgbClr val="6F6F68"/>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text</a:t>
            </a:r>
          </a:p>
          <a:p>
            <a:endParaRPr lang="fr-BE" dirty="0" smtClean="0"/>
          </a:p>
          <a:p>
            <a:endParaRPr lang="en-US" dirty="0"/>
          </a:p>
        </p:txBody>
      </p:sp>
    </p:spTree>
    <p:extLst>
      <p:ext uri="{BB962C8B-B14F-4D97-AF65-F5344CB8AC3E}">
        <p14:creationId xmlns:p14="http://schemas.microsoft.com/office/powerpoint/2010/main" val="3529249682"/>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8693150" y="6517009"/>
            <a:ext cx="450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F74254-6991-4C12-A9BC-1CA7E2004E6C}" type="slidenum">
              <a:rPr lang="en-US" smtClean="0">
                <a:solidFill>
                  <a:prstClr val="black">
                    <a:tint val="75000"/>
                  </a:prstClr>
                </a:solidFill>
              </a:rPr>
              <a:pPr/>
              <a:t>‹#›</a:t>
            </a:fld>
            <a:endParaRPr lang="en-US" dirty="0">
              <a:solidFill>
                <a:prstClr val="black">
                  <a:tint val="75000"/>
                </a:prstClr>
              </a:solidFill>
            </a:endParaRPr>
          </a:p>
        </p:txBody>
      </p:sp>
      <p:sp>
        <p:nvSpPr>
          <p:cNvPr id="8" name="Title 1"/>
          <p:cNvSpPr>
            <a:spLocks noGrp="1"/>
          </p:cNvSpPr>
          <p:nvPr>
            <p:ph type="ctrTitle" hasCustomPrompt="1"/>
          </p:nvPr>
        </p:nvSpPr>
        <p:spPr>
          <a:xfrm>
            <a:off x="479114" y="341396"/>
            <a:ext cx="6720840" cy="662894"/>
          </a:xfrm>
        </p:spPr>
        <p:txBody>
          <a:bodyPr anchor="t">
            <a:normAutofit/>
          </a:bodyPr>
          <a:lstStyle>
            <a:lvl1pPr algn="l">
              <a:defRPr lang="en-US" sz="3600" b="1" kern="1200" dirty="0">
                <a:solidFill>
                  <a:srgbClr val="071376"/>
                </a:solidFill>
                <a:latin typeface="+mn-lt"/>
                <a:ea typeface="+mn-ea"/>
                <a:cs typeface="+mn-cs"/>
              </a:defRPr>
            </a:lvl1pPr>
          </a:lstStyle>
          <a:p>
            <a:r>
              <a:rPr lang="en-US" dirty="0" smtClean="0"/>
              <a:t>Click to edit title</a:t>
            </a:r>
            <a:endParaRPr lang="en-US" dirty="0"/>
          </a:p>
        </p:txBody>
      </p:sp>
      <p:sp>
        <p:nvSpPr>
          <p:cNvPr id="9" name="Subtitle 2"/>
          <p:cNvSpPr>
            <a:spLocks noGrp="1"/>
          </p:cNvSpPr>
          <p:nvPr>
            <p:ph type="subTitle" idx="1" hasCustomPrompt="1"/>
          </p:nvPr>
        </p:nvSpPr>
        <p:spPr>
          <a:xfrm>
            <a:off x="479114" y="1364017"/>
            <a:ext cx="6858000" cy="1655762"/>
          </a:xfrm>
        </p:spPr>
        <p:txBody>
          <a:bodyPr>
            <a:normAutofit/>
          </a:bodyPr>
          <a:lstStyle>
            <a:lvl1pPr marL="457200" indent="-457200" algn="l">
              <a:buFont typeface="Arial" panose="020B0604020202020204" pitchFamily="34" charset="0"/>
              <a:buChar char="•"/>
              <a:defRPr lang="en-US" sz="2400" i="0" kern="1200" smtClean="0">
                <a:solidFill>
                  <a:srgbClr val="6F6F68"/>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text</a:t>
            </a:r>
          </a:p>
          <a:p>
            <a:endParaRPr lang="fr-BE" dirty="0" smtClean="0"/>
          </a:p>
          <a:p>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37113" y="116632"/>
            <a:ext cx="1691993" cy="682307"/>
          </a:xfrm>
          <a:prstGeom prst="rect">
            <a:avLst/>
          </a:prstGeom>
        </p:spPr>
      </p:pic>
    </p:spTree>
    <p:extLst>
      <p:ext uri="{BB962C8B-B14F-4D97-AF65-F5344CB8AC3E}">
        <p14:creationId xmlns:p14="http://schemas.microsoft.com/office/powerpoint/2010/main" val="140948209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8693150" y="6517009"/>
            <a:ext cx="450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F74254-6991-4C12-A9BC-1CA7E2004E6C}" type="slidenum">
              <a:rPr lang="en-US" smtClean="0">
                <a:solidFill>
                  <a:prstClr val="black">
                    <a:tint val="75000"/>
                  </a:prstClr>
                </a:solidFill>
              </a:rPr>
              <a:pPr/>
              <a:t>‹#›</a:t>
            </a:fld>
            <a:endParaRPr lang="en-US" dirty="0">
              <a:solidFill>
                <a:prstClr val="black">
                  <a:tint val="75000"/>
                </a:prstClr>
              </a:solidFill>
            </a:endParaRPr>
          </a:p>
        </p:txBody>
      </p:sp>
      <p:sp>
        <p:nvSpPr>
          <p:cNvPr id="8" name="Title 1"/>
          <p:cNvSpPr>
            <a:spLocks noGrp="1"/>
          </p:cNvSpPr>
          <p:nvPr>
            <p:ph type="ctrTitle" hasCustomPrompt="1"/>
          </p:nvPr>
        </p:nvSpPr>
        <p:spPr>
          <a:xfrm>
            <a:off x="479114" y="341396"/>
            <a:ext cx="6720840" cy="662894"/>
          </a:xfrm>
        </p:spPr>
        <p:txBody>
          <a:bodyPr anchor="t">
            <a:normAutofit/>
          </a:bodyPr>
          <a:lstStyle>
            <a:lvl1pPr algn="l">
              <a:defRPr lang="en-US" sz="3600" b="1" kern="1200" dirty="0">
                <a:solidFill>
                  <a:srgbClr val="071376"/>
                </a:solidFill>
                <a:latin typeface="+mn-lt"/>
                <a:ea typeface="+mn-ea"/>
                <a:cs typeface="+mn-cs"/>
              </a:defRPr>
            </a:lvl1pPr>
          </a:lstStyle>
          <a:p>
            <a:r>
              <a:rPr lang="en-US" dirty="0" smtClean="0"/>
              <a:t>Click to edit title</a:t>
            </a:r>
            <a:endParaRPr lang="en-US" dirty="0"/>
          </a:p>
        </p:txBody>
      </p:sp>
      <p:sp>
        <p:nvSpPr>
          <p:cNvPr id="9" name="Subtitle 2"/>
          <p:cNvSpPr>
            <a:spLocks noGrp="1"/>
          </p:cNvSpPr>
          <p:nvPr>
            <p:ph type="subTitle" idx="1" hasCustomPrompt="1"/>
          </p:nvPr>
        </p:nvSpPr>
        <p:spPr>
          <a:xfrm>
            <a:off x="479114" y="1364017"/>
            <a:ext cx="6858000" cy="1655762"/>
          </a:xfrm>
        </p:spPr>
        <p:txBody>
          <a:bodyPr>
            <a:normAutofit/>
          </a:bodyPr>
          <a:lstStyle>
            <a:lvl1pPr marL="457200" indent="-457200" algn="l">
              <a:buFont typeface="Arial" panose="020B0604020202020204" pitchFamily="34" charset="0"/>
              <a:buChar char="•"/>
              <a:defRPr lang="en-US" sz="2400" i="0" kern="1200" smtClean="0">
                <a:solidFill>
                  <a:srgbClr val="6F6F68"/>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text</a:t>
            </a:r>
          </a:p>
          <a:p>
            <a:endParaRPr lang="fr-BE" dirty="0" smtClean="0"/>
          </a:p>
          <a:p>
            <a:endParaRPr lang="en-US" dirty="0"/>
          </a:p>
        </p:txBody>
      </p:sp>
    </p:spTree>
    <p:extLst>
      <p:ext uri="{BB962C8B-B14F-4D97-AF65-F5344CB8AC3E}">
        <p14:creationId xmlns:p14="http://schemas.microsoft.com/office/powerpoint/2010/main" val="2604956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4" name="Slide Number Placeholder 5"/>
          <p:cNvSpPr>
            <a:spLocks noGrp="1"/>
          </p:cNvSpPr>
          <p:nvPr>
            <p:ph type="sldNum" sz="quarter" idx="4"/>
          </p:nvPr>
        </p:nvSpPr>
        <p:spPr>
          <a:xfrm>
            <a:off x="8693150" y="6517009"/>
            <a:ext cx="450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F74254-6991-4C12-A9BC-1CA7E2004E6C}" type="slidenum">
              <a:rPr lang="en-US" smtClean="0">
                <a:solidFill>
                  <a:prstClr val="black">
                    <a:tint val="75000"/>
                  </a:prstClr>
                </a:solidFill>
              </a:rPr>
              <a:pPr/>
              <a:t>‹#›</a:t>
            </a:fld>
            <a:endParaRPr lang="en-US" dirty="0">
              <a:solidFill>
                <a:prstClr val="black">
                  <a:tint val="75000"/>
                </a:prstClr>
              </a:solidFill>
            </a:endParaRPr>
          </a:p>
        </p:txBody>
      </p:sp>
      <p:sp>
        <p:nvSpPr>
          <p:cNvPr id="3" name="Title 1"/>
          <p:cNvSpPr>
            <a:spLocks noGrp="1"/>
          </p:cNvSpPr>
          <p:nvPr>
            <p:ph type="ctrTitle" hasCustomPrompt="1"/>
          </p:nvPr>
        </p:nvSpPr>
        <p:spPr>
          <a:xfrm>
            <a:off x="479114" y="341396"/>
            <a:ext cx="6720840" cy="662894"/>
          </a:xfrm>
        </p:spPr>
        <p:txBody>
          <a:bodyPr anchor="t">
            <a:normAutofit/>
          </a:bodyPr>
          <a:lstStyle>
            <a:lvl1pPr algn="l">
              <a:defRPr lang="en-US" sz="3600" b="1" kern="1200" dirty="0">
                <a:solidFill>
                  <a:srgbClr val="071376"/>
                </a:solidFill>
                <a:latin typeface="+mn-lt"/>
                <a:ea typeface="+mn-ea"/>
                <a:cs typeface="+mn-cs"/>
              </a:defRPr>
            </a:lvl1pPr>
          </a:lstStyle>
          <a:p>
            <a:r>
              <a:rPr lang="en-US" dirty="0" smtClean="0"/>
              <a:t>Click to edit title</a:t>
            </a:r>
            <a:endParaRPr lang="en-US" dirty="0"/>
          </a:p>
        </p:txBody>
      </p:sp>
      <p:sp>
        <p:nvSpPr>
          <p:cNvPr id="4" name="Subtitle 2"/>
          <p:cNvSpPr>
            <a:spLocks noGrp="1"/>
          </p:cNvSpPr>
          <p:nvPr>
            <p:ph type="subTitle" idx="1" hasCustomPrompt="1"/>
          </p:nvPr>
        </p:nvSpPr>
        <p:spPr>
          <a:xfrm>
            <a:off x="479114" y="1364017"/>
            <a:ext cx="6858000" cy="1655762"/>
          </a:xfrm>
        </p:spPr>
        <p:txBody>
          <a:bodyPr>
            <a:normAutofit/>
          </a:bodyPr>
          <a:lstStyle>
            <a:lvl1pPr marL="457200" indent="-457200" algn="l">
              <a:buFont typeface="Arial" panose="020B0604020202020204" pitchFamily="34" charset="0"/>
              <a:buChar char="•"/>
              <a:defRPr lang="en-US" sz="2400" i="0" kern="1200" smtClean="0">
                <a:solidFill>
                  <a:srgbClr val="6F6F68"/>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text</a:t>
            </a:r>
          </a:p>
          <a:p>
            <a:endParaRPr lang="fr-BE" dirty="0" smtClean="0"/>
          </a:p>
          <a:p>
            <a:endParaRPr lang="en-US" dirty="0"/>
          </a:p>
        </p:txBody>
      </p:sp>
    </p:spTree>
    <p:extLst>
      <p:ext uri="{BB962C8B-B14F-4D97-AF65-F5344CB8AC3E}">
        <p14:creationId xmlns:p14="http://schemas.microsoft.com/office/powerpoint/2010/main" val="1211473997"/>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itle Placeholder 12"/>
          <p:cNvSpPr>
            <a:spLocks noGrp="1"/>
          </p:cNvSpPr>
          <p:nvPr>
            <p:ph type="title"/>
          </p:nvPr>
        </p:nvSpPr>
        <p:spPr>
          <a:xfrm>
            <a:off x="972780" y="1924255"/>
            <a:ext cx="6748820" cy="96897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8" name="Text Placeholder 13"/>
          <p:cNvSpPr>
            <a:spLocks noGrp="1"/>
          </p:cNvSpPr>
          <p:nvPr>
            <p:ph idx="1"/>
          </p:nvPr>
        </p:nvSpPr>
        <p:spPr>
          <a:xfrm>
            <a:off x="972780" y="3241073"/>
            <a:ext cx="6748820" cy="970023"/>
          </a:xfrm>
          <a:prstGeom prst="rect">
            <a:avLst/>
          </a:prstGeom>
        </p:spPr>
        <p:txBody>
          <a:bodyPr vert="horz" lIns="91440" tIns="45720" rIns="91440" bIns="45720" rtlCol="0">
            <a:normAutofit/>
          </a:bodyPr>
          <a:lstStyle/>
          <a:p>
            <a:pPr lvl="0"/>
            <a:r>
              <a:rPr lang="en-US" dirty="0" smtClean="0"/>
              <a:t>Click to edit Master text styles</a:t>
            </a:r>
          </a:p>
          <a:p>
            <a:pPr lvl="0"/>
            <a:endParaRPr lang="en-US" dirty="0" smtClean="0"/>
          </a:p>
          <a:p>
            <a:pPr lvl="0"/>
            <a:endParaRPr lang="en-US" dirty="0" smtClean="0"/>
          </a:p>
        </p:txBody>
      </p:sp>
    </p:spTree>
    <p:extLst>
      <p:ext uri="{BB962C8B-B14F-4D97-AF65-F5344CB8AC3E}">
        <p14:creationId xmlns:p14="http://schemas.microsoft.com/office/powerpoint/2010/main" val="4599212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Box 7"/>
          <p:cNvSpPr txBox="1"/>
          <p:nvPr userDrawn="1"/>
        </p:nvSpPr>
        <p:spPr>
          <a:xfrm>
            <a:off x="187060" y="1145574"/>
            <a:ext cx="2009536" cy="646331"/>
          </a:xfrm>
          <a:prstGeom prst="rect">
            <a:avLst/>
          </a:prstGeom>
          <a:noFill/>
        </p:spPr>
        <p:txBody>
          <a:bodyPr wrap="square" rtlCol="0">
            <a:spAutoFit/>
          </a:bodyPr>
          <a:lstStyle/>
          <a:p>
            <a:pPr algn="ctr"/>
            <a:r>
              <a:rPr lang="en-US" sz="1200" b="1" dirty="0">
                <a:solidFill>
                  <a:srgbClr val="071376"/>
                </a:solidFill>
              </a:rPr>
              <a:t>1st Meeting of the</a:t>
            </a:r>
          </a:p>
          <a:p>
            <a:pPr algn="ctr"/>
            <a:r>
              <a:rPr lang="en-US" sz="1200" b="1" dirty="0">
                <a:solidFill>
                  <a:srgbClr val="071376"/>
                </a:solidFill>
              </a:rPr>
              <a:t>European Rural Networks’ Assembly</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6352" y="260568"/>
            <a:ext cx="1724319" cy="885006"/>
          </a:xfrm>
          <a:prstGeom prst="rect">
            <a:avLst/>
          </a:prstGeom>
        </p:spPr>
      </p:pic>
      <p:sp>
        <p:nvSpPr>
          <p:cNvPr id="10" name="TextBox 9"/>
          <p:cNvSpPr txBox="1"/>
          <p:nvPr userDrawn="1"/>
        </p:nvSpPr>
        <p:spPr>
          <a:xfrm>
            <a:off x="206314" y="1748064"/>
            <a:ext cx="1971029" cy="261610"/>
          </a:xfrm>
          <a:prstGeom prst="rect">
            <a:avLst/>
          </a:prstGeom>
          <a:noFill/>
        </p:spPr>
        <p:txBody>
          <a:bodyPr wrap="square" rtlCol="0">
            <a:spAutoFit/>
          </a:bodyPr>
          <a:lstStyle>
            <a:defPPr>
              <a:defRPr lang="en-US"/>
            </a:defPPr>
            <a:lvl1pPr algn="ctr">
              <a:defRPr sz="1400">
                <a:solidFill>
                  <a:srgbClr val="6F6F68"/>
                </a:solidFill>
              </a:defRPr>
            </a:lvl1pPr>
          </a:lstStyle>
          <a:p>
            <a:r>
              <a:rPr lang="fr-BE" sz="1050" i="1" dirty="0"/>
              <a:t>Brussels - </a:t>
            </a:r>
            <a:r>
              <a:rPr lang="en-US" sz="1050" i="1" dirty="0"/>
              <a:t>26 January 2015</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921375" y="158392"/>
            <a:ext cx="1151611" cy="464394"/>
          </a:xfrm>
          <a:prstGeom prst="rect">
            <a:avLst/>
          </a:prstGeom>
        </p:spPr>
      </p:pic>
      <p:pic>
        <p:nvPicPr>
          <p:cNvPr id="12" name="Picture 2" descr="http://ec.europa.eu/eip/agriculture/sites/agri-eip/themes/agri_theme/images/logo/logo_en.gif"/>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131050" y="70405"/>
            <a:ext cx="724048" cy="94441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ttp://admin.interact-eu.net/downloads/7488/7488"/>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913162" y="70405"/>
            <a:ext cx="1154443" cy="854934"/>
          </a:xfrm>
          <a:prstGeom prst="rect">
            <a:avLst/>
          </a:prstGeom>
          <a:noFill/>
          <a:extLst>
            <a:ext uri="{909E8E84-426E-40DD-AFC4-6F175D3DCCD1}">
              <a14:hiddenFill xmlns:a14="http://schemas.microsoft.com/office/drawing/2010/main">
                <a:solidFill>
                  <a:srgbClr val="FFFFFF"/>
                </a:solidFill>
              </a14:hiddenFill>
            </a:ext>
          </a:extLst>
        </p:spPr>
      </p:pic>
      <p:sp>
        <p:nvSpPr>
          <p:cNvPr id="14" name="Slide Number Placeholder 5"/>
          <p:cNvSpPr>
            <a:spLocks noGrp="1"/>
          </p:cNvSpPr>
          <p:nvPr>
            <p:ph type="sldNum" sz="quarter" idx="4"/>
          </p:nvPr>
        </p:nvSpPr>
        <p:spPr>
          <a:xfrm>
            <a:off x="8693150" y="6517009"/>
            <a:ext cx="450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solidFill>
                  <a:prstClr val="black">
                    <a:tint val="75000"/>
                  </a:prstClr>
                </a:solidFill>
              </a:rPr>
              <a:t>1</a:t>
            </a:r>
            <a:endParaRPr lang="en-US" dirty="0">
              <a:solidFill>
                <a:prstClr val="black">
                  <a:tint val="75000"/>
                </a:prstClr>
              </a:solidFill>
            </a:endParaRPr>
          </a:p>
        </p:txBody>
      </p:sp>
    </p:spTree>
    <p:extLst>
      <p:ext uri="{BB962C8B-B14F-4D97-AF65-F5344CB8AC3E}">
        <p14:creationId xmlns:p14="http://schemas.microsoft.com/office/powerpoint/2010/main" val="3451623118"/>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79114" y="341396"/>
            <a:ext cx="6720840" cy="662894"/>
          </a:xfrm>
        </p:spPr>
        <p:txBody>
          <a:bodyPr anchor="t">
            <a:normAutofit/>
          </a:bodyPr>
          <a:lstStyle>
            <a:lvl1pPr algn="l">
              <a:defRPr lang="en-US" sz="3600" b="1" kern="1200" dirty="0">
                <a:solidFill>
                  <a:srgbClr val="071376"/>
                </a:solidFill>
                <a:latin typeface="+mn-lt"/>
                <a:ea typeface="+mn-ea"/>
                <a:cs typeface="+mn-cs"/>
              </a:defRPr>
            </a:lvl1pPr>
          </a:lstStyle>
          <a:p>
            <a:r>
              <a:rPr lang="en-US" dirty="0" smtClean="0"/>
              <a:t>Click to edit title</a:t>
            </a:r>
            <a:endParaRPr lang="en-US" dirty="0"/>
          </a:p>
        </p:txBody>
      </p:sp>
      <p:sp>
        <p:nvSpPr>
          <p:cNvPr id="3" name="Subtitle 2"/>
          <p:cNvSpPr>
            <a:spLocks noGrp="1"/>
          </p:cNvSpPr>
          <p:nvPr>
            <p:ph type="subTitle" idx="1" hasCustomPrompt="1"/>
          </p:nvPr>
        </p:nvSpPr>
        <p:spPr>
          <a:xfrm>
            <a:off x="479114" y="1364017"/>
            <a:ext cx="6858000" cy="1655762"/>
          </a:xfrm>
        </p:spPr>
        <p:txBody>
          <a:bodyPr>
            <a:normAutofit/>
          </a:bodyPr>
          <a:lstStyle>
            <a:lvl1pPr marL="457200" indent="-457200" algn="l">
              <a:buFont typeface="Arial" panose="020B0604020202020204" pitchFamily="34" charset="0"/>
              <a:buChar char="•"/>
              <a:defRPr lang="en-US" sz="2400" i="0" kern="1200" smtClean="0">
                <a:solidFill>
                  <a:srgbClr val="6F6F68"/>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text</a:t>
            </a:r>
          </a:p>
          <a:p>
            <a:endParaRPr lang="fr-BE" dirty="0" smtClean="0"/>
          </a:p>
          <a:p>
            <a:endParaRPr lang="en-US" dirty="0"/>
          </a:p>
        </p:txBody>
      </p:sp>
      <p:sp>
        <p:nvSpPr>
          <p:cNvPr id="9" name="TextBox 8"/>
          <p:cNvSpPr txBox="1"/>
          <p:nvPr userDrawn="1"/>
        </p:nvSpPr>
        <p:spPr>
          <a:xfrm>
            <a:off x="7368540" y="675723"/>
            <a:ext cx="1972508" cy="553998"/>
          </a:xfrm>
          <a:prstGeom prst="rect">
            <a:avLst/>
          </a:prstGeom>
          <a:noFill/>
        </p:spPr>
        <p:txBody>
          <a:bodyPr wrap="square" rtlCol="0">
            <a:spAutoFit/>
          </a:bodyPr>
          <a:lstStyle/>
          <a:p>
            <a:pPr algn="ctr"/>
            <a:r>
              <a:rPr lang="en-US" sz="1000" b="1" dirty="0">
                <a:solidFill>
                  <a:srgbClr val="071376"/>
                </a:solidFill>
              </a:rPr>
              <a:t>1st Meeting of the</a:t>
            </a:r>
          </a:p>
          <a:p>
            <a:pPr algn="ctr"/>
            <a:r>
              <a:rPr lang="en-US" sz="1000" b="1" dirty="0">
                <a:solidFill>
                  <a:srgbClr val="071376"/>
                </a:solidFill>
              </a:rPr>
              <a:t>European Rural Networks’ Assembly</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81912" y="120823"/>
            <a:ext cx="1136023" cy="583063"/>
          </a:xfrm>
          <a:prstGeom prst="rect">
            <a:avLst/>
          </a:prstGeom>
        </p:spPr>
      </p:pic>
      <p:sp>
        <p:nvSpPr>
          <p:cNvPr id="17" name="Slide Number Placeholder 5"/>
          <p:cNvSpPr>
            <a:spLocks noGrp="1"/>
          </p:cNvSpPr>
          <p:nvPr>
            <p:ph type="sldNum" sz="quarter" idx="4"/>
          </p:nvPr>
        </p:nvSpPr>
        <p:spPr>
          <a:xfrm>
            <a:off x="8693150" y="6517009"/>
            <a:ext cx="450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F74254-6991-4C12-A9BC-1CA7E2004E6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53834537"/>
      </p:ext>
    </p:extLst>
  </p:cSld>
  <p:clrMapOvr>
    <a:masterClrMapping/>
  </p:clrMapOvr>
  <p:timing>
    <p:tnLst>
      <p:par>
        <p:cTn id="1" dur="indefinite" restart="never" nodeType="tmRoot"/>
      </p:par>
    </p:tnLst>
  </p:timing>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4" name="Slide Number Placeholder 5"/>
          <p:cNvSpPr>
            <a:spLocks noGrp="1"/>
          </p:cNvSpPr>
          <p:nvPr>
            <p:ph type="sldNum" sz="quarter" idx="4"/>
          </p:nvPr>
        </p:nvSpPr>
        <p:spPr>
          <a:xfrm>
            <a:off x="8693150" y="6517009"/>
            <a:ext cx="450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F74254-6991-4C12-A9BC-1CA7E2004E6C}" type="slidenum">
              <a:rPr lang="en-US" smtClean="0">
                <a:solidFill>
                  <a:prstClr val="black">
                    <a:tint val="75000"/>
                  </a:prstClr>
                </a:solidFill>
              </a:rPr>
              <a:pPr/>
              <a:t>‹#›</a:t>
            </a:fld>
            <a:endParaRPr lang="en-US" dirty="0">
              <a:solidFill>
                <a:prstClr val="black">
                  <a:tint val="75000"/>
                </a:prstClr>
              </a:solidFill>
            </a:endParaRPr>
          </a:p>
        </p:txBody>
      </p:sp>
      <p:sp>
        <p:nvSpPr>
          <p:cNvPr id="3" name="Title 1"/>
          <p:cNvSpPr>
            <a:spLocks noGrp="1"/>
          </p:cNvSpPr>
          <p:nvPr>
            <p:ph type="ctrTitle" hasCustomPrompt="1"/>
          </p:nvPr>
        </p:nvSpPr>
        <p:spPr>
          <a:xfrm>
            <a:off x="479114" y="341396"/>
            <a:ext cx="6720840" cy="662894"/>
          </a:xfrm>
        </p:spPr>
        <p:txBody>
          <a:bodyPr anchor="t">
            <a:normAutofit/>
          </a:bodyPr>
          <a:lstStyle>
            <a:lvl1pPr algn="l">
              <a:defRPr lang="en-US" sz="3600" b="1" kern="1200" dirty="0">
                <a:solidFill>
                  <a:srgbClr val="071376"/>
                </a:solidFill>
                <a:latin typeface="+mn-lt"/>
                <a:ea typeface="+mn-ea"/>
                <a:cs typeface="+mn-cs"/>
              </a:defRPr>
            </a:lvl1pPr>
          </a:lstStyle>
          <a:p>
            <a:r>
              <a:rPr lang="en-US" dirty="0" smtClean="0"/>
              <a:t>Click to edit title</a:t>
            </a:r>
            <a:endParaRPr lang="en-US" dirty="0"/>
          </a:p>
        </p:txBody>
      </p:sp>
      <p:sp>
        <p:nvSpPr>
          <p:cNvPr id="4" name="Subtitle 2"/>
          <p:cNvSpPr>
            <a:spLocks noGrp="1"/>
          </p:cNvSpPr>
          <p:nvPr>
            <p:ph type="subTitle" idx="1" hasCustomPrompt="1"/>
          </p:nvPr>
        </p:nvSpPr>
        <p:spPr>
          <a:xfrm>
            <a:off x="479114" y="1364017"/>
            <a:ext cx="6858000" cy="1655762"/>
          </a:xfrm>
        </p:spPr>
        <p:txBody>
          <a:bodyPr>
            <a:normAutofit/>
          </a:bodyPr>
          <a:lstStyle>
            <a:lvl1pPr marL="457200" indent="-457200" algn="l">
              <a:buFont typeface="Arial" panose="020B0604020202020204" pitchFamily="34" charset="0"/>
              <a:buChar char="•"/>
              <a:defRPr lang="en-US" sz="2400" i="0" kern="1200" smtClean="0">
                <a:solidFill>
                  <a:srgbClr val="6F6F68"/>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text</a:t>
            </a:r>
          </a:p>
          <a:p>
            <a:endParaRPr lang="fr-BE" dirty="0" smtClean="0"/>
          </a:p>
          <a:p>
            <a:endParaRPr lang="en-US" dirty="0"/>
          </a:p>
        </p:txBody>
      </p:sp>
    </p:spTree>
    <p:extLst>
      <p:ext uri="{BB962C8B-B14F-4D97-AF65-F5344CB8AC3E}">
        <p14:creationId xmlns:p14="http://schemas.microsoft.com/office/powerpoint/2010/main" val="1379350590"/>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42A62A"/>
                </a:solidFil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xfrm>
            <a:off x="457200" y="6524625"/>
            <a:ext cx="2133600" cy="196850"/>
          </a:xfrm>
          <a:prstGeom prst="rect">
            <a:avLst/>
          </a:prstGeom>
          <a:ln/>
        </p:spPr>
        <p:txBody>
          <a:bodyPr/>
          <a:lstStyle>
            <a:lvl1pPr>
              <a:defRPr/>
            </a:lvl1pPr>
          </a:lstStyle>
          <a:p>
            <a:pPr>
              <a:defRPr/>
            </a:pPr>
            <a:endParaRPr lang="en-GB">
              <a:solidFill>
                <a:prstClr val="black"/>
              </a:solidFill>
            </a:endParaRPr>
          </a:p>
        </p:txBody>
      </p:sp>
      <p:sp>
        <p:nvSpPr>
          <p:cNvPr id="5" name="Rectangle 5"/>
          <p:cNvSpPr>
            <a:spLocks noGrp="1" noChangeArrowheads="1"/>
          </p:cNvSpPr>
          <p:nvPr>
            <p:ph type="ftr" sz="quarter" idx="11"/>
          </p:nvPr>
        </p:nvSpPr>
        <p:spPr>
          <a:xfrm>
            <a:off x="5853113" y="6524625"/>
            <a:ext cx="2895600" cy="196850"/>
          </a:xfrm>
          <a:prstGeom prst="rect">
            <a:avLst/>
          </a:prstGeom>
          <a:ln/>
        </p:spPr>
        <p:txBody>
          <a:bodyPr/>
          <a:lstStyle>
            <a:lvl1pPr>
              <a:defRPr/>
            </a:lvl1pPr>
          </a:lstStyle>
          <a:p>
            <a:pPr>
              <a:defRPr/>
            </a:pPr>
            <a:endParaRPr lang="en-GB">
              <a:solidFill>
                <a:prstClr val="black"/>
              </a:solidFill>
            </a:endParaRPr>
          </a:p>
        </p:txBody>
      </p:sp>
      <p:sp>
        <p:nvSpPr>
          <p:cNvPr id="6" name="Rectangle 6"/>
          <p:cNvSpPr>
            <a:spLocks noGrp="1" noChangeArrowheads="1"/>
          </p:cNvSpPr>
          <p:nvPr>
            <p:ph type="sldNum" sz="quarter" idx="12"/>
          </p:nvPr>
        </p:nvSpPr>
        <p:spPr>
          <a:xfrm>
            <a:off x="4286250" y="6635750"/>
            <a:ext cx="628650" cy="238125"/>
          </a:xfrm>
          <a:prstGeom prst="rect">
            <a:avLst/>
          </a:prstGeom>
          <a:ln/>
        </p:spPr>
        <p:txBody>
          <a:bodyPr/>
          <a:lstStyle>
            <a:lvl1pPr>
              <a:defRPr/>
            </a:lvl1pPr>
          </a:lstStyle>
          <a:p>
            <a:pPr>
              <a:defRPr/>
            </a:pPr>
            <a:fld id="{CE98FA4A-C563-4CA7-8A8C-8BB74B39A2BD}" type="slidenum">
              <a:rPr lang="en-GB" altLang="da-DK">
                <a:solidFill>
                  <a:prstClr val="black"/>
                </a:solidFill>
              </a:rPr>
              <a:pPr>
                <a:defRPr/>
              </a:pPr>
              <a:t>‹#›</a:t>
            </a:fld>
            <a:endParaRPr lang="en-GB" altLang="da-DK">
              <a:solidFill>
                <a:prstClr val="black"/>
              </a:solidFill>
            </a:endParaRPr>
          </a:p>
        </p:txBody>
      </p:sp>
    </p:spTree>
    <p:extLst>
      <p:ext uri="{BB962C8B-B14F-4D97-AF65-F5344CB8AC3E}">
        <p14:creationId xmlns:p14="http://schemas.microsoft.com/office/powerpoint/2010/main" val="24320772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8" name="Title 1"/>
          <p:cNvSpPr>
            <a:spLocks noGrp="1"/>
          </p:cNvSpPr>
          <p:nvPr>
            <p:ph type="title"/>
          </p:nvPr>
        </p:nvSpPr>
        <p:spPr>
          <a:xfrm>
            <a:off x="928662" y="86718"/>
            <a:ext cx="8143932" cy="698500"/>
          </a:xfrm>
        </p:spPr>
        <p:txBody>
          <a:bodyPr/>
          <a:lstStyle/>
          <a:p>
            <a:r>
              <a:rPr lang="en-US" smtClean="0"/>
              <a:t>Click to edit Master title style</a:t>
            </a:r>
            <a:endParaRPr lang="en-GB"/>
          </a:p>
        </p:txBody>
      </p:sp>
      <p:sp>
        <p:nvSpPr>
          <p:cNvPr id="11" name="Content Placeholder 10"/>
          <p:cNvSpPr>
            <a:spLocks noGrp="1"/>
          </p:cNvSpPr>
          <p:nvPr>
            <p:ph sz="quarter" idx="11"/>
          </p:nvPr>
        </p:nvSpPr>
        <p:spPr>
          <a:xfrm>
            <a:off x="142844" y="1009650"/>
            <a:ext cx="8929750" cy="54181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7"/>
          <p:cNvSpPr>
            <a:spLocks noGrp="1" noChangeArrowheads="1"/>
          </p:cNvSpPr>
          <p:nvPr>
            <p:ph type="ftr" sz="quarter" idx="12"/>
          </p:nvPr>
        </p:nvSpPr>
        <p:spPr>
          <a:xfrm>
            <a:off x="163513" y="6537325"/>
            <a:ext cx="8297862" cy="306388"/>
          </a:xfrm>
          <a:prstGeom prst="rect">
            <a:avLst/>
          </a:prstGeom>
          <a:ln/>
        </p:spPr>
        <p:txBody>
          <a:bodyPr/>
          <a:lstStyle>
            <a:lvl1pPr>
              <a:defRPr/>
            </a:lvl1pPr>
          </a:lstStyle>
          <a:p>
            <a:pPr>
              <a:defRPr/>
            </a:pPr>
            <a:r>
              <a:rPr lang="en-GB">
                <a:solidFill>
                  <a:prstClr val="black"/>
                </a:solidFill>
              </a:rPr>
              <a:t>FARNET Template presentation</a:t>
            </a:r>
            <a:endParaRPr lang="en-GB" dirty="0">
              <a:solidFill>
                <a:prstClr val="black"/>
              </a:solidFill>
            </a:endParaRPr>
          </a:p>
        </p:txBody>
      </p:sp>
    </p:spTree>
    <p:extLst>
      <p:ext uri="{BB962C8B-B14F-4D97-AF65-F5344CB8AC3E}">
        <p14:creationId xmlns:p14="http://schemas.microsoft.com/office/powerpoint/2010/main" val="157039639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8" name="Title 1"/>
          <p:cNvSpPr>
            <a:spLocks noGrp="1"/>
          </p:cNvSpPr>
          <p:nvPr>
            <p:ph type="title"/>
          </p:nvPr>
        </p:nvSpPr>
        <p:spPr>
          <a:xfrm>
            <a:off x="928662" y="86718"/>
            <a:ext cx="8143932" cy="698500"/>
          </a:xfrm>
        </p:spPr>
        <p:txBody>
          <a:bodyPr/>
          <a:lstStyle/>
          <a:p>
            <a:r>
              <a:rPr lang="en-US" smtClean="0"/>
              <a:t>Click to edit Master title style</a:t>
            </a:r>
            <a:endParaRPr lang="en-GB"/>
          </a:p>
        </p:txBody>
      </p:sp>
      <p:sp>
        <p:nvSpPr>
          <p:cNvPr id="11" name="Content Placeholder 10"/>
          <p:cNvSpPr>
            <a:spLocks noGrp="1"/>
          </p:cNvSpPr>
          <p:nvPr>
            <p:ph sz="quarter" idx="11"/>
          </p:nvPr>
        </p:nvSpPr>
        <p:spPr>
          <a:xfrm>
            <a:off x="142844" y="1009650"/>
            <a:ext cx="8929750" cy="54181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7"/>
          <p:cNvSpPr>
            <a:spLocks noGrp="1" noChangeArrowheads="1"/>
          </p:cNvSpPr>
          <p:nvPr>
            <p:ph type="ftr" sz="quarter" idx="12"/>
          </p:nvPr>
        </p:nvSpPr>
        <p:spPr>
          <a:xfrm>
            <a:off x="163513" y="6537325"/>
            <a:ext cx="8297862" cy="306388"/>
          </a:xfrm>
          <a:prstGeom prst="rect">
            <a:avLst/>
          </a:prstGeom>
          <a:ln/>
        </p:spPr>
        <p:txBody>
          <a:bodyPr/>
          <a:lstStyle>
            <a:lvl1pPr>
              <a:defRPr/>
            </a:lvl1pPr>
          </a:lstStyle>
          <a:p>
            <a:pPr>
              <a:defRPr/>
            </a:pPr>
            <a:r>
              <a:rPr lang="en-GB">
                <a:solidFill>
                  <a:prstClr val="black"/>
                </a:solidFill>
              </a:rPr>
              <a:t>FARNET Template presentation</a:t>
            </a:r>
            <a:endParaRPr lang="en-GB" dirty="0">
              <a:solidFill>
                <a:prstClr val="black"/>
              </a:solidFill>
            </a:endParaRPr>
          </a:p>
        </p:txBody>
      </p:sp>
    </p:spTree>
    <p:extLst>
      <p:ext uri="{BB962C8B-B14F-4D97-AF65-F5344CB8AC3E}">
        <p14:creationId xmlns:p14="http://schemas.microsoft.com/office/powerpoint/2010/main" val="135463970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8AB03B6D-16EB-4708-A7AD-81EA07C08136}" type="datetimeFigureOut">
              <a:rPr lang="en-GB">
                <a:solidFill>
                  <a:prstClr val="black"/>
                </a:solidFill>
              </a:rPr>
              <a:pPr/>
              <a:t>03/03/2016</a:t>
            </a:fld>
            <a:endParaRPr lang="en-GB">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C5C8B4E8-5EF5-4201-9E5A-736CD27348BA}" type="slidenum">
              <a:rPr lang="en-GB">
                <a:solidFill>
                  <a:prstClr val="black"/>
                </a:solidFill>
              </a:rPr>
              <a:pPr/>
              <a:t>‹#›</a:t>
            </a:fld>
            <a:endParaRPr lang="en-GB">
              <a:solidFill>
                <a:prstClr val="black"/>
              </a:solidFill>
            </a:endParaRPr>
          </a:p>
        </p:txBody>
      </p:sp>
    </p:spTree>
    <p:extLst>
      <p:ext uri="{BB962C8B-B14F-4D97-AF65-F5344CB8AC3E}">
        <p14:creationId xmlns:p14="http://schemas.microsoft.com/office/powerpoint/2010/main" val="304499566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8" name="Title 1"/>
          <p:cNvSpPr>
            <a:spLocks noGrp="1"/>
          </p:cNvSpPr>
          <p:nvPr>
            <p:ph type="title"/>
          </p:nvPr>
        </p:nvSpPr>
        <p:spPr>
          <a:xfrm>
            <a:off x="928662" y="86718"/>
            <a:ext cx="8143932" cy="698500"/>
          </a:xfrm>
        </p:spPr>
        <p:txBody>
          <a:bodyPr/>
          <a:lstStyle/>
          <a:p>
            <a:r>
              <a:rPr lang="en-US" smtClean="0"/>
              <a:t>Click to edit Master title style</a:t>
            </a:r>
            <a:endParaRPr lang="en-GB"/>
          </a:p>
        </p:txBody>
      </p:sp>
      <p:sp>
        <p:nvSpPr>
          <p:cNvPr id="11" name="Content Placeholder 10"/>
          <p:cNvSpPr>
            <a:spLocks noGrp="1"/>
          </p:cNvSpPr>
          <p:nvPr>
            <p:ph sz="quarter" idx="11"/>
          </p:nvPr>
        </p:nvSpPr>
        <p:spPr>
          <a:xfrm>
            <a:off x="142844" y="1009650"/>
            <a:ext cx="8929750" cy="54181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7"/>
          <p:cNvSpPr>
            <a:spLocks noGrp="1" noChangeArrowheads="1"/>
          </p:cNvSpPr>
          <p:nvPr>
            <p:ph type="ftr" sz="quarter" idx="12"/>
          </p:nvPr>
        </p:nvSpPr>
        <p:spPr>
          <a:xfrm>
            <a:off x="163513" y="6537325"/>
            <a:ext cx="8297862" cy="306388"/>
          </a:xfrm>
          <a:prstGeom prst="rect">
            <a:avLst/>
          </a:prstGeom>
          <a:ln/>
        </p:spPr>
        <p:txBody>
          <a:bodyPr/>
          <a:lstStyle>
            <a:lvl1pPr>
              <a:defRPr/>
            </a:lvl1pPr>
          </a:lstStyle>
          <a:p>
            <a:pPr>
              <a:defRPr/>
            </a:pPr>
            <a:r>
              <a:rPr lang="en-GB">
                <a:solidFill>
                  <a:prstClr val="black"/>
                </a:solidFill>
              </a:rPr>
              <a:t>FARNET Template presentation</a:t>
            </a:r>
            <a:endParaRPr lang="en-GB" dirty="0">
              <a:solidFill>
                <a:prstClr val="black"/>
              </a:solidFill>
            </a:endParaRPr>
          </a:p>
        </p:txBody>
      </p:sp>
    </p:spTree>
    <p:extLst>
      <p:ext uri="{BB962C8B-B14F-4D97-AF65-F5344CB8AC3E}">
        <p14:creationId xmlns:p14="http://schemas.microsoft.com/office/powerpoint/2010/main" val="872819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42A62A"/>
                </a:solidFil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xfrm>
            <a:off x="457200" y="6524625"/>
            <a:ext cx="2133600" cy="196850"/>
          </a:xfrm>
          <a:prstGeom prst="rect">
            <a:avLst/>
          </a:prstGeom>
          <a:ln/>
        </p:spPr>
        <p:txBody>
          <a:bodyPr/>
          <a:lstStyle>
            <a:lvl1pPr>
              <a:defRPr/>
            </a:lvl1pPr>
          </a:lstStyle>
          <a:p>
            <a:pPr>
              <a:defRPr/>
            </a:pPr>
            <a:endParaRPr lang="en-GB">
              <a:solidFill>
                <a:prstClr val="black"/>
              </a:solidFill>
            </a:endParaRPr>
          </a:p>
        </p:txBody>
      </p:sp>
      <p:sp>
        <p:nvSpPr>
          <p:cNvPr id="5" name="Rectangle 5"/>
          <p:cNvSpPr>
            <a:spLocks noGrp="1" noChangeArrowheads="1"/>
          </p:cNvSpPr>
          <p:nvPr>
            <p:ph type="ftr" sz="quarter" idx="11"/>
          </p:nvPr>
        </p:nvSpPr>
        <p:spPr>
          <a:xfrm>
            <a:off x="5853113" y="6524625"/>
            <a:ext cx="2895600" cy="196850"/>
          </a:xfrm>
          <a:prstGeom prst="rect">
            <a:avLst/>
          </a:prstGeom>
          <a:ln/>
        </p:spPr>
        <p:txBody>
          <a:bodyPr/>
          <a:lstStyle>
            <a:lvl1pPr>
              <a:defRPr/>
            </a:lvl1pPr>
          </a:lstStyle>
          <a:p>
            <a:pPr>
              <a:defRPr/>
            </a:pPr>
            <a:endParaRPr lang="en-GB">
              <a:solidFill>
                <a:prstClr val="black"/>
              </a:solidFill>
            </a:endParaRPr>
          </a:p>
        </p:txBody>
      </p:sp>
      <p:sp>
        <p:nvSpPr>
          <p:cNvPr id="6" name="Rectangle 6"/>
          <p:cNvSpPr>
            <a:spLocks noGrp="1" noChangeArrowheads="1"/>
          </p:cNvSpPr>
          <p:nvPr>
            <p:ph type="sldNum" sz="quarter" idx="12"/>
          </p:nvPr>
        </p:nvSpPr>
        <p:spPr>
          <a:xfrm>
            <a:off x="4286250" y="6635750"/>
            <a:ext cx="628650" cy="238125"/>
          </a:xfrm>
          <a:prstGeom prst="rect">
            <a:avLst/>
          </a:prstGeom>
          <a:ln/>
        </p:spPr>
        <p:txBody>
          <a:bodyPr/>
          <a:lstStyle>
            <a:lvl1pPr>
              <a:defRPr/>
            </a:lvl1pPr>
          </a:lstStyle>
          <a:p>
            <a:pPr>
              <a:defRPr/>
            </a:pPr>
            <a:fld id="{CE98FA4A-C563-4CA7-8A8C-8BB74B39A2BD}" type="slidenum">
              <a:rPr lang="en-GB" altLang="da-DK">
                <a:solidFill>
                  <a:prstClr val="black"/>
                </a:solidFill>
              </a:rPr>
              <a:pPr>
                <a:defRPr/>
              </a:pPr>
              <a:t>‹#›</a:t>
            </a:fld>
            <a:endParaRPr lang="en-GB" altLang="da-DK">
              <a:solidFill>
                <a:prstClr val="black"/>
              </a:solidFill>
            </a:endParaRPr>
          </a:p>
        </p:txBody>
      </p:sp>
    </p:spTree>
    <p:extLst>
      <p:ext uri="{BB962C8B-B14F-4D97-AF65-F5344CB8AC3E}">
        <p14:creationId xmlns:p14="http://schemas.microsoft.com/office/powerpoint/2010/main" val="2639553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8" name="Title 1"/>
          <p:cNvSpPr>
            <a:spLocks noGrp="1"/>
          </p:cNvSpPr>
          <p:nvPr>
            <p:ph type="title"/>
          </p:nvPr>
        </p:nvSpPr>
        <p:spPr>
          <a:xfrm>
            <a:off x="928662" y="86718"/>
            <a:ext cx="8143932" cy="698500"/>
          </a:xfrm>
        </p:spPr>
        <p:txBody>
          <a:bodyPr/>
          <a:lstStyle/>
          <a:p>
            <a:r>
              <a:rPr lang="en-US" smtClean="0"/>
              <a:t>Click to edit Master title style</a:t>
            </a:r>
            <a:endParaRPr lang="en-GB"/>
          </a:p>
        </p:txBody>
      </p:sp>
      <p:sp>
        <p:nvSpPr>
          <p:cNvPr id="11" name="Content Placeholder 10"/>
          <p:cNvSpPr>
            <a:spLocks noGrp="1"/>
          </p:cNvSpPr>
          <p:nvPr>
            <p:ph sz="quarter" idx="11"/>
          </p:nvPr>
        </p:nvSpPr>
        <p:spPr>
          <a:xfrm>
            <a:off x="142844" y="1009650"/>
            <a:ext cx="8929750" cy="54181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7"/>
          <p:cNvSpPr>
            <a:spLocks noGrp="1" noChangeArrowheads="1"/>
          </p:cNvSpPr>
          <p:nvPr>
            <p:ph type="ftr" sz="quarter" idx="12"/>
          </p:nvPr>
        </p:nvSpPr>
        <p:spPr>
          <a:xfrm>
            <a:off x="163513" y="6537325"/>
            <a:ext cx="8297862" cy="306388"/>
          </a:xfrm>
          <a:prstGeom prst="rect">
            <a:avLst/>
          </a:prstGeom>
          <a:ln/>
        </p:spPr>
        <p:txBody>
          <a:bodyPr/>
          <a:lstStyle>
            <a:lvl1pPr>
              <a:defRPr/>
            </a:lvl1pPr>
          </a:lstStyle>
          <a:p>
            <a:pPr>
              <a:defRPr/>
            </a:pPr>
            <a:r>
              <a:rPr lang="en-GB">
                <a:solidFill>
                  <a:prstClr val="black"/>
                </a:solidFill>
              </a:rPr>
              <a:t>FARNET Template presentation</a:t>
            </a:r>
            <a:endParaRPr lang="en-GB" dirty="0">
              <a:solidFill>
                <a:prstClr val="black"/>
              </a:solidFill>
            </a:endParaRPr>
          </a:p>
        </p:txBody>
      </p:sp>
    </p:spTree>
    <p:extLst>
      <p:ext uri="{BB962C8B-B14F-4D97-AF65-F5344CB8AC3E}">
        <p14:creationId xmlns:p14="http://schemas.microsoft.com/office/powerpoint/2010/main" val="627579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8" name="Title 1"/>
          <p:cNvSpPr>
            <a:spLocks noGrp="1"/>
          </p:cNvSpPr>
          <p:nvPr>
            <p:ph type="title"/>
          </p:nvPr>
        </p:nvSpPr>
        <p:spPr>
          <a:xfrm>
            <a:off x="928662" y="86718"/>
            <a:ext cx="8143932" cy="698500"/>
          </a:xfrm>
        </p:spPr>
        <p:txBody>
          <a:bodyPr/>
          <a:lstStyle/>
          <a:p>
            <a:r>
              <a:rPr lang="en-US" smtClean="0"/>
              <a:t>Click to edit Master title style</a:t>
            </a:r>
            <a:endParaRPr lang="en-GB"/>
          </a:p>
        </p:txBody>
      </p:sp>
      <p:sp>
        <p:nvSpPr>
          <p:cNvPr id="11" name="Content Placeholder 10"/>
          <p:cNvSpPr>
            <a:spLocks noGrp="1"/>
          </p:cNvSpPr>
          <p:nvPr>
            <p:ph sz="quarter" idx="11"/>
          </p:nvPr>
        </p:nvSpPr>
        <p:spPr>
          <a:xfrm>
            <a:off x="142844" y="1009650"/>
            <a:ext cx="8929750" cy="54181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7"/>
          <p:cNvSpPr>
            <a:spLocks noGrp="1" noChangeArrowheads="1"/>
          </p:cNvSpPr>
          <p:nvPr>
            <p:ph type="ftr" sz="quarter" idx="12"/>
          </p:nvPr>
        </p:nvSpPr>
        <p:spPr>
          <a:xfrm>
            <a:off x="163513" y="6537325"/>
            <a:ext cx="8297862" cy="306388"/>
          </a:xfrm>
          <a:prstGeom prst="rect">
            <a:avLst/>
          </a:prstGeom>
          <a:ln/>
        </p:spPr>
        <p:txBody>
          <a:bodyPr/>
          <a:lstStyle>
            <a:lvl1pPr>
              <a:defRPr/>
            </a:lvl1pPr>
          </a:lstStyle>
          <a:p>
            <a:pPr>
              <a:defRPr/>
            </a:pPr>
            <a:r>
              <a:rPr lang="en-GB">
                <a:solidFill>
                  <a:prstClr val="black"/>
                </a:solidFill>
              </a:rPr>
              <a:t>FARNET Template presentation</a:t>
            </a:r>
            <a:endParaRPr lang="en-GB" dirty="0">
              <a:solidFill>
                <a:prstClr val="black"/>
              </a:solidFill>
            </a:endParaRPr>
          </a:p>
        </p:txBody>
      </p:sp>
    </p:spTree>
    <p:extLst>
      <p:ext uri="{BB962C8B-B14F-4D97-AF65-F5344CB8AC3E}">
        <p14:creationId xmlns:p14="http://schemas.microsoft.com/office/powerpoint/2010/main" val="3351121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8AB03B6D-16EB-4708-A7AD-81EA07C08136}" type="datetimeFigureOut">
              <a:rPr lang="en-GB">
                <a:solidFill>
                  <a:prstClr val="black"/>
                </a:solidFill>
              </a:rPr>
              <a:pPr/>
              <a:t>03/03/2016</a:t>
            </a:fld>
            <a:endParaRPr lang="en-GB">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C5C8B4E8-5EF5-4201-9E5A-736CD27348BA}" type="slidenum">
              <a:rPr lang="en-GB">
                <a:solidFill>
                  <a:prstClr val="black"/>
                </a:solidFill>
              </a:rPr>
              <a:pPr/>
              <a:t>‹#›</a:t>
            </a:fld>
            <a:endParaRPr lang="en-GB">
              <a:solidFill>
                <a:prstClr val="black"/>
              </a:solidFill>
            </a:endParaRPr>
          </a:p>
        </p:txBody>
      </p:sp>
    </p:spTree>
    <p:extLst>
      <p:ext uri="{BB962C8B-B14F-4D97-AF65-F5344CB8AC3E}">
        <p14:creationId xmlns:p14="http://schemas.microsoft.com/office/powerpoint/2010/main" val="2056041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8" name="Title 1"/>
          <p:cNvSpPr>
            <a:spLocks noGrp="1"/>
          </p:cNvSpPr>
          <p:nvPr>
            <p:ph type="title"/>
          </p:nvPr>
        </p:nvSpPr>
        <p:spPr>
          <a:xfrm>
            <a:off x="928662" y="86718"/>
            <a:ext cx="8143932" cy="698500"/>
          </a:xfrm>
        </p:spPr>
        <p:txBody>
          <a:bodyPr/>
          <a:lstStyle/>
          <a:p>
            <a:r>
              <a:rPr lang="en-US" smtClean="0"/>
              <a:t>Click to edit Master title style</a:t>
            </a:r>
            <a:endParaRPr lang="en-GB"/>
          </a:p>
        </p:txBody>
      </p:sp>
      <p:sp>
        <p:nvSpPr>
          <p:cNvPr id="11" name="Content Placeholder 10"/>
          <p:cNvSpPr>
            <a:spLocks noGrp="1"/>
          </p:cNvSpPr>
          <p:nvPr>
            <p:ph sz="quarter" idx="11"/>
          </p:nvPr>
        </p:nvSpPr>
        <p:spPr>
          <a:xfrm>
            <a:off x="142844" y="1009650"/>
            <a:ext cx="8929750" cy="54181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7"/>
          <p:cNvSpPr>
            <a:spLocks noGrp="1" noChangeArrowheads="1"/>
          </p:cNvSpPr>
          <p:nvPr>
            <p:ph type="ftr" sz="quarter" idx="12"/>
          </p:nvPr>
        </p:nvSpPr>
        <p:spPr>
          <a:xfrm>
            <a:off x="163513" y="6537325"/>
            <a:ext cx="8297862" cy="306388"/>
          </a:xfrm>
          <a:prstGeom prst="rect">
            <a:avLst/>
          </a:prstGeom>
          <a:ln/>
        </p:spPr>
        <p:txBody>
          <a:bodyPr/>
          <a:lstStyle>
            <a:lvl1pPr>
              <a:defRPr/>
            </a:lvl1pPr>
          </a:lstStyle>
          <a:p>
            <a:pPr>
              <a:defRPr/>
            </a:pPr>
            <a:r>
              <a:rPr lang="en-GB"/>
              <a:t>FARNET Template presentation</a:t>
            </a:r>
            <a:endParaRPr lang="en-GB" dirty="0"/>
          </a:p>
        </p:txBody>
      </p:sp>
    </p:spTree>
    <p:extLst>
      <p:ext uri="{BB962C8B-B14F-4D97-AF65-F5344CB8AC3E}">
        <p14:creationId xmlns:p14="http://schemas.microsoft.com/office/powerpoint/2010/main" val="3782810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8" name="Title 1"/>
          <p:cNvSpPr>
            <a:spLocks noGrp="1"/>
          </p:cNvSpPr>
          <p:nvPr>
            <p:ph type="title"/>
          </p:nvPr>
        </p:nvSpPr>
        <p:spPr>
          <a:xfrm>
            <a:off x="928662" y="86718"/>
            <a:ext cx="8143932" cy="698500"/>
          </a:xfrm>
        </p:spPr>
        <p:txBody>
          <a:bodyPr/>
          <a:lstStyle/>
          <a:p>
            <a:r>
              <a:rPr lang="en-US" smtClean="0"/>
              <a:t>Click to edit Master title style</a:t>
            </a:r>
            <a:endParaRPr lang="en-GB"/>
          </a:p>
        </p:txBody>
      </p:sp>
      <p:sp>
        <p:nvSpPr>
          <p:cNvPr id="11" name="Content Placeholder 10"/>
          <p:cNvSpPr>
            <a:spLocks noGrp="1"/>
          </p:cNvSpPr>
          <p:nvPr>
            <p:ph sz="quarter" idx="11"/>
          </p:nvPr>
        </p:nvSpPr>
        <p:spPr>
          <a:xfrm>
            <a:off x="142844" y="1009650"/>
            <a:ext cx="8929750" cy="54181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7"/>
          <p:cNvSpPr>
            <a:spLocks noGrp="1" noChangeArrowheads="1"/>
          </p:cNvSpPr>
          <p:nvPr>
            <p:ph type="ftr" sz="quarter" idx="12"/>
          </p:nvPr>
        </p:nvSpPr>
        <p:spPr>
          <a:xfrm>
            <a:off x="163513" y="6537325"/>
            <a:ext cx="8297862" cy="306388"/>
          </a:xfrm>
          <a:prstGeom prst="rect">
            <a:avLst/>
          </a:prstGeom>
          <a:ln/>
        </p:spPr>
        <p:txBody>
          <a:bodyPr/>
          <a:lstStyle>
            <a:lvl1pPr>
              <a:defRPr/>
            </a:lvl1pPr>
          </a:lstStyle>
          <a:p>
            <a:pPr>
              <a:defRPr/>
            </a:pPr>
            <a:r>
              <a:rPr lang="en-GB">
                <a:solidFill>
                  <a:prstClr val="black"/>
                </a:solidFill>
              </a:rPr>
              <a:t>FARNET Template presentation</a:t>
            </a:r>
            <a:endParaRPr lang="en-GB" dirty="0">
              <a:solidFill>
                <a:prstClr val="black"/>
              </a:solidFill>
            </a:endParaRPr>
          </a:p>
        </p:txBody>
      </p:sp>
    </p:spTree>
    <p:extLst>
      <p:ext uri="{BB962C8B-B14F-4D97-AF65-F5344CB8AC3E}">
        <p14:creationId xmlns:p14="http://schemas.microsoft.com/office/powerpoint/2010/main" val="3874186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9"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20.xml"/><Relationship Id="rId7" Type="http://schemas.openxmlformats.org/officeDocument/2006/relationships/theme" Target="../theme/theme3.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5" Type="http://schemas.openxmlformats.org/officeDocument/2006/relationships/slideLayout" Target="../slideLayouts/slideLayout22.xml"/><Relationship Id="rId4"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6.xml"/><Relationship Id="rId7" Type="http://schemas.openxmlformats.org/officeDocument/2006/relationships/theme" Target="../theme/theme4.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5" Type="http://schemas.openxmlformats.org/officeDocument/2006/relationships/slideLayout" Target="../slideLayouts/slideLayout28.xml"/><Relationship Id="rId4" Type="http://schemas.openxmlformats.org/officeDocument/2006/relationships/slideLayout" Target="../slideLayouts/slideLayout27.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1.png"/><Relationship Id="rId2" Type="http://schemas.openxmlformats.org/officeDocument/2006/relationships/theme" Target="../theme/theme5.xml"/><Relationship Id="rId1" Type="http://schemas.openxmlformats.org/officeDocument/2006/relationships/slideLayout" Target="../slideLayouts/slideLayout30.xml"/><Relationship Id="rId6" Type="http://schemas.openxmlformats.org/officeDocument/2006/relationships/image" Target="../media/image10.jpeg"/><Relationship Id="rId5" Type="http://schemas.openxmlformats.org/officeDocument/2006/relationships/image" Target="../media/image9.png"/><Relationship Id="rId4" Type="http://schemas.openxmlformats.org/officeDocument/2006/relationships/image" Target="../media/image1.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38.xml"/><Relationship Id="rId3" Type="http://schemas.openxmlformats.org/officeDocument/2006/relationships/slideLayout" Target="../slideLayouts/slideLayout33.xml"/><Relationship Id="rId7" Type="http://schemas.openxmlformats.org/officeDocument/2006/relationships/slideLayout" Target="../slideLayouts/slideLayout37.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5" Type="http://schemas.openxmlformats.org/officeDocument/2006/relationships/slideLayout" Target="../slideLayouts/slideLayout35.xml"/><Relationship Id="rId10" Type="http://schemas.openxmlformats.org/officeDocument/2006/relationships/image" Target="../media/image1.png"/><Relationship Id="rId4" Type="http://schemas.openxmlformats.org/officeDocument/2006/relationships/slideLayout" Target="../slideLayouts/slideLayout34.xml"/><Relationship Id="rId9"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0" y="5544824"/>
            <a:ext cx="9144000" cy="1337310"/>
          </a:xfrm>
          <a:prstGeom prst="rect">
            <a:avLst/>
          </a:prstGeom>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7832903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94" r:id="rId8"/>
    <p:sldLayoutId id="2147483711" r:id="rId9"/>
    <p:sldLayoutId id="2147483712" r:id="rId10"/>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0" y="5544824"/>
            <a:ext cx="9144000" cy="1337310"/>
          </a:xfrm>
          <a:prstGeom prst="rect">
            <a:avLst/>
          </a:prstGeom>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706333905"/>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0" y="5544824"/>
            <a:ext cx="9144000" cy="1337310"/>
          </a:xfrm>
          <a:prstGeom prst="rect">
            <a:avLst/>
          </a:prstGeom>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92981667"/>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1" r:id="rId4"/>
    <p:sldLayoutId id="2147483682" r:id="rId5"/>
    <p:sldLayoutId id="2147483683" r:id="rId6"/>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64652210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ENRD-PPT-top.png"/>
          <p:cNvPicPr>
            <a:picLocks noChangeAspect="1"/>
          </p:cNvPicPr>
          <p:nvPr userDrawn="1"/>
        </p:nvPicPr>
        <p:blipFill>
          <a:blip r:embed="rId3"/>
          <a:stretch>
            <a:fillRect/>
          </a:stretch>
        </p:blipFill>
        <p:spPr>
          <a:xfrm>
            <a:off x="0" y="0"/>
            <a:ext cx="4432389" cy="1484555"/>
          </a:xfrm>
          <a:prstGeom prst="rect">
            <a:avLst/>
          </a:prstGeom>
        </p:spPr>
      </p:pic>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5344361"/>
            <a:ext cx="9144000" cy="1337310"/>
          </a:xfrm>
          <a:prstGeom prst="rect">
            <a:avLst/>
          </a:prstGeom>
        </p:spPr>
      </p:pic>
      <p:pic>
        <p:nvPicPr>
          <p:cNvPr id="9" name="Picture 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483" y="5576876"/>
            <a:ext cx="821705" cy="821705"/>
          </a:xfrm>
          <a:prstGeom prst="rect">
            <a:avLst/>
          </a:prstGeom>
        </p:spPr>
      </p:pic>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46556" y="118537"/>
            <a:ext cx="2125515" cy="857128"/>
          </a:xfrm>
          <a:prstGeom prst="rect">
            <a:avLst/>
          </a:prstGeom>
        </p:spPr>
      </p:pic>
      <p:pic>
        <p:nvPicPr>
          <p:cNvPr id="11" name="Picture 10"/>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280097" y="6303822"/>
            <a:ext cx="730125" cy="505349"/>
          </a:xfrm>
          <a:prstGeom prst="rect">
            <a:avLst/>
          </a:prstGeom>
        </p:spPr>
      </p:pic>
      <p:sp>
        <p:nvSpPr>
          <p:cNvPr id="15" name="Title Placeholder 12"/>
          <p:cNvSpPr>
            <a:spLocks noGrp="1"/>
          </p:cNvSpPr>
          <p:nvPr>
            <p:ph type="title"/>
          </p:nvPr>
        </p:nvSpPr>
        <p:spPr>
          <a:xfrm>
            <a:off x="972780" y="1603092"/>
            <a:ext cx="6748820" cy="96897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16" name="Text Placeholder 13"/>
          <p:cNvSpPr>
            <a:spLocks noGrp="1"/>
          </p:cNvSpPr>
          <p:nvPr>
            <p:ph type="body" idx="1"/>
          </p:nvPr>
        </p:nvSpPr>
        <p:spPr>
          <a:xfrm>
            <a:off x="972780" y="3241073"/>
            <a:ext cx="6748820" cy="1737327"/>
          </a:xfrm>
          <a:prstGeom prst="rect">
            <a:avLst/>
          </a:prstGeom>
        </p:spPr>
        <p:txBody>
          <a:bodyPr vert="horz" lIns="91440" tIns="45720" rIns="91440" bIns="45720" rtlCol="0">
            <a:normAutofit/>
          </a:bodyPr>
          <a:lstStyle/>
          <a:p>
            <a:pPr lvl="0"/>
            <a:r>
              <a:rPr lang="en-US" dirty="0" smtClean="0"/>
              <a:t>Click to edit Master text styles</a:t>
            </a:r>
          </a:p>
          <a:p>
            <a:pPr lvl="0"/>
            <a:endParaRPr lang="en-US" dirty="0" smtClean="0"/>
          </a:p>
          <a:p>
            <a:pPr lvl="0"/>
            <a:endParaRPr lang="en-US" dirty="0" smtClean="0"/>
          </a:p>
        </p:txBody>
      </p:sp>
    </p:spTree>
    <p:extLst>
      <p:ext uri="{BB962C8B-B14F-4D97-AF65-F5344CB8AC3E}">
        <p14:creationId xmlns:p14="http://schemas.microsoft.com/office/powerpoint/2010/main" val="1802015061"/>
      </p:ext>
    </p:extLst>
  </p:cSld>
  <p:clrMap bg1="lt1" tx1="dk1" bg2="lt2" tx2="dk2" accent1="accent1" accent2="accent2" accent3="accent3" accent4="accent4" accent5="accent5" accent6="accent6" hlink="hlink" folHlink="folHlink"/>
  <p:sldLayoutIdLst>
    <p:sldLayoutId id="2147483701" r:id="rId1"/>
  </p:sldLayoutIdLst>
  <p:txStyles>
    <p:titleStyle>
      <a:lvl1pPr algn="ctr" defTabSz="914400" rtl="0" eaLnBrk="1" latinLnBrk="0" hangingPunct="1">
        <a:lnSpc>
          <a:spcPct val="90000"/>
        </a:lnSpc>
        <a:spcBef>
          <a:spcPct val="0"/>
        </a:spcBef>
        <a:buNone/>
        <a:defRPr sz="4400" b="1" kern="1200">
          <a:solidFill>
            <a:srgbClr val="0C4CA3"/>
          </a:solidFill>
          <a:latin typeface="+mj-lt"/>
          <a:ea typeface="+mj-ea"/>
          <a:cs typeface="+mj-cs"/>
        </a:defRPr>
      </a:lvl1pPr>
    </p:titleStyle>
    <p:bodyStyle>
      <a:lvl1pPr marL="0" indent="0" algn="ctr" defTabSz="914400" rtl="0" eaLnBrk="1" latinLnBrk="0" hangingPunct="1">
        <a:lnSpc>
          <a:spcPct val="90000"/>
        </a:lnSpc>
        <a:spcBef>
          <a:spcPts val="1000"/>
        </a:spcBef>
        <a:buFont typeface="Arial" panose="020B0604020202020204" pitchFamily="34" charset="0"/>
        <a:buNone/>
        <a:defRPr sz="2800" b="1" kern="1200">
          <a:solidFill>
            <a:srgbClr val="008183"/>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0" y="5544824"/>
            <a:ext cx="9144000" cy="1337310"/>
          </a:xfrm>
          <a:prstGeom prst="rect">
            <a:avLst/>
          </a:prstGeom>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359359004"/>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7.xml"/><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6.xml"/><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1225922" y="1793852"/>
            <a:ext cx="6858000" cy="2282848"/>
          </a:xfrm>
        </p:spPr>
        <p:txBody>
          <a:bodyPr>
            <a:normAutofit fontScale="77500" lnSpcReduction="20000"/>
          </a:bodyPr>
          <a:lstStyle/>
          <a:p>
            <a:r>
              <a:rPr lang="pl-PL" sz="4400" dirty="0" smtClean="0"/>
              <a:t>LEADER, RLKS i wielofunduszowość w Unii Europejskiej</a:t>
            </a:r>
            <a:endParaRPr lang="en-US" sz="4400" dirty="0"/>
          </a:p>
          <a:p>
            <a:endParaRPr lang="en-US" sz="2600" dirty="0"/>
          </a:p>
          <a:p>
            <a:r>
              <a:rPr lang="pl-PL" sz="2600" dirty="0" smtClean="0"/>
              <a:t>Urszula Budzich-Tabor</a:t>
            </a:r>
          </a:p>
          <a:p>
            <a:r>
              <a:rPr lang="pl-PL" sz="2600" dirty="0" smtClean="0"/>
              <a:t>ENRD Contact Point</a:t>
            </a:r>
            <a:endParaRPr lang="en-US" sz="2600" dirty="0"/>
          </a:p>
        </p:txBody>
      </p:sp>
      <p:sp>
        <p:nvSpPr>
          <p:cNvPr id="4" name="TextBox 3"/>
          <p:cNvSpPr txBox="1"/>
          <p:nvPr/>
        </p:nvSpPr>
        <p:spPr>
          <a:xfrm>
            <a:off x="468984" y="6002285"/>
            <a:ext cx="1532792" cy="400110"/>
          </a:xfrm>
          <a:prstGeom prst="rect">
            <a:avLst/>
          </a:prstGeom>
          <a:noFill/>
        </p:spPr>
        <p:txBody>
          <a:bodyPr wrap="none" rtlCol="0">
            <a:spAutoFit/>
          </a:bodyPr>
          <a:lstStyle/>
          <a:p>
            <a:r>
              <a:rPr lang="en-US" sz="2000" dirty="0">
                <a:solidFill>
                  <a:srgbClr val="FF6600"/>
                </a:solidFill>
              </a:rPr>
              <a:t>#</a:t>
            </a:r>
            <a:r>
              <a:rPr lang="pl-PL" sz="2000" dirty="0">
                <a:solidFill>
                  <a:srgbClr val="FF6600"/>
                </a:solidFill>
              </a:rPr>
              <a:t>LeaderCLLD</a:t>
            </a:r>
            <a:endParaRPr lang="fr-BE" sz="2000" dirty="0">
              <a:solidFill>
                <a:srgbClr val="FF6600"/>
              </a:solidFill>
            </a:endParaRPr>
          </a:p>
        </p:txBody>
      </p:sp>
      <p:sp>
        <p:nvSpPr>
          <p:cNvPr id="5" name="TextBox 4"/>
          <p:cNvSpPr txBox="1"/>
          <p:nvPr/>
        </p:nvSpPr>
        <p:spPr>
          <a:xfrm>
            <a:off x="3296653" y="5177598"/>
            <a:ext cx="2550694" cy="523220"/>
          </a:xfrm>
          <a:prstGeom prst="rect">
            <a:avLst/>
          </a:prstGeom>
          <a:noFill/>
        </p:spPr>
        <p:txBody>
          <a:bodyPr wrap="square" rtlCol="0">
            <a:spAutoFit/>
          </a:bodyPr>
          <a:lstStyle/>
          <a:p>
            <a:pPr algn="ctr"/>
            <a:r>
              <a:rPr lang="pl-PL" sz="1400" b="1" dirty="0">
                <a:solidFill>
                  <a:srgbClr val="0C4CA3"/>
                </a:solidFill>
              </a:rPr>
              <a:t>Spotkanie GTL</a:t>
            </a:r>
          </a:p>
          <a:p>
            <a:pPr algn="ctr"/>
            <a:r>
              <a:rPr lang="pl-PL" sz="1400" b="1" dirty="0">
                <a:solidFill>
                  <a:srgbClr val="0C4CA3"/>
                </a:solidFill>
              </a:rPr>
              <a:t>Klaudyn, 3 marca 2016 r.</a:t>
            </a:r>
            <a:endParaRPr lang="en-US" sz="1400" b="1" dirty="0">
              <a:solidFill>
                <a:srgbClr val="0C4CA3"/>
              </a:solidFill>
            </a:endParaRPr>
          </a:p>
        </p:txBody>
      </p:sp>
    </p:spTree>
    <p:extLst>
      <p:ext uri="{BB962C8B-B14F-4D97-AF65-F5344CB8AC3E}">
        <p14:creationId xmlns:p14="http://schemas.microsoft.com/office/powerpoint/2010/main" val="4658311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l-PL" b="1" dirty="0" smtClean="0">
                <a:solidFill>
                  <a:srgbClr val="071376"/>
                </a:solidFill>
                <a:latin typeface="+mn-lt"/>
                <a:ea typeface="+mn-ea"/>
                <a:cs typeface="+mn-cs"/>
              </a:rPr>
              <a:t>Ale...</a:t>
            </a:r>
            <a:endParaRPr lang="en-GB" b="1" dirty="0">
              <a:solidFill>
                <a:srgbClr val="071376"/>
              </a:solidFill>
              <a:latin typeface="+mn-lt"/>
              <a:ea typeface="+mn-ea"/>
              <a:cs typeface="+mn-cs"/>
            </a:endParaRPr>
          </a:p>
        </p:txBody>
      </p:sp>
      <p:sp>
        <p:nvSpPr>
          <p:cNvPr id="3" name="Content Placeholder 2"/>
          <p:cNvSpPr>
            <a:spLocks noGrp="1"/>
          </p:cNvSpPr>
          <p:nvPr>
            <p:ph sz="quarter" idx="11"/>
          </p:nvPr>
        </p:nvSpPr>
        <p:spPr/>
        <p:txBody>
          <a:bodyPr>
            <a:normAutofit/>
          </a:bodyPr>
          <a:lstStyle/>
          <a:p>
            <a:r>
              <a:rPr lang="pl-PL" sz="2800" dirty="0" smtClean="0"/>
              <a:t>Większość krajów zregionalizowanych pozostawia wybór RLKS władzom regionalnym. I tak: </a:t>
            </a:r>
          </a:p>
          <a:p>
            <a:pPr lvl="1"/>
            <a:r>
              <a:rPr lang="pl-PL" sz="2400" dirty="0" smtClean="0"/>
              <a:t>W Austrii, Niemczech, Francji, Włoszech, Polsce, Hiszpanii tylko 1-2 regiony faktycznie stosują RLKS w innych funduszach niż EFRROW i EMFR</a:t>
            </a:r>
          </a:p>
          <a:p>
            <a:pPr lvl="1"/>
            <a:r>
              <a:rPr lang="pl-PL" dirty="0" smtClean="0"/>
              <a:t>Nawet w ramach jednego kraju mogą występować duże różnice w zakresie wielofunduszowości czy stosowania Funduszu Wiodącego</a:t>
            </a:r>
            <a:r>
              <a:rPr lang="pl-PL" sz="2400" dirty="0" smtClean="0"/>
              <a:t> (np. Wlk. Brytania)</a:t>
            </a:r>
          </a:p>
          <a:p>
            <a:r>
              <a:rPr lang="pl-PL" sz="2800" dirty="0" smtClean="0"/>
              <a:t>Finlandia finansuje RLKS na obszarach miejskich z budżetu krajowego</a:t>
            </a:r>
          </a:p>
          <a:p>
            <a:r>
              <a:rPr lang="pl-PL" sz="2800" dirty="0" smtClean="0"/>
              <a:t>Malta ma RLKS tylko w EFRROW, ale planuje integrować go ze wsparciem dla MŚP finansowanym z EFRR</a:t>
            </a:r>
            <a:endParaRPr lang="en-GB" sz="2800" dirty="0"/>
          </a:p>
        </p:txBody>
      </p:sp>
      <p:sp>
        <p:nvSpPr>
          <p:cNvPr id="5" name="TextBox 4"/>
          <p:cNvSpPr txBox="1"/>
          <p:nvPr/>
        </p:nvSpPr>
        <p:spPr>
          <a:xfrm>
            <a:off x="134543" y="6247704"/>
            <a:ext cx="5688632" cy="261610"/>
          </a:xfrm>
          <a:prstGeom prst="rect">
            <a:avLst/>
          </a:prstGeom>
          <a:noFill/>
        </p:spPr>
        <p:txBody>
          <a:bodyPr wrap="square" rtlCol="0">
            <a:spAutoFit/>
          </a:bodyPr>
          <a:lstStyle/>
          <a:p>
            <a:r>
              <a:rPr lang="en-US" sz="1100" i="1" dirty="0">
                <a:solidFill>
                  <a:srgbClr val="002060"/>
                </a:solidFill>
              </a:rPr>
              <a:t>Source: ENRD CP - Screening of 28 approved Partnership Agreement</a:t>
            </a:r>
            <a:r>
              <a:rPr lang="pl-PL" sz="1100" i="1" dirty="0">
                <a:solidFill>
                  <a:srgbClr val="002060"/>
                </a:solidFill>
              </a:rPr>
              <a:t>s</a:t>
            </a:r>
            <a:endParaRPr lang="en-US" sz="1100" i="1" dirty="0">
              <a:solidFill>
                <a:srgbClr val="002060"/>
              </a:solidFill>
            </a:endParaRPr>
          </a:p>
        </p:txBody>
      </p:sp>
    </p:spTree>
    <p:extLst>
      <p:ext uri="{BB962C8B-B14F-4D97-AF65-F5344CB8AC3E}">
        <p14:creationId xmlns:p14="http://schemas.microsoft.com/office/powerpoint/2010/main" val="1562782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20198"/>
            <a:ext cx="6720840" cy="662894"/>
          </a:xfrm>
        </p:spPr>
        <p:txBody>
          <a:bodyPr>
            <a:normAutofit fontScale="90000"/>
          </a:bodyPr>
          <a:lstStyle/>
          <a:p>
            <a:r>
              <a:rPr lang="pl-PL" dirty="0" smtClean="0"/>
              <a:t>Przykłady alokacji środków na RLKS (wkład UE)</a:t>
            </a:r>
            <a:endParaRPr lang="en-GB" dirty="0"/>
          </a:p>
        </p:txBody>
      </p:sp>
      <p:graphicFrame>
        <p:nvGraphicFramePr>
          <p:cNvPr id="4" name="Chart 3"/>
          <p:cNvGraphicFramePr/>
          <p:nvPr>
            <p:extLst>
              <p:ext uri="{D42A27DB-BD31-4B8C-83A1-F6EECF244321}">
                <p14:modId xmlns:p14="http://schemas.microsoft.com/office/powerpoint/2010/main" val="948691738"/>
              </p:ext>
            </p:extLst>
          </p:nvPr>
        </p:nvGraphicFramePr>
        <p:xfrm>
          <a:off x="142504" y="771897"/>
          <a:ext cx="8835241" cy="568828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07504" y="6378509"/>
            <a:ext cx="5688632" cy="261610"/>
          </a:xfrm>
          <a:prstGeom prst="rect">
            <a:avLst/>
          </a:prstGeom>
          <a:noFill/>
        </p:spPr>
        <p:txBody>
          <a:bodyPr wrap="square" rtlCol="0">
            <a:spAutoFit/>
          </a:bodyPr>
          <a:lstStyle/>
          <a:p>
            <a:r>
              <a:rPr lang="en-US" sz="1100" i="1" dirty="0">
                <a:solidFill>
                  <a:srgbClr val="002060"/>
                </a:solidFill>
              </a:rPr>
              <a:t>Source: ENRD CP - Screening of 28 approved Partnership Agreement</a:t>
            </a:r>
            <a:r>
              <a:rPr lang="pl-PL" sz="1100" i="1" dirty="0">
                <a:solidFill>
                  <a:srgbClr val="002060"/>
                </a:solidFill>
              </a:rPr>
              <a:t>s (February 2015)</a:t>
            </a:r>
            <a:endParaRPr lang="en-US" sz="1100" i="1" dirty="0">
              <a:solidFill>
                <a:srgbClr val="002060"/>
              </a:solidFill>
            </a:endParaRPr>
          </a:p>
        </p:txBody>
      </p:sp>
    </p:spTree>
    <p:extLst>
      <p:ext uri="{BB962C8B-B14F-4D97-AF65-F5344CB8AC3E}">
        <p14:creationId xmlns:p14="http://schemas.microsoft.com/office/powerpoint/2010/main" val="10685553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260648"/>
            <a:ext cx="6840760" cy="662894"/>
          </a:xfrm>
        </p:spPr>
        <p:txBody>
          <a:bodyPr>
            <a:normAutofit fontScale="90000"/>
          </a:bodyPr>
          <a:lstStyle/>
          <a:p>
            <a:r>
              <a:rPr lang="pl-PL" dirty="0" smtClean="0"/>
              <a:t>Koordynacja funduszy na poziomie programów</a:t>
            </a:r>
            <a:endParaRPr lang="en-GB" dirty="0"/>
          </a:p>
        </p:txBody>
      </p:sp>
      <p:sp>
        <p:nvSpPr>
          <p:cNvPr id="3" name="Subtitle 2"/>
          <p:cNvSpPr>
            <a:spLocks noGrp="1"/>
          </p:cNvSpPr>
          <p:nvPr>
            <p:ph type="subTitle" idx="1"/>
          </p:nvPr>
        </p:nvSpPr>
        <p:spPr>
          <a:xfrm>
            <a:off x="395536" y="1268760"/>
            <a:ext cx="7981318" cy="4737252"/>
          </a:xfrm>
        </p:spPr>
        <p:txBody>
          <a:bodyPr>
            <a:noAutofit/>
          </a:bodyPr>
          <a:lstStyle/>
          <a:p>
            <a:r>
              <a:rPr lang="pl-PL" sz="3200" dirty="0" smtClean="0">
                <a:solidFill>
                  <a:schemeClr val="accent1">
                    <a:lumMod val="50000"/>
                  </a:schemeClr>
                </a:solidFill>
              </a:rPr>
              <a:t>Koordynacja często rozumiana jako „demarkacja”, unikanie finansowania tych samych rzeczy</a:t>
            </a:r>
          </a:p>
          <a:p>
            <a:r>
              <a:rPr lang="pl-PL" sz="3200" dirty="0" smtClean="0">
                <a:solidFill>
                  <a:schemeClr val="accent1">
                    <a:lumMod val="50000"/>
                  </a:schemeClr>
                </a:solidFill>
              </a:rPr>
              <a:t>Sposoby zapewnienia koordynacji obejmują m.in.:</a:t>
            </a:r>
          </a:p>
          <a:p>
            <a:pPr marL="800100" lvl="1" indent="-342900" algn="l">
              <a:buFontTx/>
              <a:buChar char="-"/>
            </a:pPr>
            <a:r>
              <a:rPr lang="pl-PL" sz="2800" dirty="0" smtClean="0">
                <a:solidFill>
                  <a:schemeClr val="accent6">
                    <a:lumMod val="75000"/>
                  </a:schemeClr>
                </a:solidFill>
              </a:rPr>
              <a:t>Wspólna IZ dla wszystkich funduszy (SE)</a:t>
            </a:r>
          </a:p>
          <a:p>
            <a:pPr marL="800100" lvl="1" indent="-342900" algn="l">
              <a:buFontTx/>
              <a:buChar char="-"/>
            </a:pPr>
            <a:r>
              <a:rPr lang="pl-PL" sz="2800" dirty="0" smtClean="0">
                <a:solidFill>
                  <a:schemeClr val="accent6">
                    <a:lumMod val="75000"/>
                  </a:schemeClr>
                </a:solidFill>
              </a:rPr>
              <a:t>Wspólna IP z delegowanymi zadaniami (DK)</a:t>
            </a:r>
          </a:p>
          <a:p>
            <a:pPr marL="800100" lvl="1" indent="-342900" algn="l">
              <a:buFontTx/>
              <a:buChar char="-"/>
            </a:pPr>
            <a:r>
              <a:rPr lang="pl-PL" sz="2800" dirty="0" smtClean="0">
                <a:solidFill>
                  <a:schemeClr val="accent6">
                    <a:lumMod val="75000"/>
                  </a:schemeClr>
                </a:solidFill>
              </a:rPr>
              <a:t>Jeden Komitet Monitorujący dla wszystkich funduszy (nie tylko RLKS) (UK Sc)</a:t>
            </a:r>
          </a:p>
          <a:p>
            <a:pPr marL="800100" lvl="1" indent="-342900" algn="l">
              <a:buFontTx/>
              <a:buChar char="-"/>
            </a:pPr>
            <a:r>
              <a:rPr lang="pl-PL" sz="2800" dirty="0" smtClean="0">
                <a:solidFill>
                  <a:schemeClr val="accent6">
                    <a:lumMod val="75000"/>
                  </a:schemeClr>
                </a:solidFill>
              </a:rPr>
              <a:t>Wyznaczenie „Ministrerstwa Wiodącego” (SK)</a:t>
            </a:r>
          </a:p>
          <a:p>
            <a:pPr marL="800100" lvl="1" indent="-342900" algn="l">
              <a:buFontTx/>
              <a:buChar char="-"/>
            </a:pPr>
            <a:r>
              <a:rPr lang="pl-PL" sz="2800" dirty="0" smtClean="0">
                <a:solidFill>
                  <a:schemeClr val="accent6">
                    <a:lumMod val="75000"/>
                  </a:schemeClr>
                </a:solidFill>
              </a:rPr>
              <a:t>Stała konferencja na poziomie krajowym (CZ)</a:t>
            </a:r>
            <a:endParaRPr lang="en-GB" sz="2800" dirty="0">
              <a:solidFill>
                <a:schemeClr val="accent6">
                  <a:lumMod val="75000"/>
                </a:schemeClr>
              </a:solidFill>
            </a:endParaRPr>
          </a:p>
        </p:txBody>
      </p:sp>
      <p:sp>
        <p:nvSpPr>
          <p:cNvPr id="4" name="TextBox 3"/>
          <p:cNvSpPr txBox="1"/>
          <p:nvPr/>
        </p:nvSpPr>
        <p:spPr>
          <a:xfrm>
            <a:off x="107504" y="6378509"/>
            <a:ext cx="5688632" cy="261610"/>
          </a:xfrm>
          <a:prstGeom prst="rect">
            <a:avLst/>
          </a:prstGeom>
          <a:noFill/>
        </p:spPr>
        <p:txBody>
          <a:bodyPr wrap="square" rtlCol="0">
            <a:spAutoFit/>
          </a:bodyPr>
          <a:lstStyle/>
          <a:p>
            <a:r>
              <a:rPr lang="en-US" sz="1100" i="1" dirty="0">
                <a:solidFill>
                  <a:srgbClr val="002060"/>
                </a:solidFill>
              </a:rPr>
              <a:t>Source: ENRD CP - Screening of 28 approved Partnership Agreement</a:t>
            </a:r>
          </a:p>
        </p:txBody>
      </p:sp>
    </p:spTree>
    <p:extLst>
      <p:ext uri="{BB962C8B-B14F-4D97-AF65-F5344CB8AC3E}">
        <p14:creationId xmlns:p14="http://schemas.microsoft.com/office/powerpoint/2010/main" val="1722443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355" y="160410"/>
            <a:ext cx="7886700" cy="1325563"/>
          </a:xfrm>
        </p:spPr>
        <p:txBody>
          <a:bodyPr>
            <a:normAutofit/>
          </a:bodyPr>
          <a:lstStyle/>
          <a:p>
            <a:r>
              <a:rPr lang="pl-PL" b="1" dirty="0" smtClean="0">
                <a:solidFill>
                  <a:srgbClr val="071376"/>
                </a:solidFill>
                <a:latin typeface="+mn-lt"/>
                <a:ea typeface="+mn-ea"/>
                <a:cs typeface="+mn-cs"/>
              </a:rPr>
              <a:t>Fundusz Wiodący</a:t>
            </a:r>
            <a:endParaRPr lang="en-GB" b="1" dirty="0">
              <a:solidFill>
                <a:srgbClr val="071376"/>
              </a:solidFill>
              <a:latin typeface="+mn-lt"/>
              <a:ea typeface="+mn-ea"/>
              <a:cs typeface="+mn-cs"/>
            </a:endParaRPr>
          </a:p>
        </p:txBody>
      </p:sp>
      <p:graphicFrame>
        <p:nvGraphicFramePr>
          <p:cNvPr id="5" name="Chart 4"/>
          <p:cNvGraphicFramePr/>
          <p:nvPr>
            <p:extLst>
              <p:ext uri="{D42A27DB-BD31-4B8C-83A1-F6EECF244321}">
                <p14:modId xmlns:p14="http://schemas.microsoft.com/office/powerpoint/2010/main" val="2074153422"/>
              </p:ext>
            </p:extLst>
          </p:nvPr>
        </p:nvGraphicFramePr>
        <p:xfrm>
          <a:off x="395536" y="1268760"/>
          <a:ext cx="6624736" cy="496837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804550272"/>
              </p:ext>
            </p:extLst>
          </p:nvPr>
        </p:nvGraphicFramePr>
        <p:xfrm>
          <a:off x="4283968" y="1556792"/>
          <a:ext cx="4536504" cy="3850640"/>
        </p:xfrm>
        <a:graphic>
          <a:graphicData uri="http://schemas.openxmlformats.org/drawingml/2006/table">
            <a:tbl>
              <a:tblPr firstRow="1" bandRow="1"/>
              <a:tblGrid>
                <a:gridCol w="2117035"/>
                <a:gridCol w="2419469"/>
              </a:tblGrid>
              <a:tr h="370840">
                <a:tc>
                  <a:txBody>
                    <a:bodyPr/>
                    <a:lstStyle>
                      <a:lvl1pPr marL="0" algn="l" defTabSz="914400" rtl="0" eaLnBrk="1" latinLnBrk="0" hangingPunct="1">
                        <a:defRPr sz="1800" b="1" kern="1200">
                          <a:solidFill>
                            <a:schemeClr val="lt1"/>
                          </a:solidFill>
                          <a:latin typeface="Verdana"/>
                        </a:defRPr>
                      </a:lvl1pPr>
                      <a:lvl2pPr marL="457200" algn="l" defTabSz="914400" rtl="0" eaLnBrk="1" latinLnBrk="0" hangingPunct="1">
                        <a:defRPr sz="1800" b="1" kern="1200">
                          <a:solidFill>
                            <a:schemeClr val="lt1"/>
                          </a:solidFill>
                          <a:latin typeface="Verdana"/>
                        </a:defRPr>
                      </a:lvl2pPr>
                      <a:lvl3pPr marL="914400" algn="l" defTabSz="914400" rtl="0" eaLnBrk="1" latinLnBrk="0" hangingPunct="1">
                        <a:defRPr sz="1800" b="1" kern="1200">
                          <a:solidFill>
                            <a:schemeClr val="lt1"/>
                          </a:solidFill>
                          <a:latin typeface="Verdana"/>
                        </a:defRPr>
                      </a:lvl3pPr>
                      <a:lvl4pPr marL="1371600" algn="l" defTabSz="914400" rtl="0" eaLnBrk="1" latinLnBrk="0" hangingPunct="1">
                        <a:defRPr sz="1800" b="1" kern="1200">
                          <a:solidFill>
                            <a:schemeClr val="lt1"/>
                          </a:solidFill>
                          <a:latin typeface="Verdana"/>
                        </a:defRPr>
                      </a:lvl4pPr>
                      <a:lvl5pPr marL="1828800" algn="l" defTabSz="914400" rtl="0" eaLnBrk="1" latinLnBrk="0" hangingPunct="1">
                        <a:defRPr sz="1800" b="1" kern="1200">
                          <a:solidFill>
                            <a:schemeClr val="lt1"/>
                          </a:solidFill>
                          <a:latin typeface="Verdana"/>
                        </a:defRPr>
                      </a:lvl5pPr>
                      <a:lvl6pPr marL="2286000" algn="l" defTabSz="914400" rtl="0" eaLnBrk="1" latinLnBrk="0" hangingPunct="1">
                        <a:defRPr sz="1800" b="1" kern="1200">
                          <a:solidFill>
                            <a:schemeClr val="lt1"/>
                          </a:solidFill>
                          <a:latin typeface="Verdana"/>
                        </a:defRPr>
                      </a:lvl6pPr>
                      <a:lvl7pPr marL="2743200" algn="l" defTabSz="914400" rtl="0" eaLnBrk="1" latinLnBrk="0" hangingPunct="1">
                        <a:defRPr sz="1800" b="1" kern="1200">
                          <a:solidFill>
                            <a:schemeClr val="lt1"/>
                          </a:solidFill>
                          <a:latin typeface="Verdana"/>
                        </a:defRPr>
                      </a:lvl7pPr>
                      <a:lvl8pPr marL="3200400" algn="l" defTabSz="914400" rtl="0" eaLnBrk="1" latinLnBrk="0" hangingPunct="1">
                        <a:defRPr sz="1800" b="1" kern="1200">
                          <a:solidFill>
                            <a:schemeClr val="lt1"/>
                          </a:solidFill>
                          <a:latin typeface="Verdana"/>
                        </a:defRPr>
                      </a:lvl8pPr>
                      <a:lvl9pPr marL="3657600" algn="l" defTabSz="914400" rtl="0" eaLnBrk="1" latinLnBrk="0" hangingPunct="1">
                        <a:defRPr sz="1800" b="1" kern="1200">
                          <a:solidFill>
                            <a:schemeClr val="lt1"/>
                          </a:solidFill>
                          <a:latin typeface="Verdana"/>
                        </a:defRPr>
                      </a:lvl9pPr>
                    </a:lstStyle>
                    <a:p>
                      <a:pPr algn="ctr"/>
                      <a:r>
                        <a:rPr lang="pl-PL" sz="1800" dirty="0" smtClean="0">
                          <a:solidFill>
                            <a:srgbClr val="002060"/>
                          </a:solidFill>
                        </a:rPr>
                        <a:t>Fundusz</a:t>
                      </a:r>
                      <a:r>
                        <a:rPr lang="pl-PL" sz="1800" baseline="0" dirty="0" smtClean="0">
                          <a:solidFill>
                            <a:srgbClr val="002060"/>
                          </a:solidFill>
                        </a:rPr>
                        <a:t> Wiodący</a:t>
                      </a:r>
                      <a:endParaRPr lang="en-US" sz="1800" dirty="0">
                        <a:solidFill>
                          <a:srgbClr val="002060"/>
                        </a:solidFill>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chemeClr val="tx2">
                        <a:lumMod val="60000"/>
                        <a:lumOff val="40000"/>
                      </a:schemeClr>
                    </a:solidFill>
                  </a:tcPr>
                </a:tc>
                <a:tc>
                  <a:txBody>
                    <a:bodyPr/>
                    <a:lstStyle>
                      <a:lvl1pPr marL="0" algn="l" defTabSz="914400" rtl="0" eaLnBrk="1" latinLnBrk="0" hangingPunct="1">
                        <a:defRPr sz="1800" b="1" kern="1200">
                          <a:solidFill>
                            <a:schemeClr val="lt1"/>
                          </a:solidFill>
                          <a:latin typeface="Verdana"/>
                        </a:defRPr>
                      </a:lvl1pPr>
                      <a:lvl2pPr marL="457200" algn="l" defTabSz="914400" rtl="0" eaLnBrk="1" latinLnBrk="0" hangingPunct="1">
                        <a:defRPr sz="1800" b="1" kern="1200">
                          <a:solidFill>
                            <a:schemeClr val="lt1"/>
                          </a:solidFill>
                          <a:latin typeface="Verdana"/>
                        </a:defRPr>
                      </a:lvl2pPr>
                      <a:lvl3pPr marL="914400" algn="l" defTabSz="914400" rtl="0" eaLnBrk="1" latinLnBrk="0" hangingPunct="1">
                        <a:defRPr sz="1800" b="1" kern="1200">
                          <a:solidFill>
                            <a:schemeClr val="lt1"/>
                          </a:solidFill>
                          <a:latin typeface="Verdana"/>
                        </a:defRPr>
                      </a:lvl3pPr>
                      <a:lvl4pPr marL="1371600" algn="l" defTabSz="914400" rtl="0" eaLnBrk="1" latinLnBrk="0" hangingPunct="1">
                        <a:defRPr sz="1800" b="1" kern="1200">
                          <a:solidFill>
                            <a:schemeClr val="lt1"/>
                          </a:solidFill>
                          <a:latin typeface="Verdana"/>
                        </a:defRPr>
                      </a:lvl4pPr>
                      <a:lvl5pPr marL="1828800" algn="l" defTabSz="914400" rtl="0" eaLnBrk="1" latinLnBrk="0" hangingPunct="1">
                        <a:defRPr sz="1800" b="1" kern="1200">
                          <a:solidFill>
                            <a:schemeClr val="lt1"/>
                          </a:solidFill>
                          <a:latin typeface="Verdana"/>
                        </a:defRPr>
                      </a:lvl5pPr>
                      <a:lvl6pPr marL="2286000" algn="l" defTabSz="914400" rtl="0" eaLnBrk="1" latinLnBrk="0" hangingPunct="1">
                        <a:defRPr sz="1800" b="1" kern="1200">
                          <a:solidFill>
                            <a:schemeClr val="lt1"/>
                          </a:solidFill>
                          <a:latin typeface="Verdana"/>
                        </a:defRPr>
                      </a:lvl6pPr>
                      <a:lvl7pPr marL="2743200" algn="l" defTabSz="914400" rtl="0" eaLnBrk="1" latinLnBrk="0" hangingPunct="1">
                        <a:defRPr sz="1800" b="1" kern="1200">
                          <a:solidFill>
                            <a:schemeClr val="lt1"/>
                          </a:solidFill>
                          <a:latin typeface="Verdana"/>
                        </a:defRPr>
                      </a:lvl7pPr>
                      <a:lvl8pPr marL="3200400" algn="l" defTabSz="914400" rtl="0" eaLnBrk="1" latinLnBrk="0" hangingPunct="1">
                        <a:defRPr sz="1800" b="1" kern="1200">
                          <a:solidFill>
                            <a:schemeClr val="lt1"/>
                          </a:solidFill>
                          <a:latin typeface="Verdana"/>
                        </a:defRPr>
                      </a:lvl8pPr>
                      <a:lvl9pPr marL="3657600" algn="l" defTabSz="914400" rtl="0" eaLnBrk="1" latinLnBrk="0" hangingPunct="1">
                        <a:defRPr sz="1800" b="1" kern="1200">
                          <a:solidFill>
                            <a:schemeClr val="lt1"/>
                          </a:solidFill>
                          <a:latin typeface="Verdana"/>
                        </a:defRPr>
                      </a:lvl9pPr>
                    </a:lstStyle>
                    <a:p>
                      <a:pPr algn="ctr"/>
                      <a:r>
                        <a:rPr lang="pl-PL" sz="1800" dirty="0" smtClean="0">
                          <a:solidFill>
                            <a:srgbClr val="002060"/>
                          </a:solidFill>
                        </a:rPr>
                        <a:t>Kraj</a:t>
                      </a:r>
                      <a:endParaRPr lang="en-US" sz="1800" dirty="0">
                        <a:solidFill>
                          <a:srgbClr val="002060"/>
                        </a:solidFill>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chemeClr val="tx2">
                        <a:lumMod val="60000"/>
                        <a:lumOff val="40000"/>
                      </a:schemeClr>
                    </a:solidFill>
                  </a:tcPr>
                </a:tc>
              </a:tr>
              <a:tr h="370840">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1600" b="1" dirty="0" smtClean="0">
                          <a:solidFill>
                            <a:srgbClr val="002060"/>
                          </a:solidFill>
                        </a:rPr>
                        <a:t>Planowany, wybór będzie zależał od LGD lub typu obszaru</a:t>
                      </a:r>
                      <a:endParaRPr lang="en-US" sz="1600" b="1" dirty="0" smtClean="0">
                        <a:solidFill>
                          <a:srgbClr val="002060"/>
                        </a:solidFill>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3891A7">
                        <a:lumMod val="40000"/>
                        <a:lumOff val="6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l" fontAlgn="b"/>
                      <a:r>
                        <a:rPr lang="en-GB" sz="1600" b="0" i="0" u="none" strike="noStrike" dirty="0" smtClean="0">
                          <a:solidFill>
                            <a:srgbClr val="000000"/>
                          </a:solidFill>
                          <a:effectLst/>
                          <a:latin typeface="Calibri" panose="020F0502020204030204" pitchFamily="34" charset="0"/>
                        </a:rPr>
                        <a:t>DE(SA), </a:t>
                      </a:r>
                      <a:r>
                        <a:rPr lang="pl-PL" sz="1600" b="0" i="0" u="none" strike="noStrike" dirty="0" smtClean="0">
                          <a:solidFill>
                            <a:srgbClr val="000000"/>
                          </a:solidFill>
                          <a:effectLst/>
                          <a:latin typeface="Calibri" panose="020F0502020204030204" pitchFamily="34" charset="0"/>
                        </a:rPr>
                        <a:t>GR, LT, PL, PT, SI</a:t>
                      </a:r>
                      <a:endParaRPr lang="nb-NO" sz="1600" b="0" i="0" u="none" strike="noStrike" dirty="0">
                        <a:solidFill>
                          <a:srgbClr val="000000"/>
                        </a:solidFill>
                        <a:effectLst/>
                        <a:latin typeface="Calibri" panose="020F0502020204030204" pitchFamily="34" charset="0"/>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3891A7">
                        <a:tint val="40000"/>
                      </a:srgbClr>
                    </a:solidFill>
                  </a:tcPr>
                </a:tc>
              </a:tr>
              <a:tr h="370840">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1600" b="1" i="0" u="none" strike="noStrike" dirty="0" smtClean="0">
                          <a:solidFill>
                            <a:srgbClr val="002060"/>
                          </a:solidFill>
                          <a:effectLst/>
                          <a:latin typeface="Verdana" panose="020B0604030504040204" pitchFamily="34" charset="0"/>
                          <a:ea typeface="Verdana" panose="020B0604030504040204" pitchFamily="34" charset="0"/>
                          <a:cs typeface="Verdana" panose="020B0604030504040204" pitchFamily="34" charset="0"/>
                        </a:rPr>
                        <a:t>EFRROW</a:t>
                      </a:r>
                      <a:endParaRPr lang="en-US" sz="1600" b="1" i="0" u="none" strike="noStrike" dirty="0" smtClean="0">
                        <a:solidFill>
                          <a:srgbClr val="002060"/>
                        </a:solidFill>
                        <a:effectLst/>
                        <a:latin typeface="Verdana" panose="020B0604030504040204" pitchFamily="34" charset="0"/>
                        <a:ea typeface="Verdana" panose="020B0604030504040204" pitchFamily="34" charset="0"/>
                        <a:cs typeface="Verdana" panose="020B0604030504040204" pitchFamily="34" charset="0"/>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chemeClr val="accent3">
                        <a:lumMod val="7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l" fontAlgn="b"/>
                      <a:r>
                        <a:rPr lang="en-GB" sz="1600" b="0" i="0" u="none" strike="noStrike" dirty="0" smtClean="0">
                          <a:solidFill>
                            <a:srgbClr val="000000"/>
                          </a:solidFill>
                          <a:effectLst/>
                          <a:latin typeface="Calibri" panose="020F0502020204030204" pitchFamily="34" charset="0"/>
                        </a:rPr>
                        <a:t>AT, </a:t>
                      </a:r>
                      <a:r>
                        <a:rPr lang="pl-PL" sz="1600" b="0" i="0" u="none" strike="noStrike" dirty="0" smtClean="0">
                          <a:solidFill>
                            <a:srgbClr val="000000"/>
                          </a:solidFill>
                          <a:effectLst/>
                          <a:latin typeface="Calibri" panose="020F0502020204030204" pitchFamily="34" charset="0"/>
                        </a:rPr>
                        <a:t>BG, DK, ES</a:t>
                      </a:r>
                      <a:r>
                        <a:rPr lang="en-GB" sz="1600" b="0" i="0" u="none" strike="noStrike" dirty="0" smtClean="0">
                          <a:solidFill>
                            <a:srgbClr val="000000"/>
                          </a:solidFill>
                          <a:effectLst/>
                          <a:latin typeface="Calibri" panose="020F0502020204030204" pitchFamily="34" charset="0"/>
                        </a:rPr>
                        <a:t>(AR)</a:t>
                      </a:r>
                      <a:r>
                        <a:rPr lang="pl-PL" sz="1600" b="0" i="0" u="none" strike="noStrike" dirty="0" smtClean="0">
                          <a:solidFill>
                            <a:srgbClr val="000000"/>
                          </a:solidFill>
                          <a:effectLst/>
                          <a:latin typeface="Calibri" panose="020F0502020204030204" pitchFamily="34" charset="0"/>
                        </a:rPr>
                        <a:t>, </a:t>
                      </a:r>
                      <a:r>
                        <a:rPr lang="en-GB" sz="1600" b="0" i="0" u="none" strike="noStrike" dirty="0" smtClean="0">
                          <a:solidFill>
                            <a:srgbClr val="000000"/>
                          </a:solidFill>
                          <a:effectLst/>
                          <a:latin typeface="Calibri" panose="020F0502020204030204" pitchFamily="34" charset="0"/>
                        </a:rPr>
                        <a:t>IT(PU), </a:t>
                      </a:r>
                      <a:r>
                        <a:rPr lang="pl-PL" sz="1600" b="0" i="0" u="none" strike="noStrike" dirty="0" smtClean="0">
                          <a:solidFill>
                            <a:srgbClr val="000000"/>
                          </a:solidFill>
                          <a:effectLst/>
                          <a:latin typeface="Calibri" panose="020F0502020204030204" pitchFamily="34" charset="0"/>
                        </a:rPr>
                        <a:t>LV</a:t>
                      </a:r>
                      <a:r>
                        <a:rPr lang="en-GB" sz="1600" b="0" i="0" u="none" strike="noStrike" dirty="0" smtClean="0">
                          <a:solidFill>
                            <a:srgbClr val="000000"/>
                          </a:solidFill>
                          <a:effectLst/>
                          <a:latin typeface="Calibri" panose="020F0502020204030204" pitchFamily="34" charset="0"/>
                        </a:rPr>
                        <a:t>, SE</a:t>
                      </a:r>
                      <a:endParaRPr lang="en-US" sz="1600" b="0" i="0" u="none" strike="noStrike" dirty="0">
                        <a:solidFill>
                          <a:srgbClr val="000000"/>
                        </a:solidFill>
                        <a:effectLst/>
                        <a:latin typeface="Calibri" panose="020F0502020204030204" pitchFamily="34" charset="0"/>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891A7">
                        <a:tint val="20000"/>
                      </a:srgbClr>
                    </a:solidFill>
                  </a:tcPr>
                </a:tc>
              </a:tr>
              <a:tr h="370840">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1600" b="1" dirty="0" smtClean="0">
                          <a:solidFill>
                            <a:srgbClr val="002060"/>
                          </a:solidFill>
                        </a:rPr>
                        <a:t>EFRR</a:t>
                      </a:r>
                      <a:endParaRPr lang="en-US" sz="1600" b="1" dirty="0" smtClean="0">
                        <a:solidFill>
                          <a:srgbClr val="002060"/>
                        </a:solidFill>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C000"/>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l" fontAlgn="b"/>
                      <a:r>
                        <a:rPr lang="pl-PL" sz="1600" b="0" i="0" u="none" strike="noStrike" dirty="0" smtClean="0">
                          <a:solidFill>
                            <a:srgbClr val="000000"/>
                          </a:solidFill>
                          <a:effectLst/>
                          <a:latin typeface="Calibri" panose="020F0502020204030204" pitchFamily="34" charset="0"/>
                        </a:rPr>
                        <a:t>CZ</a:t>
                      </a:r>
                      <a:endParaRPr lang="en-US" sz="1600" b="0" i="0" u="none" strike="noStrike" dirty="0">
                        <a:solidFill>
                          <a:srgbClr val="000000"/>
                        </a:solidFill>
                        <a:effectLst/>
                        <a:latin typeface="Calibri" panose="020F0502020204030204" pitchFamily="34" charset="0"/>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891A7">
                        <a:tint val="40000"/>
                      </a:srgbClr>
                    </a:solidFill>
                  </a:tcPr>
                </a:tc>
              </a:tr>
              <a:tr h="370840">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1600" b="1" dirty="0" smtClean="0">
                          <a:solidFill>
                            <a:srgbClr val="002060"/>
                          </a:solidFill>
                        </a:rPr>
                        <a:t>Nie planują funduszu wiodącego</a:t>
                      </a:r>
                      <a:endParaRPr lang="en-US" sz="1600" b="1" dirty="0" smtClean="0">
                        <a:solidFill>
                          <a:srgbClr val="002060"/>
                        </a:solidFill>
                      </a:endParaRPr>
                    </a:p>
                  </a:txBody>
                  <a:tcP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E566B">
                        <a:lumMod val="20000"/>
                        <a:lumOff val="8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l" fontAlgn="b"/>
                      <a:r>
                        <a:rPr lang="en-GB" sz="1600" b="0" i="0" u="none" strike="noStrike" dirty="0" smtClean="0">
                          <a:solidFill>
                            <a:srgbClr val="000000"/>
                          </a:solidFill>
                          <a:effectLst/>
                          <a:latin typeface="Calibri" panose="020F0502020204030204" pitchFamily="34" charset="0"/>
                        </a:rPr>
                        <a:t>BE, EE, </a:t>
                      </a:r>
                      <a:r>
                        <a:rPr lang="pl-PL" sz="1600" b="0" i="0" u="none" strike="noStrike" dirty="0" smtClean="0">
                          <a:solidFill>
                            <a:srgbClr val="000000"/>
                          </a:solidFill>
                          <a:effectLst/>
                          <a:latin typeface="Calibri" panose="020F0502020204030204" pitchFamily="34" charset="0"/>
                        </a:rPr>
                        <a:t>FI,</a:t>
                      </a:r>
                      <a:r>
                        <a:rPr lang="en-GB" sz="1600" b="0" i="0" u="none" strike="noStrike" dirty="0" smtClean="0">
                          <a:solidFill>
                            <a:srgbClr val="000000"/>
                          </a:solidFill>
                          <a:effectLst/>
                          <a:latin typeface="Calibri" panose="020F0502020204030204" pitchFamily="34" charset="0"/>
                        </a:rPr>
                        <a:t> HR</a:t>
                      </a:r>
                      <a:r>
                        <a:rPr lang="pl-PL" sz="1600" b="0" i="0" u="none" strike="noStrike" dirty="0" smtClean="0">
                          <a:solidFill>
                            <a:srgbClr val="000000"/>
                          </a:solidFill>
                          <a:effectLst/>
                          <a:latin typeface="Calibri" panose="020F0502020204030204" pitchFamily="34" charset="0"/>
                        </a:rPr>
                        <a:t>,</a:t>
                      </a:r>
                      <a:r>
                        <a:rPr lang="en-GB" sz="1600" b="0" i="0" u="none" strike="noStrike" dirty="0" smtClean="0">
                          <a:solidFill>
                            <a:srgbClr val="000000"/>
                          </a:solidFill>
                          <a:effectLst/>
                          <a:latin typeface="Calibri" panose="020F0502020204030204" pitchFamily="34" charset="0"/>
                        </a:rPr>
                        <a:t> HU, IE, LU NL, RO,</a:t>
                      </a:r>
                      <a:r>
                        <a:rPr lang="pl-PL" sz="1600" b="0" i="0" u="none" strike="noStrike" dirty="0" smtClean="0">
                          <a:solidFill>
                            <a:srgbClr val="000000"/>
                          </a:solidFill>
                          <a:effectLst/>
                          <a:latin typeface="Calibri" panose="020F0502020204030204" pitchFamily="34" charset="0"/>
                        </a:rPr>
                        <a:t> SK</a:t>
                      </a:r>
                      <a:r>
                        <a:rPr lang="en-GB" sz="1600" b="0" i="0" u="none" strike="noStrike" dirty="0" smtClean="0">
                          <a:solidFill>
                            <a:srgbClr val="000000"/>
                          </a:solidFill>
                          <a:effectLst/>
                          <a:latin typeface="Calibri" panose="020F0502020204030204" pitchFamily="34" charset="0"/>
                        </a:rPr>
                        <a:t>,</a:t>
                      </a:r>
                      <a:r>
                        <a:rPr lang="en-GB" sz="1600" b="0" i="0" u="none" strike="noStrike" baseline="0" dirty="0" smtClean="0">
                          <a:solidFill>
                            <a:srgbClr val="000000"/>
                          </a:solidFill>
                          <a:effectLst/>
                          <a:latin typeface="Calibri" panose="020F0502020204030204" pitchFamily="34" charset="0"/>
                        </a:rPr>
                        <a:t> UK(ENG)</a:t>
                      </a:r>
                      <a:endParaRPr lang="en-US" sz="1600" b="0" i="0" u="none" strike="noStrike" dirty="0">
                        <a:solidFill>
                          <a:srgbClr val="000000"/>
                        </a:solidFill>
                        <a:effectLst/>
                        <a:latin typeface="Calibri" panose="020F0502020204030204" pitchFamily="34" charset="0"/>
                      </a:endParaRPr>
                    </a:p>
                  </a:txBody>
                  <a:tcP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3891A7">
                        <a:tint val="20000"/>
                      </a:srgbClr>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16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Poza</a:t>
                      </a:r>
                      <a:r>
                        <a:rPr lang="pl-PL" sz="1600" b="1" baseline="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EFSI</a:t>
                      </a:r>
                      <a:endParaRPr lang="en-US" sz="1600" b="1"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txBody>
                  <a:tcP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CC6600"/>
                    </a:solidFill>
                  </a:tcPr>
                </a:tc>
                <a:tc>
                  <a:txBody>
                    <a:bodyPr/>
                    <a:lstStyle/>
                    <a:p>
                      <a:pPr algn="l" fontAlgn="b"/>
                      <a:r>
                        <a:rPr lang="en-US" sz="1600" b="0" i="0" u="none" strike="noStrike" dirty="0" smtClean="0">
                          <a:solidFill>
                            <a:srgbClr val="000000"/>
                          </a:solidFill>
                          <a:effectLst/>
                          <a:latin typeface="Calibri" panose="020F0502020204030204" pitchFamily="34" charset="0"/>
                        </a:rPr>
                        <a:t>FR(BR)</a:t>
                      </a:r>
                      <a:endParaRPr lang="en-US" sz="1600" b="0" i="0" u="none" strike="noStrike" dirty="0">
                        <a:solidFill>
                          <a:srgbClr val="000000"/>
                        </a:solidFill>
                        <a:effectLst/>
                        <a:latin typeface="Calibri" panose="020F0502020204030204" pitchFamily="34" charset="0"/>
                      </a:endParaRPr>
                    </a:p>
                  </a:txBody>
                  <a:tcPr>
                    <a:lnL w="12700" cap="flat" cmpd="sng" algn="ctr">
                      <a:solidFill>
                        <a:srgbClr val="FFFFFF"/>
                      </a:solidFill>
                      <a:prstDash val="solid"/>
                      <a:round/>
                      <a:headEnd type="none" w="med" len="med"/>
                      <a:tailEnd type="none" w="med" len="med"/>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CEDCE1"/>
                    </a:solidFill>
                  </a:tcPr>
                </a:tc>
              </a:tr>
            </a:tbl>
          </a:graphicData>
        </a:graphic>
      </p:graphicFrame>
      <p:sp>
        <p:nvSpPr>
          <p:cNvPr id="8" name="TextBox 7"/>
          <p:cNvSpPr txBox="1"/>
          <p:nvPr/>
        </p:nvSpPr>
        <p:spPr>
          <a:xfrm>
            <a:off x="107504" y="6237136"/>
            <a:ext cx="5688632" cy="261610"/>
          </a:xfrm>
          <a:prstGeom prst="rect">
            <a:avLst/>
          </a:prstGeom>
          <a:noFill/>
        </p:spPr>
        <p:txBody>
          <a:bodyPr wrap="square" rtlCol="0">
            <a:spAutoFit/>
          </a:bodyPr>
          <a:lstStyle/>
          <a:p>
            <a:r>
              <a:rPr lang="en-US" sz="1100" i="1" dirty="0">
                <a:solidFill>
                  <a:srgbClr val="002060"/>
                </a:solidFill>
                <a:latin typeface="Verdana"/>
              </a:rPr>
              <a:t>Source: ENRD CP - Screening of 26 sample </a:t>
            </a:r>
            <a:r>
              <a:rPr lang="en-GB" sz="1100" i="1" dirty="0">
                <a:solidFill>
                  <a:srgbClr val="002060"/>
                </a:solidFill>
                <a:latin typeface="Verdana"/>
              </a:rPr>
              <a:t>RDPs</a:t>
            </a:r>
            <a:endParaRPr lang="en-US" sz="1100" i="1" dirty="0">
              <a:solidFill>
                <a:srgbClr val="002060"/>
              </a:solidFill>
              <a:latin typeface="Verdana"/>
            </a:endParaRPr>
          </a:p>
        </p:txBody>
      </p:sp>
    </p:spTree>
    <p:extLst>
      <p:ext uri="{BB962C8B-B14F-4D97-AF65-F5344CB8AC3E}">
        <p14:creationId xmlns:p14="http://schemas.microsoft.com/office/powerpoint/2010/main" val="31949510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12208" y="198437"/>
            <a:ext cx="8429625" cy="698500"/>
          </a:xfrm>
        </p:spPr>
        <p:txBody>
          <a:bodyPr>
            <a:noAutofit/>
          </a:bodyPr>
          <a:lstStyle/>
          <a:p>
            <a:r>
              <a:rPr lang="pl-PL" altLang="fr-FR" sz="3600" b="1" dirty="0" smtClean="0">
                <a:solidFill>
                  <a:srgbClr val="071376"/>
                </a:solidFill>
                <a:latin typeface="+mn-lt"/>
                <a:ea typeface="+mn-ea"/>
                <a:cs typeface="+mn-cs"/>
              </a:rPr>
              <a:t>Możliwe modele integracji funduszy na poziomie lokalnym</a:t>
            </a:r>
            <a:endParaRPr lang="fr-BE" altLang="fr-FR" sz="3600" dirty="0" smtClean="0"/>
          </a:p>
        </p:txBody>
      </p:sp>
      <p:sp>
        <p:nvSpPr>
          <p:cNvPr id="15363" name="Content Placeholder 2"/>
          <p:cNvSpPr>
            <a:spLocks noGrp="1"/>
          </p:cNvSpPr>
          <p:nvPr>
            <p:ph sz="quarter" idx="11"/>
          </p:nvPr>
        </p:nvSpPr>
        <p:spPr>
          <a:xfrm>
            <a:off x="630238" y="1009650"/>
            <a:ext cx="6264275" cy="784225"/>
          </a:xfrm>
        </p:spPr>
        <p:txBody>
          <a:bodyPr>
            <a:noAutofit/>
          </a:bodyPr>
          <a:lstStyle/>
          <a:p>
            <a:pPr marL="0" indent="0">
              <a:buFont typeface="Wingdings 3" panose="05040102010807070707" pitchFamily="18" charset="2"/>
              <a:buNone/>
            </a:pPr>
            <a:r>
              <a:rPr lang="pl-PL" altLang="en-US" sz="2400" b="1" kern="0" dirty="0">
                <a:solidFill>
                  <a:srgbClr val="014489"/>
                </a:solidFill>
                <a:latin typeface="Arial" pitchFamily="34" charset="0"/>
                <a:cs typeface="Arial" pitchFamily="34" charset="0"/>
              </a:rPr>
              <a:t>Jedna zintegrowana strategia korzystająca z wielu Funduszy (model może mieć kilka wariantów)</a:t>
            </a:r>
            <a:endParaRPr lang="en-GB" altLang="en-US" sz="2400" b="1" kern="0" dirty="0">
              <a:solidFill>
                <a:srgbClr val="014489"/>
              </a:solidFill>
              <a:latin typeface="Arial" pitchFamily="34" charset="0"/>
              <a:cs typeface="Arial" pitchFamily="34" charset="0"/>
            </a:endParaRPr>
          </a:p>
        </p:txBody>
      </p:sp>
      <p:grpSp>
        <p:nvGrpSpPr>
          <p:cNvPr id="15364" name="Group 16"/>
          <p:cNvGrpSpPr>
            <a:grpSpLocks/>
          </p:cNvGrpSpPr>
          <p:nvPr/>
        </p:nvGrpSpPr>
        <p:grpSpPr bwMode="auto">
          <a:xfrm>
            <a:off x="190500" y="2376488"/>
            <a:ext cx="1325563" cy="1292225"/>
            <a:chOff x="6911258" y="1688148"/>
            <a:chExt cx="2007116" cy="2003355"/>
          </a:xfrm>
        </p:grpSpPr>
        <p:sp>
          <p:nvSpPr>
            <p:cNvPr id="25" name="Oval 24"/>
            <p:cNvSpPr/>
            <p:nvPr/>
          </p:nvSpPr>
          <p:spPr>
            <a:xfrm rot="20803489">
              <a:off x="7324700" y="2775965"/>
              <a:ext cx="1415798" cy="915538"/>
            </a:xfrm>
            <a:prstGeom prst="ellipse">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prstClr val="white"/>
                </a:solidFill>
              </a:endParaRPr>
            </a:p>
          </p:txBody>
        </p:sp>
        <p:sp>
          <p:nvSpPr>
            <p:cNvPr id="19" name="Rectangle 18"/>
            <p:cNvSpPr/>
            <p:nvPr/>
          </p:nvSpPr>
          <p:spPr>
            <a:xfrm>
              <a:off x="6911258" y="1958872"/>
              <a:ext cx="487958" cy="509452"/>
            </a:xfrm>
            <a:prstGeom prst="rect">
              <a:avLst/>
            </a:prstGeom>
            <a:solidFill>
              <a:srgbClr val="5B9BD5"/>
            </a:solidFill>
            <a:ln w="12700" cap="flat" cmpd="sng" algn="ctr">
              <a:solidFill>
                <a:srgbClr val="5B9BD5">
                  <a:shade val="50000"/>
                </a:srgbClr>
              </a:solidFill>
              <a:prstDash val="solid"/>
              <a:miter lim="800000"/>
            </a:ln>
            <a:effectLst/>
          </p:spPr>
          <p:txBody>
            <a:bodyPr anchor="ctr"/>
            <a:lstStyle/>
            <a:p>
              <a:pPr algn="ctr">
                <a:defRPr/>
              </a:pPr>
              <a:endParaRPr lang="en-GB" kern="0">
                <a:solidFill>
                  <a:prstClr val="white"/>
                </a:solidFill>
              </a:endParaRPr>
            </a:p>
          </p:txBody>
        </p:sp>
        <p:sp>
          <p:nvSpPr>
            <p:cNvPr id="20" name="Rectangle 19"/>
            <p:cNvSpPr/>
            <p:nvPr/>
          </p:nvSpPr>
          <p:spPr>
            <a:xfrm>
              <a:off x="8430416" y="2367418"/>
              <a:ext cx="487958" cy="509452"/>
            </a:xfrm>
            <a:prstGeom prst="rect">
              <a:avLst/>
            </a:prstGeom>
            <a:solidFill>
              <a:srgbClr val="70AD47">
                <a:lumMod val="75000"/>
              </a:srgbClr>
            </a:solidFill>
            <a:ln w="12700" cap="flat" cmpd="sng" algn="ctr">
              <a:solidFill>
                <a:srgbClr val="5B9BD5">
                  <a:shade val="50000"/>
                </a:srgbClr>
              </a:solidFill>
              <a:prstDash val="solid"/>
              <a:miter lim="800000"/>
            </a:ln>
            <a:effectLst/>
          </p:spPr>
          <p:txBody>
            <a:bodyPr anchor="ctr"/>
            <a:lstStyle/>
            <a:p>
              <a:pPr algn="ctr">
                <a:defRPr/>
              </a:pPr>
              <a:endParaRPr lang="en-GB" kern="0">
                <a:solidFill>
                  <a:prstClr val="white"/>
                </a:solidFill>
              </a:endParaRPr>
            </a:p>
          </p:txBody>
        </p:sp>
        <p:sp>
          <p:nvSpPr>
            <p:cNvPr id="21" name="Rectangle 20"/>
            <p:cNvSpPr/>
            <p:nvPr/>
          </p:nvSpPr>
          <p:spPr>
            <a:xfrm>
              <a:off x="7375179" y="1688148"/>
              <a:ext cx="490361" cy="509452"/>
            </a:xfrm>
            <a:prstGeom prst="rect">
              <a:avLst/>
            </a:prstGeom>
            <a:solidFill>
              <a:srgbClr val="FFC000">
                <a:lumMod val="75000"/>
              </a:srgbClr>
            </a:solidFill>
            <a:ln w="12700" cap="flat" cmpd="sng" algn="ctr">
              <a:solidFill>
                <a:srgbClr val="FFC000">
                  <a:lumMod val="75000"/>
                </a:srgbClr>
              </a:solidFill>
              <a:prstDash val="solid"/>
              <a:miter lim="800000"/>
            </a:ln>
            <a:effectLst/>
          </p:spPr>
          <p:txBody>
            <a:bodyPr anchor="ctr"/>
            <a:lstStyle/>
            <a:p>
              <a:pPr algn="ctr">
                <a:defRPr/>
              </a:pPr>
              <a:endParaRPr lang="en-GB" kern="0">
                <a:solidFill>
                  <a:prstClr val="white"/>
                </a:solidFill>
              </a:endParaRPr>
            </a:p>
          </p:txBody>
        </p:sp>
        <p:sp>
          <p:nvSpPr>
            <p:cNvPr id="22" name="Down Arrow 21"/>
            <p:cNvSpPr/>
            <p:nvPr/>
          </p:nvSpPr>
          <p:spPr>
            <a:xfrm rot="19083194">
              <a:off x="7466521" y="2308351"/>
              <a:ext cx="259603" cy="876160"/>
            </a:xfrm>
            <a:prstGeom prst="downArrow">
              <a:avLst/>
            </a:prstGeom>
            <a:solidFill>
              <a:srgbClr val="5B9BD5"/>
            </a:solidFill>
            <a:ln w="12700" cap="flat" cmpd="sng" algn="ctr">
              <a:solidFill>
                <a:srgbClr val="5B9BD5">
                  <a:shade val="50000"/>
                </a:srgbClr>
              </a:solidFill>
              <a:prstDash val="solid"/>
              <a:miter lim="800000"/>
            </a:ln>
            <a:effectLst/>
          </p:spPr>
          <p:txBody>
            <a:bodyPr anchor="ctr"/>
            <a:lstStyle/>
            <a:p>
              <a:pPr algn="ctr">
                <a:defRPr/>
              </a:pPr>
              <a:endParaRPr lang="en-GB" kern="0">
                <a:solidFill>
                  <a:prstClr val="white"/>
                </a:solidFill>
              </a:endParaRPr>
            </a:p>
          </p:txBody>
        </p:sp>
        <p:sp>
          <p:nvSpPr>
            <p:cNvPr id="23" name="Down Arrow 22"/>
            <p:cNvSpPr/>
            <p:nvPr/>
          </p:nvSpPr>
          <p:spPr>
            <a:xfrm rot="19808379">
              <a:off x="7829483" y="2136073"/>
              <a:ext cx="259603" cy="662042"/>
            </a:xfrm>
            <a:prstGeom prst="downArrow">
              <a:avLst/>
            </a:prstGeom>
            <a:solidFill>
              <a:srgbClr val="FFC000">
                <a:lumMod val="75000"/>
              </a:srgbClr>
            </a:solidFill>
            <a:ln w="12700" cap="flat" cmpd="sng" algn="ctr">
              <a:solidFill>
                <a:srgbClr val="FFC000">
                  <a:lumMod val="75000"/>
                </a:srgbClr>
              </a:solidFill>
              <a:prstDash val="solid"/>
              <a:miter lim="800000"/>
            </a:ln>
            <a:effectLst/>
          </p:spPr>
          <p:txBody>
            <a:bodyPr anchor="ctr"/>
            <a:lstStyle/>
            <a:p>
              <a:pPr algn="ctr">
                <a:defRPr/>
              </a:pPr>
              <a:endParaRPr lang="en-GB" kern="0">
                <a:solidFill>
                  <a:prstClr val="white"/>
                </a:solidFill>
              </a:endParaRPr>
            </a:p>
          </p:txBody>
        </p:sp>
        <p:sp>
          <p:nvSpPr>
            <p:cNvPr id="24" name="Down Arrow 23"/>
            <p:cNvSpPr/>
            <p:nvPr/>
          </p:nvSpPr>
          <p:spPr>
            <a:xfrm rot="1757064">
              <a:off x="8310229" y="2775965"/>
              <a:ext cx="259603" cy="543908"/>
            </a:xfrm>
            <a:prstGeom prst="downArrow">
              <a:avLst/>
            </a:prstGeom>
            <a:solidFill>
              <a:srgbClr val="70AD47">
                <a:lumMod val="75000"/>
              </a:srgbClr>
            </a:solidFill>
            <a:ln w="12700" cap="flat" cmpd="sng" algn="ctr">
              <a:solidFill>
                <a:schemeClr val="accent4">
                  <a:lumMod val="50000"/>
                </a:schemeClr>
              </a:solidFill>
              <a:prstDash val="solid"/>
              <a:miter lim="800000"/>
            </a:ln>
            <a:effectLst/>
          </p:spPr>
          <p:txBody>
            <a:bodyPr anchor="ctr"/>
            <a:lstStyle/>
            <a:p>
              <a:pPr algn="ctr">
                <a:defRPr/>
              </a:pPr>
              <a:endParaRPr lang="en-GB" kern="0">
                <a:solidFill>
                  <a:prstClr val="white"/>
                </a:solidFill>
              </a:endParaRPr>
            </a:p>
          </p:txBody>
        </p:sp>
      </p:grpSp>
      <p:grpSp>
        <p:nvGrpSpPr>
          <p:cNvPr id="15365" name="Group 25"/>
          <p:cNvGrpSpPr>
            <a:grpSpLocks/>
          </p:cNvGrpSpPr>
          <p:nvPr/>
        </p:nvGrpSpPr>
        <p:grpSpPr bwMode="auto">
          <a:xfrm>
            <a:off x="6981825" y="3870325"/>
            <a:ext cx="1574800" cy="1255713"/>
            <a:chOff x="4712355" y="1798320"/>
            <a:chExt cx="2920226" cy="2218945"/>
          </a:xfrm>
        </p:grpSpPr>
        <p:grpSp>
          <p:nvGrpSpPr>
            <p:cNvPr id="15395" name="Group 27"/>
            <p:cNvGrpSpPr>
              <a:grpSpLocks/>
            </p:cNvGrpSpPr>
            <p:nvPr/>
          </p:nvGrpSpPr>
          <p:grpSpPr bwMode="auto">
            <a:xfrm>
              <a:off x="6137983" y="1798320"/>
              <a:ext cx="1494598" cy="2218942"/>
              <a:chOff x="6137983" y="1798320"/>
              <a:chExt cx="1494598" cy="2218943"/>
            </a:xfrm>
          </p:grpSpPr>
          <p:sp>
            <p:nvSpPr>
              <p:cNvPr id="29" name="Oval 28"/>
              <p:cNvSpPr/>
              <p:nvPr/>
            </p:nvSpPr>
            <p:spPr>
              <a:xfrm rot="20803489">
                <a:off x="6137983" y="3102863"/>
                <a:ext cx="1414271" cy="914400"/>
              </a:xfrm>
              <a:prstGeom prst="ellipse">
                <a:avLst/>
              </a:prstGeom>
              <a:gradFill flip="none" rotWithShape="1">
                <a:gsLst>
                  <a:gs pos="0">
                    <a:srgbClr val="FFC000">
                      <a:lumMod val="75000"/>
                      <a:tint val="66000"/>
                      <a:satMod val="160000"/>
                    </a:srgbClr>
                  </a:gs>
                  <a:gs pos="50000">
                    <a:srgbClr val="FFC000">
                      <a:lumMod val="75000"/>
                      <a:tint val="44500"/>
                      <a:satMod val="160000"/>
                    </a:srgbClr>
                  </a:gs>
                  <a:gs pos="100000">
                    <a:srgbClr val="FFC000">
                      <a:lumMod val="75000"/>
                      <a:tint val="23500"/>
                      <a:satMod val="160000"/>
                    </a:srgbClr>
                  </a:gs>
                </a:gsLst>
                <a:path path="circle">
                  <a:fillToRect l="50000" t="50000" r="50000" b="50000"/>
                </a:path>
                <a:tileRect/>
              </a:gradFill>
              <a:ln w="12700" cap="flat" cmpd="sng" algn="ctr">
                <a:solidFill>
                  <a:srgbClr val="FFC000">
                    <a:lumMod val="75000"/>
                  </a:srgbClr>
                </a:solidFill>
                <a:prstDash val="solid"/>
                <a:miter lim="800000"/>
              </a:ln>
              <a:effectLst/>
            </p:spPr>
            <p:txBody>
              <a:bodyPr anchor="ctr"/>
              <a:lstStyle/>
              <a:p>
                <a:pPr algn="ctr">
                  <a:defRPr/>
                </a:pPr>
                <a:endParaRPr lang="en-GB" kern="0">
                  <a:solidFill>
                    <a:prstClr val="white"/>
                  </a:solidFill>
                </a:endParaRPr>
              </a:p>
            </p:txBody>
          </p:sp>
          <p:sp>
            <p:nvSpPr>
              <p:cNvPr id="30" name="Rectangle 29"/>
              <p:cNvSpPr/>
              <p:nvPr/>
            </p:nvSpPr>
            <p:spPr>
              <a:xfrm>
                <a:off x="6717068" y="1798320"/>
                <a:ext cx="915513" cy="914509"/>
              </a:xfrm>
              <a:prstGeom prst="rect">
                <a:avLst/>
              </a:prstGeom>
              <a:solidFill>
                <a:srgbClr val="70AD47">
                  <a:lumMod val="75000"/>
                </a:srgbClr>
              </a:solidFill>
              <a:ln w="12700" cap="flat" cmpd="sng" algn="ctr">
                <a:solidFill>
                  <a:srgbClr val="5B9BD5">
                    <a:shade val="50000"/>
                  </a:srgbClr>
                </a:solidFill>
                <a:prstDash val="solid"/>
                <a:miter lim="800000"/>
              </a:ln>
              <a:effectLst/>
            </p:spPr>
            <p:txBody>
              <a:bodyPr anchor="ctr"/>
              <a:lstStyle/>
              <a:p>
                <a:pPr algn="ctr">
                  <a:defRPr/>
                </a:pPr>
                <a:endParaRPr lang="en-GB" kern="0">
                  <a:solidFill>
                    <a:prstClr val="white"/>
                  </a:solidFill>
                </a:endParaRPr>
              </a:p>
            </p:txBody>
          </p:sp>
          <p:sp>
            <p:nvSpPr>
              <p:cNvPr id="31" name="Down Arrow 30"/>
              <p:cNvSpPr/>
              <p:nvPr/>
            </p:nvSpPr>
            <p:spPr>
              <a:xfrm>
                <a:off x="6987895" y="2580983"/>
                <a:ext cx="485722" cy="979028"/>
              </a:xfrm>
              <a:prstGeom prst="downArrow">
                <a:avLst/>
              </a:prstGeom>
              <a:solidFill>
                <a:srgbClr val="70AD47">
                  <a:lumMod val="75000"/>
                </a:srgbClr>
              </a:solidFill>
              <a:ln w="12700" cap="flat" cmpd="sng" algn="ctr">
                <a:solidFill>
                  <a:srgbClr val="70AD47">
                    <a:lumMod val="75000"/>
                  </a:srgbClr>
                </a:solidFill>
                <a:prstDash val="solid"/>
                <a:miter lim="800000"/>
              </a:ln>
              <a:effectLst/>
            </p:spPr>
            <p:txBody>
              <a:bodyPr anchor="ctr"/>
              <a:lstStyle/>
              <a:p>
                <a:pPr algn="ctr">
                  <a:defRPr/>
                </a:pPr>
                <a:endParaRPr lang="en-GB" kern="0">
                  <a:solidFill>
                    <a:prstClr val="white"/>
                  </a:solidFill>
                </a:endParaRPr>
              </a:p>
            </p:txBody>
          </p:sp>
        </p:grpSp>
        <p:grpSp>
          <p:nvGrpSpPr>
            <p:cNvPr id="15396" name="Group 31"/>
            <p:cNvGrpSpPr>
              <a:grpSpLocks/>
            </p:cNvGrpSpPr>
            <p:nvPr/>
          </p:nvGrpSpPr>
          <p:grpSpPr bwMode="auto">
            <a:xfrm>
              <a:off x="4712355" y="1801126"/>
              <a:ext cx="1449594" cy="2216139"/>
              <a:chOff x="4712353" y="1801127"/>
              <a:chExt cx="1449595" cy="2216138"/>
            </a:xfrm>
          </p:grpSpPr>
          <p:sp>
            <p:nvSpPr>
              <p:cNvPr id="33" name="Oval 32"/>
              <p:cNvSpPr/>
              <p:nvPr/>
            </p:nvSpPr>
            <p:spPr>
              <a:xfrm rot="20803489">
                <a:off x="4747676" y="3102866"/>
                <a:ext cx="1414272" cy="914399"/>
              </a:xfrm>
              <a:prstGeom prst="ellipse">
                <a:avLst/>
              </a:prstGeom>
              <a:gradFill flip="none" rotWithShape="1">
                <a:gsLst>
                  <a:gs pos="0">
                    <a:srgbClr val="FFC000">
                      <a:lumMod val="75000"/>
                      <a:tint val="66000"/>
                      <a:satMod val="160000"/>
                    </a:srgbClr>
                  </a:gs>
                  <a:gs pos="50000">
                    <a:srgbClr val="FFC000">
                      <a:lumMod val="75000"/>
                      <a:tint val="44500"/>
                      <a:satMod val="160000"/>
                    </a:srgbClr>
                  </a:gs>
                  <a:gs pos="100000">
                    <a:srgbClr val="FFC000">
                      <a:lumMod val="75000"/>
                      <a:tint val="23500"/>
                      <a:satMod val="160000"/>
                    </a:srgbClr>
                  </a:gs>
                </a:gsLst>
                <a:path path="circle">
                  <a:fillToRect l="50000" t="50000" r="50000" b="50000"/>
                </a:path>
                <a:tileRect/>
              </a:gradFill>
              <a:ln w="12700" cap="flat" cmpd="sng" algn="ctr">
                <a:solidFill>
                  <a:srgbClr val="FFC000">
                    <a:lumMod val="75000"/>
                  </a:srgbClr>
                </a:solidFill>
                <a:prstDash val="solid"/>
                <a:miter lim="800000"/>
              </a:ln>
              <a:effectLst/>
            </p:spPr>
            <p:txBody>
              <a:bodyPr anchor="ctr"/>
              <a:lstStyle/>
              <a:p>
                <a:pPr algn="ctr">
                  <a:defRPr/>
                </a:pPr>
                <a:endParaRPr lang="en-GB" kern="0">
                  <a:solidFill>
                    <a:prstClr val="white"/>
                  </a:solidFill>
                </a:endParaRPr>
              </a:p>
            </p:txBody>
          </p:sp>
          <p:sp>
            <p:nvSpPr>
              <p:cNvPr id="34" name="Rectangle 33"/>
              <p:cNvSpPr/>
              <p:nvPr/>
            </p:nvSpPr>
            <p:spPr>
              <a:xfrm>
                <a:off x="4712353" y="1801127"/>
                <a:ext cx="912572" cy="914508"/>
              </a:xfrm>
              <a:prstGeom prst="rect">
                <a:avLst/>
              </a:prstGeom>
              <a:solidFill>
                <a:srgbClr val="5B9BD5"/>
              </a:solidFill>
              <a:ln w="12700" cap="flat" cmpd="sng" algn="ctr">
                <a:solidFill>
                  <a:srgbClr val="5B9BD5">
                    <a:shade val="50000"/>
                  </a:srgbClr>
                </a:solidFill>
                <a:prstDash val="solid"/>
                <a:miter lim="800000"/>
              </a:ln>
              <a:effectLst/>
            </p:spPr>
            <p:txBody>
              <a:bodyPr anchor="ctr"/>
              <a:lstStyle/>
              <a:p>
                <a:pPr algn="ctr">
                  <a:defRPr/>
                </a:pPr>
                <a:endParaRPr lang="en-GB" kern="0">
                  <a:solidFill>
                    <a:prstClr val="white"/>
                  </a:solidFill>
                </a:endParaRPr>
              </a:p>
            </p:txBody>
          </p:sp>
          <p:sp>
            <p:nvSpPr>
              <p:cNvPr id="35" name="Down Arrow 34"/>
              <p:cNvSpPr/>
              <p:nvPr/>
            </p:nvSpPr>
            <p:spPr>
              <a:xfrm>
                <a:off x="4994956" y="2580983"/>
                <a:ext cx="485725" cy="979027"/>
              </a:xfrm>
              <a:prstGeom prst="downArrow">
                <a:avLst/>
              </a:prstGeom>
              <a:solidFill>
                <a:srgbClr val="5B9BD5"/>
              </a:solidFill>
              <a:ln w="12700" cap="flat" cmpd="sng" algn="ctr">
                <a:solidFill>
                  <a:srgbClr val="5B9BD5">
                    <a:shade val="50000"/>
                  </a:srgbClr>
                </a:solidFill>
                <a:prstDash val="solid"/>
                <a:miter lim="800000"/>
              </a:ln>
              <a:effectLst/>
            </p:spPr>
            <p:txBody>
              <a:bodyPr anchor="ctr"/>
              <a:lstStyle/>
              <a:p>
                <a:pPr algn="ctr">
                  <a:defRPr/>
                </a:pPr>
                <a:endParaRPr lang="en-GB" kern="0">
                  <a:solidFill>
                    <a:prstClr val="white"/>
                  </a:solidFill>
                </a:endParaRPr>
              </a:p>
            </p:txBody>
          </p:sp>
        </p:grpSp>
        <p:sp>
          <p:nvSpPr>
            <p:cNvPr id="36" name="Left-Right Arrow 35"/>
            <p:cNvSpPr/>
            <p:nvPr/>
          </p:nvSpPr>
          <p:spPr>
            <a:xfrm>
              <a:off x="5598433" y="3318760"/>
              <a:ext cx="1215779" cy="482501"/>
            </a:xfrm>
            <a:prstGeom prst="leftRightArrow">
              <a:avLst/>
            </a:prstGeom>
            <a:solidFill>
              <a:sysClr val="window" lastClr="FFFFFF">
                <a:lumMod val="85000"/>
              </a:sysClr>
            </a:solidFill>
            <a:ln w="12700" cap="flat" cmpd="sng" algn="ctr">
              <a:solidFill>
                <a:srgbClr val="5B9BD5">
                  <a:shade val="50000"/>
                </a:srgbClr>
              </a:solidFill>
              <a:prstDash val="solid"/>
              <a:miter lim="800000"/>
            </a:ln>
            <a:effectLst/>
          </p:spPr>
          <p:txBody>
            <a:bodyPr anchor="ctr"/>
            <a:lstStyle/>
            <a:p>
              <a:pPr algn="ctr">
                <a:defRPr/>
              </a:pPr>
              <a:endParaRPr lang="en-GB" kern="0">
                <a:solidFill>
                  <a:prstClr val="white"/>
                </a:solidFill>
              </a:endParaRPr>
            </a:p>
          </p:txBody>
        </p:sp>
      </p:grpSp>
      <p:grpSp>
        <p:nvGrpSpPr>
          <p:cNvPr id="15366" name="Group 143359"/>
          <p:cNvGrpSpPr>
            <a:grpSpLocks/>
          </p:cNvGrpSpPr>
          <p:nvPr/>
        </p:nvGrpSpPr>
        <p:grpSpPr bwMode="auto">
          <a:xfrm>
            <a:off x="50800" y="5032375"/>
            <a:ext cx="1233488" cy="1612900"/>
            <a:chOff x="3667125" y="1800558"/>
            <a:chExt cx="2661267" cy="2974944"/>
          </a:xfrm>
        </p:grpSpPr>
        <p:grpSp>
          <p:nvGrpSpPr>
            <p:cNvPr id="15386" name="Group 37"/>
            <p:cNvGrpSpPr>
              <a:grpSpLocks/>
            </p:cNvGrpSpPr>
            <p:nvPr/>
          </p:nvGrpSpPr>
          <p:grpSpPr bwMode="auto">
            <a:xfrm>
              <a:off x="4462270" y="1800558"/>
              <a:ext cx="1414272" cy="2216706"/>
              <a:chOff x="4462270" y="1800558"/>
              <a:chExt cx="1414272" cy="2216706"/>
            </a:xfrm>
          </p:grpSpPr>
          <p:sp>
            <p:nvSpPr>
              <p:cNvPr id="39" name="Oval 38"/>
              <p:cNvSpPr/>
              <p:nvPr/>
            </p:nvSpPr>
            <p:spPr>
              <a:xfrm rot="20803489">
                <a:off x="4462270" y="3102864"/>
                <a:ext cx="1414272" cy="914400"/>
              </a:xfrm>
              <a:prstGeom prst="ellipse">
                <a:avLst/>
              </a:prstGeom>
              <a:gradFill flip="none" rotWithShape="1">
                <a:gsLst>
                  <a:gs pos="0">
                    <a:schemeClr val="accent4">
                      <a:lumMod val="75000"/>
                      <a:tint val="66000"/>
                      <a:satMod val="160000"/>
                    </a:schemeClr>
                  </a:gs>
                  <a:gs pos="50000">
                    <a:schemeClr val="accent4">
                      <a:lumMod val="75000"/>
                      <a:tint val="44500"/>
                      <a:satMod val="160000"/>
                    </a:schemeClr>
                  </a:gs>
                  <a:gs pos="100000">
                    <a:schemeClr val="accent4">
                      <a:lumMod val="75000"/>
                      <a:tint val="23500"/>
                      <a:satMod val="160000"/>
                    </a:schemeClr>
                  </a:gs>
                </a:gsLst>
                <a:path path="circle">
                  <a:fillToRect l="50000" t="50000" r="50000" b="50000"/>
                </a:path>
                <a:tileRect/>
              </a:gra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prstClr val="white"/>
                  </a:solidFill>
                </a:endParaRPr>
              </a:p>
            </p:txBody>
          </p:sp>
          <p:sp>
            <p:nvSpPr>
              <p:cNvPr id="40" name="Rectangle 39"/>
              <p:cNvSpPr/>
              <p:nvPr/>
            </p:nvSpPr>
            <p:spPr>
              <a:xfrm>
                <a:off x="4711767" y="1800558"/>
                <a:ext cx="914488" cy="913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prstClr val="white"/>
                  </a:solidFill>
                </a:endParaRPr>
              </a:p>
            </p:txBody>
          </p:sp>
          <p:sp>
            <p:nvSpPr>
              <p:cNvPr id="41" name="Down Arrow 40"/>
              <p:cNvSpPr/>
              <p:nvPr/>
            </p:nvSpPr>
            <p:spPr>
              <a:xfrm>
                <a:off x="4996045" y="2582360"/>
                <a:ext cx="486358" cy="9779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prstClr val="white"/>
                  </a:solidFill>
                </a:endParaRPr>
              </a:p>
            </p:txBody>
          </p:sp>
        </p:grpSp>
        <p:sp>
          <p:nvSpPr>
            <p:cNvPr id="27" name="Curved Up Arrow 26"/>
            <p:cNvSpPr/>
            <p:nvPr/>
          </p:nvSpPr>
          <p:spPr bwMode="auto">
            <a:xfrm>
              <a:off x="3667125" y="3800447"/>
              <a:ext cx="1421398" cy="732024"/>
            </a:xfrm>
            <a:prstGeom prst="curvedUpArrow">
              <a:avLst/>
            </a:prstGeom>
            <a:solidFill>
              <a:schemeClr val="accent3">
                <a:lumMod val="40000"/>
                <a:lumOff val="60000"/>
              </a:schemeClr>
            </a:solidFill>
            <a:ln w="9525" cap="flat" cmpd="sng" algn="ctr">
              <a:noFill/>
              <a:prstDash val="solid"/>
              <a:round/>
              <a:headEnd type="none" w="med" len="med"/>
              <a:tailEnd type="none" w="med" len="med"/>
            </a:ln>
            <a:effectLst/>
          </p:spPr>
          <p:txBody>
            <a:bodyPr anchor="b">
              <a:spAutoFit/>
            </a:bodyPr>
            <a:lstStyle/>
            <a:p>
              <a:pPr>
                <a:spcBef>
                  <a:spcPct val="50000"/>
                </a:spcBef>
                <a:defRPr/>
              </a:pPr>
              <a:endParaRPr lang="en-GB">
                <a:solidFill>
                  <a:prstClr val="black"/>
                </a:solidFill>
                <a:latin typeface="Arial" charset="0"/>
                <a:cs typeface="Arial" pitchFamily="34" charset="0"/>
              </a:endParaRPr>
            </a:p>
          </p:txBody>
        </p:sp>
        <p:sp>
          <p:nvSpPr>
            <p:cNvPr id="43" name="Curved Up Arrow 42"/>
            <p:cNvSpPr/>
            <p:nvPr/>
          </p:nvSpPr>
          <p:spPr bwMode="auto">
            <a:xfrm rot="4739827">
              <a:off x="3535627" y="2832243"/>
              <a:ext cx="1215160" cy="732961"/>
            </a:xfrm>
            <a:prstGeom prst="curvedUpArrow">
              <a:avLst/>
            </a:prstGeom>
            <a:solidFill>
              <a:schemeClr val="accent6">
                <a:lumMod val="40000"/>
                <a:lumOff val="60000"/>
              </a:schemeClr>
            </a:solidFill>
            <a:ln w="9525" cap="flat" cmpd="sng" algn="ctr">
              <a:noFill/>
              <a:prstDash val="solid"/>
              <a:round/>
              <a:headEnd type="none" w="med" len="med"/>
              <a:tailEnd type="none" w="med" len="med"/>
            </a:ln>
            <a:effectLst/>
          </p:spPr>
          <p:txBody>
            <a:bodyPr anchor="b">
              <a:spAutoFit/>
            </a:bodyPr>
            <a:lstStyle/>
            <a:p>
              <a:pPr>
                <a:spcBef>
                  <a:spcPct val="50000"/>
                </a:spcBef>
                <a:defRPr/>
              </a:pPr>
              <a:endParaRPr lang="en-GB">
                <a:solidFill>
                  <a:prstClr val="black"/>
                </a:solidFill>
                <a:latin typeface="Arial" charset="0"/>
                <a:cs typeface="Arial" pitchFamily="34" charset="0"/>
              </a:endParaRPr>
            </a:p>
          </p:txBody>
        </p:sp>
        <p:sp>
          <p:nvSpPr>
            <p:cNvPr id="44" name="Curved Up Arrow 43"/>
            <p:cNvSpPr/>
            <p:nvPr/>
          </p:nvSpPr>
          <p:spPr bwMode="auto">
            <a:xfrm rot="17292830">
              <a:off x="5354333" y="3801441"/>
              <a:ext cx="1215158" cy="732961"/>
            </a:xfrm>
            <a:prstGeom prst="curvedUpArrow">
              <a:avLst/>
            </a:prstGeom>
            <a:solidFill>
              <a:schemeClr val="bg2">
                <a:lumMod val="40000"/>
                <a:lumOff val="60000"/>
              </a:schemeClr>
            </a:solidFill>
            <a:ln w="9525" cap="flat" cmpd="sng" algn="ctr">
              <a:noFill/>
              <a:prstDash val="solid"/>
              <a:round/>
              <a:headEnd type="none" w="med" len="med"/>
              <a:tailEnd type="none" w="med" len="med"/>
            </a:ln>
            <a:effectLst/>
          </p:spPr>
          <p:txBody>
            <a:bodyPr anchor="b">
              <a:spAutoFit/>
            </a:bodyPr>
            <a:lstStyle/>
            <a:p>
              <a:pPr>
                <a:spcBef>
                  <a:spcPct val="50000"/>
                </a:spcBef>
                <a:defRPr/>
              </a:pPr>
              <a:endParaRPr lang="en-GB">
                <a:solidFill>
                  <a:prstClr val="black"/>
                </a:solidFill>
                <a:latin typeface="Arial" charset="0"/>
                <a:cs typeface="Arial" pitchFamily="34" charset="0"/>
              </a:endParaRPr>
            </a:p>
          </p:txBody>
        </p:sp>
      </p:grpSp>
      <p:sp>
        <p:nvSpPr>
          <p:cNvPr id="46" name="Content Placeholder 2"/>
          <p:cNvSpPr txBox="1">
            <a:spLocks/>
          </p:cNvSpPr>
          <p:nvPr/>
        </p:nvSpPr>
        <p:spPr bwMode="auto">
          <a:xfrm>
            <a:off x="1665288" y="2354263"/>
            <a:ext cx="5229225" cy="87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73050" indent="-273050" algn="l" rtl="0" eaLnBrk="0" fontAlgn="base" hangingPunct="0">
              <a:lnSpc>
                <a:spcPct val="90000"/>
              </a:lnSpc>
              <a:spcBef>
                <a:spcPct val="20000"/>
              </a:spcBef>
              <a:spcAft>
                <a:spcPct val="0"/>
              </a:spcAft>
              <a:buClr>
                <a:srgbClr val="014489"/>
              </a:buClr>
              <a:buSzPct val="80000"/>
              <a:buFont typeface="Wingdings 3" panose="05040102010807070707" pitchFamily="18" charset="2"/>
              <a:buChar char=""/>
              <a:defRPr sz="2400" b="1">
                <a:solidFill>
                  <a:srgbClr val="014489"/>
                </a:solidFill>
                <a:latin typeface="Arial" pitchFamily="34" charset="0"/>
                <a:ea typeface="+mn-ea"/>
                <a:cs typeface="Arial" pitchFamily="34" charset="0"/>
              </a:defRPr>
            </a:lvl1pPr>
            <a:lvl2pPr marL="525463" indent="-252413" algn="l" rtl="0" eaLnBrk="0" fontAlgn="base" hangingPunct="0">
              <a:lnSpc>
                <a:spcPct val="90000"/>
              </a:lnSpc>
              <a:spcBef>
                <a:spcPct val="20000"/>
              </a:spcBef>
              <a:spcAft>
                <a:spcPct val="0"/>
              </a:spcAft>
              <a:buClr>
                <a:srgbClr val="2969B5"/>
              </a:buClr>
              <a:buSzPct val="90000"/>
              <a:buFont typeface="Verdana" panose="020B0604030504040204" pitchFamily="34" charset="0"/>
              <a:buChar char="•"/>
              <a:defRPr sz="2200">
                <a:solidFill>
                  <a:srgbClr val="014489"/>
                </a:solidFill>
                <a:latin typeface="Arial" pitchFamily="34" charset="0"/>
                <a:cs typeface="Arial" pitchFamily="34" charset="0"/>
              </a:defRPr>
            </a:lvl2pPr>
            <a:lvl3pPr marL="801688" indent="-228600" algn="l" rtl="0" eaLnBrk="0" fontAlgn="base" hangingPunct="0">
              <a:lnSpc>
                <a:spcPct val="90000"/>
              </a:lnSpc>
              <a:spcBef>
                <a:spcPct val="20000"/>
              </a:spcBef>
              <a:spcAft>
                <a:spcPct val="0"/>
              </a:spcAft>
              <a:buClr>
                <a:srgbClr val="68B1FB"/>
              </a:buClr>
              <a:buSzPct val="80000"/>
              <a:buFont typeface="Wingdings 3" panose="05040102010807070707" pitchFamily="18" charset="2"/>
              <a:buChar char=""/>
              <a:defRPr sz="2000">
                <a:solidFill>
                  <a:srgbClr val="014489"/>
                </a:solidFill>
                <a:latin typeface="Arial" pitchFamily="34" charset="0"/>
                <a:cs typeface="Arial" pitchFamily="34" charset="0"/>
              </a:defRPr>
            </a:lvl3pPr>
            <a:lvl4pPr marL="1077913" indent="-177800" algn="l" rtl="0" eaLnBrk="0" fontAlgn="base" hangingPunct="0">
              <a:lnSpc>
                <a:spcPct val="90000"/>
              </a:lnSpc>
              <a:spcBef>
                <a:spcPct val="20000"/>
              </a:spcBef>
              <a:spcAft>
                <a:spcPct val="0"/>
              </a:spcAft>
              <a:buClr>
                <a:srgbClr val="68B1FB"/>
              </a:buClr>
              <a:buSzPct val="80000"/>
              <a:buFont typeface="Verdana" panose="020B0604030504040204" pitchFamily="34" charset="0"/>
              <a:buChar char="•"/>
              <a:defRPr sz="2000">
                <a:solidFill>
                  <a:srgbClr val="014489"/>
                </a:solidFill>
                <a:latin typeface="Arial" pitchFamily="34" charset="0"/>
                <a:cs typeface="Arial" pitchFamily="34" charset="0"/>
              </a:defRPr>
            </a:lvl4pPr>
            <a:lvl5pPr marL="1347788" indent="-187325" algn="l" rtl="0" eaLnBrk="0" fontAlgn="base" hangingPunct="0">
              <a:lnSpc>
                <a:spcPct val="90000"/>
              </a:lnSpc>
              <a:spcBef>
                <a:spcPct val="20000"/>
              </a:spcBef>
              <a:spcAft>
                <a:spcPct val="0"/>
              </a:spcAft>
              <a:buClr>
                <a:srgbClr val="68B1FB"/>
              </a:buClr>
              <a:buSzPct val="80000"/>
              <a:buFont typeface="Wingdings 3" panose="05040102010807070707" pitchFamily="18" charset="2"/>
              <a:buChar char=""/>
              <a:defRPr sz="2000">
                <a:solidFill>
                  <a:srgbClr val="014489"/>
                </a:solidFill>
                <a:latin typeface="Arial" pitchFamily="34" charset="0"/>
                <a:cs typeface="Arial" pitchFamily="34" charset="0"/>
              </a:defRPr>
            </a:lvl5pPr>
            <a:lvl6pPr marL="2514600" indent="-228600" algn="l" rtl="0" eaLnBrk="0" fontAlgn="base" hangingPunct="0">
              <a:lnSpc>
                <a:spcPct val="90000"/>
              </a:lnSpc>
              <a:spcBef>
                <a:spcPct val="20000"/>
              </a:spcBef>
              <a:spcAft>
                <a:spcPct val="0"/>
              </a:spcAft>
              <a:buSzPct val="80000"/>
              <a:buFont typeface="Wingdings" pitchFamily="2" charset="2"/>
              <a:buChar char="l"/>
              <a:defRPr sz="2000">
                <a:solidFill>
                  <a:srgbClr val="3C4664"/>
                </a:solidFill>
                <a:latin typeface="Arial" charset="0"/>
              </a:defRPr>
            </a:lvl6pPr>
            <a:lvl7pPr marL="2971800" indent="-228600" algn="l" rtl="0" eaLnBrk="0" fontAlgn="base" hangingPunct="0">
              <a:lnSpc>
                <a:spcPct val="90000"/>
              </a:lnSpc>
              <a:spcBef>
                <a:spcPct val="20000"/>
              </a:spcBef>
              <a:spcAft>
                <a:spcPct val="0"/>
              </a:spcAft>
              <a:buSzPct val="80000"/>
              <a:buFont typeface="Wingdings" pitchFamily="2" charset="2"/>
              <a:buChar char="l"/>
              <a:defRPr sz="2000">
                <a:solidFill>
                  <a:srgbClr val="3C4664"/>
                </a:solidFill>
                <a:latin typeface="Arial" charset="0"/>
              </a:defRPr>
            </a:lvl7pPr>
            <a:lvl8pPr marL="3429000" indent="-228600" algn="l" rtl="0" eaLnBrk="0" fontAlgn="base" hangingPunct="0">
              <a:lnSpc>
                <a:spcPct val="90000"/>
              </a:lnSpc>
              <a:spcBef>
                <a:spcPct val="20000"/>
              </a:spcBef>
              <a:spcAft>
                <a:spcPct val="0"/>
              </a:spcAft>
              <a:buSzPct val="80000"/>
              <a:buFont typeface="Wingdings" pitchFamily="2" charset="2"/>
              <a:buChar char="l"/>
              <a:defRPr sz="2000">
                <a:solidFill>
                  <a:srgbClr val="3C4664"/>
                </a:solidFill>
                <a:latin typeface="Arial" charset="0"/>
              </a:defRPr>
            </a:lvl8pPr>
            <a:lvl9pPr marL="3886200" indent="-228600" algn="l" rtl="0" eaLnBrk="0" fontAlgn="base" hangingPunct="0">
              <a:lnSpc>
                <a:spcPct val="90000"/>
              </a:lnSpc>
              <a:spcBef>
                <a:spcPct val="20000"/>
              </a:spcBef>
              <a:spcAft>
                <a:spcPct val="0"/>
              </a:spcAft>
              <a:buSzPct val="80000"/>
              <a:buFont typeface="Wingdings" pitchFamily="2" charset="2"/>
              <a:buChar char="l"/>
              <a:defRPr sz="2000">
                <a:solidFill>
                  <a:srgbClr val="3C4664"/>
                </a:solidFill>
                <a:latin typeface="Arial" charset="0"/>
              </a:defRPr>
            </a:lvl9pPr>
          </a:lstStyle>
          <a:p>
            <a:pPr marL="0" indent="0">
              <a:buFont typeface="Wingdings 3" panose="05040102010807070707" pitchFamily="18" charset="2"/>
              <a:buNone/>
              <a:defRPr/>
            </a:pPr>
            <a:r>
              <a:rPr lang="pl-PL" kern="0" dirty="0" smtClean="0"/>
              <a:t>Strategia monofunduszowa i aplikowanie o pojedyncze projekty do innych funduszy</a:t>
            </a:r>
          </a:p>
          <a:p>
            <a:pPr marL="0" indent="0">
              <a:buFont typeface="Wingdings 3" panose="05040102010807070707" pitchFamily="18" charset="2"/>
              <a:buNone/>
              <a:defRPr/>
            </a:pPr>
            <a:endParaRPr lang="en-GB" kern="0" dirty="0"/>
          </a:p>
        </p:txBody>
      </p:sp>
      <p:sp>
        <p:nvSpPr>
          <p:cNvPr id="48" name="Content Placeholder 2"/>
          <p:cNvSpPr txBox="1">
            <a:spLocks/>
          </p:cNvSpPr>
          <p:nvPr/>
        </p:nvSpPr>
        <p:spPr bwMode="auto">
          <a:xfrm>
            <a:off x="1516063" y="3929063"/>
            <a:ext cx="5229225" cy="93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73050" indent="-273050" algn="l" rtl="0" eaLnBrk="0" fontAlgn="base" hangingPunct="0">
              <a:lnSpc>
                <a:spcPct val="90000"/>
              </a:lnSpc>
              <a:spcBef>
                <a:spcPct val="20000"/>
              </a:spcBef>
              <a:spcAft>
                <a:spcPct val="0"/>
              </a:spcAft>
              <a:buClr>
                <a:srgbClr val="014489"/>
              </a:buClr>
              <a:buSzPct val="80000"/>
              <a:buFont typeface="Wingdings 3" panose="05040102010807070707" pitchFamily="18" charset="2"/>
              <a:buChar char=""/>
              <a:defRPr sz="2400" b="1">
                <a:solidFill>
                  <a:srgbClr val="014489"/>
                </a:solidFill>
                <a:latin typeface="Arial" pitchFamily="34" charset="0"/>
                <a:ea typeface="+mn-ea"/>
                <a:cs typeface="Arial" pitchFamily="34" charset="0"/>
              </a:defRPr>
            </a:lvl1pPr>
            <a:lvl2pPr marL="525463" indent="-252413" algn="l" rtl="0" eaLnBrk="0" fontAlgn="base" hangingPunct="0">
              <a:lnSpc>
                <a:spcPct val="90000"/>
              </a:lnSpc>
              <a:spcBef>
                <a:spcPct val="20000"/>
              </a:spcBef>
              <a:spcAft>
                <a:spcPct val="0"/>
              </a:spcAft>
              <a:buClr>
                <a:srgbClr val="2969B5"/>
              </a:buClr>
              <a:buSzPct val="90000"/>
              <a:buFont typeface="Verdana" panose="020B0604030504040204" pitchFamily="34" charset="0"/>
              <a:buChar char="•"/>
              <a:defRPr sz="2200">
                <a:solidFill>
                  <a:srgbClr val="014489"/>
                </a:solidFill>
                <a:latin typeface="Arial" pitchFamily="34" charset="0"/>
                <a:cs typeface="Arial" pitchFamily="34" charset="0"/>
              </a:defRPr>
            </a:lvl2pPr>
            <a:lvl3pPr marL="801688" indent="-228600" algn="l" rtl="0" eaLnBrk="0" fontAlgn="base" hangingPunct="0">
              <a:lnSpc>
                <a:spcPct val="90000"/>
              </a:lnSpc>
              <a:spcBef>
                <a:spcPct val="20000"/>
              </a:spcBef>
              <a:spcAft>
                <a:spcPct val="0"/>
              </a:spcAft>
              <a:buClr>
                <a:srgbClr val="68B1FB"/>
              </a:buClr>
              <a:buSzPct val="80000"/>
              <a:buFont typeface="Wingdings 3" panose="05040102010807070707" pitchFamily="18" charset="2"/>
              <a:buChar char=""/>
              <a:defRPr sz="2000">
                <a:solidFill>
                  <a:srgbClr val="014489"/>
                </a:solidFill>
                <a:latin typeface="Arial" pitchFamily="34" charset="0"/>
                <a:cs typeface="Arial" pitchFamily="34" charset="0"/>
              </a:defRPr>
            </a:lvl3pPr>
            <a:lvl4pPr marL="1077913" indent="-177800" algn="l" rtl="0" eaLnBrk="0" fontAlgn="base" hangingPunct="0">
              <a:lnSpc>
                <a:spcPct val="90000"/>
              </a:lnSpc>
              <a:spcBef>
                <a:spcPct val="20000"/>
              </a:spcBef>
              <a:spcAft>
                <a:spcPct val="0"/>
              </a:spcAft>
              <a:buClr>
                <a:srgbClr val="68B1FB"/>
              </a:buClr>
              <a:buSzPct val="80000"/>
              <a:buFont typeface="Verdana" panose="020B0604030504040204" pitchFamily="34" charset="0"/>
              <a:buChar char="•"/>
              <a:defRPr sz="2000">
                <a:solidFill>
                  <a:srgbClr val="014489"/>
                </a:solidFill>
                <a:latin typeface="Arial" pitchFamily="34" charset="0"/>
                <a:cs typeface="Arial" pitchFamily="34" charset="0"/>
              </a:defRPr>
            </a:lvl4pPr>
            <a:lvl5pPr marL="1347788" indent="-187325" algn="l" rtl="0" eaLnBrk="0" fontAlgn="base" hangingPunct="0">
              <a:lnSpc>
                <a:spcPct val="90000"/>
              </a:lnSpc>
              <a:spcBef>
                <a:spcPct val="20000"/>
              </a:spcBef>
              <a:spcAft>
                <a:spcPct val="0"/>
              </a:spcAft>
              <a:buClr>
                <a:srgbClr val="68B1FB"/>
              </a:buClr>
              <a:buSzPct val="80000"/>
              <a:buFont typeface="Wingdings 3" panose="05040102010807070707" pitchFamily="18" charset="2"/>
              <a:buChar char=""/>
              <a:defRPr sz="2000">
                <a:solidFill>
                  <a:srgbClr val="014489"/>
                </a:solidFill>
                <a:latin typeface="Arial" pitchFamily="34" charset="0"/>
                <a:cs typeface="Arial" pitchFamily="34" charset="0"/>
              </a:defRPr>
            </a:lvl5pPr>
            <a:lvl6pPr marL="2514600" indent="-228600" algn="l" rtl="0" eaLnBrk="0" fontAlgn="base" hangingPunct="0">
              <a:lnSpc>
                <a:spcPct val="90000"/>
              </a:lnSpc>
              <a:spcBef>
                <a:spcPct val="20000"/>
              </a:spcBef>
              <a:spcAft>
                <a:spcPct val="0"/>
              </a:spcAft>
              <a:buSzPct val="80000"/>
              <a:buFont typeface="Wingdings" pitchFamily="2" charset="2"/>
              <a:buChar char="l"/>
              <a:defRPr sz="2000">
                <a:solidFill>
                  <a:srgbClr val="3C4664"/>
                </a:solidFill>
                <a:latin typeface="Arial" charset="0"/>
              </a:defRPr>
            </a:lvl6pPr>
            <a:lvl7pPr marL="2971800" indent="-228600" algn="l" rtl="0" eaLnBrk="0" fontAlgn="base" hangingPunct="0">
              <a:lnSpc>
                <a:spcPct val="90000"/>
              </a:lnSpc>
              <a:spcBef>
                <a:spcPct val="20000"/>
              </a:spcBef>
              <a:spcAft>
                <a:spcPct val="0"/>
              </a:spcAft>
              <a:buSzPct val="80000"/>
              <a:buFont typeface="Wingdings" pitchFamily="2" charset="2"/>
              <a:buChar char="l"/>
              <a:defRPr sz="2000">
                <a:solidFill>
                  <a:srgbClr val="3C4664"/>
                </a:solidFill>
                <a:latin typeface="Arial" charset="0"/>
              </a:defRPr>
            </a:lvl7pPr>
            <a:lvl8pPr marL="3429000" indent="-228600" algn="l" rtl="0" eaLnBrk="0" fontAlgn="base" hangingPunct="0">
              <a:lnSpc>
                <a:spcPct val="90000"/>
              </a:lnSpc>
              <a:spcBef>
                <a:spcPct val="20000"/>
              </a:spcBef>
              <a:spcAft>
                <a:spcPct val="0"/>
              </a:spcAft>
              <a:buSzPct val="80000"/>
              <a:buFont typeface="Wingdings" pitchFamily="2" charset="2"/>
              <a:buChar char="l"/>
              <a:defRPr sz="2000">
                <a:solidFill>
                  <a:srgbClr val="3C4664"/>
                </a:solidFill>
                <a:latin typeface="Arial" charset="0"/>
              </a:defRPr>
            </a:lvl8pPr>
            <a:lvl9pPr marL="3886200" indent="-228600" algn="l" rtl="0" eaLnBrk="0" fontAlgn="base" hangingPunct="0">
              <a:lnSpc>
                <a:spcPct val="90000"/>
              </a:lnSpc>
              <a:spcBef>
                <a:spcPct val="20000"/>
              </a:spcBef>
              <a:spcAft>
                <a:spcPct val="0"/>
              </a:spcAft>
              <a:buSzPct val="80000"/>
              <a:buFont typeface="Wingdings" pitchFamily="2" charset="2"/>
              <a:buChar char="l"/>
              <a:defRPr sz="2000">
                <a:solidFill>
                  <a:srgbClr val="3C4664"/>
                </a:solidFill>
                <a:latin typeface="Arial" charset="0"/>
              </a:defRPr>
            </a:lvl9pPr>
          </a:lstStyle>
          <a:p>
            <a:pPr marL="0" indent="0">
              <a:buFont typeface="Wingdings 3" panose="05040102010807070707" pitchFamily="18" charset="2"/>
              <a:buNone/>
              <a:defRPr/>
            </a:pPr>
            <a:r>
              <a:rPr lang="pl-PL" kern="0" dirty="0" smtClean="0"/>
              <a:t>Współpraca między grupami korzystającymi z różnych funduszy (na tym samym lub sąsiadującym obszarze)</a:t>
            </a:r>
          </a:p>
          <a:p>
            <a:pPr>
              <a:defRPr/>
            </a:pPr>
            <a:endParaRPr lang="en-GB" kern="0" dirty="0" smtClean="0"/>
          </a:p>
          <a:p>
            <a:pPr marL="0" indent="0">
              <a:buFont typeface="Wingdings 3" panose="05040102010807070707" pitchFamily="18" charset="2"/>
              <a:buNone/>
              <a:defRPr/>
            </a:pPr>
            <a:endParaRPr lang="en-GB" kern="0" dirty="0"/>
          </a:p>
        </p:txBody>
      </p:sp>
      <p:sp>
        <p:nvSpPr>
          <p:cNvPr id="15369" name="TextBox 143363"/>
          <p:cNvSpPr txBox="1">
            <a:spLocks noChangeArrowheads="1"/>
          </p:cNvSpPr>
          <p:nvPr/>
        </p:nvSpPr>
        <p:spPr bwMode="auto">
          <a:xfrm>
            <a:off x="6985000" y="1420813"/>
            <a:ext cx="3238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rgbClr val="3C4664"/>
                </a:solidFill>
                <a:latin typeface="Verdana" pitchFamily="34" charset="0"/>
                <a:cs typeface="Arial" charset="0"/>
              </a:defRPr>
            </a:lvl1pPr>
            <a:lvl2pPr marL="742950" indent="-285750">
              <a:defRPr sz="1400">
                <a:solidFill>
                  <a:srgbClr val="3C4664"/>
                </a:solidFill>
                <a:latin typeface="Verdana" pitchFamily="34" charset="0"/>
                <a:cs typeface="Arial" charset="0"/>
              </a:defRPr>
            </a:lvl2pPr>
            <a:lvl3pPr marL="1143000" indent="-228600">
              <a:defRPr sz="1400">
                <a:solidFill>
                  <a:srgbClr val="3C4664"/>
                </a:solidFill>
                <a:latin typeface="Verdana" pitchFamily="34" charset="0"/>
                <a:cs typeface="Arial" charset="0"/>
              </a:defRPr>
            </a:lvl3pPr>
            <a:lvl4pPr marL="1600200" indent="-228600">
              <a:defRPr sz="1400">
                <a:solidFill>
                  <a:srgbClr val="3C4664"/>
                </a:solidFill>
                <a:latin typeface="Verdana" pitchFamily="34" charset="0"/>
                <a:cs typeface="Arial" charset="0"/>
              </a:defRPr>
            </a:lvl4pPr>
            <a:lvl5pPr marL="2057400" indent="-228600">
              <a:defRPr sz="1400">
                <a:solidFill>
                  <a:srgbClr val="3C4664"/>
                </a:solidFill>
                <a:latin typeface="Verdana" pitchFamily="34" charset="0"/>
                <a:cs typeface="Arial" charset="0"/>
              </a:defRPr>
            </a:lvl5pPr>
            <a:lvl6pPr marL="2514600" indent="-228600" eaLnBrk="0" fontAlgn="base" hangingPunct="0">
              <a:spcBef>
                <a:spcPct val="0"/>
              </a:spcBef>
              <a:spcAft>
                <a:spcPct val="0"/>
              </a:spcAft>
              <a:defRPr sz="1400">
                <a:solidFill>
                  <a:srgbClr val="3C4664"/>
                </a:solidFill>
                <a:latin typeface="Verdana" pitchFamily="34" charset="0"/>
                <a:cs typeface="Arial" charset="0"/>
              </a:defRPr>
            </a:lvl6pPr>
            <a:lvl7pPr marL="2971800" indent="-228600" eaLnBrk="0" fontAlgn="base" hangingPunct="0">
              <a:spcBef>
                <a:spcPct val="0"/>
              </a:spcBef>
              <a:spcAft>
                <a:spcPct val="0"/>
              </a:spcAft>
              <a:defRPr sz="1400">
                <a:solidFill>
                  <a:srgbClr val="3C4664"/>
                </a:solidFill>
                <a:latin typeface="Verdana" pitchFamily="34" charset="0"/>
                <a:cs typeface="Arial" charset="0"/>
              </a:defRPr>
            </a:lvl7pPr>
            <a:lvl8pPr marL="3429000" indent="-228600" eaLnBrk="0" fontAlgn="base" hangingPunct="0">
              <a:spcBef>
                <a:spcPct val="0"/>
              </a:spcBef>
              <a:spcAft>
                <a:spcPct val="0"/>
              </a:spcAft>
              <a:defRPr sz="1400">
                <a:solidFill>
                  <a:srgbClr val="3C4664"/>
                </a:solidFill>
                <a:latin typeface="Verdana" pitchFamily="34" charset="0"/>
                <a:cs typeface="Arial" charset="0"/>
              </a:defRPr>
            </a:lvl8pPr>
            <a:lvl9pPr marL="3886200" indent="-228600" eaLnBrk="0" fontAlgn="base" hangingPunct="0">
              <a:spcBef>
                <a:spcPct val="0"/>
              </a:spcBef>
              <a:spcAft>
                <a:spcPct val="0"/>
              </a:spcAft>
              <a:defRPr sz="1400">
                <a:solidFill>
                  <a:srgbClr val="3C4664"/>
                </a:solidFill>
                <a:latin typeface="Verdana" pitchFamily="34" charset="0"/>
                <a:cs typeface="Arial" charset="0"/>
              </a:defRPr>
            </a:lvl9pPr>
          </a:lstStyle>
          <a:p>
            <a:r>
              <a:rPr lang="pl-PL" altLang="en-US" b="1" dirty="0"/>
              <a:t>A</a:t>
            </a:r>
            <a:endParaRPr lang="en-GB" altLang="en-US" b="1" dirty="0"/>
          </a:p>
        </p:txBody>
      </p:sp>
      <p:grpSp>
        <p:nvGrpSpPr>
          <p:cNvPr id="15370" name="Group 3"/>
          <p:cNvGrpSpPr>
            <a:grpSpLocks/>
          </p:cNvGrpSpPr>
          <p:nvPr/>
        </p:nvGrpSpPr>
        <p:grpSpPr bwMode="auto">
          <a:xfrm>
            <a:off x="6745288" y="806450"/>
            <a:ext cx="2312987" cy="1020763"/>
            <a:chOff x="6745288" y="806450"/>
            <a:chExt cx="2312987" cy="1020763"/>
          </a:xfrm>
        </p:grpSpPr>
        <p:pic>
          <p:nvPicPr>
            <p:cNvPr id="15372" name="Diagram 1"/>
            <p:cNvPicPr>
              <a:picLocks noChangeArrowheads="1"/>
            </p:cNvPicPr>
            <p:nvPr/>
          </p:nvPicPr>
          <p:blipFill>
            <a:blip r:embed="rId2">
              <a:extLst>
                <a:ext uri="{28A0092B-C50C-407E-A947-70E740481C1C}">
                  <a14:useLocalDpi xmlns:a14="http://schemas.microsoft.com/office/drawing/2010/main" val="0"/>
                </a:ext>
              </a:extLst>
            </a:blip>
            <a:srcRect l="-33630" t="-6873" r="-33630" b="-4816"/>
            <a:stretch>
              <a:fillRect/>
            </a:stretch>
          </p:blipFill>
          <p:spPr bwMode="auto">
            <a:xfrm>
              <a:off x="6745288" y="885825"/>
              <a:ext cx="1096725" cy="6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5373" name="Group 2"/>
            <p:cNvGrpSpPr>
              <a:grpSpLocks/>
            </p:cNvGrpSpPr>
            <p:nvPr/>
          </p:nvGrpSpPr>
          <p:grpSpPr bwMode="auto">
            <a:xfrm>
              <a:off x="7686675" y="806450"/>
              <a:ext cx="1371600" cy="1020763"/>
              <a:chOff x="7686675" y="806450"/>
              <a:chExt cx="1371600" cy="1020763"/>
            </a:xfrm>
          </p:grpSpPr>
          <p:sp>
            <p:nvSpPr>
              <p:cNvPr id="2" name="Oval 1"/>
              <p:cNvSpPr/>
              <p:nvPr/>
            </p:nvSpPr>
            <p:spPr bwMode="auto">
              <a:xfrm>
                <a:off x="7686675" y="806450"/>
                <a:ext cx="1371600" cy="914400"/>
              </a:xfrm>
              <a:prstGeom prst="ellipse">
                <a:avLst/>
              </a:prstGeom>
              <a:solidFill>
                <a:schemeClr val="bg2">
                  <a:lumMod val="40000"/>
                  <a:lumOff val="60000"/>
                </a:schemeClr>
              </a:solidFill>
              <a:ln w="9525" cap="flat" cmpd="sng" algn="ctr">
                <a:noFill/>
                <a:prstDash val="solid"/>
                <a:round/>
                <a:headEnd type="none" w="med" len="med"/>
                <a:tailEnd type="none" w="med" len="med"/>
              </a:ln>
              <a:effectLst/>
            </p:spPr>
            <p:txBody>
              <a:bodyPr anchor="b">
                <a:spAutoFit/>
              </a:bodyPr>
              <a:lstStyle/>
              <a:p>
                <a:pPr>
                  <a:spcBef>
                    <a:spcPct val="50000"/>
                  </a:spcBef>
                  <a:defRPr/>
                </a:pPr>
                <a:endParaRPr lang="en-GB">
                  <a:solidFill>
                    <a:prstClr val="black"/>
                  </a:solidFill>
                  <a:latin typeface="Arial" charset="0"/>
                </a:endParaRPr>
              </a:p>
            </p:txBody>
          </p:sp>
          <p:grpSp>
            <p:nvGrpSpPr>
              <p:cNvPr id="15375" name="Group 9"/>
              <p:cNvGrpSpPr>
                <a:grpSpLocks/>
              </p:cNvGrpSpPr>
              <p:nvPr/>
            </p:nvGrpSpPr>
            <p:grpSpPr bwMode="auto">
              <a:xfrm>
                <a:off x="7909473" y="1401707"/>
                <a:ext cx="920202" cy="425506"/>
                <a:chOff x="8297" y="7824"/>
                <a:chExt cx="1409" cy="670"/>
              </a:xfrm>
            </p:grpSpPr>
            <p:grpSp>
              <p:nvGrpSpPr>
                <p:cNvPr id="15380" name="Group 2"/>
                <p:cNvGrpSpPr>
                  <a:grpSpLocks/>
                </p:cNvGrpSpPr>
                <p:nvPr/>
              </p:nvGrpSpPr>
              <p:grpSpPr bwMode="auto">
                <a:xfrm rot="5400000">
                  <a:off x="9019" y="7806"/>
                  <a:ext cx="670" cy="705"/>
                  <a:chOff x="1204477" y="-1204477"/>
                  <a:chExt cx="2055539" cy="2232238"/>
                </a:xfrm>
              </p:grpSpPr>
              <p:sp>
                <p:nvSpPr>
                  <p:cNvPr id="14" name="Isosceles Triangle 6"/>
                  <p:cNvSpPr>
                    <a:spLocks noChangeArrowheads="1"/>
                  </p:cNvSpPr>
                  <p:nvPr/>
                </p:nvSpPr>
                <p:spPr bwMode="auto">
                  <a:xfrm>
                    <a:off x="1206276" y="-1202894"/>
                    <a:ext cx="2055268" cy="2231981"/>
                  </a:xfrm>
                  <a:prstGeom prst="triangle">
                    <a:avLst>
                      <a:gd name="adj" fmla="val 50000"/>
                    </a:avLst>
                  </a:prstGeom>
                  <a:solidFill>
                    <a:schemeClr val="accent4"/>
                  </a:solidFill>
                  <a:ln w="25400" algn="ctr">
                    <a:solidFill>
                      <a:srgbClr val="FFFFFF"/>
                    </a:solidFill>
                    <a:miter lim="800000"/>
                    <a:headEnd/>
                    <a:tailEnd/>
                  </a:ln>
                </p:spPr>
                <p:txBody>
                  <a:bodyPr/>
                  <a:lstStyle/>
                  <a:p>
                    <a:pPr>
                      <a:defRPr/>
                    </a:pPr>
                    <a:endParaRPr lang="en-US" altLang="en-US">
                      <a:solidFill>
                        <a:prstClr val="black"/>
                      </a:solidFill>
                      <a:cs typeface="Arial" pitchFamily="34" charset="0"/>
                    </a:endParaRPr>
                  </a:p>
                </p:txBody>
              </p:sp>
              <p:sp>
                <p:nvSpPr>
                  <p:cNvPr id="15385" name="Isosceles Triangle 4"/>
                  <p:cNvSpPr>
                    <a:spLocks noChangeArrowheads="1"/>
                  </p:cNvSpPr>
                  <p:nvPr/>
                </p:nvSpPr>
                <p:spPr bwMode="auto">
                  <a:xfrm>
                    <a:off x="1718362" y="-88358"/>
                    <a:ext cx="1027769" cy="1116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680" tIns="106680" rIns="106680" bIns="106680" anchor="ctr"/>
                  <a:lstStyle>
                    <a:lvl1pPr>
                      <a:defRPr sz="1400">
                        <a:solidFill>
                          <a:srgbClr val="3C4664"/>
                        </a:solidFill>
                        <a:latin typeface="Verdana" pitchFamily="34" charset="0"/>
                        <a:cs typeface="Arial" charset="0"/>
                      </a:defRPr>
                    </a:lvl1pPr>
                    <a:lvl2pPr marL="742950" indent="-285750">
                      <a:defRPr sz="1400">
                        <a:solidFill>
                          <a:srgbClr val="3C4664"/>
                        </a:solidFill>
                        <a:latin typeface="Verdana" pitchFamily="34" charset="0"/>
                        <a:cs typeface="Arial" charset="0"/>
                      </a:defRPr>
                    </a:lvl2pPr>
                    <a:lvl3pPr marL="1143000" indent="-228600">
                      <a:defRPr sz="1400">
                        <a:solidFill>
                          <a:srgbClr val="3C4664"/>
                        </a:solidFill>
                        <a:latin typeface="Verdana" pitchFamily="34" charset="0"/>
                        <a:cs typeface="Arial" charset="0"/>
                      </a:defRPr>
                    </a:lvl3pPr>
                    <a:lvl4pPr marL="1600200" indent="-228600">
                      <a:defRPr sz="1400">
                        <a:solidFill>
                          <a:srgbClr val="3C4664"/>
                        </a:solidFill>
                        <a:latin typeface="Verdana" pitchFamily="34" charset="0"/>
                        <a:cs typeface="Arial" charset="0"/>
                      </a:defRPr>
                    </a:lvl4pPr>
                    <a:lvl5pPr marL="2057400" indent="-228600">
                      <a:defRPr sz="1400">
                        <a:solidFill>
                          <a:srgbClr val="3C4664"/>
                        </a:solidFill>
                        <a:latin typeface="Verdana" pitchFamily="34" charset="0"/>
                        <a:cs typeface="Arial" charset="0"/>
                      </a:defRPr>
                    </a:lvl5pPr>
                    <a:lvl6pPr marL="2514600" indent="-228600" eaLnBrk="0" fontAlgn="base" hangingPunct="0">
                      <a:spcBef>
                        <a:spcPct val="0"/>
                      </a:spcBef>
                      <a:spcAft>
                        <a:spcPct val="0"/>
                      </a:spcAft>
                      <a:defRPr sz="1400">
                        <a:solidFill>
                          <a:srgbClr val="3C4664"/>
                        </a:solidFill>
                        <a:latin typeface="Verdana" pitchFamily="34" charset="0"/>
                        <a:cs typeface="Arial" charset="0"/>
                      </a:defRPr>
                    </a:lvl6pPr>
                    <a:lvl7pPr marL="2971800" indent="-228600" eaLnBrk="0" fontAlgn="base" hangingPunct="0">
                      <a:spcBef>
                        <a:spcPct val="0"/>
                      </a:spcBef>
                      <a:spcAft>
                        <a:spcPct val="0"/>
                      </a:spcAft>
                      <a:defRPr sz="1400">
                        <a:solidFill>
                          <a:srgbClr val="3C4664"/>
                        </a:solidFill>
                        <a:latin typeface="Verdana" pitchFamily="34" charset="0"/>
                        <a:cs typeface="Arial" charset="0"/>
                      </a:defRPr>
                    </a:lvl7pPr>
                    <a:lvl8pPr marL="3429000" indent="-228600" eaLnBrk="0" fontAlgn="base" hangingPunct="0">
                      <a:spcBef>
                        <a:spcPct val="0"/>
                      </a:spcBef>
                      <a:spcAft>
                        <a:spcPct val="0"/>
                      </a:spcAft>
                      <a:defRPr sz="1400">
                        <a:solidFill>
                          <a:srgbClr val="3C4664"/>
                        </a:solidFill>
                        <a:latin typeface="Verdana" pitchFamily="34" charset="0"/>
                        <a:cs typeface="Arial" charset="0"/>
                      </a:defRPr>
                    </a:lvl8pPr>
                    <a:lvl9pPr marL="3886200" indent="-228600" eaLnBrk="0" fontAlgn="base" hangingPunct="0">
                      <a:spcBef>
                        <a:spcPct val="0"/>
                      </a:spcBef>
                      <a:spcAft>
                        <a:spcPct val="0"/>
                      </a:spcAft>
                      <a:defRPr sz="1400">
                        <a:solidFill>
                          <a:srgbClr val="3C4664"/>
                        </a:solidFill>
                        <a:latin typeface="Verdana" pitchFamily="34" charset="0"/>
                        <a:cs typeface="Arial" charset="0"/>
                      </a:defRPr>
                    </a:lvl9pPr>
                  </a:lstStyle>
                  <a:p>
                    <a:pPr algn="ctr"/>
                    <a:endParaRPr lang="en-US" altLang="en-US"/>
                  </a:p>
                </p:txBody>
              </p:sp>
            </p:grpSp>
            <p:grpSp>
              <p:nvGrpSpPr>
                <p:cNvPr id="15381" name="Group 3"/>
                <p:cNvGrpSpPr>
                  <a:grpSpLocks/>
                </p:cNvGrpSpPr>
                <p:nvPr/>
              </p:nvGrpSpPr>
              <p:grpSpPr bwMode="auto">
                <a:xfrm rot="5400000">
                  <a:off x="8307" y="7814"/>
                  <a:ext cx="661" cy="682"/>
                  <a:chOff x="1204477" y="1099779"/>
                  <a:chExt cx="2029376" cy="2160237"/>
                </a:xfrm>
              </p:grpSpPr>
              <p:sp>
                <p:nvSpPr>
                  <p:cNvPr id="15383" name="Isosceles Triangle 4"/>
                  <p:cNvSpPr>
                    <a:spLocks noChangeArrowheads="1"/>
                  </p:cNvSpPr>
                  <p:nvPr/>
                </p:nvSpPr>
                <p:spPr bwMode="auto">
                  <a:xfrm rot="10800000">
                    <a:off x="1203213" y="1097550"/>
                    <a:ext cx="2018364" cy="2163540"/>
                  </a:xfrm>
                  <a:prstGeom prst="triangle">
                    <a:avLst>
                      <a:gd name="adj" fmla="val 50000"/>
                    </a:avLst>
                  </a:prstGeom>
                  <a:solidFill>
                    <a:schemeClr val="accent1">
                      <a:lumMod val="60000"/>
                      <a:lumOff val="40000"/>
                    </a:schemeClr>
                  </a:solidFill>
                  <a:ln w="25400" algn="ctr">
                    <a:solidFill>
                      <a:srgbClr val="FFFFFF"/>
                    </a:solidFill>
                    <a:miter lim="800000"/>
                    <a:headEnd/>
                    <a:tailEnd/>
                  </a:ln>
                </p:spPr>
                <p:txBody>
                  <a:bodyPr/>
                  <a:lstStyle>
                    <a:lvl1pPr>
                      <a:defRPr sz="1400">
                        <a:solidFill>
                          <a:srgbClr val="3C4664"/>
                        </a:solidFill>
                        <a:latin typeface="Verdana" pitchFamily="34" charset="0"/>
                        <a:cs typeface="Arial" charset="0"/>
                      </a:defRPr>
                    </a:lvl1pPr>
                    <a:lvl2pPr marL="742950" indent="-285750">
                      <a:defRPr sz="1400">
                        <a:solidFill>
                          <a:srgbClr val="3C4664"/>
                        </a:solidFill>
                        <a:latin typeface="Verdana" pitchFamily="34" charset="0"/>
                        <a:cs typeface="Arial" charset="0"/>
                      </a:defRPr>
                    </a:lvl2pPr>
                    <a:lvl3pPr marL="1143000" indent="-228600">
                      <a:defRPr sz="1400">
                        <a:solidFill>
                          <a:srgbClr val="3C4664"/>
                        </a:solidFill>
                        <a:latin typeface="Verdana" pitchFamily="34" charset="0"/>
                        <a:cs typeface="Arial" charset="0"/>
                      </a:defRPr>
                    </a:lvl3pPr>
                    <a:lvl4pPr marL="1600200" indent="-228600">
                      <a:defRPr sz="1400">
                        <a:solidFill>
                          <a:srgbClr val="3C4664"/>
                        </a:solidFill>
                        <a:latin typeface="Verdana" pitchFamily="34" charset="0"/>
                        <a:cs typeface="Arial" charset="0"/>
                      </a:defRPr>
                    </a:lvl4pPr>
                    <a:lvl5pPr marL="2057400" indent="-228600">
                      <a:defRPr sz="1400">
                        <a:solidFill>
                          <a:srgbClr val="3C4664"/>
                        </a:solidFill>
                        <a:latin typeface="Verdana" pitchFamily="34" charset="0"/>
                        <a:cs typeface="Arial" charset="0"/>
                      </a:defRPr>
                    </a:lvl5pPr>
                    <a:lvl6pPr marL="2514600" indent="-228600" eaLnBrk="0" fontAlgn="base" hangingPunct="0">
                      <a:spcBef>
                        <a:spcPct val="0"/>
                      </a:spcBef>
                      <a:spcAft>
                        <a:spcPct val="0"/>
                      </a:spcAft>
                      <a:defRPr sz="1400">
                        <a:solidFill>
                          <a:srgbClr val="3C4664"/>
                        </a:solidFill>
                        <a:latin typeface="Verdana" pitchFamily="34" charset="0"/>
                        <a:cs typeface="Arial" charset="0"/>
                      </a:defRPr>
                    </a:lvl6pPr>
                    <a:lvl7pPr marL="2971800" indent="-228600" eaLnBrk="0" fontAlgn="base" hangingPunct="0">
                      <a:spcBef>
                        <a:spcPct val="0"/>
                      </a:spcBef>
                      <a:spcAft>
                        <a:spcPct val="0"/>
                      </a:spcAft>
                      <a:defRPr sz="1400">
                        <a:solidFill>
                          <a:srgbClr val="3C4664"/>
                        </a:solidFill>
                        <a:latin typeface="Verdana" pitchFamily="34" charset="0"/>
                        <a:cs typeface="Arial" charset="0"/>
                      </a:defRPr>
                    </a:lvl7pPr>
                    <a:lvl8pPr marL="3429000" indent="-228600" eaLnBrk="0" fontAlgn="base" hangingPunct="0">
                      <a:spcBef>
                        <a:spcPct val="0"/>
                      </a:spcBef>
                      <a:spcAft>
                        <a:spcPct val="0"/>
                      </a:spcAft>
                      <a:defRPr sz="1400">
                        <a:solidFill>
                          <a:srgbClr val="3C4664"/>
                        </a:solidFill>
                        <a:latin typeface="Verdana" pitchFamily="34" charset="0"/>
                        <a:cs typeface="Arial" charset="0"/>
                      </a:defRPr>
                    </a:lvl8pPr>
                    <a:lvl9pPr marL="3886200" indent="-228600" eaLnBrk="0" fontAlgn="base" hangingPunct="0">
                      <a:spcBef>
                        <a:spcPct val="0"/>
                      </a:spcBef>
                      <a:spcAft>
                        <a:spcPct val="0"/>
                      </a:spcAft>
                      <a:defRPr sz="1400">
                        <a:solidFill>
                          <a:srgbClr val="3C4664"/>
                        </a:solidFill>
                        <a:latin typeface="Verdana" pitchFamily="34" charset="0"/>
                        <a:cs typeface="Arial" charset="0"/>
                      </a:defRPr>
                    </a:lvl9pPr>
                  </a:lstStyle>
                  <a:p>
                    <a:pPr>
                      <a:defRPr/>
                    </a:pPr>
                    <a:endParaRPr lang="en-US" altLang="en-US" smtClean="0"/>
                  </a:p>
                </p:txBody>
              </p:sp>
              <p:sp>
                <p:nvSpPr>
                  <p:cNvPr id="3" name="Isosceles Triangle 4"/>
                  <p:cNvSpPr>
                    <a:spLocks noChangeArrowheads="1"/>
                  </p:cNvSpPr>
                  <p:nvPr/>
                </p:nvSpPr>
                <p:spPr bwMode="auto">
                  <a:xfrm>
                    <a:off x="1711821" y="1099779"/>
                    <a:ext cx="1014688" cy="1080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2870" tIns="102870" rIns="102870" bIns="102870" anchor="ctr"/>
                  <a:lstStyle>
                    <a:lvl1pPr>
                      <a:defRPr sz="1400">
                        <a:solidFill>
                          <a:srgbClr val="3C4664"/>
                        </a:solidFill>
                        <a:latin typeface="Verdana" pitchFamily="34" charset="0"/>
                        <a:cs typeface="Arial" charset="0"/>
                      </a:defRPr>
                    </a:lvl1pPr>
                    <a:lvl2pPr marL="742950" indent="-285750">
                      <a:defRPr sz="1400">
                        <a:solidFill>
                          <a:srgbClr val="3C4664"/>
                        </a:solidFill>
                        <a:latin typeface="Verdana" pitchFamily="34" charset="0"/>
                        <a:cs typeface="Arial" charset="0"/>
                      </a:defRPr>
                    </a:lvl2pPr>
                    <a:lvl3pPr marL="1143000" indent="-228600">
                      <a:defRPr sz="1400">
                        <a:solidFill>
                          <a:srgbClr val="3C4664"/>
                        </a:solidFill>
                        <a:latin typeface="Verdana" pitchFamily="34" charset="0"/>
                        <a:cs typeface="Arial" charset="0"/>
                      </a:defRPr>
                    </a:lvl3pPr>
                    <a:lvl4pPr marL="1600200" indent="-228600">
                      <a:defRPr sz="1400">
                        <a:solidFill>
                          <a:srgbClr val="3C4664"/>
                        </a:solidFill>
                        <a:latin typeface="Verdana" pitchFamily="34" charset="0"/>
                        <a:cs typeface="Arial" charset="0"/>
                      </a:defRPr>
                    </a:lvl4pPr>
                    <a:lvl5pPr marL="2057400" indent="-228600">
                      <a:defRPr sz="1400">
                        <a:solidFill>
                          <a:srgbClr val="3C4664"/>
                        </a:solidFill>
                        <a:latin typeface="Verdana" pitchFamily="34" charset="0"/>
                        <a:cs typeface="Arial" charset="0"/>
                      </a:defRPr>
                    </a:lvl5pPr>
                    <a:lvl6pPr marL="2514600" indent="-228600" eaLnBrk="0" fontAlgn="base" hangingPunct="0">
                      <a:spcBef>
                        <a:spcPct val="0"/>
                      </a:spcBef>
                      <a:spcAft>
                        <a:spcPct val="0"/>
                      </a:spcAft>
                      <a:defRPr sz="1400">
                        <a:solidFill>
                          <a:srgbClr val="3C4664"/>
                        </a:solidFill>
                        <a:latin typeface="Verdana" pitchFamily="34" charset="0"/>
                        <a:cs typeface="Arial" charset="0"/>
                      </a:defRPr>
                    </a:lvl6pPr>
                    <a:lvl7pPr marL="2971800" indent="-228600" eaLnBrk="0" fontAlgn="base" hangingPunct="0">
                      <a:spcBef>
                        <a:spcPct val="0"/>
                      </a:spcBef>
                      <a:spcAft>
                        <a:spcPct val="0"/>
                      </a:spcAft>
                      <a:defRPr sz="1400">
                        <a:solidFill>
                          <a:srgbClr val="3C4664"/>
                        </a:solidFill>
                        <a:latin typeface="Verdana" pitchFamily="34" charset="0"/>
                        <a:cs typeface="Arial" charset="0"/>
                      </a:defRPr>
                    </a:lvl7pPr>
                    <a:lvl8pPr marL="3429000" indent="-228600" eaLnBrk="0" fontAlgn="base" hangingPunct="0">
                      <a:spcBef>
                        <a:spcPct val="0"/>
                      </a:spcBef>
                      <a:spcAft>
                        <a:spcPct val="0"/>
                      </a:spcAft>
                      <a:defRPr sz="1400">
                        <a:solidFill>
                          <a:srgbClr val="3C4664"/>
                        </a:solidFill>
                        <a:latin typeface="Verdana" pitchFamily="34" charset="0"/>
                        <a:cs typeface="Arial" charset="0"/>
                      </a:defRPr>
                    </a:lvl8pPr>
                    <a:lvl9pPr marL="3886200" indent="-228600" eaLnBrk="0" fontAlgn="base" hangingPunct="0">
                      <a:spcBef>
                        <a:spcPct val="0"/>
                      </a:spcBef>
                      <a:spcAft>
                        <a:spcPct val="0"/>
                      </a:spcAft>
                      <a:defRPr sz="1400">
                        <a:solidFill>
                          <a:srgbClr val="3C4664"/>
                        </a:solidFill>
                        <a:latin typeface="Verdana" pitchFamily="34" charset="0"/>
                        <a:cs typeface="Arial" charset="0"/>
                      </a:defRPr>
                    </a:lvl9pPr>
                  </a:lstStyle>
                  <a:p>
                    <a:pPr algn="ctr"/>
                    <a:endParaRPr lang="en-US" altLang="en-US"/>
                  </a:p>
                </p:txBody>
              </p:sp>
            </p:grpSp>
          </p:grpSp>
          <p:grpSp>
            <p:nvGrpSpPr>
              <p:cNvPr id="4" name="Group 143362"/>
              <p:cNvGrpSpPr>
                <a:grpSpLocks/>
              </p:cNvGrpSpPr>
              <p:nvPr/>
            </p:nvGrpSpPr>
            <p:grpSpPr bwMode="auto">
              <a:xfrm>
                <a:off x="7841596" y="967931"/>
                <a:ext cx="469926" cy="611332"/>
                <a:chOff x="6539737" y="714186"/>
                <a:chExt cx="469754" cy="611252"/>
              </a:xfrm>
              <a:solidFill>
                <a:schemeClr val="accent1">
                  <a:lumMod val="40000"/>
                  <a:lumOff val="60000"/>
                </a:schemeClr>
              </a:solidFill>
            </p:grpSpPr>
            <p:sp>
              <p:nvSpPr>
                <p:cNvPr id="49" name="Rectangle 48"/>
                <p:cNvSpPr/>
                <p:nvPr/>
              </p:nvSpPr>
              <p:spPr>
                <a:xfrm>
                  <a:off x="6540391" y="714630"/>
                  <a:ext cx="322145" cy="326982"/>
                </a:xfrm>
                <a:prstGeom prst="rect">
                  <a:avLst/>
                </a:prstGeom>
                <a:grpFill/>
                <a:ln w="12700" cap="flat" cmpd="sng" algn="ctr">
                  <a:solidFill>
                    <a:srgbClr val="5B9BD5">
                      <a:shade val="50000"/>
                    </a:srgbClr>
                  </a:solidFill>
                  <a:prstDash val="solid"/>
                  <a:miter lim="800000"/>
                </a:ln>
                <a:effectLst/>
              </p:spPr>
              <p:txBody>
                <a:bodyPr anchor="ctr"/>
                <a:lstStyle/>
                <a:p>
                  <a:pPr algn="ctr">
                    <a:defRPr/>
                  </a:pPr>
                  <a:endParaRPr lang="en-GB" kern="0">
                    <a:solidFill>
                      <a:prstClr val="white"/>
                    </a:solidFill>
                  </a:endParaRPr>
                </a:p>
              </p:txBody>
            </p:sp>
            <p:sp>
              <p:nvSpPr>
                <p:cNvPr id="50" name="Down Arrow 49"/>
                <p:cNvSpPr/>
                <p:nvPr/>
              </p:nvSpPr>
              <p:spPr>
                <a:xfrm rot="19083194">
                  <a:off x="6838732" y="965422"/>
                  <a:ext cx="171387" cy="360316"/>
                </a:xfrm>
                <a:prstGeom prst="downArrow">
                  <a:avLst/>
                </a:prstGeom>
                <a:grpFill/>
                <a:ln w="12700" cap="flat" cmpd="sng" algn="ctr">
                  <a:solidFill>
                    <a:srgbClr val="5B9BD5">
                      <a:shade val="50000"/>
                    </a:srgbClr>
                  </a:solidFill>
                  <a:prstDash val="solid"/>
                  <a:miter lim="800000"/>
                </a:ln>
                <a:effectLst/>
              </p:spPr>
              <p:txBody>
                <a:bodyPr anchor="ctr"/>
                <a:lstStyle/>
                <a:p>
                  <a:pPr algn="ctr">
                    <a:defRPr/>
                  </a:pPr>
                  <a:endParaRPr lang="en-GB" kern="0">
                    <a:solidFill>
                      <a:prstClr val="white"/>
                    </a:solidFill>
                  </a:endParaRPr>
                </a:p>
              </p:txBody>
            </p:sp>
          </p:grpSp>
          <p:sp>
            <p:nvSpPr>
              <p:cNvPr id="52" name="Rectangle 51"/>
              <p:cNvSpPr/>
              <p:nvPr/>
            </p:nvSpPr>
            <p:spPr bwMode="auto">
              <a:xfrm>
                <a:off x="8604250" y="946150"/>
                <a:ext cx="322263" cy="327025"/>
              </a:xfrm>
              <a:prstGeom prst="rect">
                <a:avLst/>
              </a:prstGeom>
              <a:solidFill>
                <a:schemeClr val="accent4">
                  <a:lumMod val="60000"/>
                  <a:lumOff val="40000"/>
                </a:schemeClr>
              </a:solidFill>
              <a:ln w="12700" cap="flat" cmpd="sng" algn="ctr">
                <a:solidFill>
                  <a:srgbClr val="5B9BD5">
                    <a:shade val="50000"/>
                  </a:srgbClr>
                </a:solidFill>
                <a:prstDash val="solid"/>
                <a:miter lim="800000"/>
              </a:ln>
              <a:effectLst/>
            </p:spPr>
            <p:txBody>
              <a:bodyPr anchor="ctr"/>
              <a:lstStyle/>
              <a:p>
                <a:pPr algn="ctr">
                  <a:defRPr/>
                </a:pPr>
                <a:endParaRPr lang="en-GB" kern="0">
                  <a:solidFill>
                    <a:prstClr val="white"/>
                  </a:solidFill>
                </a:endParaRPr>
              </a:p>
            </p:txBody>
          </p:sp>
          <p:sp>
            <p:nvSpPr>
              <p:cNvPr id="53" name="Down Arrow 52"/>
              <p:cNvSpPr/>
              <p:nvPr/>
            </p:nvSpPr>
            <p:spPr bwMode="auto">
              <a:xfrm rot="1757064">
                <a:off x="8550275" y="1246188"/>
                <a:ext cx="171450" cy="350837"/>
              </a:xfrm>
              <a:prstGeom prst="downArrow">
                <a:avLst/>
              </a:prstGeom>
              <a:solidFill>
                <a:schemeClr val="accent4">
                  <a:lumMod val="60000"/>
                  <a:lumOff val="40000"/>
                </a:schemeClr>
              </a:solidFill>
              <a:ln w="12700" cap="flat" cmpd="sng" algn="ctr">
                <a:solidFill>
                  <a:schemeClr val="accent4">
                    <a:lumMod val="50000"/>
                  </a:schemeClr>
                </a:solidFill>
                <a:prstDash val="solid"/>
                <a:miter lim="800000"/>
              </a:ln>
              <a:effectLst/>
            </p:spPr>
            <p:txBody>
              <a:bodyPr anchor="ctr"/>
              <a:lstStyle/>
              <a:p>
                <a:pPr algn="ctr">
                  <a:defRPr/>
                </a:pPr>
                <a:endParaRPr lang="en-GB" kern="0">
                  <a:solidFill>
                    <a:prstClr val="white"/>
                  </a:solidFill>
                </a:endParaRPr>
              </a:p>
            </p:txBody>
          </p:sp>
          <p:sp>
            <p:nvSpPr>
              <p:cNvPr id="15379" name="TextBox 54"/>
              <p:cNvSpPr txBox="1">
                <a:spLocks noChangeArrowheads="1"/>
              </p:cNvSpPr>
              <p:nvPr/>
            </p:nvSpPr>
            <p:spPr bwMode="auto">
              <a:xfrm>
                <a:off x="8235950" y="1054100"/>
                <a:ext cx="3206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rgbClr val="3C4664"/>
                    </a:solidFill>
                    <a:latin typeface="Verdana" pitchFamily="34" charset="0"/>
                    <a:cs typeface="Arial" charset="0"/>
                  </a:defRPr>
                </a:lvl1pPr>
                <a:lvl2pPr marL="742950" indent="-285750">
                  <a:defRPr sz="1400">
                    <a:solidFill>
                      <a:srgbClr val="3C4664"/>
                    </a:solidFill>
                    <a:latin typeface="Verdana" pitchFamily="34" charset="0"/>
                    <a:cs typeface="Arial" charset="0"/>
                  </a:defRPr>
                </a:lvl2pPr>
                <a:lvl3pPr marL="1143000" indent="-228600">
                  <a:defRPr sz="1400">
                    <a:solidFill>
                      <a:srgbClr val="3C4664"/>
                    </a:solidFill>
                    <a:latin typeface="Verdana" pitchFamily="34" charset="0"/>
                    <a:cs typeface="Arial" charset="0"/>
                  </a:defRPr>
                </a:lvl3pPr>
                <a:lvl4pPr marL="1600200" indent="-228600">
                  <a:defRPr sz="1400">
                    <a:solidFill>
                      <a:srgbClr val="3C4664"/>
                    </a:solidFill>
                    <a:latin typeface="Verdana" pitchFamily="34" charset="0"/>
                    <a:cs typeface="Arial" charset="0"/>
                  </a:defRPr>
                </a:lvl4pPr>
                <a:lvl5pPr marL="2057400" indent="-228600">
                  <a:defRPr sz="1400">
                    <a:solidFill>
                      <a:srgbClr val="3C4664"/>
                    </a:solidFill>
                    <a:latin typeface="Verdana" pitchFamily="34" charset="0"/>
                    <a:cs typeface="Arial" charset="0"/>
                  </a:defRPr>
                </a:lvl5pPr>
                <a:lvl6pPr marL="2514600" indent="-228600" eaLnBrk="0" fontAlgn="base" hangingPunct="0">
                  <a:spcBef>
                    <a:spcPct val="0"/>
                  </a:spcBef>
                  <a:spcAft>
                    <a:spcPct val="0"/>
                  </a:spcAft>
                  <a:defRPr sz="1400">
                    <a:solidFill>
                      <a:srgbClr val="3C4664"/>
                    </a:solidFill>
                    <a:latin typeface="Verdana" pitchFamily="34" charset="0"/>
                    <a:cs typeface="Arial" charset="0"/>
                  </a:defRPr>
                </a:lvl6pPr>
                <a:lvl7pPr marL="2971800" indent="-228600" eaLnBrk="0" fontAlgn="base" hangingPunct="0">
                  <a:spcBef>
                    <a:spcPct val="0"/>
                  </a:spcBef>
                  <a:spcAft>
                    <a:spcPct val="0"/>
                  </a:spcAft>
                  <a:defRPr sz="1400">
                    <a:solidFill>
                      <a:srgbClr val="3C4664"/>
                    </a:solidFill>
                    <a:latin typeface="Verdana" pitchFamily="34" charset="0"/>
                    <a:cs typeface="Arial" charset="0"/>
                  </a:defRPr>
                </a:lvl7pPr>
                <a:lvl8pPr marL="3429000" indent="-228600" eaLnBrk="0" fontAlgn="base" hangingPunct="0">
                  <a:spcBef>
                    <a:spcPct val="0"/>
                  </a:spcBef>
                  <a:spcAft>
                    <a:spcPct val="0"/>
                  </a:spcAft>
                  <a:defRPr sz="1400">
                    <a:solidFill>
                      <a:srgbClr val="3C4664"/>
                    </a:solidFill>
                    <a:latin typeface="Verdana" pitchFamily="34" charset="0"/>
                    <a:cs typeface="Arial" charset="0"/>
                  </a:defRPr>
                </a:lvl8pPr>
                <a:lvl9pPr marL="3886200" indent="-228600" eaLnBrk="0" fontAlgn="base" hangingPunct="0">
                  <a:spcBef>
                    <a:spcPct val="0"/>
                  </a:spcBef>
                  <a:spcAft>
                    <a:spcPct val="0"/>
                  </a:spcAft>
                  <a:defRPr sz="1400">
                    <a:solidFill>
                      <a:srgbClr val="3C4664"/>
                    </a:solidFill>
                    <a:latin typeface="Verdana" pitchFamily="34" charset="0"/>
                    <a:cs typeface="Arial" charset="0"/>
                  </a:defRPr>
                </a:lvl9pPr>
              </a:lstStyle>
              <a:p>
                <a:r>
                  <a:rPr lang="pl-PL" altLang="en-US" b="1"/>
                  <a:t>B</a:t>
                </a:r>
                <a:endParaRPr lang="en-GB" altLang="en-US" b="1"/>
              </a:p>
            </p:txBody>
          </p:sp>
        </p:grpSp>
      </p:grpSp>
      <p:sp>
        <p:nvSpPr>
          <p:cNvPr id="56" name="Content Placeholder 2"/>
          <p:cNvSpPr txBox="1">
            <a:spLocks/>
          </p:cNvSpPr>
          <p:nvPr/>
        </p:nvSpPr>
        <p:spPr bwMode="auto">
          <a:xfrm>
            <a:off x="1341438" y="5454650"/>
            <a:ext cx="5229225"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73050" indent="-273050" algn="l" rtl="0" eaLnBrk="0" fontAlgn="base" hangingPunct="0">
              <a:lnSpc>
                <a:spcPct val="90000"/>
              </a:lnSpc>
              <a:spcBef>
                <a:spcPct val="20000"/>
              </a:spcBef>
              <a:spcAft>
                <a:spcPct val="0"/>
              </a:spcAft>
              <a:buClr>
                <a:srgbClr val="014489"/>
              </a:buClr>
              <a:buSzPct val="80000"/>
              <a:buFont typeface="Wingdings 3" panose="05040102010807070707" pitchFamily="18" charset="2"/>
              <a:buChar char=""/>
              <a:defRPr sz="2400" b="1">
                <a:solidFill>
                  <a:srgbClr val="014489"/>
                </a:solidFill>
                <a:latin typeface="Arial" pitchFamily="34" charset="0"/>
                <a:ea typeface="+mn-ea"/>
                <a:cs typeface="Arial" pitchFamily="34" charset="0"/>
              </a:defRPr>
            </a:lvl1pPr>
            <a:lvl2pPr marL="525463" indent="-252413" algn="l" rtl="0" eaLnBrk="0" fontAlgn="base" hangingPunct="0">
              <a:lnSpc>
                <a:spcPct val="90000"/>
              </a:lnSpc>
              <a:spcBef>
                <a:spcPct val="20000"/>
              </a:spcBef>
              <a:spcAft>
                <a:spcPct val="0"/>
              </a:spcAft>
              <a:buClr>
                <a:srgbClr val="2969B5"/>
              </a:buClr>
              <a:buSzPct val="90000"/>
              <a:buFont typeface="Verdana" panose="020B0604030504040204" pitchFamily="34" charset="0"/>
              <a:buChar char="•"/>
              <a:defRPr sz="2200">
                <a:solidFill>
                  <a:srgbClr val="014489"/>
                </a:solidFill>
                <a:latin typeface="Arial" pitchFamily="34" charset="0"/>
                <a:cs typeface="Arial" pitchFamily="34" charset="0"/>
              </a:defRPr>
            </a:lvl2pPr>
            <a:lvl3pPr marL="801688" indent="-228600" algn="l" rtl="0" eaLnBrk="0" fontAlgn="base" hangingPunct="0">
              <a:lnSpc>
                <a:spcPct val="90000"/>
              </a:lnSpc>
              <a:spcBef>
                <a:spcPct val="20000"/>
              </a:spcBef>
              <a:spcAft>
                <a:spcPct val="0"/>
              </a:spcAft>
              <a:buClr>
                <a:srgbClr val="68B1FB"/>
              </a:buClr>
              <a:buSzPct val="80000"/>
              <a:buFont typeface="Wingdings 3" panose="05040102010807070707" pitchFamily="18" charset="2"/>
              <a:buChar char=""/>
              <a:defRPr sz="2000">
                <a:solidFill>
                  <a:srgbClr val="014489"/>
                </a:solidFill>
                <a:latin typeface="Arial" pitchFamily="34" charset="0"/>
                <a:cs typeface="Arial" pitchFamily="34" charset="0"/>
              </a:defRPr>
            </a:lvl3pPr>
            <a:lvl4pPr marL="1077913" indent="-177800" algn="l" rtl="0" eaLnBrk="0" fontAlgn="base" hangingPunct="0">
              <a:lnSpc>
                <a:spcPct val="90000"/>
              </a:lnSpc>
              <a:spcBef>
                <a:spcPct val="20000"/>
              </a:spcBef>
              <a:spcAft>
                <a:spcPct val="0"/>
              </a:spcAft>
              <a:buClr>
                <a:srgbClr val="68B1FB"/>
              </a:buClr>
              <a:buSzPct val="80000"/>
              <a:buFont typeface="Verdana" panose="020B0604030504040204" pitchFamily="34" charset="0"/>
              <a:buChar char="•"/>
              <a:defRPr sz="2000">
                <a:solidFill>
                  <a:srgbClr val="014489"/>
                </a:solidFill>
                <a:latin typeface="Arial" pitchFamily="34" charset="0"/>
                <a:cs typeface="Arial" pitchFamily="34" charset="0"/>
              </a:defRPr>
            </a:lvl4pPr>
            <a:lvl5pPr marL="1347788" indent="-187325" algn="l" rtl="0" eaLnBrk="0" fontAlgn="base" hangingPunct="0">
              <a:lnSpc>
                <a:spcPct val="90000"/>
              </a:lnSpc>
              <a:spcBef>
                <a:spcPct val="20000"/>
              </a:spcBef>
              <a:spcAft>
                <a:spcPct val="0"/>
              </a:spcAft>
              <a:buClr>
                <a:srgbClr val="68B1FB"/>
              </a:buClr>
              <a:buSzPct val="80000"/>
              <a:buFont typeface="Wingdings 3" panose="05040102010807070707" pitchFamily="18" charset="2"/>
              <a:buChar char=""/>
              <a:defRPr sz="2000">
                <a:solidFill>
                  <a:srgbClr val="014489"/>
                </a:solidFill>
                <a:latin typeface="Arial" pitchFamily="34" charset="0"/>
                <a:cs typeface="Arial" pitchFamily="34" charset="0"/>
              </a:defRPr>
            </a:lvl5pPr>
            <a:lvl6pPr marL="2514600" indent="-228600" algn="l" rtl="0" eaLnBrk="0" fontAlgn="base" hangingPunct="0">
              <a:lnSpc>
                <a:spcPct val="90000"/>
              </a:lnSpc>
              <a:spcBef>
                <a:spcPct val="20000"/>
              </a:spcBef>
              <a:spcAft>
                <a:spcPct val="0"/>
              </a:spcAft>
              <a:buSzPct val="80000"/>
              <a:buFont typeface="Wingdings" pitchFamily="2" charset="2"/>
              <a:buChar char="l"/>
              <a:defRPr sz="2000">
                <a:solidFill>
                  <a:srgbClr val="3C4664"/>
                </a:solidFill>
                <a:latin typeface="Arial" charset="0"/>
              </a:defRPr>
            </a:lvl6pPr>
            <a:lvl7pPr marL="2971800" indent="-228600" algn="l" rtl="0" eaLnBrk="0" fontAlgn="base" hangingPunct="0">
              <a:lnSpc>
                <a:spcPct val="90000"/>
              </a:lnSpc>
              <a:spcBef>
                <a:spcPct val="20000"/>
              </a:spcBef>
              <a:spcAft>
                <a:spcPct val="0"/>
              </a:spcAft>
              <a:buSzPct val="80000"/>
              <a:buFont typeface="Wingdings" pitchFamily="2" charset="2"/>
              <a:buChar char="l"/>
              <a:defRPr sz="2000">
                <a:solidFill>
                  <a:srgbClr val="3C4664"/>
                </a:solidFill>
                <a:latin typeface="Arial" charset="0"/>
              </a:defRPr>
            </a:lvl7pPr>
            <a:lvl8pPr marL="3429000" indent="-228600" algn="l" rtl="0" eaLnBrk="0" fontAlgn="base" hangingPunct="0">
              <a:lnSpc>
                <a:spcPct val="90000"/>
              </a:lnSpc>
              <a:spcBef>
                <a:spcPct val="20000"/>
              </a:spcBef>
              <a:spcAft>
                <a:spcPct val="0"/>
              </a:spcAft>
              <a:buSzPct val="80000"/>
              <a:buFont typeface="Wingdings" pitchFamily="2" charset="2"/>
              <a:buChar char="l"/>
              <a:defRPr sz="2000">
                <a:solidFill>
                  <a:srgbClr val="3C4664"/>
                </a:solidFill>
                <a:latin typeface="Arial" charset="0"/>
              </a:defRPr>
            </a:lvl8pPr>
            <a:lvl9pPr marL="3886200" indent="-228600" algn="l" rtl="0" eaLnBrk="0" fontAlgn="base" hangingPunct="0">
              <a:lnSpc>
                <a:spcPct val="90000"/>
              </a:lnSpc>
              <a:spcBef>
                <a:spcPct val="20000"/>
              </a:spcBef>
              <a:spcAft>
                <a:spcPct val="0"/>
              </a:spcAft>
              <a:buSzPct val="80000"/>
              <a:buFont typeface="Wingdings" pitchFamily="2" charset="2"/>
              <a:buChar char="l"/>
              <a:defRPr sz="2000">
                <a:solidFill>
                  <a:srgbClr val="3C4664"/>
                </a:solidFill>
                <a:latin typeface="Arial" charset="0"/>
              </a:defRPr>
            </a:lvl9pPr>
          </a:lstStyle>
          <a:p>
            <a:pPr marL="0" indent="0">
              <a:buFont typeface="Wingdings 3" panose="05040102010807070707" pitchFamily="18" charset="2"/>
              <a:buNone/>
              <a:defRPr/>
            </a:pPr>
            <a:r>
              <a:rPr lang="pl-PL" kern="0" dirty="0" smtClean="0"/>
              <a:t>Monofunduszowe RLKS w nowym środowisku (miasta)</a:t>
            </a:r>
            <a:endParaRPr lang="en-GB" kern="0" dirty="0"/>
          </a:p>
        </p:txBody>
      </p:sp>
    </p:spTree>
    <p:extLst>
      <p:ext uri="{BB962C8B-B14F-4D97-AF65-F5344CB8AC3E}">
        <p14:creationId xmlns:p14="http://schemas.microsoft.com/office/powerpoint/2010/main" val="199612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fade">
                                      <p:cBhvr>
                                        <p:cTn id="7" dur="1000"/>
                                        <p:tgtEl>
                                          <p:spTgt spid="15363">
                                            <p:txEl>
                                              <p:pRg st="0" end="0"/>
                                            </p:txEl>
                                          </p:spTgt>
                                        </p:tgtEl>
                                      </p:cBhvr>
                                    </p:animEffect>
                                    <p:anim calcmode="lin" valueType="num">
                                      <p:cBhvr>
                                        <p:cTn id="8" dur="10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536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5370"/>
                                        </p:tgtEl>
                                        <p:attrNameLst>
                                          <p:attrName>style.visibility</p:attrName>
                                        </p:attrNameLst>
                                      </p:cBhvr>
                                      <p:to>
                                        <p:strVal val="visible"/>
                                      </p:to>
                                    </p:set>
                                    <p:animEffect transition="in" filter="fade">
                                      <p:cBhvr>
                                        <p:cTn id="12" dur="1000"/>
                                        <p:tgtEl>
                                          <p:spTgt spid="15370"/>
                                        </p:tgtEl>
                                      </p:cBhvr>
                                    </p:animEffect>
                                    <p:anim calcmode="lin" valueType="num">
                                      <p:cBhvr>
                                        <p:cTn id="13" dur="1000" fill="hold"/>
                                        <p:tgtEl>
                                          <p:spTgt spid="15370"/>
                                        </p:tgtEl>
                                        <p:attrNameLst>
                                          <p:attrName>ppt_x</p:attrName>
                                        </p:attrNameLst>
                                      </p:cBhvr>
                                      <p:tavLst>
                                        <p:tav tm="0">
                                          <p:val>
                                            <p:strVal val="#ppt_x"/>
                                          </p:val>
                                        </p:tav>
                                        <p:tav tm="100000">
                                          <p:val>
                                            <p:strVal val="#ppt_x"/>
                                          </p:val>
                                        </p:tav>
                                      </p:tavLst>
                                    </p:anim>
                                    <p:anim calcmode="lin" valueType="num">
                                      <p:cBhvr>
                                        <p:cTn id="14" dur="1000" fill="hold"/>
                                        <p:tgtEl>
                                          <p:spTgt spid="15370"/>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5369"/>
                                        </p:tgtEl>
                                        <p:attrNameLst>
                                          <p:attrName>style.visibility</p:attrName>
                                        </p:attrNameLst>
                                      </p:cBhvr>
                                      <p:to>
                                        <p:strVal val="visible"/>
                                      </p:to>
                                    </p:set>
                                    <p:animEffect transition="in" filter="fade">
                                      <p:cBhvr>
                                        <p:cTn id="17" dur="1000"/>
                                        <p:tgtEl>
                                          <p:spTgt spid="15369"/>
                                        </p:tgtEl>
                                      </p:cBhvr>
                                    </p:animEffect>
                                    <p:anim calcmode="lin" valueType="num">
                                      <p:cBhvr>
                                        <p:cTn id="18" dur="1000" fill="hold"/>
                                        <p:tgtEl>
                                          <p:spTgt spid="15369"/>
                                        </p:tgtEl>
                                        <p:attrNameLst>
                                          <p:attrName>ppt_x</p:attrName>
                                        </p:attrNameLst>
                                      </p:cBhvr>
                                      <p:tavLst>
                                        <p:tav tm="0">
                                          <p:val>
                                            <p:strVal val="#ppt_x"/>
                                          </p:val>
                                        </p:tav>
                                        <p:tav tm="100000">
                                          <p:val>
                                            <p:strVal val="#ppt_x"/>
                                          </p:val>
                                        </p:tav>
                                      </p:tavLst>
                                    </p:anim>
                                    <p:anim calcmode="lin" valueType="num">
                                      <p:cBhvr>
                                        <p:cTn id="19" dur="1000" fill="hold"/>
                                        <p:tgtEl>
                                          <p:spTgt spid="15369"/>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46"/>
                                        </p:tgtEl>
                                        <p:attrNameLst>
                                          <p:attrName>style.visibility</p:attrName>
                                        </p:attrNameLst>
                                      </p:cBhvr>
                                      <p:to>
                                        <p:strVal val="visible"/>
                                      </p:to>
                                    </p:set>
                                    <p:animEffect transition="in" filter="fade">
                                      <p:cBhvr>
                                        <p:cTn id="24" dur="1000"/>
                                        <p:tgtEl>
                                          <p:spTgt spid="46"/>
                                        </p:tgtEl>
                                      </p:cBhvr>
                                    </p:animEffect>
                                    <p:anim calcmode="lin" valueType="num">
                                      <p:cBhvr>
                                        <p:cTn id="25" dur="1000" fill="hold"/>
                                        <p:tgtEl>
                                          <p:spTgt spid="46"/>
                                        </p:tgtEl>
                                        <p:attrNameLst>
                                          <p:attrName>ppt_x</p:attrName>
                                        </p:attrNameLst>
                                      </p:cBhvr>
                                      <p:tavLst>
                                        <p:tav tm="0">
                                          <p:val>
                                            <p:strVal val="#ppt_x"/>
                                          </p:val>
                                        </p:tav>
                                        <p:tav tm="100000">
                                          <p:val>
                                            <p:strVal val="#ppt_x"/>
                                          </p:val>
                                        </p:tav>
                                      </p:tavLst>
                                    </p:anim>
                                    <p:anim calcmode="lin" valueType="num">
                                      <p:cBhvr>
                                        <p:cTn id="26" dur="1000" fill="hold"/>
                                        <p:tgtEl>
                                          <p:spTgt spid="46"/>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15364"/>
                                        </p:tgtEl>
                                        <p:attrNameLst>
                                          <p:attrName>style.visibility</p:attrName>
                                        </p:attrNameLst>
                                      </p:cBhvr>
                                      <p:to>
                                        <p:strVal val="visible"/>
                                      </p:to>
                                    </p:set>
                                    <p:animEffect transition="in" filter="fade">
                                      <p:cBhvr>
                                        <p:cTn id="29" dur="1000"/>
                                        <p:tgtEl>
                                          <p:spTgt spid="15364"/>
                                        </p:tgtEl>
                                      </p:cBhvr>
                                    </p:animEffect>
                                    <p:anim calcmode="lin" valueType="num">
                                      <p:cBhvr>
                                        <p:cTn id="30" dur="1000" fill="hold"/>
                                        <p:tgtEl>
                                          <p:spTgt spid="15364"/>
                                        </p:tgtEl>
                                        <p:attrNameLst>
                                          <p:attrName>ppt_x</p:attrName>
                                        </p:attrNameLst>
                                      </p:cBhvr>
                                      <p:tavLst>
                                        <p:tav tm="0">
                                          <p:val>
                                            <p:strVal val="#ppt_x"/>
                                          </p:val>
                                        </p:tav>
                                        <p:tav tm="100000">
                                          <p:val>
                                            <p:strVal val="#ppt_x"/>
                                          </p:val>
                                        </p:tav>
                                      </p:tavLst>
                                    </p:anim>
                                    <p:anim calcmode="lin" valueType="num">
                                      <p:cBhvr>
                                        <p:cTn id="31" dur="1000" fill="hold"/>
                                        <p:tgtEl>
                                          <p:spTgt spid="15364"/>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48"/>
                                        </p:tgtEl>
                                        <p:attrNameLst>
                                          <p:attrName>style.visibility</p:attrName>
                                        </p:attrNameLst>
                                      </p:cBhvr>
                                      <p:to>
                                        <p:strVal val="visible"/>
                                      </p:to>
                                    </p:set>
                                    <p:animEffect transition="in" filter="fade">
                                      <p:cBhvr>
                                        <p:cTn id="36" dur="1000"/>
                                        <p:tgtEl>
                                          <p:spTgt spid="48"/>
                                        </p:tgtEl>
                                      </p:cBhvr>
                                    </p:animEffect>
                                    <p:anim calcmode="lin" valueType="num">
                                      <p:cBhvr>
                                        <p:cTn id="37" dur="1000" fill="hold"/>
                                        <p:tgtEl>
                                          <p:spTgt spid="48"/>
                                        </p:tgtEl>
                                        <p:attrNameLst>
                                          <p:attrName>ppt_x</p:attrName>
                                        </p:attrNameLst>
                                      </p:cBhvr>
                                      <p:tavLst>
                                        <p:tav tm="0">
                                          <p:val>
                                            <p:strVal val="#ppt_x"/>
                                          </p:val>
                                        </p:tav>
                                        <p:tav tm="100000">
                                          <p:val>
                                            <p:strVal val="#ppt_x"/>
                                          </p:val>
                                        </p:tav>
                                      </p:tavLst>
                                    </p:anim>
                                    <p:anim calcmode="lin" valueType="num">
                                      <p:cBhvr>
                                        <p:cTn id="38" dur="1000" fill="hold"/>
                                        <p:tgtEl>
                                          <p:spTgt spid="48"/>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15365"/>
                                        </p:tgtEl>
                                        <p:attrNameLst>
                                          <p:attrName>style.visibility</p:attrName>
                                        </p:attrNameLst>
                                      </p:cBhvr>
                                      <p:to>
                                        <p:strVal val="visible"/>
                                      </p:to>
                                    </p:set>
                                    <p:animEffect transition="in" filter="fade">
                                      <p:cBhvr>
                                        <p:cTn id="41" dur="1000"/>
                                        <p:tgtEl>
                                          <p:spTgt spid="15365"/>
                                        </p:tgtEl>
                                      </p:cBhvr>
                                    </p:animEffect>
                                    <p:anim calcmode="lin" valueType="num">
                                      <p:cBhvr>
                                        <p:cTn id="42" dur="1000" fill="hold"/>
                                        <p:tgtEl>
                                          <p:spTgt spid="15365"/>
                                        </p:tgtEl>
                                        <p:attrNameLst>
                                          <p:attrName>ppt_x</p:attrName>
                                        </p:attrNameLst>
                                      </p:cBhvr>
                                      <p:tavLst>
                                        <p:tav tm="0">
                                          <p:val>
                                            <p:strVal val="#ppt_x"/>
                                          </p:val>
                                        </p:tav>
                                        <p:tav tm="100000">
                                          <p:val>
                                            <p:strVal val="#ppt_x"/>
                                          </p:val>
                                        </p:tav>
                                      </p:tavLst>
                                    </p:anim>
                                    <p:anim calcmode="lin" valueType="num">
                                      <p:cBhvr>
                                        <p:cTn id="43" dur="1000" fill="hold"/>
                                        <p:tgtEl>
                                          <p:spTgt spid="15365"/>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56"/>
                                        </p:tgtEl>
                                        <p:attrNameLst>
                                          <p:attrName>style.visibility</p:attrName>
                                        </p:attrNameLst>
                                      </p:cBhvr>
                                      <p:to>
                                        <p:strVal val="visible"/>
                                      </p:to>
                                    </p:set>
                                    <p:animEffect transition="in" filter="fade">
                                      <p:cBhvr>
                                        <p:cTn id="48" dur="1000"/>
                                        <p:tgtEl>
                                          <p:spTgt spid="56"/>
                                        </p:tgtEl>
                                      </p:cBhvr>
                                    </p:animEffect>
                                    <p:anim calcmode="lin" valueType="num">
                                      <p:cBhvr>
                                        <p:cTn id="49" dur="1000" fill="hold"/>
                                        <p:tgtEl>
                                          <p:spTgt spid="56"/>
                                        </p:tgtEl>
                                        <p:attrNameLst>
                                          <p:attrName>ppt_x</p:attrName>
                                        </p:attrNameLst>
                                      </p:cBhvr>
                                      <p:tavLst>
                                        <p:tav tm="0">
                                          <p:val>
                                            <p:strVal val="#ppt_x"/>
                                          </p:val>
                                        </p:tav>
                                        <p:tav tm="100000">
                                          <p:val>
                                            <p:strVal val="#ppt_x"/>
                                          </p:val>
                                        </p:tav>
                                      </p:tavLst>
                                    </p:anim>
                                    <p:anim calcmode="lin" valueType="num">
                                      <p:cBhvr>
                                        <p:cTn id="50" dur="1000" fill="hold"/>
                                        <p:tgtEl>
                                          <p:spTgt spid="56"/>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15366"/>
                                        </p:tgtEl>
                                        <p:attrNameLst>
                                          <p:attrName>style.visibility</p:attrName>
                                        </p:attrNameLst>
                                      </p:cBhvr>
                                      <p:to>
                                        <p:strVal val="visible"/>
                                      </p:to>
                                    </p:set>
                                    <p:animEffect transition="in" filter="fade">
                                      <p:cBhvr>
                                        <p:cTn id="53" dur="1000"/>
                                        <p:tgtEl>
                                          <p:spTgt spid="15366"/>
                                        </p:tgtEl>
                                      </p:cBhvr>
                                    </p:animEffect>
                                    <p:anim calcmode="lin" valueType="num">
                                      <p:cBhvr>
                                        <p:cTn id="54" dur="1000" fill="hold"/>
                                        <p:tgtEl>
                                          <p:spTgt spid="15366"/>
                                        </p:tgtEl>
                                        <p:attrNameLst>
                                          <p:attrName>ppt_x</p:attrName>
                                        </p:attrNameLst>
                                      </p:cBhvr>
                                      <p:tavLst>
                                        <p:tav tm="0">
                                          <p:val>
                                            <p:strVal val="#ppt_x"/>
                                          </p:val>
                                        </p:tav>
                                        <p:tav tm="100000">
                                          <p:val>
                                            <p:strVal val="#ppt_x"/>
                                          </p:val>
                                        </p:tav>
                                      </p:tavLst>
                                    </p:anim>
                                    <p:anim calcmode="lin" valueType="num">
                                      <p:cBhvr>
                                        <p:cTn id="55" dur="1000" fill="hold"/>
                                        <p:tgtEl>
                                          <p:spTgt spid="153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P spid="46" grpId="0"/>
      <p:bldP spid="48" grpId="0"/>
      <p:bldP spid="15369" grpId="0"/>
      <p:bldP spid="5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67544" y="87313"/>
            <a:ext cx="8605019" cy="698500"/>
          </a:xfrm>
        </p:spPr>
        <p:txBody>
          <a:bodyPr>
            <a:noAutofit/>
          </a:bodyPr>
          <a:lstStyle/>
          <a:p>
            <a:r>
              <a:rPr lang="pl-PL" altLang="fr-FR" sz="3600" b="1" dirty="0" smtClean="0">
                <a:solidFill>
                  <a:srgbClr val="071376"/>
                </a:solidFill>
                <a:latin typeface="+mn-lt"/>
                <a:ea typeface="+mn-ea"/>
                <a:cs typeface="+mn-cs"/>
              </a:rPr>
              <a:t>Co należy wziąć pod uwagę przy koordynacji funduszy na poziomie lokalnym? </a:t>
            </a:r>
            <a:endParaRPr lang="fr-BE" altLang="fr-FR" sz="3600" dirty="0" smtClean="0"/>
          </a:p>
        </p:txBody>
      </p:sp>
      <p:sp>
        <p:nvSpPr>
          <p:cNvPr id="14339" name="Content Placeholder 2"/>
          <p:cNvSpPr>
            <a:spLocks noGrp="1"/>
          </p:cNvSpPr>
          <p:nvPr>
            <p:ph sz="quarter" idx="11"/>
          </p:nvPr>
        </p:nvSpPr>
        <p:spPr>
          <a:xfrm>
            <a:off x="194940" y="1052736"/>
            <a:ext cx="8929688" cy="5418138"/>
          </a:xfrm>
        </p:spPr>
        <p:txBody>
          <a:bodyPr>
            <a:normAutofit lnSpcReduction="10000"/>
          </a:bodyPr>
          <a:lstStyle/>
          <a:p>
            <a:r>
              <a:rPr lang="pl-PL" altLang="en-US" sz="2000" dirty="0" smtClean="0">
                <a:latin typeface="Arial" charset="0"/>
                <a:cs typeface="Arial" charset="0"/>
              </a:rPr>
              <a:t>Finansowanie „globalne” (strategiczne) czy na każdy projekt osobno?</a:t>
            </a:r>
          </a:p>
          <a:p>
            <a:r>
              <a:rPr lang="pl-PL" altLang="en-US" sz="2000" dirty="0" smtClean="0">
                <a:latin typeface="Arial" charset="0"/>
                <a:cs typeface="Arial" charset="0"/>
              </a:rPr>
              <a:t>W jakim zakresie LGD może wykorzystywać środki swobodnie na całym obszarze (czy jest np. demarkacja terytorialna/tematyczna na poziomie programu)?</a:t>
            </a:r>
          </a:p>
          <a:p>
            <a:r>
              <a:rPr lang="pl-PL" altLang="en-US" sz="2000" dirty="0" smtClean="0">
                <a:latin typeface="Arial" charset="0"/>
                <a:cs typeface="Arial" charset="0"/>
              </a:rPr>
              <a:t>Na jakim poziomie można integrować fundusze? (projektu/operacji? Osi priorytetowej w strategii? Szerszej strategii z osobnymi planami działania dla każdego funduszu?)</a:t>
            </a:r>
          </a:p>
          <a:p>
            <a:r>
              <a:rPr lang="pl-PL" altLang="en-US" sz="2000" dirty="0" smtClean="0">
                <a:latin typeface="Arial" charset="0"/>
                <a:cs typeface="Arial" charset="0"/>
              </a:rPr>
              <a:t>Czy ma sens integracja funduszy w formie współpracy między LGD mającymi osobne strategie?</a:t>
            </a:r>
          </a:p>
          <a:p>
            <a:r>
              <a:rPr lang="pl-PL" altLang="en-US" sz="2000" dirty="0" smtClean="0">
                <a:latin typeface="Arial" charset="0"/>
                <a:cs typeface="Arial" charset="0"/>
              </a:rPr>
              <a:t>Jak ma wyglądać wewnętrzna struktura organizacyjna LGD przy różnych fundusach (np. osobne organy decyzyjne?)</a:t>
            </a:r>
          </a:p>
          <a:p>
            <a:r>
              <a:rPr lang="pl-PL" altLang="en-US" sz="2000" dirty="0" smtClean="0">
                <a:latin typeface="Arial" charset="0"/>
                <a:cs typeface="Arial" charset="0"/>
              </a:rPr>
              <a:t>Współpraca między obszarami wiejskimi a miejskimi – w ramach jednej czy osobnych strategii?</a:t>
            </a:r>
          </a:p>
          <a:p>
            <a:r>
              <a:rPr lang="pl-PL" altLang="en-US" sz="2000" dirty="0" smtClean="0">
                <a:latin typeface="Arial" charset="0"/>
                <a:cs typeface="Arial" charset="0"/>
              </a:rPr>
              <a:t>itp...</a:t>
            </a:r>
          </a:p>
          <a:p>
            <a:endParaRPr lang="en-GB" altLang="en-US" sz="2000" dirty="0" smtClean="0">
              <a:latin typeface="Arial" charset="0"/>
              <a:cs typeface="Arial" charset="0"/>
            </a:endParaRPr>
          </a:p>
          <a:p>
            <a:r>
              <a:rPr lang="pl-PL" altLang="en-US" sz="2000" dirty="0" smtClean="0">
                <a:latin typeface="Arial" charset="0"/>
                <a:cs typeface="Arial" charset="0"/>
              </a:rPr>
              <a:t>Najważniejszym czynnikiem decyzji powinny być potrzeby lokalnej społeczności!</a:t>
            </a:r>
            <a:endParaRPr lang="en-GB" altLang="en-US" sz="2000" dirty="0" smtClean="0">
              <a:latin typeface="Arial" charset="0"/>
              <a:cs typeface="Arial" charset="0"/>
            </a:endParaRPr>
          </a:p>
        </p:txBody>
      </p:sp>
    </p:spTree>
    <p:extLst>
      <p:ext uri="{BB962C8B-B14F-4D97-AF65-F5344CB8AC3E}">
        <p14:creationId xmlns:p14="http://schemas.microsoft.com/office/powerpoint/2010/main" val="956027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1000"/>
                                        <p:tgtEl>
                                          <p:spTgt spid="14339">
                                            <p:txEl>
                                              <p:pRg st="0" end="0"/>
                                            </p:txEl>
                                          </p:spTgt>
                                        </p:tgtEl>
                                      </p:cBhvr>
                                    </p:animEffect>
                                    <p:anim calcmode="lin" valueType="num">
                                      <p:cBhvr>
                                        <p:cTn id="8" dur="10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33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339">
                                            <p:txEl>
                                              <p:pRg st="1" end="1"/>
                                            </p:txEl>
                                          </p:spTgt>
                                        </p:tgtEl>
                                        <p:attrNameLst>
                                          <p:attrName>style.visibility</p:attrName>
                                        </p:attrNameLst>
                                      </p:cBhvr>
                                      <p:to>
                                        <p:strVal val="visible"/>
                                      </p:to>
                                    </p:set>
                                    <p:animEffect transition="in" filter="fade">
                                      <p:cBhvr>
                                        <p:cTn id="14" dur="1000"/>
                                        <p:tgtEl>
                                          <p:spTgt spid="14339">
                                            <p:txEl>
                                              <p:pRg st="1" end="1"/>
                                            </p:txEl>
                                          </p:spTgt>
                                        </p:tgtEl>
                                      </p:cBhvr>
                                    </p:animEffect>
                                    <p:anim calcmode="lin" valueType="num">
                                      <p:cBhvr>
                                        <p:cTn id="15" dur="10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33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339">
                                            <p:txEl>
                                              <p:pRg st="2" end="2"/>
                                            </p:txEl>
                                          </p:spTgt>
                                        </p:tgtEl>
                                        <p:attrNameLst>
                                          <p:attrName>style.visibility</p:attrName>
                                        </p:attrNameLst>
                                      </p:cBhvr>
                                      <p:to>
                                        <p:strVal val="visible"/>
                                      </p:to>
                                    </p:set>
                                    <p:animEffect transition="in" filter="fade">
                                      <p:cBhvr>
                                        <p:cTn id="21" dur="1000"/>
                                        <p:tgtEl>
                                          <p:spTgt spid="14339">
                                            <p:txEl>
                                              <p:pRg st="2" end="2"/>
                                            </p:txEl>
                                          </p:spTgt>
                                        </p:tgtEl>
                                      </p:cBhvr>
                                    </p:animEffect>
                                    <p:anim calcmode="lin" valueType="num">
                                      <p:cBhvr>
                                        <p:cTn id="22" dur="10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433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4339">
                                            <p:txEl>
                                              <p:pRg st="3" end="3"/>
                                            </p:txEl>
                                          </p:spTgt>
                                        </p:tgtEl>
                                        <p:attrNameLst>
                                          <p:attrName>style.visibility</p:attrName>
                                        </p:attrNameLst>
                                      </p:cBhvr>
                                      <p:to>
                                        <p:strVal val="visible"/>
                                      </p:to>
                                    </p:set>
                                    <p:animEffect transition="in" filter="fade">
                                      <p:cBhvr>
                                        <p:cTn id="28" dur="1000"/>
                                        <p:tgtEl>
                                          <p:spTgt spid="14339">
                                            <p:txEl>
                                              <p:pRg st="3" end="3"/>
                                            </p:txEl>
                                          </p:spTgt>
                                        </p:tgtEl>
                                      </p:cBhvr>
                                    </p:animEffect>
                                    <p:anim calcmode="lin" valueType="num">
                                      <p:cBhvr>
                                        <p:cTn id="29" dur="10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433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4339">
                                            <p:txEl>
                                              <p:pRg st="4" end="4"/>
                                            </p:txEl>
                                          </p:spTgt>
                                        </p:tgtEl>
                                        <p:attrNameLst>
                                          <p:attrName>style.visibility</p:attrName>
                                        </p:attrNameLst>
                                      </p:cBhvr>
                                      <p:to>
                                        <p:strVal val="visible"/>
                                      </p:to>
                                    </p:set>
                                    <p:animEffect transition="in" filter="fade">
                                      <p:cBhvr>
                                        <p:cTn id="35" dur="1000"/>
                                        <p:tgtEl>
                                          <p:spTgt spid="14339">
                                            <p:txEl>
                                              <p:pRg st="4" end="4"/>
                                            </p:txEl>
                                          </p:spTgt>
                                        </p:tgtEl>
                                      </p:cBhvr>
                                    </p:animEffect>
                                    <p:anim calcmode="lin" valueType="num">
                                      <p:cBhvr>
                                        <p:cTn id="36" dur="1000" fill="hold"/>
                                        <p:tgtEl>
                                          <p:spTgt spid="1433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433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4339">
                                            <p:txEl>
                                              <p:pRg st="5" end="5"/>
                                            </p:txEl>
                                          </p:spTgt>
                                        </p:tgtEl>
                                        <p:attrNameLst>
                                          <p:attrName>style.visibility</p:attrName>
                                        </p:attrNameLst>
                                      </p:cBhvr>
                                      <p:to>
                                        <p:strVal val="visible"/>
                                      </p:to>
                                    </p:set>
                                    <p:animEffect transition="in" filter="fade">
                                      <p:cBhvr>
                                        <p:cTn id="42" dur="1000"/>
                                        <p:tgtEl>
                                          <p:spTgt spid="14339">
                                            <p:txEl>
                                              <p:pRg st="5" end="5"/>
                                            </p:txEl>
                                          </p:spTgt>
                                        </p:tgtEl>
                                      </p:cBhvr>
                                    </p:animEffect>
                                    <p:anim calcmode="lin" valueType="num">
                                      <p:cBhvr>
                                        <p:cTn id="43" dur="1000" fill="hold"/>
                                        <p:tgtEl>
                                          <p:spTgt spid="1433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433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4339">
                                            <p:txEl>
                                              <p:pRg st="6" end="6"/>
                                            </p:txEl>
                                          </p:spTgt>
                                        </p:tgtEl>
                                        <p:attrNameLst>
                                          <p:attrName>style.visibility</p:attrName>
                                        </p:attrNameLst>
                                      </p:cBhvr>
                                      <p:to>
                                        <p:strVal val="visible"/>
                                      </p:to>
                                    </p:set>
                                    <p:animEffect transition="in" filter="fade">
                                      <p:cBhvr>
                                        <p:cTn id="49" dur="1000"/>
                                        <p:tgtEl>
                                          <p:spTgt spid="14339">
                                            <p:txEl>
                                              <p:pRg st="6" end="6"/>
                                            </p:txEl>
                                          </p:spTgt>
                                        </p:tgtEl>
                                      </p:cBhvr>
                                    </p:animEffect>
                                    <p:anim calcmode="lin" valueType="num">
                                      <p:cBhvr>
                                        <p:cTn id="50" dur="1000" fill="hold"/>
                                        <p:tgtEl>
                                          <p:spTgt spid="14339">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1433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4339">
                                            <p:txEl>
                                              <p:pRg st="8" end="8"/>
                                            </p:txEl>
                                          </p:spTgt>
                                        </p:tgtEl>
                                        <p:attrNameLst>
                                          <p:attrName>style.visibility</p:attrName>
                                        </p:attrNameLst>
                                      </p:cBhvr>
                                      <p:to>
                                        <p:strVal val="visible"/>
                                      </p:to>
                                    </p:set>
                                    <p:animEffect transition="in" filter="fade">
                                      <p:cBhvr>
                                        <p:cTn id="56" dur="1000"/>
                                        <p:tgtEl>
                                          <p:spTgt spid="14339">
                                            <p:txEl>
                                              <p:pRg st="8" end="8"/>
                                            </p:txEl>
                                          </p:spTgt>
                                        </p:tgtEl>
                                      </p:cBhvr>
                                    </p:animEffect>
                                    <p:anim calcmode="lin" valueType="num">
                                      <p:cBhvr>
                                        <p:cTn id="57" dur="1000" fill="hold"/>
                                        <p:tgtEl>
                                          <p:spTgt spid="14339">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14339">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pl-PL" dirty="0" smtClean="0"/>
              <a:t>Pierwsze wnioski z dostępnych przykładów:</a:t>
            </a:r>
            <a:endParaRPr lang="en-GB" dirty="0"/>
          </a:p>
        </p:txBody>
      </p:sp>
      <p:sp>
        <p:nvSpPr>
          <p:cNvPr id="3" name="Subtitle 2"/>
          <p:cNvSpPr>
            <a:spLocks noGrp="1"/>
          </p:cNvSpPr>
          <p:nvPr>
            <p:ph type="subTitle" idx="1"/>
          </p:nvPr>
        </p:nvSpPr>
        <p:spPr>
          <a:xfrm>
            <a:off x="479114" y="1364016"/>
            <a:ext cx="7549270" cy="3289119"/>
          </a:xfrm>
        </p:spPr>
        <p:txBody>
          <a:bodyPr>
            <a:noAutofit/>
          </a:bodyPr>
          <a:lstStyle/>
          <a:p>
            <a:r>
              <a:rPr lang="pl-PL" dirty="0" smtClean="0"/>
              <a:t>Generalnie przy RLKS finansowanym z EFRR i EFS więcej mówi się o </a:t>
            </a:r>
            <a:r>
              <a:rPr lang="pl-PL" dirty="0" smtClean="0">
                <a:effectLst>
                  <a:outerShdw blurRad="38100" dist="38100" dir="2700000" algn="tl">
                    <a:srgbClr val="000000">
                      <a:alpha val="43137"/>
                    </a:srgbClr>
                  </a:outerShdw>
                </a:effectLst>
              </a:rPr>
              <a:t>celach</a:t>
            </a:r>
            <a:r>
              <a:rPr lang="pl-PL" dirty="0" smtClean="0"/>
              <a:t> niż o sposobie wdrażania (odmiennie niż w EFRROW i EFMR) – czy wynika to z braku doświadczenia?</a:t>
            </a:r>
          </a:p>
          <a:p>
            <a:r>
              <a:rPr lang="pl-PL" dirty="0" smtClean="0"/>
              <a:t>Głównym celem jest </a:t>
            </a:r>
            <a:r>
              <a:rPr lang="pl-PL" dirty="0" smtClean="0">
                <a:effectLst>
                  <a:outerShdw blurRad="38100" dist="38100" dir="2700000" algn="tl">
                    <a:srgbClr val="000000">
                      <a:alpha val="43137"/>
                    </a:srgbClr>
                  </a:outerShdw>
                </a:effectLst>
              </a:rPr>
              <a:t>tworzenie miejsc pracy</a:t>
            </a:r>
            <a:r>
              <a:rPr lang="pl-PL" dirty="0" smtClean="0"/>
              <a:t>... chociaż poza EFMR wszystkie fundusze wpisują RLKS w Cel Tematyczny 9 Europy 2020 (zapobieganie wykluczeniu)</a:t>
            </a:r>
          </a:p>
          <a:p>
            <a:r>
              <a:rPr lang="pl-PL" dirty="0" smtClean="0"/>
              <a:t>RLKS ma też za zadanie </a:t>
            </a:r>
            <a:r>
              <a:rPr lang="pl-PL" b="1" dirty="0" smtClean="0"/>
              <a:t>zapobieganie wykluczeniu</a:t>
            </a:r>
            <a:r>
              <a:rPr lang="pl-PL" dirty="0" smtClean="0"/>
              <a:t>, szczególnie jeśli w grę wchodzą środki z EFS</a:t>
            </a:r>
          </a:p>
          <a:p>
            <a:r>
              <a:rPr lang="pl-PL" dirty="0" smtClean="0"/>
              <a:t>LGD są traktowane jako mające szczególne kompetencje w radzeniu sobie </a:t>
            </a:r>
            <a:r>
              <a:rPr lang="pl-PL" b="1" dirty="0" smtClean="0"/>
              <a:t>z trudnymi grupami docelowymi </a:t>
            </a:r>
            <a:r>
              <a:rPr lang="pl-PL" dirty="0" smtClean="0"/>
              <a:t>(długotrwale bezrobotni, ale także np. rolnicy nie chcący współpracować...)</a:t>
            </a:r>
          </a:p>
          <a:p>
            <a:pPr marL="0" indent="0">
              <a:buNone/>
            </a:pPr>
            <a:endParaRPr lang="pl-PL" dirty="0" smtClean="0"/>
          </a:p>
        </p:txBody>
      </p:sp>
    </p:spTree>
    <p:extLst>
      <p:ext uri="{BB962C8B-B14F-4D97-AF65-F5344CB8AC3E}">
        <p14:creationId xmlns:p14="http://schemas.microsoft.com/office/powerpoint/2010/main" val="2406936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211" y="210705"/>
            <a:ext cx="8143932" cy="698500"/>
          </a:xfrm>
        </p:spPr>
        <p:txBody>
          <a:bodyPr>
            <a:normAutofit/>
          </a:bodyPr>
          <a:lstStyle/>
          <a:p>
            <a:r>
              <a:rPr lang="pl-PL" b="1" dirty="0" smtClean="0">
                <a:solidFill>
                  <a:srgbClr val="002060"/>
                </a:solidFill>
                <a:latin typeface="+mn-lt"/>
              </a:rPr>
              <a:t>Porównanie RLKS w EFSI</a:t>
            </a:r>
            <a:endParaRPr lang="en-GB" b="1" dirty="0">
              <a:solidFill>
                <a:srgbClr val="002060"/>
              </a:solidFill>
              <a:latin typeface="+mn-lt"/>
            </a:endParaRPr>
          </a:p>
        </p:txBody>
      </p:sp>
      <p:graphicFrame>
        <p:nvGraphicFramePr>
          <p:cNvPr id="5" name="Content Placeholder 4"/>
          <p:cNvGraphicFramePr>
            <a:graphicFrameLocks noGrp="1"/>
          </p:cNvGraphicFramePr>
          <p:nvPr>
            <p:ph sz="quarter" idx="11"/>
            <p:extLst>
              <p:ext uri="{D42A27DB-BD31-4B8C-83A1-F6EECF244321}">
                <p14:modId xmlns:p14="http://schemas.microsoft.com/office/powerpoint/2010/main" val="4268785458"/>
              </p:ext>
            </p:extLst>
          </p:nvPr>
        </p:nvGraphicFramePr>
        <p:xfrm>
          <a:off x="1" y="1095813"/>
          <a:ext cx="9004517" cy="5142960"/>
        </p:xfrm>
        <a:graphic>
          <a:graphicData uri="http://schemas.openxmlformats.org/drawingml/2006/table">
            <a:tbl>
              <a:tblPr firstRow="1" bandRow="1">
                <a:tableStyleId>{E8B1032C-EA38-4F05-BA0D-38AFFFC7BED3}</a:tableStyleId>
              </a:tblPr>
              <a:tblGrid>
                <a:gridCol w="1331639"/>
                <a:gridCol w="3206069"/>
                <a:gridCol w="2215505"/>
                <a:gridCol w="2251304"/>
              </a:tblGrid>
              <a:tr h="370840">
                <a:tc>
                  <a:txBody>
                    <a:bodyPr/>
                    <a:lstStyle/>
                    <a:p>
                      <a:pPr algn="ctr"/>
                      <a:r>
                        <a:rPr lang="pl-PL" sz="2000" dirty="0" smtClean="0"/>
                        <a:t>Fundusz</a:t>
                      </a:r>
                      <a:endParaRPr lang="en-GB" sz="2000" dirty="0"/>
                    </a:p>
                  </a:txBody>
                  <a:tcPr anchor="ctr"/>
                </a:tc>
                <a:tc>
                  <a:txBody>
                    <a:bodyPr/>
                    <a:lstStyle/>
                    <a:p>
                      <a:pPr algn="ctr"/>
                      <a:r>
                        <a:rPr lang="pl-PL" sz="2400" dirty="0" smtClean="0"/>
                        <a:t>Łączny budżet</a:t>
                      </a:r>
                      <a:r>
                        <a:rPr lang="pl-PL" sz="2400" baseline="0" dirty="0" smtClean="0"/>
                        <a:t> (wkład UE)</a:t>
                      </a:r>
                      <a:endParaRPr lang="en-GB" sz="2400" dirty="0"/>
                    </a:p>
                  </a:txBody>
                  <a:tcPr anchor="ctr"/>
                </a:tc>
                <a:tc>
                  <a:txBody>
                    <a:bodyPr/>
                    <a:lstStyle/>
                    <a:p>
                      <a:pPr algn="ctr"/>
                      <a:r>
                        <a:rPr lang="pl-PL" sz="2400" dirty="0" smtClean="0"/>
                        <a:t>Kraje</a:t>
                      </a:r>
                      <a:endParaRPr lang="en-GB" sz="2400" dirty="0"/>
                    </a:p>
                  </a:txBody>
                  <a:tcPr anchor="ctr"/>
                </a:tc>
                <a:tc>
                  <a:txBody>
                    <a:bodyPr/>
                    <a:lstStyle/>
                    <a:p>
                      <a:pPr algn="ctr"/>
                      <a:r>
                        <a:rPr lang="pl-PL" sz="2400" dirty="0" smtClean="0"/>
                        <a:t>Planowana</a:t>
                      </a:r>
                      <a:r>
                        <a:rPr lang="pl-PL" sz="2400" baseline="0" dirty="0" smtClean="0"/>
                        <a:t> liczba LGD</a:t>
                      </a:r>
                      <a:endParaRPr lang="en-GB" sz="2400" dirty="0"/>
                    </a:p>
                  </a:txBody>
                  <a:tcPr anchor="ctr"/>
                </a:tc>
              </a:tr>
              <a:tr h="1080000">
                <a:tc>
                  <a:txBody>
                    <a:bodyPr/>
                    <a:lstStyle/>
                    <a:p>
                      <a:r>
                        <a:rPr lang="pl-PL" sz="2400" b="1" dirty="0" smtClean="0"/>
                        <a:t>EFMR</a:t>
                      </a:r>
                      <a:endParaRPr lang="en-GB" sz="2400" b="1" dirty="0"/>
                    </a:p>
                  </a:txBody>
                  <a:tcPr anchor="ctr"/>
                </a:tc>
                <a:tc>
                  <a:txBody>
                    <a:bodyPr/>
                    <a:lstStyle/>
                    <a:p>
                      <a:endParaRPr lang="pl-PL" dirty="0" smtClean="0"/>
                    </a:p>
                  </a:txBody>
                  <a:tcPr/>
                </a:tc>
                <a:tc>
                  <a:txBody>
                    <a:bodyPr/>
                    <a:lstStyle/>
                    <a:p>
                      <a:pPr algn="ctr"/>
                      <a:r>
                        <a:rPr lang="pl-PL" sz="2400" dirty="0" smtClean="0">
                          <a:effectLst>
                            <a:outerShdw blurRad="38100" dist="38100" dir="2700000" algn="tl">
                              <a:srgbClr val="000000">
                                <a:alpha val="43137"/>
                              </a:srgbClr>
                            </a:outerShdw>
                          </a:effectLst>
                        </a:rPr>
                        <a:t>20</a:t>
                      </a:r>
                      <a:endParaRPr lang="en-GB" sz="2400" dirty="0">
                        <a:effectLst>
                          <a:outerShdw blurRad="38100" dist="38100" dir="2700000" algn="tl">
                            <a:srgbClr val="000000">
                              <a:alpha val="43137"/>
                            </a:srgbClr>
                          </a:outerShdw>
                        </a:effectLst>
                      </a:endParaRPr>
                    </a:p>
                  </a:txBody>
                  <a:tcPr anchor="ctr"/>
                </a:tc>
                <a:tc>
                  <a:txBody>
                    <a:bodyPr/>
                    <a:lstStyle/>
                    <a:p>
                      <a:pPr algn="r"/>
                      <a:r>
                        <a:rPr lang="pl-PL" sz="2400" dirty="0" smtClean="0">
                          <a:effectLst>
                            <a:outerShdw blurRad="38100" dist="38100" dir="2700000" algn="tl">
                              <a:srgbClr val="000000">
                                <a:alpha val="43137"/>
                              </a:srgbClr>
                            </a:outerShdw>
                          </a:effectLst>
                        </a:rPr>
                        <a:t>300</a:t>
                      </a:r>
                      <a:endParaRPr lang="en-GB" sz="2400" dirty="0">
                        <a:effectLst>
                          <a:outerShdw blurRad="38100" dist="38100" dir="2700000" algn="tl">
                            <a:srgbClr val="000000">
                              <a:alpha val="43137"/>
                            </a:srgbClr>
                          </a:outerShdw>
                        </a:effectLst>
                      </a:endParaRPr>
                    </a:p>
                  </a:txBody>
                  <a:tcPr anchor="ctr"/>
                </a:tc>
              </a:tr>
              <a:tr h="1080000">
                <a:tc>
                  <a:txBody>
                    <a:bodyPr/>
                    <a:lstStyle/>
                    <a:p>
                      <a:r>
                        <a:rPr lang="pl-PL" sz="2400" b="1" dirty="0" smtClean="0"/>
                        <a:t>EFRROW</a:t>
                      </a:r>
                      <a:endParaRPr lang="en-GB" sz="2400" b="1" dirty="0"/>
                    </a:p>
                  </a:txBody>
                  <a:tcPr anchor="ctr"/>
                </a:tc>
                <a:tc>
                  <a:txBody>
                    <a:bodyPr/>
                    <a:lstStyle/>
                    <a:p>
                      <a:endParaRPr lang="en-GB" dirty="0"/>
                    </a:p>
                  </a:txBody>
                  <a:tcPr/>
                </a:tc>
                <a:tc>
                  <a:txBody>
                    <a:bodyPr/>
                    <a:lstStyle/>
                    <a:p>
                      <a:pPr algn="ctr"/>
                      <a:r>
                        <a:rPr lang="pl-PL" sz="2400" dirty="0" smtClean="0">
                          <a:effectLst>
                            <a:outerShdw blurRad="38100" dist="38100" dir="2700000" algn="tl">
                              <a:srgbClr val="000000">
                                <a:alpha val="43137"/>
                              </a:srgbClr>
                            </a:outerShdw>
                          </a:effectLst>
                        </a:rPr>
                        <a:t>28</a:t>
                      </a:r>
                      <a:endParaRPr lang="en-GB" sz="2400" dirty="0">
                        <a:effectLst>
                          <a:outerShdw blurRad="38100" dist="38100" dir="2700000" algn="tl">
                            <a:srgbClr val="000000">
                              <a:alpha val="43137"/>
                            </a:srgbClr>
                          </a:outerShdw>
                        </a:effectLst>
                      </a:endParaRPr>
                    </a:p>
                  </a:txBody>
                  <a:tcPr anchor="ctr"/>
                </a:tc>
                <a:tc>
                  <a:txBody>
                    <a:bodyPr/>
                    <a:lstStyle/>
                    <a:p>
                      <a:pPr algn="r"/>
                      <a:r>
                        <a:rPr lang="pl-PL" sz="2400" dirty="0" smtClean="0">
                          <a:effectLst>
                            <a:outerShdw blurRad="38100" dist="38100" dir="2700000" algn="tl">
                              <a:srgbClr val="000000">
                                <a:alpha val="43137"/>
                              </a:srgbClr>
                            </a:outerShdw>
                          </a:effectLst>
                        </a:rPr>
                        <a:t>2500</a:t>
                      </a:r>
                      <a:endParaRPr lang="en-GB" sz="2400" dirty="0">
                        <a:effectLst>
                          <a:outerShdw blurRad="38100" dist="38100" dir="2700000" algn="tl">
                            <a:srgbClr val="000000">
                              <a:alpha val="43137"/>
                            </a:srgbClr>
                          </a:outerShdw>
                        </a:effectLst>
                      </a:endParaRPr>
                    </a:p>
                  </a:txBody>
                  <a:tcPr anchor="ctr"/>
                </a:tc>
              </a:tr>
              <a:tr h="1080000">
                <a:tc>
                  <a:txBody>
                    <a:bodyPr/>
                    <a:lstStyle/>
                    <a:p>
                      <a:r>
                        <a:rPr lang="pl-PL" sz="2400" b="1" dirty="0" smtClean="0"/>
                        <a:t>EFRR</a:t>
                      </a:r>
                      <a:endParaRPr lang="en-GB" sz="2400" b="1" dirty="0"/>
                    </a:p>
                  </a:txBody>
                  <a:tcPr anchor="ctr"/>
                </a:tc>
                <a:tc>
                  <a:txBody>
                    <a:bodyPr/>
                    <a:lstStyle/>
                    <a:p>
                      <a:endParaRPr lang="en-GB" dirty="0"/>
                    </a:p>
                  </a:txBody>
                  <a:tcPr/>
                </a:tc>
                <a:tc>
                  <a:txBody>
                    <a:bodyPr/>
                    <a:lstStyle/>
                    <a:p>
                      <a:pPr algn="ctr"/>
                      <a:r>
                        <a:rPr lang="pl-PL" sz="2400" dirty="0" smtClean="0">
                          <a:effectLst>
                            <a:outerShdw blurRad="38100" dist="38100" dir="2700000" algn="tl">
                              <a:srgbClr val="000000">
                                <a:alpha val="43137"/>
                              </a:srgbClr>
                            </a:outerShdw>
                          </a:effectLst>
                        </a:rPr>
                        <a:t>16</a:t>
                      </a:r>
                      <a:endParaRPr lang="en-GB" sz="2400" dirty="0">
                        <a:effectLst>
                          <a:outerShdw blurRad="38100" dist="38100" dir="2700000" algn="tl">
                            <a:srgbClr val="000000">
                              <a:alpha val="43137"/>
                            </a:srgbClr>
                          </a:outerShdw>
                        </a:effectLst>
                      </a:endParaRPr>
                    </a:p>
                  </a:txBody>
                  <a:tcPr anchor="ctr"/>
                </a:tc>
                <a:tc rowSpan="2">
                  <a:txBody>
                    <a:bodyPr/>
                    <a:lstStyle/>
                    <a:p>
                      <a:pPr algn="r"/>
                      <a:r>
                        <a:rPr lang="pl-PL" sz="2400" dirty="0" smtClean="0">
                          <a:effectLst>
                            <a:outerShdw blurRad="38100" dist="38100" dir="2700000" algn="tl">
                              <a:srgbClr val="000000">
                                <a:alpha val="43137"/>
                              </a:srgbClr>
                            </a:outerShdw>
                          </a:effectLst>
                        </a:rPr>
                        <a:t>Brak informacji</a:t>
                      </a:r>
                      <a:endParaRPr lang="en-GB" sz="2400" dirty="0">
                        <a:effectLst>
                          <a:outerShdw blurRad="38100" dist="38100" dir="2700000" algn="tl">
                            <a:srgbClr val="000000">
                              <a:alpha val="43137"/>
                            </a:srgbClr>
                          </a:outerShdw>
                        </a:effectLst>
                      </a:endParaRPr>
                    </a:p>
                  </a:txBody>
                  <a:tcPr anchor="ctr"/>
                </a:tc>
              </a:tr>
              <a:tr h="1080000">
                <a:tc>
                  <a:txBody>
                    <a:bodyPr/>
                    <a:lstStyle/>
                    <a:p>
                      <a:r>
                        <a:rPr lang="pl-PL" sz="2400" b="1" dirty="0" smtClean="0"/>
                        <a:t>EFS</a:t>
                      </a:r>
                      <a:endParaRPr lang="en-GB" sz="2400" b="1" dirty="0"/>
                    </a:p>
                  </a:txBody>
                  <a:tcPr anchor="ctr"/>
                </a:tc>
                <a:tc>
                  <a:txBody>
                    <a:bodyPr/>
                    <a:lstStyle/>
                    <a:p>
                      <a:endParaRPr lang="en-GB" dirty="0"/>
                    </a:p>
                  </a:txBody>
                  <a:tcPr/>
                </a:tc>
                <a:tc>
                  <a:txBody>
                    <a:bodyPr/>
                    <a:lstStyle/>
                    <a:p>
                      <a:pPr algn="ctr"/>
                      <a:r>
                        <a:rPr lang="pl-PL" sz="2400" dirty="0" smtClean="0">
                          <a:effectLst>
                            <a:outerShdw blurRad="38100" dist="38100" dir="2700000" algn="tl">
                              <a:srgbClr val="000000">
                                <a:alpha val="43137"/>
                              </a:srgbClr>
                            </a:outerShdw>
                          </a:effectLst>
                        </a:rPr>
                        <a:t>13</a:t>
                      </a:r>
                      <a:endParaRPr lang="en-GB" sz="2400" dirty="0">
                        <a:effectLst>
                          <a:outerShdw blurRad="38100" dist="38100" dir="2700000" algn="tl">
                            <a:srgbClr val="000000">
                              <a:alpha val="43137"/>
                            </a:srgbClr>
                          </a:outerShdw>
                        </a:effectLst>
                      </a:endParaRPr>
                    </a:p>
                  </a:txBody>
                  <a:tcPr anchor="ctr"/>
                </a:tc>
                <a:tc vMerge="1">
                  <a:txBody>
                    <a:bodyPr/>
                    <a:lstStyle/>
                    <a:p>
                      <a:pPr algn="r"/>
                      <a:endParaRPr lang="en-GB" dirty="0"/>
                    </a:p>
                  </a:txBody>
                  <a:tcPr anchor="ctr"/>
                </a:tc>
              </a:tr>
            </a:tbl>
          </a:graphicData>
        </a:graphic>
      </p:graphicFrame>
      <p:sp>
        <p:nvSpPr>
          <p:cNvPr id="7" name="Rectangle 6"/>
          <p:cNvSpPr/>
          <p:nvPr/>
        </p:nvSpPr>
        <p:spPr bwMode="auto">
          <a:xfrm>
            <a:off x="1331640" y="2051828"/>
            <a:ext cx="360040" cy="360000"/>
          </a:xfrm>
          <a:prstGeom prst="rect">
            <a:avLst/>
          </a:prstGeom>
          <a:solidFill>
            <a:schemeClr val="accent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eaLnBrk="0" fontAlgn="base" hangingPunct="0">
              <a:spcBef>
                <a:spcPct val="50000"/>
              </a:spcBef>
              <a:spcAft>
                <a:spcPct val="0"/>
              </a:spcAft>
            </a:pPr>
            <a:endParaRPr lang="en-GB" sz="1400" b="1" dirty="0">
              <a:solidFill>
                <a:prstClr val="black"/>
              </a:solidFill>
              <a:latin typeface="Arial" charset="0"/>
            </a:endParaRPr>
          </a:p>
        </p:txBody>
      </p:sp>
      <p:sp>
        <p:nvSpPr>
          <p:cNvPr id="8" name="Rectangle 7"/>
          <p:cNvSpPr/>
          <p:nvPr/>
        </p:nvSpPr>
        <p:spPr bwMode="auto">
          <a:xfrm>
            <a:off x="1331640" y="3206521"/>
            <a:ext cx="3024336" cy="369332"/>
          </a:xfrm>
          <a:prstGeom prst="rect">
            <a:avLst/>
          </a:prstGeom>
          <a:solidFill>
            <a:schemeClr val="accent6">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eaLnBrk="0" fontAlgn="base" hangingPunct="0">
              <a:spcBef>
                <a:spcPct val="50000"/>
              </a:spcBef>
              <a:spcAft>
                <a:spcPct val="0"/>
              </a:spcAft>
            </a:pPr>
            <a:r>
              <a:rPr lang="pl-PL" b="1" dirty="0">
                <a:solidFill>
                  <a:prstClr val="white"/>
                </a:solidFill>
                <a:latin typeface="Arial" charset="0"/>
              </a:rPr>
              <a:t>€ </a:t>
            </a:r>
            <a:r>
              <a:rPr lang="pl-PL" b="1" dirty="0" smtClean="0">
                <a:solidFill>
                  <a:prstClr val="white"/>
                </a:solidFill>
                <a:latin typeface="Arial" charset="0"/>
              </a:rPr>
              <a:t>6.900 </a:t>
            </a:r>
            <a:r>
              <a:rPr lang="pl-PL" b="1" dirty="0">
                <a:solidFill>
                  <a:prstClr val="white"/>
                </a:solidFill>
                <a:latin typeface="Arial" charset="0"/>
              </a:rPr>
              <a:t>M</a:t>
            </a:r>
            <a:endParaRPr lang="en-GB" b="1" dirty="0">
              <a:solidFill>
                <a:prstClr val="white"/>
              </a:solidFill>
              <a:latin typeface="Arial" charset="0"/>
            </a:endParaRPr>
          </a:p>
        </p:txBody>
      </p:sp>
      <p:sp>
        <p:nvSpPr>
          <p:cNvPr id="9" name="Rectangle 8"/>
          <p:cNvSpPr/>
          <p:nvPr/>
        </p:nvSpPr>
        <p:spPr bwMode="auto">
          <a:xfrm>
            <a:off x="1331640" y="4221087"/>
            <a:ext cx="792088" cy="360000"/>
          </a:xfrm>
          <a:prstGeom prst="rect">
            <a:avLst/>
          </a:prstGeom>
          <a:solidFill>
            <a:schemeClr val="accent4">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eaLnBrk="0" fontAlgn="base" hangingPunct="0">
              <a:spcBef>
                <a:spcPct val="50000"/>
              </a:spcBef>
              <a:spcAft>
                <a:spcPct val="0"/>
              </a:spcAft>
            </a:pPr>
            <a:endParaRPr lang="en-GB" sz="1400" b="1" dirty="0">
              <a:solidFill>
                <a:prstClr val="black"/>
              </a:solidFill>
              <a:latin typeface="Arial" charset="0"/>
            </a:endParaRPr>
          </a:p>
        </p:txBody>
      </p:sp>
      <p:sp>
        <p:nvSpPr>
          <p:cNvPr id="10" name="Rectangle 9"/>
          <p:cNvSpPr/>
          <p:nvPr/>
        </p:nvSpPr>
        <p:spPr bwMode="auto">
          <a:xfrm>
            <a:off x="1320062" y="5255309"/>
            <a:ext cx="504000" cy="360000"/>
          </a:xfrm>
          <a:prstGeom prst="rect">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eaLnBrk="0" fontAlgn="base" hangingPunct="0">
              <a:spcBef>
                <a:spcPct val="50000"/>
              </a:spcBef>
              <a:spcAft>
                <a:spcPct val="0"/>
              </a:spcAft>
            </a:pPr>
            <a:endParaRPr lang="en-GB" sz="1400" b="1" dirty="0">
              <a:solidFill>
                <a:prstClr val="black"/>
              </a:solidFill>
              <a:latin typeface="Arial" charset="0"/>
            </a:endParaRPr>
          </a:p>
        </p:txBody>
      </p:sp>
      <p:sp>
        <p:nvSpPr>
          <p:cNvPr id="11" name="TextBox 10"/>
          <p:cNvSpPr txBox="1"/>
          <p:nvPr/>
        </p:nvSpPr>
        <p:spPr>
          <a:xfrm>
            <a:off x="1907704" y="2022830"/>
            <a:ext cx="1018227" cy="369332"/>
          </a:xfrm>
          <a:prstGeom prst="rect">
            <a:avLst/>
          </a:prstGeom>
          <a:noFill/>
        </p:spPr>
        <p:txBody>
          <a:bodyPr wrap="none" rtlCol="0">
            <a:spAutoFit/>
          </a:bodyPr>
          <a:lstStyle/>
          <a:p>
            <a:pPr eaLnBrk="0" fontAlgn="base" hangingPunct="0">
              <a:spcBef>
                <a:spcPct val="50000"/>
              </a:spcBef>
              <a:spcAft>
                <a:spcPct val="0"/>
              </a:spcAft>
            </a:pPr>
            <a:r>
              <a:rPr lang="pl-PL" b="1" dirty="0">
                <a:solidFill>
                  <a:srgbClr val="4472C4">
                    <a:lumMod val="75000"/>
                  </a:srgbClr>
                </a:solidFill>
                <a:latin typeface="Arial" charset="0"/>
              </a:rPr>
              <a:t>€ 500 M</a:t>
            </a:r>
            <a:endParaRPr lang="en-GB" b="1" dirty="0">
              <a:solidFill>
                <a:srgbClr val="4472C4">
                  <a:lumMod val="75000"/>
                </a:srgbClr>
              </a:solidFill>
              <a:latin typeface="Arial" charset="0"/>
            </a:endParaRPr>
          </a:p>
        </p:txBody>
      </p:sp>
      <p:sp>
        <p:nvSpPr>
          <p:cNvPr id="12" name="TextBox 11"/>
          <p:cNvSpPr txBox="1"/>
          <p:nvPr/>
        </p:nvSpPr>
        <p:spPr>
          <a:xfrm>
            <a:off x="2262686" y="4206493"/>
            <a:ext cx="1210588" cy="369332"/>
          </a:xfrm>
          <a:prstGeom prst="rect">
            <a:avLst/>
          </a:prstGeom>
          <a:noFill/>
        </p:spPr>
        <p:txBody>
          <a:bodyPr wrap="none" rtlCol="0">
            <a:spAutoFit/>
          </a:bodyPr>
          <a:lstStyle/>
          <a:p>
            <a:pPr eaLnBrk="0" fontAlgn="base" hangingPunct="0">
              <a:spcBef>
                <a:spcPct val="50000"/>
              </a:spcBef>
              <a:spcAft>
                <a:spcPct val="0"/>
              </a:spcAft>
            </a:pPr>
            <a:r>
              <a:rPr lang="pl-PL" b="1" dirty="0">
                <a:solidFill>
                  <a:srgbClr val="FFC000">
                    <a:lumMod val="75000"/>
                  </a:srgbClr>
                </a:solidFill>
                <a:latin typeface="Arial" charset="0"/>
              </a:rPr>
              <a:t>€ 1.200 M</a:t>
            </a:r>
            <a:endParaRPr lang="en-GB" b="1" dirty="0">
              <a:solidFill>
                <a:srgbClr val="FFC000">
                  <a:lumMod val="75000"/>
                </a:srgbClr>
              </a:solidFill>
              <a:latin typeface="Arial" charset="0"/>
            </a:endParaRPr>
          </a:p>
        </p:txBody>
      </p:sp>
      <p:sp>
        <p:nvSpPr>
          <p:cNvPr id="13" name="TextBox 12"/>
          <p:cNvSpPr txBox="1"/>
          <p:nvPr/>
        </p:nvSpPr>
        <p:spPr>
          <a:xfrm>
            <a:off x="2123728" y="5255309"/>
            <a:ext cx="1018227" cy="369332"/>
          </a:xfrm>
          <a:prstGeom prst="rect">
            <a:avLst/>
          </a:prstGeom>
          <a:noFill/>
        </p:spPr>
        <p:txBody>
          <a:bodyPr wrap="none" rtlCol="0">
            <a:spAutoFit/>
          </a:bodyPr>
          <a:lstStyle/>
          <a:p>
            <a:pPr eaLnBrk="0" fontAlgn="base" hangingPunct="0">
              <a:spcBef>
                <a:spcPct val="50000"/>
              </a:spcBef>
              <a:spcAft>
                <a:spcPct val="0"/>
              </a:spcAft>
            </a:pPr>
            <a:r>
              <a:rPr lang="pl-PL" b="1" dirty="0">
                <a:solidFill>
                  <a:srgbClr val="ED7D31">
                    <a:lumMod val="75000"/>
                  </a:srgbClr>
                </a:solidFill>
                <a:latin typeface="Arial" charset="0"/>
              </a:rPr>
              <a:t>€ 700 M</a:t>
            </a:r>
            <a:endParaRPr lang="en-GB" b="1" dirty="0">
              <a:solidFill>
                <a:srgbClr val="ED7D31">
                  <a:lumMod val="75000"/>
                </a:srgbClr>
              </a:solidFill>
              <a:latin typeface="Arial" charset="0"/>
            </a:endParaRPr>
          </a:p>
        </p:txBody>
      </p:sp>
      <p:sp>
        <p:nvSpPr>
          <p:cNvPr id="14" name="TextBox 10"/>
          <p:cNvSpPr txBox="1"/>
          <p:nvPr/>
        </p:nvSpPr>
        <p:spPr>
          <a:xfrm>
            <a:off x="395536" y="6473206"/>
            <a:ext cx="5688632"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i="1" dirty="0" smtClean="0">
                <a:solidFill>
                  <a:srgbClr val="002060"/>
                </a:solidFill>
              </a:rPr>
              <a:t>Source: </a:t>
            </a:r>
            <a:r>
              <a:rPr lang="pl-PL" sz="1200" i="1" dirty="0" smtClean="0">
                <a:solidFill>
                  <a:srgbClr val="002060"/>
                </a:solidFill>
              </a:rPr>
              <a:t>Information received from DGs, December 2015</a:t>
            </a:r>
            <a:endParaRPr lang="en-US" sz="1200" i="1" dirty="0">
              <a:solidFill>
                <a:srgbClr val="002060"/>
              </a:solidFill>
            </a:endParaRPr>
          </a:p>
        </p:txBody>
      </p:sp>
    </p:spTree>
    <p:extLst>
      <p:ext uri="{BB962C8B-B14F-4D97-AF65-F5344CB8AC3E}">
        <p14:creationId xmlns:p14="http://schemas.microsoft.com/office/powerpoint/2010/main" val="37270854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1204" y="210704"/>
            <a:ext cx="8143932" cy="698500"/>
          </a:xfrm>
        </p:spPr>
        <p:txBody>
          <a:bodyPr>
            <a:noAutofit/>
          </a:bodyPr>
          <a:lstStyle/>
          <a:p>
            <a:r>
              <a:rPr lang="pl-PL" sz="3600" b="1" dirty="0" smtClean="0">
                <a:solidFill>
                  <a:srgbClr val="071376"/>
                </a:solidFill>
                <a:latin typeface="+mn-lt"/>
                <a:ea typeface="+mn-ea"/>
                <a:cs typeface="+mn-cs"/>
              </a:rPr>
              <a:t>Oczekiwana liczba LGD i średni budżet</a:t>
            </a:r>
            <a:endParaRPr lang="en-GB" sz="3600" b="1" dirty="0">
              <a:solidFill>
                <a:srgbClr val="071376"/>
              </a:solidFill>
              <a:latin typeface="+mn-lt"/>
              <a:ea typeface="+mn-ea"/>
              <a:cs typeface="+mn-cs"/>
            </a:endParaRPr>
          </a:p>
        </p:txBody>
      </p:sp>
      <p:graphicFrame>
        <p:nvGraphicFramePr>
          <p:cNvPr id="5" name="Content Placeholder 4"/>
          <p:cNvGraphicFramePr>
            <a:graphicFrameLocks noGrp="1"/>
          </p:cNvGraphicFramePr>
          <p:nvPr>
            <p:ph sz="quarter" idx="11"/>
            <p:extLst>
              <p:ext uri="{D42A27DB-BD31-4B8C-83A1-F6EECF244321}">
                <p14:modId xmlns:p14="http://schemas.microsoft.com/office/powerpoint/2010/main" val="434546066"/>
              </p:ext>
            </p:extLst>
          </p:nvPr>
        </p:nvGraphicFramePr>
        <p:xfrm>
          <a:off x="214312" y="1118138"/>
          <a:ext cx="8929688" cy="5418138"/>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107503" y="6481350"/>
            <a:ext cx="6851561" cy="261610"/>
          </a:xfrm>
          <a:prstGeom prst="rect">
            <a:avLst/>
          </a:prstGeom>
          <a:noFill/>
        </p:spPr>
        <p:txBody>
          <a:bodyPr wrap="square" rtlCol="0">
            <a:spAutoFit/>
          </a:bodyPr>
          <a:lstStyle/>
          <a:p>
            <a:r>
              <a:rPr lang="en-US" sz="1100" i="1" dirty="0">
                <a:solidFill>
                  <a:srgbClr val="002060"/>
                </a:solidFill>
              </a:rPr>
              <a:t>Source: DG AGRI 2014-2020 SFC Database</a:t>
            </a:r>
          </a:p>
        </p:txBody>
      </p:sp>
    </p:spTree>
    <p:extLst>
      <p:ext uri="{BB962C8B-B14F-4D97-AF65-F5344CB8AC3E}">
        <p14:creationId xmlns:p14="http://schemas.microsoft.com/office/powerpoint/2010/main" val="17023782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073150" y="0"/>
            <a:ext cx="7583488" cy="785813"/>
          </a:xfrm>
        </p:spPr>
        <p:txBody>
          <a:bodyPr>
            <a:normAutofit/>
          </a:bodyPr>
          <a:lstStyle/>
          <a:p>
            <a:r>
              <a:rPr lang="pl-PL" sz="3600" b="1" dirty="0">
                <a:solidFill>
                  <a:srgbClr val="071376"/>
                </a:solidFill>
                <a:latin typeface="Calibri"/>
              </a:rPr>
              <a:t>Oczekiwana liczba </a:t>
            </a:r>
            <a:r>
              <a:rPr lang="pl-PL" sz="3600" b="1" dirty="0" smtClean="0">
                <a:solidFill>
                  <a:srgbClr val="071376"/>
                </a:solidFill>
                <a:latin typeface="Calibri"/>
              </a:rPr>
              <a:t>LGR </a:t>
            </a:r>
            <a:r>
              <a:rPr lang="pl-PL" sz="3600" b="1" dirty="0">
                <a:solidFill>
                  <a:srgbClr val="071376"/>
                </a:solidFill>
                <a:latin typeface="Calibri"/>
              </a:rPr>
              <a:t>i średni budżet</a:t>
            </a:r>
            <a:endParaRPr lang="en-GB" altLang="en-US" dirty="0" smtClean="0"/>
          </a:p>
        </p:txBody>
      </p:sp>
      <p:graphicFrame>
        <p:nvGraphicFramePr>
          <p:cNvPr id="7" name="Content Placeholder 6"/>
          <p:cNvGraphicFramePr>
            <a:graphicFrameLocks noGrp="1"/>
          </p:cNvGraphicFramePr>
          <p:nvPr>
            <p:ph idx="4294967295"/>
            <p:extLst>
              <p:ext uri="{D42A27DB-BD31-4B8C-83A1-F6EECF244321}">
                <p14:modId xmlns:p14="http://schemas.microsoft.com/office/powerpoint/2010/main" val="968241143"/>
              </p:ext>
            </p:extLst>
          </p:nvPr>
        </p:nvGraphicFramePr>
        <p:xfrm>
          <a:off x="457200" y="954158"/>
          <a:ext cx="8229600" cy="54201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766662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extLst>
              <p:ext uri="{D42A27DB-BD31-4B8C-83A1-F6EECF244321}">
                <p14:modId xmlns:p14="http://schemas.microsoft.com/office/powerpoint/2010/main" val="321667515"/>
              </p:ext>
            </p:extLst>
          </p:nvPr>
        </p:nvGraphicFramePr>
        <p:xfrm>
          <a:off x="149629" y="0"/>
          <a:ext cx="8877993"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042082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extLst>
              <p:ext uri="{D42A27DB-BD31-4B8C-83A1-F6EECF244321}">
                <p14:modId xmlns:p14="http://schemas.microsoft.com/office/powerpoint/2010/main" val="1235321181"/>
              </p:ext>
            </p:extLst>
          </p:nvPr>
        </p:nvGraphicFramePr>
        <p:xfrm>
          <a:off x="149629" y="0"/>
          <a:ext cx="8877993" cy="685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114504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l-PL" dirty="0" smtClean="0">
                <a:solidFill>
                  <a:srgbClr val="071376"/>
                </a:solidFill>
                <a:latin typeface="+mn-lt"/>
                <a:ea typeface="+mn-ea"/>
                <a:cs typeface="+mn-cs"/>
              </a:rPr>
              <a:t>EFSI planujące podejście RLKS:</a:t>
            </a:r>
            <a:endParaRPr lang="en-GB" b="1" dirty="0">
              <a:solidFill>
                <a:srgbClr val="071376"/>
              </a:solidFill>
              <a:latin typeface="+mn-lt"/>
              <a:ea typeface="+mn-ea"/>
              <a:cs typeface="+mn-cs"/>
            </a:endParaRPr>
          </a:p>
        </p:txBody>
      </p:sp>
      <p:graphicFrame>
        <p:nvGraphicFramePr>
          <p:cNvPr id="5" name="Chart 4"/>
          <p:cNvGraphicFramePr/>
          <p:nvPr>
            <p:extLst>
              <p:ext uri="{D42A27DB-BD31-4B8C-83A1-F6EECF244321}">
                <p14:modId xmlns:p14="http://schemas.microsoft.com/office/powerpoint/2010/main" val="1403552940"/>
              </p:ext>
            </p:extLst>
          </p:nvPr>
        </p:nvGraphicFramePr>
        <p:xfrm>
          <a:off x="2238" y="1556792"/>
          <a:ext cx="4641769" cy="453650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643691036"/>
              </p:ext>
            </p:extLst>
          </p:nvPr>
        </p:nvGraphicFramePr>
        <p:xfrm>
          <a:off x="4572000" y="1268760"/>
          <a:ext cx="4126588" cy="4043680"/>
        </p:xfrm>
        <a:graphic>
          <a:graphicData uri="http://schemas.openxmlformats.org/drawingml/2006/table">
            <a:tbl>
              <a:tblPr firstRow="1" bandRow="1">
                <a:tableStyleId>{5C22544A-7EE6-4342-B048-85BDC9FD1C3A}</a:tableStyleId>
              </a:tblPr>
              <a:tblGrid>
                <a:gridCol w="1683390"/>
                <a:gridCol w="1310185"/>
                <a:gridCol w="1133013"/>
              </a:tblGrid>
              <a:tr h="370840">
                <a:tc rowSpan="2">
                  <a:txBody>
                    <a:bodyPr/>
                    <a:lstStyle/>
                    <a:p>
                      <a:pPr algn="ctr"/>
                      <a:r>
                        <a:rPr lang="pl-PL" sz="1600" dirty="0" smtClean="0">
                          <a:solidFill>
                            <a:schemeClr val="tx1"/>
                          </a:solidFill>
                        </a:rPr>
                        <a:t>Fundusz</a:t>
                      </a:r>
                      <a:endParaRPr lang="en-US" sz="1600" dirty="0">
                        <a:solidFill>
                          <a:schemeClr val="tx1"/>
                        </a:solidFill>
                      </a:endParaRPr>
                    </a:p>
                  </a:txBody>
                  <a:tcPr anchor="ctr">
                    <a:solidFill>
                      <a:schemeClr val="bg1">
                        <a:lumMod val="75000"/>
                      </a:schemeClr>
                    </a:solidFill>
                  </a:tcPr>
                </a:tc>
                <a:tc gridSpan="2">
                  <a:txBody>
                    <a:bodyPr/>
                    <a:lstStyle/>
                    <a:p>
                      <a:pPr algn="ctr"/>
                      <a:r>
                        <a:rPr lang="pl-PL" sz="1600" dirty="0" smtClean="0">
                          <a:solidFill>
                            <a:schemeClr val="tx1"/>
                          </a:solidFill>
                          <a:latin typeface="Calibri"/>
                        </a:rPr>
                        <a:t>Państwo</a:t>
                      </a:r>
                      <a:r>
                        <a:rPr lang="pl-PL" sz="1600" baseline="0" dirty="0" smtClean="0">
                          <a:solidFill>
                            <a:schemeClr val="tx1"/>
                          </a:solidFill>
                          <a:latin typeface="Calibri"/>
                        </a:rPr>
                        <a:t> członkowskie</a:t>
                      </a:r>
                      <a:endParaRPr lang="en-US" sz="1600" dirty="0">
                        <a:solidFill>
                          <a:schemeClr val="tx1"/>
                        </a:solidFill>
                      </a:endParaRPr>
                    </a:p>
                  </a:txBody>
                  <a:tcPr>
                    <a:solidFill>
                      <a:schemeClr val="bg1">
                        <a:lumMod val="75000"/>
                      </a:schemeClr>
                    </a:solidFill>
                  </a:tcPr>
                </a:tc>
                <a:tc hMerge="1">
                  <a:txBody>
                    <a:bodyPr/>
                    <a:lstStyle/>
                    <a:p>
                      <a:endParaRPr lang="en-US" sz="1600" dirty="0">
                        <a:solidFill>
                          <a:srgbClr val="002060"/>
                        </a:solidFill>
                      </a:endParaRPr>
                    </a:p>
                  </a:txBody>
                  <a:tcPr>
                    <a:solidFill>
                      <a:schemeClr val="bg1">
                        <a:lumMod val="75000"/>
                      </a:schemeClr>
                    </a:solidFill>
                  </a:tcPr>
                </a:tc>
              </a:tr>
              <a:tr h="370840">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rgbClr val="002060"/>
                        </a:solidFill>
                      </a:endParaRPr>
                    </a:p>
                  </a:txBody>
                  <a:tcPr>
                    <a:solidFill>
                      <a:schemeClr val="bg1">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600" b="0" i="0" u="none" strike="noStrike" dirty="0" smtClean="0">
                          <a:solidFill>
                            <a:srgbClr val="002060"/>
                          </a:solidFill>
                          <a:effectLst/>
                          <a:latin typeface="Calibri" panose="020F0502020204030204" pitchFamily="34" charset="0"/>
                        </a:rPr>
                        <a:t>Wielofund.</a:t>
                      </a:r>
                      <a:endParaRPr lang="en-US" sz="1600" b="0" i="0" u="none" strike="noStrike" dirty="0" smtClean="0">
                        <a:solidFill>
                          <a:srgbClr val="002060"/>
                        </a:solidFill>
                        <a:effectLst/>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i="0" u="none" strike="noStrike" dirty="0" smtClean="0">
                          <a:solidFill>
                            <a:srgbClr val="002060"/>
                          </a:solidFill>
                          <a:effectLst/>
                          <a:latin typeface="Calibri" panose="020F0502020204030204" pitchFamily="34" charset="0"/>
                        </a:rPr>
                        <a:t>Mono</a:t>
                      </a:r>
                      <a:r>
                        <a:rPr lang="pl-PL" sz="1600" b="0" i="0" u="none" strike="noStrike" dirty="0" smtClean="0">
                          <a:solidFill>
                            <a:srgbClr val="002060"/>
                          </a:solidFill>
                          <a:effectLst/>
                          <a:latin typeface="Calibri" panose="020F0502020204030204" pitchFamily="34" charset="0"/>
                        </a:rPr>
                        <a:t>fund.</a:t>
                      </a:r>
                      <a:endParaRPr lang="en-US" sz="1600" b="0" i="0" u="none" strike="noStrike" dirty="0" smtClean="0">
                        <a:solidFill>
                          <a:srgbClr val="002060"/>
                        </a:solidFill>
                        <a:effectLst/>
                        <a:latin typeface="Calibri" panose="020F0502020204030204" pitchFamily="34" charset="0"/>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1600" dirty="0" smtClean="0">
                          <a:solidFill>
                            <a:srgbClr val="002060"/>
                          </a:solidFill>
                        </a:rPr>
                        <a:t>EFFROW, EFMR, EFRR</a:t>
                      </a:r>
                      <a:r>
                        <a:rPr lang="pl-PL" sz="1600" baseline="0" dirty="0" smtClean="0">
                          <a:solidFill>
                            <a:srgbClr val="002060"/>
                          </a:solidFill>
                        </a:rPr>
                        <a:t> i EFS</a:t>
                      </a:r>
                      <a:endParaRPr lang="en-US" sz="1600" dirty="0" smtClean="0">
                        <a:solidFill>
                          <a:srgbClr val="002060"/>
                        </a:solidFill>
                      </a:endParaRPr>
                    </a:p>
                  </a:txBody>
                  <a:tcPr>
                    <a:solidFill>
                      <a:srgbClr val="7EB0DE"/>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600" u="none" strike="noStrike" dirty="0" smtClean="0">
                          <a:solidFill>
                            <a:srgbClr val="002060"/>
                          </a:solidFill>
                          <a:effectLst/>
                        </a:rPr>
                        <a:t>BG, DE, ES, FR, GR, IT, PL, PT, SE, UK</a:t>
                      </a:r>
                      <a:endParaRPr lang="en-US" sz="1600" b="0" i="0" u="none" strike="noStrike" dirty="0" smtClean="0">
                        <a:solidFill>
                          <a:srgbClr val="002060"/>
                        </a:solidFill>
                        <a:effectLst/>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b="0" i="0" u="none" strike="noStrike" dirty="0" smtClean="0">
                        <a:solidFill>
                          <a:srgbClr val="002060"/>
                        </a:solidFill>
                        <a:effectLst/>
                        <a:latin typeface="Calibri" panose="020F0502020204030204" pitchFamily="34" charset="0"/>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1600" dirty="0" smtClean="0">
                          <a:solidFill>
                            <a:srgbClr val="002060"/>
                          </a:solidFill>
                        </a:rPr>
                        <a:t>EAFRD, EFRR</a:t>
                      </a:r>
                      <a:r>
                        <a:rPr lang="pl-PL" sz="1600" baseline="0" dirty="0" smtClean="0">
                          <a:solidFill>
                            <a:srgbClr val="002060"/>
                          </a:solidFill>
                        </a:rPr>
                        <a:t> i EFS</a:t>
                      </a:r>
                      <a:endParaRPr lang="en-US" sz="1600" dirty="0" smtClean="0">
                        <a:solidFill>
                          <a:srgbClr val="002060"/>
                        </a:solidFill>
                      </a:endParaRPr>
                    </a:p>
                  </a:txBody>
                  <a:tcPr>
                    <a:solidFill>
                      <a:srgbClr val="FFC000"/>
                    </a:solidFill>
                  </a:tcPr>
                </a:tc>
                <a:tc>
                  <a:txBody>
                    <a:bodyPr/>
                    <a:lstStyle/>
                    <a:p>
                      <a:pPr marL="442913" marR="0" indent="-442913" algn="l" defTabSz="914400" rtl="0" eaLnBrk="1" fontAlgn="auto" latinLnBrk="0" hangingPunct="1">
                        <a:lnSpc>
                          <a:spcPct val="100000"/>
                        </a:lnSpc>
                        <a:spcBef>
                          <a:spcPts val="0"/>
                        </a:spcBef>
                        <a:spcAft>
                          <a:spcPts val="0"/>
                        </a:spcAft>
                        <a:buClrTx/>
                        <a:buSzTx/>
                        <a:buFontTx/>
                        <a:buNone/>
                        <a:tabLst/>
                        <a:defRPr/>
                      </a:pPr>
                      <a:r>
                        <a:rPr lang="pl-PL" sz="1600" b="0" i="0" u="none" strike="noStrike" dirty="0" smtClean="0">
                          <a:solidFill>
                            <a:srgbClr val="002060"/>
                          </a:solidFill>
                          <a:effectLst/>
                          <a:latin typeface="Calibri" panose="020F0502020204030204" pitchFamily="34" charset="0"/>
                        </a:rPr>
                        <a:t>CZ, HU</a:t>
                      </a:r>
                      <a:endParaRPr lang="en-US" sz="1600" b="0" i="0" u="none" strike="noStrike" dirty="0" smtClean="0">
                        <a:solidFill>
                          <a:srgbClr val="002060"/>
                        </a:solidFill>
                        <a:effectLst/>
                        <a:latin typeface="Calibri" panose="020F0502020204030204" pitchFamily="34" charset="0"/>
                      </a:endParaRPr>
                    </a:p>
                  </a:txBody>
                  <a:tcPr/>
                </a:tc>
                <a:tc>
                  <a:txBody>
                    <a:bodyPr/>
                    <a:lstStyle/>
                    <a:p>
                      <a:pPr marL="442913" marR="0" indent="-442913" algn="l" defTabSz="914400" rtl="0" eaLnBrk="1" fontAlgn="auto" latinLnBrk="0" hangingPunct="1">
                        <a:lnSpc>
                          <a:spcPct val="100000"/>
                        </a:lnSpc>
                        <a:spcBef>
                          <a:spcPts val="0"/>
                        </a:spcBef>
                        <a:spcAft>
                          <a:spcPts val="0"/>
                        </a:spcAft>
                        <a:buClrTx/>
                        <a:buSzTx/>
                        <a:buFontTx/>
                        <a:buNone/>
                        <a:tabLst/>
                        <a:defRPr/>
                      </a:pPr>
                      <a:endParaRPr lang="en-US" sz="1600" b="0" i="0" u="none" strike="noStrike" dirty="0" smtClean="0">
                        <a:solidFill>
                          <a:srgbClr val="002060"/>
                        </a:solidFill>
                        <a:effectLst/>
                        <a:latin typeface="Calibri" panose="020F0502020204030204" pitchFamily="34" charset="0"/>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1600" dirty="0" smtClean="0">
                          <a:solidFill>
                            <a:srgbClr val="002060"/>
                          </a:solidFill>
                        </a:rPr>
                        <a:t>EFFROW,</a:t>
                      </a:r>
                      <a:r>
                        <a:rPr lang="pl-PL" sz="1600" baseline="0" dirty="0" smtClean="0">
                          <a:solidFill>
                            <a:srgbClr val="002060"/>
                          </a:solidFill>
                        </a:rPr>
                        <a:t> EFMR i ERDF</a:t>
                      </a:r>
                      <a:endParaRPr lang="en-US" sz="1600" dirty="0" smtClean="0">
                        <a:solidFill>
                          <a:srgbClr val="002060"/>
                        </a:solidFill>
                      </a:endParaRPr>
                    </a:p>
                  </a:txBody>
                  <a:tcPr>
                    <a:solidFill>
                      <a:srgbClr val="FFC000"/>
                    </a:solidFill>
                  </a:tcPr>
                </a:tc>
                <a:tc>
                  <a:txBody>
                    <a:bodyPr/>
                    <a:lstStyle/>
                    <a:p>
                      <a:pPr marL="442913" marR="0" indent="-442913" algn="l" defTabSz="914400" rtl="0" eaLnBrk="1" fontAlgn="auto" latinLnBrk="0" hangingPunct="1">
                        <a:lnSpc>
                          <a:spcPct val="100000"/>
                        </a:lnSpc>
                        <a:spcBef>
                          <a:spcPts val="0"/>
                        </a:spcBef>
                        <a:spcAft>
                          <a:spcPts val="0"/>
                        </a:spcAft>
                        <a:buClrTx/>
                        <a:buSzTx/>
                        <a:buFontTx/>
                        <a:buNone/>
                        <a:tabLst/>
                        <a:defRPr/>
                      </a:pPr>
                      <a:r>
                        <a:rPr lang="pl-PL" sz="1600" b="0" i="0" u="none" strike="noStrike" dirty="0" smtClean="0">
                          <a:solidFill>
                            <a:srgbClr val="002060"/>
                          </a:solidFill>
                          <a:effectLst/>
                          <a:latin typeface="Calibri" panose="020F0502020204030204" pitchFamily="34" charset="0"/>
                        </a:rPr>
                        <a:t>SI</a:t>
                      </a:r>
                      <a:endParaRPr lang="en-US" sz="1600" b="0" i="0" u="none" strike="noStrike" dirty="0" smtClean="0">
                        <a:solidFill>
                          <a:srgbClr val="002060"/>
                        </a:solidFill>
                        <a:effectLst/>
                        <a:latin typeface="Calibri" panose="020F0502020204030204" pitchFamily="34" charset="0"/>
                      </a:endParaRPr>
                    </a:p>
                  </a:txBody>
                  <a:tcPr/>
                </a:tc>
                <a:tc>
                  <a:txBody>
                    <a:bodyPr/>
                    <a:lstStyle/>
                    <a:p>
                      <a:pPr marL="442913" marR="0" indent="-442913" algn="l" defTabSz="914400" rtl="0" eaLnBrk="1" fontAlgn="auto" latinLnBrk="0" hangingPunct="1">
                        <a:lnSpc>
                          <a:spcPct val="100000"/>
                        </a:lnSpc>
                        <a:spcBef>
                          <a:spcPts val="0"/>
                        </a:spcBef>
                        <a:spcAft>
                          <a:spcPts val="0"/>
                        </a:spcAft>
                        <a:buClrTx/>
                        <a:buSzTx/>
                        <a:buFontTx/>
                        <a:buNone/>
                        <a:tabLst/>
                        <a:defRPr/>
                      </a:pPr>
                      <a:endParaRPr lang="en-US" sz="1600" b="0" i="0" u="none" strike="noStrike" dirty="0" smtClean="0">
                        <a:solidFill>
                          <a:srgbClr val="002060"/>
                        </a:solidFill>
                        <a:effectLst/>
                        <a:latin typeface="Calibri" panose="020F0502020204030204" pitchFamily="34" charset="0"/>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1600" dirty="0" smtClean="0">
                          <a:solidFill>
                            <a:srgbClr val="002060"/>
                          </a:solidFill>
                        </a:rPr>
                        <a:t>EFRROW</a:t>
                      </a:r>
                      <a:r>
                        <a:rPr lang="pl-PL" sz="1600" baseline="0" dirty="0" smtClean="0">
                          <a:solidFill>
                            <a:srgbClr val="002060"/>
                          </a:solidFill>
                        </a:rPr>
                        <a:t> i EFMR</a:t>
                      </a:r>
                      <a:endParaRPr lang="en-US" sz="1600" dirty="0" smtClean="0">
                        <a:solidFill>
                          <a:srgbClr val="002060"/>
                        </a:solidFill>
                      </a:endParaRPr>
                    </a:p>
                  </a:txBody>
                  <a:tcPr>
                    <a:solidFill>
                      <a:srgbClr val="FF8585"/>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u="none" strike="noStrike" dirty="0" smtClean="0">
                          <a:solidFill>
                            <a:srgbClr val="002060"/>
                          </a:solidFill>
                          <a:effectLst/>
                        </a:rPr>
                        <a:t>CY, DK, FI,</a:t>
                      </a:r>
                      <a:r>
                        <a:rPr lang="en-US" sz="1600" u="none" strike="noStrike" baseline="0" dirty="0" smtClean="0">
                          <a:solidFill>
                            <a:srgbClr val="002060"/>
                          </a:solidFill>
                          <a:effectLst/>
                        </a:rPr>
                        <a:t> LT, </a:t>
                      </a:r>
                      <a:r>
                        <a:rPr lang="en-US" sz="1600" u="none" strike="noStrike" dirty="0" smtClean="0">
                          <a:solidFill>
                            <a:srgbClr val="002060"/>
                          </a:solidFill>
                          <a:effectLst/>
                        </a:rPr>
                        <a:t>LV</a:t>
                      </a:r>
                      <a:endParaRPr lang="en-US" sz="1600" b="0" i="0" u="none" strike="noStrike" dirty="0" smtClean="0">
                        <a:solidFill>
                          <a:srgbClr val="002060"/>
                        </a:solidFill>
                        <a:effectLst/>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u="none" strike="noStrike" dirty="0" smtClean="0">
                          <a:solidFill>
                            <a:srgbClr val="002060"/>
                          </a:solidFill>
                          <a:effectLst/>
                        </a:rPr>
                        <a:t>EE, HR, IE, </a:t>
                      </a:r>
                      <a:r>
                        <a:rPr lang="en-US" sz="1600" b="0" i="0" u="none" strike="noStrike" dirty="0" smtClean="0">
                          <a:solidFill>
                            <a:srgbClr val="002060"/>
                          </a:solidFill>
                          <a:effectLst/>
                          <a:latin typeface="Calibri" panose="020F0502020204030204" pitchFamily="34" charset="0"/>
                        </a:rPr>
                        <a:t>RO </a:t>
                      </a: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1600" b="0" i="0" u="none" strike="noStrike" dirty="0" smtClean="0">
                          <a:solidFill>
                            <a:srgbClr val="002060"/>
                          </a:solidFill>
                          <a:effectLst/>
                          <a:latin typeface="+mj-lt"/>
                        </a:rPr>
                        <a:t>EFRROW</a:t>
                      </a:r>
                      <a:r>
                        <a:rPr lang="pl-PL" sz="1600" b="0" i="0" u="none" strike="noStrike" baseline="0" dirty="0" smtClean="0">
                          <a:solidFill>
                            <a:srgbClr val="002060"/>
                          </a:solidFill>
                          <a:effectLst/>
                          <a:latin typeface="+mj-lt"/>
                        </a:rPr>
                        <a:t> i ERDF</a:t>
                      </a:r>
                      <a:endParaRPr lang="en-US" sz="1600" b="0" i="0" u="none" strike="noStrike" dirty="0" smtClean="0">
                        <a:solidFill>
                          <a:srgbClr val="002060"/>
                        </a:solidFill>
                        <a:effectLst/>
                        <a:latin typeface="+mj-lt"/>
                      </a:endParaRPr>
                    </a:p>
                  </a:txBody>
                  <a:tcPr>
                    <a:solidFill>
                      <a:srgbClr val="FF8585"/>
                    </a:solidFill>
                  </a:tcPr>
                </a:tc>
                <a:tc>
                  <a:txBody>
                    <a:bodyPr/>
                    <a:lstStyle/>
                    <a:p>
                      <a:r>
                        <a:rPr lang="en-US" sz="1600" u="none" strike="noStrike" dirty="0" smtClean="0">
                          <a:solidFill>
                            <a:srgbClr val="002060"/>
                          </a:solidFill>
                          <a:effectLst/>
                        </a:rPr>
                        <a:t>AT, </a:t>
                      </a:r>
                      <a:r>
                        <a:rPr lang="pl-PL" sz="1600" u="none" strike="noStrike" dirty="0" smtClean="0">
                          <a:solidFill>
                            <a:srgbClr val="002060"/>
                          </a:solidFill>
                          <a:effectLst/>
                        </a:rPr>
                        <a:t> </a:t>
                      </a:r>
                      <a:r>
                        <a:rPr lang="en-US" sz="1600" u="none" strike="noStrike" dirty="0" smtClean="0">
                          <a:solidFill>
                            <a:srgbClr val="002060"/>
                          </a:solidFill>
                          <a:effectLst/>
                        </a:rPr>
                        <a:t>SK</a:t>
                      </a:r>
                      <a:endParaRPr lang="en-US" sz="1600" dirty="0">
                        <a:solidFill>
                          <a:srgbClr val="002060"/>
                        </a:solidFill>
                      </a:endParaRPr>
                    </a:p>
                  </a:txBody>
                  <a:tcPr/>
                </a:tc>
                <a:tc>
                  <a:txBody>
                    <a:bodyPr/>
                    <a:lstStyle/>
                    <a:p>
                      <a:endParaRPr lang="en-US" sz="1600" dirty="0">
                        <a:solidFill>
                          <a:srgbClr val="002060"/>
                        </a:solidFill>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1600" b="0" i="0" u="none" strike="noStrike" dirty="0" smtClean="0">
                          <a:solidFill>
                            <a:srgbClr val="002060"/>
                          </a:solidFill>
                          <a:effectLst/>
                          <a:latin typeface="+mj-lt"/>
                        </a:rPr>
                        <a:t>EFRROW</a:t>
                      </a:r>
                      <a:endParaRPr lang="en-US" sz="1600" b="0" i="0" u="none" strike="noStrike" dirty="0" smtClean="0">
                        <a:solidFill>
                          <a:srgbClr val="002060"/>
                        </a:solidFill>
                        <a:effectLst/>
                        <a:latin typeface="+mj-lt"/>
                      </a:endParaRPr>
                    </a:p>
                  </a:txBody>
                  <a:tcPr>
                    <a:solidFill>
                      <a:srgbClr val="97C777"/>
                    </a:solidFill>
                  </a:tcPr>
                </a:tc>
                <a:tc>
                  <a:txBody>
                    <a:bodyPr/>
                    <a:lstStyle/>
                    <a:p>
                      <a:endParaRPr lang="en-US" sz="1600" dirty="0">
                        <a:solidFill>
                          <a:srgbClr val="00206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600" baseline="0" dirty="0" smtClean="0">
                          <a:solidFill>
                            <a:srgbClr val="002060"/>
                          </a:solidFill>
                        </a:rPr>
                        <a:t>BE, LU,</a:t>
                      </a:r>
                      <a:r>
                        <a:rPr lang="en-GB" sz="1600" baseline="0" dirty="0" smtClean="0">
                          <a:solidFill>
                            <a:srgbClr val="002060"/>
                          </a:solidFill>
                        </a:rPr>
                        <a:t> </a:t>
                      </a:r>
                      <a:r>
                        <a:rPr lang="en-GB" sz="1600" baseline="0" dirty="0" smtClean="0">
                          <a:solidFill>
                            <a:srgbClr val="C00000"/>
                          </a:solidFill>
                        </a:rPr>
                        <a:t>NL</a:t>
                      </a:r>
                      <a:r>
                        <a:rPr lang="en-GB" sz="1600" baseline="0" dirty="0" smtClean="0">
                          <a:solidFill>
                            <a:srgbClr val="002060"/>
                          </a:solidFill>
                        </a:rPr>
                        <a:t>,</a:t>
                      </a:r>
                      <a:r>
                        <a:rPr lang="pl-PL" sz="1600" baseline="0" dirty="0" smtClean="0">
                          <a:solidFill>
                            <a:srgbClr val="002060"/>
                          </a:solidFill>
                        </a:rPr>
                        <a:t> MT</a:t>
                      </a:r>
                      <a:endParaRPr lang="en-US" sz="1600" dirty="0" smtClean="0">
                        <a:solidFill>
                          <a:srgbClr val="002060"/>
                        </a:solidFill>
                      </a:endParaRPr>
                    </a:p>
                  </a:txBody>
                  <a:tcPr/>
                </a:tc>
              </a:tr>
            </a:tbl>
          </a:graphicData>
        </a:graphic>
      </p:graphicFrame>
      <p:sp>
        <p:nvSpPr>
          <p:cNvPr id="7" name="TextBox 6"/>
          <p:cNvSpPr txBox="1"/>
          <p:nvPr/>
        </p:nvSpPr>
        <p:spPr>
          <a:xfrm>
            <a:off x="142891" y="6248859"/>
            <a:ext cx="5688632" cy="261610"/>
          </a:xfrm>
          <a:prstGeom prst="rect">
            <a:avLst/>
          </a:prstGeom>
          <a:noFill/>
        </p:spPr>
        <p:txBody>
          <a:bodyPr wrap="square" rtlCol="0">
            <a:spAutoFit/>
          </a:bodyPr>
          <a:lstStyle/>
          <a:p>
            <a:r>
              <a:rPr lang="en-US" sz="1100" i="1" dirty="0">
                <a:solidFill>
                  <a:srgbClr val="002060"/>
                </a:solidFill>
              </a:rPr>
              <a:t>Source: ENRD CP - Screening of 28 approved Partnership Agreement</a:t>
            </a:r>
            <a:r>
              <a:rPr lang="pl-PL" sz="1100" i="1" dirty="0" smtClean="0">
                <a:solidFill>
                  <a:srgbClr val="002060"/>
                </a:solidFill>
              </a:rPr>
              <a:t>s</a:t>
            </a:r>
            <a:r>
              <a:rPr lang="en-GB" sz="1100" i="1" dirty="0" smtClean="0">
                <a:solidFill>
                  <a:srgbClr val="002060"/>
                </a:solidFill>
              </a:rPr>
              <a:t> and 26 sample RDPs</a:t>
            </a:r>
            <a:endParaRPr lang="en-US" sz="1100" i="1" dirty="0">
              <a:solidFill>
                <a:srgbClr val="002060"/>
              </a:solidFill>
            </a:endParaRPr>
          </a:p>
        </p:txBody>
      </p:sp>
    </p:spTree>
    <p:extLst>
      <p:ext uri="{BB962C8B-B14F-4D97-AF65-F5344CB8AC3E}">
        <p14:creationId xmlns:p14="http://schemas.microsoft.com/office/powerpoint/2010/main" val="35246111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l-PL" dirty="0" smtClean="0">
                <a:solidFill>
                  <a:srgbClr val="071376"/>
                </a:solidFill>
                <a:latin typeface="+mn-lt"/>
                <a:ea typeface="+mn-ea"/>
                <a:cs typeface="+mn-cs"/>
              </a:rPr>
              <a:t>Kraje pozwalające na wielofunduszowe strategie RLKS</a:t>
            </a:r>
            <a:endParaRPr lang="en-GB" b="1" dirty="0">
              <a:solidFill>
                <a:srgbClr val="071376"/>
              </a:solidFill>
              <a:latin typeface="+mn-lt"/>
              <a:ea typeface="+mn-ea"/>
              <a:cs typeface="+mn-cs"/>
            </a:endParaRPr>
          </a:p>
        </p:txBody>
      </p:sp>
      <p:graphicFrame>
        <p:nvGraphicFramePr>
          <p:cNvPr id="4" name="Chart 3"/>
          <p:cNvGraphicFramePr/>
          <p:nvPr>
            <p:extLst>
              <p:ext uri="{D42A27DB-BD31-4B8C-83A1-F6EECF244321}">
                <p14:modId xmlns:p14="http://schemas.microsoft.com/office/powerpoint/2010/main" val="3730497589"/>
              </p:ext>
            </p:extLst>
          </p:nvPr>
        </p:nvGraphicFramePr>
        <p:xfrm>
          <a:off x="0" y="1501883"/>
          <a:ext cx="4644337" cy="4430298"/>
        </p:xfrm>
        <a:graphic>
          <a:graphicData uri="http://schemas.openxmlformats.org/drawingml/2006/chart">
            <c:chart xmlns:c="http://schemas.openxmlformats.org/drawingml/2006/chart" xmlns:r="http://schemas.openxmlformats.org/officeDocument/2006/relationships" r:id="rId3"/>
          </a:graphicData>
        </a:graphic>
      </p:graphicFrame>
      <p:sp>
        <p:nvSpPr>
          <p:cNvPr id="6" name="Rounded Rectangle 5"/>
          <p:cNvSpPr/>
          <p:nvPr/>
        </p:nvSpPr>
        <p:spPr>
          <a:xfrm>
            <a:off x="827584" y="3011393"/>
            <a:ext cx="1296144" cy="576064"/>
          </a:xfrm>
          <a:prstGeom prst="round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pl-PL" b="1" dirty="0" smtClean="0">
                <a:solidFill>
                  <a:srgbClr val="002060"/>
                </a:solidFill>
              </a:rPr>
              <a:t>TAK</a:t>
            </a:r>
            <a:r>
              <a:rPr lang="en-US" b="1" dirty="0" smtClean="0">
                <a:solidFill>
                  <a:srgbClr val="002060"/>
                </a:solidFill>
              </a:rPr>
              <a:t>:</a:t>
            </a:r>
            <a:endParaRPr lang="en-US" b="1" dirty="0">
              <a:solidFill>
                <a:srgbClr val="002060"/>
              </a:solidFill>
            </a:endParaRPr>
          </a:p>
          <a:p>
            <a:pPr algn="ctr"/>
            <a:r>
              <a:rPr lang="en-US" b="1" dirty="0">
                <a:solidFill>
                  <a:srgbClr val="002060"/>
                </a:solidFill>
              </a:rPr>
              <a:t>1</a:t>
            </a:r>
            <a:r>
              <a:rPr lang="pl-PL" b="1" dirty="0" smtClean="0">
                <a:solidFill>
                  <a:srgbClr val="002060"/>
                </a:solidFill>
              </a:rPr>
              <a:t>9</a:t>
            </a:r>
            <a:endParaRPr lang="en-US" b="1" dirty="0">
              <a:solidFill>
                <a:srgbClr val="002060"/>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3792009615"/>
              </p:ext>
            </p:extLst>
          </p:nvPr>
        </p:nvGraphicFramePr>
        <p:xfrm>
          <a:off x="4937760" y="2564903"/>
          <a:ext cx="3810704" cy="2442501"/>
        </p:xfrm>
        <a:graphic>
          <a:graphicData uri="http://schemas.openxmlformats.org/drawingml/2006/table">
            <a:tbl>
              <a:tblPr firstRow="1" bandRow="1">
                <a:tableStyleId>{5C22544A-7EE6-4342-B048-85BDC9FD1C3A}</a:tableStyleId>
              </a:tblPr>
              <a:tblGrid>
                <a:gridCol w="1650464"/>
                <a:gridCol w="2160240"/>
              </a:tblGrid>
              <a:tr h="492850">
                <a:tc>
                  <a:txBody>
                    <a:bodyPr/>
                    <a:lstStyle/>
                    <a:p>
                      <a:pPr algn="ctr"/>
                      <a:r>
                        <a:rPr lang="pl-PL" sz="1600" dirty="0" smtClean="0">
                          <a:solidFill>
                            <a:schemeClr val="tx1"/>
                          </a:solidFill>
                        </a:rPr>
                        <a:t>Wielofundoszowość</a:t>
                      </a:r>
                      <a:endParaRPr lang="en-US" sz="1600" dirty="0">
                        <a:solidFill>
                          <a:schemeClr val="tx1"/>
                        </a:solidFill>
                      </a:endParaRPr>
                    </a:p>
                  </a:txBody>
                  <a:tcPr>
                    <a:solidFill>
                      <a:schemeClr val="bg1">
                        <a:lumMod val="75000"/>
                      </a:schemeClr>
                    </a:solidFill>
                  </a:tcPr>
                </a:tc>
                <a:tc>
                  <a:txBody>
                    <a:bodyPr/>
                    <a:lstStyle/>
                    <a:p>
                      <a:pPr algn="ctr"/>
                      <a:r>
                        <a:rPr lang="pl-PL" sz="1600" dirty="0" smtClean="0">
                          <a:solidFill>
                            <a:schemeClr val="tx1"/>
                          </a:solidFill>
                        </a:rPr>
                        <a:t>Kraje</a:t>
                      </a:r>
                      <a:endParaRPr lang="en-US" sz="1600" dirty="0">
                        <a:solidFill>
                          <a:schemeClr val="tx1"/>
                        </a:solidFill>
                      </a:endParaRPr>
                    </a:p>
                  </a:txBody>
                  <a:tcPr>
                    <a:solidFill>
                      <a:schemeClr val="bg1">
                        <a:lumMod val="75000"/>
                      </a:schemeClr>
                    </a:solidFill>
                  </a:tcPr>
                </a:tc>
              </a:tr>
              <a:tr h="10937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1600" dirty="0" smtClean="0">
                          <a:solidFill>
                            <a:srgbClr val="002060"/>
                          </a:solidFill>
                        </a:rPr>
                        <a:t>Dozwolona</a:t>
                      </a:r>
                      <a:endParaRPr lang="en-US" sz="1600" dirty="0" smtClean="0">
                        <a:solidFill>
                          <a:srgbClr val="002060"/>
                        </a:solidFill>
                      </a:endParaRPr>
                    </a:p>
                  </a:txBody>
                  <a:tcPr>
                    <a:solidFill>
                      <a:srgbClr val="A9D18E"/>
                    </a:solidFill>
                  </a:tcPr>
                </a:tc>
                <a:tc>
                  <a:txBody>
                    <a:bodyPr/>
                    <a:lstStyle/>
                    <a:p>
                      <a:pPr algn="l" fontAlgn="b"/>
                      <a:r>
                        <a:rPr lang="nb-NO" sz="1600" u="none" strike="noStrike" dirty="0" smtClean="0">
                          <a:effectLst/>
                        </a:rPr>
                        <a:t>AT, BG, CZ, DE, DK, ES, FI, FR, GR,</a:t>
                      </a:r>
                      <a:r>
                        <a:rPr lang="pl-PL" sz="1600" u="none" strike="noStrike" dirty="0" smtClean="0">
                          <a:effectLst/>
                        </a:rPr>
                        <a:t> HU</a:t>
                      </a:r>
                      <a:r>
                        <a:rPr lang="nb-NO" sz="1600" u="none" strike="noStrike" dirty="0" smtClean="0">
                          <a:effectLst/>
                        </a:rPr>
                        <a:t> IT, LT, LV, PL, PT, SE, SI, SK </a:t>
                      </a:r>
                      <a:r>
                        <a:rPr lang="pl-PL" sz="1600" u="none" strike="noStrike" dirty="0" smtClean="0">
                          <a:effectLst/>
                        </a:rPr>
                        <a:t>i</a:t>
                      </a:r>
                      <a:r>
                        <a:rPr lang="nb-NO" sz="1600" u="none" strike="noStrike" dirty="0" smtClean="0">
                          <a:effectLst/>
                        </a:rPr>
                        <a:t> UK</a:t>
                      </a:r>
                      <a:endParaRPr lang="nb-NO" sz="1600" b="0" i="0" u="none" strike="noStrike" dirty="0">
                        <a:solidFill>
                          <a:srgbClr val="000000"/>
                        </a:solidFill>
                        <a:effectLst/>
                        <a:latin typeface="Calibri" panose="020F0502020204030204" pitchFamily="34" charset="0"/>
                      </a:endParaRPr>
                    </a:p>
                  </a:txBody>
                  <a:tcPr/>
                </a:tc>
              </a:tr>
              <a:tr h="76965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1600" dirty="0" smtClean="0">
                          <a:solidFill>
                            <a:srgbClr val="002060"/>
                          </a:solidFill>
                        </a:rPr>
                        <a:t>Niedozwolona</a:t>
                      </a:r>
                      <a:endParaRPr lang="en-US" sz="1600" dirty="0" smtClean="0">
                        <a:solidFill>
                          <a:srgbClr val="002060"/>
                        </a:solidFill>
                      </a:endParaRPr>
                    </a:p>
                  </a:txBody>
                  <a:tcPr>
                    <a:solidFill>
                      <a:schemeClr val="accent5">
                        <a:lumMod val="60000"/>
                        <a:lumOff val="40000"/>
                      </a:schemeClr>
                    </a:solidFill>
                  </a:tcPr>
                </a:tc>
                <a:tc>
                  <a:txBody>
                    <a:bodyPr/>
                    <a:lstStyle/>
                    <a:p>
                      <a:pPr algn="l" fontAlgn="b"/>
                      <a:r>
                        <a:rPr lang="en-US" sz="1600" u="none" strike="noStrike" dirty="0" smtClean="0">
                          <a:effectLst/>
                        </a:rPr>
                        <a:t>BE, </a:t>
                      </a:r>
                      <a:r>
                        <a:rPr lang="pl-PL" sz="1600" u="none" strike="noStrike" dirty="0" smtClean="0">
                          <a:effectLst/>
                        </a:rPr>
                        <a:t>CY, </a:t>
                      </a:r>
                      <a:r>
                        <a:rPr lang="en-US" sz="1600" u="none" strike="noStrike" dirty="0" smtClean="0">
                          <a:effectLst/>
                        </a:rPr>
                        <a:t>EE, HR, IE, LU, MT NL </a:t>
                      </a:r>
                      <a:r>
                        <a:rPr lang="pl-PL" sz="1600" u="none" strike="noStrike" dirty="0" smtClean="0">
                          <a:effectLst/>
                        </a:rPr>
                        <a:t>i</a:t>
                      </a:r>
                      <a:r>
                        <a:rPr lang="en-US" sz="1600" u="none" strike="noStrike" dirty="0" smtClean="0">
                          <a:effectLst/>
                        </a:rPr>
                        <a:t> RO</a:t>
                      </a:r>
                      <a:r>
                        <a:rPr lang="pl-PL" sz="1600" u="none" strike="noStrike" dirty="0" smtClean="0">
                          <a:effectLst/>
                        </a:rPr>
                        <a:t>?</a:t>
                      </a:r>
                      <a:endParaRPr lang="en-US" sz="1600" b="0" i="0" u="none" strike="noStrike" dirty="0">
                        <a:solidFill>
                          <a:srgbClr val="000000"/>
                        </a:solidFill>
                        <a:effectLst/>
                        <a:latin typeface="Calibri" panose="020F0502020204030204" pitchFamily="34" charset="0"/>
                      </a:endParaRPr>
                    </a:p>
                  </a:txBody>
                  <a:tcPr/>
                </a:tc>
              </a:tr>
            </a:tbl>
          </a:graphicData>
        </a:graphic>
      </p:graphicFrame>
      <p:sp>
        <p:nvSpPr>
          <p:cNvPr id="8" name="Rounded Rectangle 7"/>
          <p:cNvSpPr/>
          <p:nvPr/>
        </p:nvSpPr>
        <p:spPr>
          <a:xfrm>
            <a:off x="2123728" y="4222510"/>
            <a:ext cx="2304256" cy="576064"/>
          </a:xfrm>
          <a:prstGeom prst="round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solidFill>
                  <a:srgbClr val="002060"/>
                </a:solidFill>
              </a:rPr>
              <a:t>N</a:t>
            </a:r>
            <a:r>
              <a:rPr lang="pl-PL" b="1" dirty="0" smtClean="0">
                <a:solidFill>
                  <a:srgbClr val="002060"/>
                </a:solidFill>
              </a:rPr>
              <a:t>IE</a:t>
            </a:r>
            <a:r>
              <a:rPr lang="en-US" b="1" dirty="0" smtClean="0">
                <a:solidFill>
                  <a:srgbClr val="002060"/>
                </a:solidFill>
              </a:rPr>
              <a:t>:</a:t>
            </a:r>
            <a:endParaRPr lang="en-US" b="1" dirty="0">
              <a:solidFill>
                <a:srgbClr val="002060"/>
              </a:solidFill>
            </a:endParaRPr>
          </a:p>
          <a:p>
            <a:pPr algn="ctr"/>
            <a:r>
              <a:rPr lang="en-US" b="1" dirty="0" smtClean="0">
                <a:solidFill>
                  <a:srgbClr val="002060"/>
                </a:solidFill>
              </a:rPr>
              <a:t>9</a:t>
            </a:r>
            <a:endParaRPr lang="en-US" b="1" dirty="0">
              <a:solidFill>
                <a:srgbClr val="002060"/>
              </a:solidFill>
            </a:endParaRPr>
          </a:p>
        </p:txBody>
      </p:sp>
      <p:sp>
        <p:nvSpPr>
          <p:cNvPr id="10" name="TextBox 9"/>
          <p:cNvSpPr txBox="1"/>
          <p:nvPr/>
        </p:nvSpPr>
        <p:spPr>
          <a:xfrm>
            <a:off x="134507" y="6247704"/>
            <a:ext cx="5688632" cy="261610"/>
          </a:xfrm>
          <a:prstGeom prst="rect">
            <a:avLst/>
          </a:prstGeom>
          <a:noFill/>
        </p:spPr>
        <p:txBody>
          <a:bodyPr wrap="square" rtlCol="0">
            <a:spAutoFit/>
          </a:bodyPr>
          <a:lstStyle/>
          <a:p>
            <a:r>
              <a:rPr lang="en-US" sz="1100" i="1" dirty="0">
                <a:solidFill>
                  <a:srgbClr val="002060"/>
                </a:solidFill>
              </a:rPr>
              <a:t>Source: ENRD CP - Screening of 28 approved Partnership Agreement</a:t>
            </a:r>
            <a:r>
              <a:rPr lang="pl-PL" sz="1100" i="1" dirty="0" smtClean="0">
                <a:solidFill>
                  <a:srgbClr val="002060"/>
                </a:solidFill>
              </a:rPr>
              <a:t>s</a:t>
            </a:r>
            <a:r>
              <a:rPr lang="en-GB" sz="1100" i="1" dirty="0" smtClean="0">
                <a:solidFill>
                  <a:srgbClr val="002060"/>
                </a:solidFill>
              </a:rPr>
              <a:t> and  sample of 26  RDPs </a:t>
            </a:r>
            <a:endParaRPr lang="en-US" sz="1100" i="1" dirty="0">
              <a:solidFill>
                <a:srgbClr val="002060"/>
              </a:solidFill>
            </a:endParaRPr>
          </a:p>
        </p:txBody>
      </p:sp>
    </p:spTree>
    <p:extLst>
      <p:ext uri="{BB962C8B-B14F-4D97-AF65-F5344CB8AC3E}">
        <p14:creationId xmlns:p14="http://schemas.microsoft.com/office/powerpoint/2010/main" val="9220686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73162448"/>
              </p:ext>
            </p:extLst>
          </p:nvPr>
        </p:nvGraphicFramePr>
        <p:xfrm>
          <a:off x="1511660" y="1459795"/>
          <a:ext cx="8568952" cy="4912321"/>
        </p:xfrm>
        <a:graphic>
          <a:graphicData uri="http://schemas.openxmlformats.org/drawingml/2006/chart">
            <c:chart xmlns:c="http://schemas.openxmlformats.org/drawingml/2006/chart" xmlns:r="http://schemas.openxmlformats.org/officeDocument/2006/relationships" r:id="rId3"/>
          </a:graphicData>
        </a:graphic>
      </p:graphicFrame>
      <p:sp>
        <p:nvSpPr>
          <p:cNvPr id="7" name="Rounded Rectangle 6"/>
          <p:cNvSpPr/>
          <p:nvPr/>
        </p:nvSpPr>
        <p:spPr>
          <a:xfrm>
            <a:off x="5868144" y="3861048"/>
            <a:ext cx="2232248" cy="1584176"/>
          </a:xfrm>
          <a:prstGeom prst="roundRect">
            <a:avLst/>
          </a:prstGeom>
          <a:solidFill>
            <a:srgbClr val="A3C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rgbClr val="002060"/>
                </a:solidFill>
              </a:rPr>
              <a:t>Także obszary miejskie:</a:t>
            </a:r>
            <a:endParaRPr lang="en-US" dirty="0">
              <a:solidFill>
                <a:srgbClr val="002060"/>
              </a:solidFill>
            </a:endParaRPr>
          </a:p>
          <a:p>
            <a:pPr algn="ctr"/>
            <a:r>
              <a:rPr lang="en-US" sz="1400" dirty="0">
                <a:solidFill>
                  <a:srgbClr val="002060"/>
                </a:solidFill>
              </a:rPr>
              <a:t>ES, FI, GR, HU, LT, NL, PL, PT, RO, SE, UK</a:t>
            </a:r>
          </a:p>
        </p:txBody>
      </p:sp>
      <p:sp>
        <p:nvSpPr>
          <p:cNvPr id="6" name="Rounded Rectangle 5"/>
          <p:cNvSpPr/>
          <p:nvPr/>
        </p:nvSpPr>
        <p:spPr>
          <a:xfrm>
            <a:off x="611560" y="2204864"/>
            <a:ext cx="2232248" cy="720080"/>
          </a:xfrm>
          <a:prstGeom prst="roundRect">
            <a:avLst/>
          </a:prstGeom>
          <a:solidFill>
            <a:srgbClr val="F6C0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rgbClr val="002060"/>
                </a:solidFill>
              </a:rPr>
              <a:t>Tylko obszary wiejskie i rybackie</a:t>
            </a:r>
            <a:endParaRPr lang="en-US" dirty="0">
              <a:solidFill>
                <a:srgbClr val="002060"/>
              </a:solidFill>
            </a:endParaRPr>
          </a:p>
        </p:txBody>
      </p:sp>
      <p:sp>
        <p:nvSpPr>
          <p:cNvPr id="2" name="Title 1"/>
          <p:cNvSpPr>
            <a:spLocks noGrp="1"/>
          </p:cNvSpPr>
          <p:nvPr>
            <p:ph type="ctrTitle"/>
          </p:nvPr>
        </p:nvSpPr>
        <p:spPr/>
        <p:txBody>
          <a:bodyPr>
            <a:normAutofit fontScale="90000"/>
          </a:bodyPr>
          <a:lstStyle/>
          <a:p>
            <a:r>
              <a:rPr lang="pl-PL" dirty="0" smtClean="0"/>
              <a:t>RLKS możliwy również na obszarach miast:</a:t>
            </a:r>
            <a:endParaRPr lang="en-GB" dirty="0"/>
          </a:p>
        </p:txBody>
      </p:sp>
      <p:sp>
        <p:nvSpPr>
          <p:cNvPr id="5" name="TextBox 4"/>
          <p:cNvSpPr txBox="1"/>
          <p:nvPr/>
        </p:nvSpPr>
        <p:spPr>
          <a:xfrm>
            <a:off x="107504" y="6378509"/>
            <a:ext cx="5688632" cy="261610"/>
          </a:xfrm>
          <a:prstGeom prst="rect">
            <a:avLst/>
          </a:prstGeom>
          <a:noFill/>
        </p:spPr>
        <p:txBody>
          <a:bodyPr wrap="square" rtlCol="0">
            <a:spAutoFit/>
          </a:bodyPr>
          <a:lstStyle/>
          <a:p>
            <a:r>
              <a:rPr lang="en-US" sz="1100" i="1" dirty="0">
                <a:solidFill>
                  <a:srgbClr val="002060"/>
                </a:solidFill>
              </a:rPr>
              <a:t>Source: ENRD CP - Screening of 28 approved Partnership Agreement</a:t>
            </a:r>
          </a:p>
        </p:txBody>
      </p:sp>
    </p:spTree>
    <p:extLst>
      <p:ext uri="{BB962C8B-B14F-4D97-AF65-F5344CB8AC3E}">
        <p14:creationId xmlns:p14="http://schemas.microsoft.com/office/powerpoint/2010/main" val="243506417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4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5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6.xml><?xml version="1.0" encoding="utf-8"?>
<a:theme xmlns:a="http://schemas.openxmlformats.org/drawingml/2006/main" name="6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FARNET">
    <a:dk1>
      <a:srgbClr val="4E566B"/>
    </a:dk1>
    <a:lt1>
      <a:srgbClr val="FFFFFF"/>
    </a:lt1>
    <a:dk2>
      <a:srgbClr val="016ED1"/>
    </a:dk2>
    <a:lt2>
      <a:srgbClr val="D4EAF0"/>
    </a:lt2>
    <a:accent1>
      <a:srgbClr val="3891A7"/>
    </a:accent1>
    <a:accent2>
      <a:srgbClr val="FFC000"/>
    </a:accent2>
    <a:accent3>
      <a:srgbClr val="C32D2E"/>
    </a:accent3>
    <a:accent4>
      <a:srgbClr val="84AA33"/>
    </a:accent4>
    <a:accent5>
      <a:srgbClr val="964305"/>
    </a:accent5>
    <a:accent6>
      <a:srgbClr val="475A8D"/>
    </a:accent6>
    <a:hlink>
      <a:srgbClr val="0000CC"/>
    </a:hlink>
    <a:folHlink>
      <a:srgbClr val="C00000"/>
    </a:folHlink>
  </a:clrScheme>
  <a:fontScheme name="7_Calm">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FARNET">
    <a:dk1>
      <a:srgbClr val="4E566B"/>
    </a:dk1>
    <a:lt1>
      <a:srgbClr val="FFFFFF"/>
    </a:lt1>
    <a:dk2>
      <a:srgbClr val="016ED1"/>
    </a:dk2>
    <a:lt2>
      <a:srgbClr val="D4EAF0"/>
    </a:lt2>
    <a:accent1>
      <a:srgbClr val="3891A7"/>
    </a:accent1>
    <a:accent2>
      <a:srgbClr val="FFC000"/>
    </a:accent2>
    <a:accent3>
      <a:srgbClr val="C32D2E"/>
    </a:accent3>
    <a:accent4>
      <a:srgbClr val="84AA33"/>
    </a:accent4>
    <a:accent5>
      <a:srgbClr val="964305"/>
    </a:accent5>
    <a:accent6>
      <a:srgbClr val="475A8D"/>
    </a:accent6>
    <a:hlink>
      <a:srgbClr val="0000CC"/>
    </a:hlink>
    <a:folHlink>
      <a:srgbClr val="C00000"/>
    </a:folHlink>
  </a:clrScheme>
  <a:fontScheme name="7_Calm">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409</TotalTime>
  <Words>1540</Words>
  <Application>Microsoft Office PowerPoint</Application>
  <PresentationFormat>On-screen Show (4:3)</PresentationFormat>
  <Paragraphs>166</Paragraphs>
  <Slides>16</Slides>
  <Notes>9</Notes>
  <HiddenSlides>0</HiddenSlides>
  <MMClips>0</MMClips>
  <ScaleCrop>false</ScaleCrop>
  <HeadingPairs>
    <vt:vector size="4" baseType="variant">
      <vt:variant>
        <vt:lpstr>Theme</vt:lpstr>
      </vt:variant>
      <vt:variant>
        <vt:i4>6</vt:i4>
      </vt:variant>
      <vt:variant>
        <vt:lpstr>Slide Titles</vt:lpstr>
      </vt:variant>
      <vt:variant>
        <vt:i4>16</vt:i4>
      </vt:variant>
    </vt:vector>
  </HeadingPairs>
  <TitlesOfParts>
    <vt:vector size="22" baseType="lpstr">
      <vt:lpstr>1_Office Theme</vt:lpstr>
      <vt:lpstr>2_Office Theme</vt:lpstr>
      <vt:lpstr>3_Office Theme</vt:lpstr>
      <vt:lpstr>4_Office Theme</vt:lpstr>
      <vt:lpstr>5_Office Theme</vt:lpstr>
      <vt:lpstr>6_Office Theme</vt:lpstr>
      <vt:lpstr>PowerPoint Presentation</vt:lpstr>
      <vt:lpstr>Porównanie RLKS w EFSI</vt:lpstr>
      <vt:lpstr>Oczekiwana liczba LGD i średni budżet</vt:lpstr>
      <vt:lpstr>Oczekiwana liczba LGR i średni budżet</vt:lpstr>
      <vt:lpstr>PowerPoint Presentation</vt:lpstr>
      <vt:lpstr>PowerPoint Presentation</vt:lpstr>
      <vt:lpstr>EFSI planujące podejście RLKS:</vt:lpstr>
      <vt:lpstr>Kraje pozwalające na wielofunduszowe strategie RLKS</vt:lpstr>
      <vt:lpstr>RLKS możliwy również na obszarach miast:</vt:lpstr>
      <vt:lpstr>Ale...</vt:lpstr>
      <vt:lpstr>Przykłady alokacji środków na RLKS (wkład UE)</vt:lpstr>
      <vt:lpstr>Koordynacja funduszy na poziomie programów</vt:lpstr>
      <vt:lpstr>Fundusz Wiodący</vt:lpstr>
      <vt:lpstr>Możliwe modele integracji funduszy na poziomie lokalnym</vt:lpstr>
      <vt:lpstr>Co należy wziąć pod uwagę przy koordynacji funduszy na poziomie lokalnym? </vt:lpstr>
      <vt:lpstr>Pierwsze wnioski z dostępnych przykładów: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Urszula Budzich-Tabor</dc:creator>
  <cp:lastModifiedBy>Urszula Budzich-Tabor</cp:lastModifiedBy>
  <cp:revision>12</cp:revision>
  <dcterms:created xsi:type="dcterms:W3CDTF">2016-03-02T15:58:32Z</dcterms:created>
  <dcterms:modified xsi:type="dcterms:W3CDTF">2016-03-03T11:11:41Z</dcterms:modified>
</cp:coreProperties>
</file>