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59" r:id="rId5"/>
    <p:sldId id="260" r:id="rId6"/>
    <p:sldId id="263" r:id="rId7"/>
    <p:sldId id="258" r:id="rId8"/>
    <p:sldId id="261" r:id="rId9"/>
    <p:sldId id="262" r:id="rId10"/>
  </p:sldIdLst>
  <p:sldSz cx="9144000" cy="6858000" type="screen4x3"/>
  <p:notesSz cx="9144000" cy="6858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8" autoAdjust="0"/>
  </p:normalViewPr>
  <p:slideViewPr>
    <p:cSldViewPr>
      <p:cViewPr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7" d="100"/>
          <a:sy n="107" d="100"/>
        </p:scale>
        <p:origin x="-666" y="-8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tep\AppData\Local\Microsoft\Windows\Temporary%20Internet%20Files\Content.Outlook\IR81HXTT\ZESTAWIENIEprojektyLGDzWykresami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wkrajewska\Pulpit\MOJE%20ZADANIA\propozycje%20operacji%20adresowanych%20do%20LGD%20PO%202016-2017\ZESTAWIENIEprojektyLGDzWykresam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step\AppData\Local\Microsoft\Windows\Temporary%20Internet%20Files\Content.Outlook\IR81HXTT\ZESTAWIENIEprojektyLGDzWykresami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pl-PL"/>
              </a:p>
            </c:txPr>
            <c:showPercent val="1"/>
            <c:showLeaderLines val="1"/>
          </c:dLbls>
          <c:cat>
            <c:strRef>
              <c:f>Arkusz2!$B$1:$C$1</c:f>
              <c:strCache>
                <c:ptCount val="2"/>
                <c:pt idx="0">
                  <c:v>liczba projektów LGD</c:v>
                </c:pt>
                <c:pt idx="1">
                  <c:v>liczba pozostałych projektów</c:v>
                </c:pt>
              </c:strCache>
            </c:strRef>
          </c:cat>
          <c:val>
            <c:numRef>
              <c:f>Arkusz2!$B$2:$C$2</c:f>
              <c:numCache>
                <c:formatCode>General</c:formatCode>
                <c:ptCount val="2"/>
                <c:pt idx="0">
                  <c:v>106</c:v>
                </c:pt>
                <c:pt idx="1">
                  <c:v>465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053894042754681E-2"/>
          <c:y val="1.6621793243586494E-2"/>
          <c:w val="0.64264580958560646"/>
          <c:h val="0.9782259475630067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998137593602592"/>
                  <c:y val="7.6770016651144413E-2"/>
                </c:manualLayout>
              </c:layout>
              <c:showVal val="1"/>
            </c:dLbl>
            <c:dLbl>
              <c:idx val="1"/>
              <c:layout>
                <c:manualLayout>
                  <c:x val="0.20583077004015918"/>
                  <c:y val="-0.16706482657409769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Arkusz2!$U$63:$V$63</c:f>
              <c:strCache>
                <c:ptCount val="2"/>
                <c:pt idx="0">
                  <c:v>budżet brutto operacji LGD</c:v>
                </c:pt>
                <c:pt idx="1">
                  <c:v>budżet brutto pozostałych operacji</c:v>
                </c:pt>
              </c:strCache>
            </c:strRef>
          </c:cat>
          <c:val>
            <c:numRef>
              <c:f>Arkusz2!$U$64:$V$64</c:f>
              <c:numCache>
                <c:formatCode>#,##0.00</c:formatCode>
                <c:ptCount val="2"/>
                <c:pt idx="0">
                  <c:v>4408158.1700000009</c:v>
                </c:pt>
                <c:pt idx="1">
                  <c:v>13423225.749999994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343415814671276"/>
          <c:y val="0.27853298429069839"/>
          <c:w val="0.25587541869070385"/>
          <c:h val="0.4207603116123006"/>
        </c:manualLayout>
      </c:layout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8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Arkusz2!$U$41</c:f>
              <c:strCache>
                <c:ptCount val="1"/>
                <c:pt idx="0">
                  <c:v>budżet brutto operacji LGD</c:v>
                </c:pt>
              </c:strCache>
            </c:strRef>
          </c:tx>
          <c:cat>
            <c:strRef>
              <c:f>Arkusz2!$T$42:$T$57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Arkusz2!$U$42:$U$57</c:f>
              <c:numCache>
                <c:formatCode>#,##0.00</c:formatCode>
                <c:ptCount val="16"/>
                <c:pt idx="0">
                  <c:v>107874.6</c:v>
                </c:pt>
                <c:pt idx="1">
                  <c:v>229210.22</c:v>
                </c:pt>
                <c:pt idx="2">
                  <c:v>449095.02</c:v>
                </c:pt>
                <c:pt idx="3">
                  <c:v>6000</c:v>
                </c:pt>
                <c:pt idx="4">
                  <c:v>449140</c:v>
                </c:pt>
                <c:pt idx="5">
                  <c:v>185765.16</c:v>
                </c:pt>
                <c:pt idx="6">
                  <c:v>1729184.52</c:v>
                </c:pt>
                <c:pt idx="7">
                  <c:v>76757.649999999994</c:v>
                </c:pt>
                <c:pt idx="8">
                  <c:v>29120</c:v>
                </c:pt>
                <c:pt idx="9">
                  <c:v>178000</c:v>
                </c:pt>
                <c:pt idx="10">
                  <c:v>126476.02</c:v>
                </c:pt>
                <c:pt idx="11">
                  <c:v>244960</c:v>
                </c:pt>
                <c:pt idx="12">
                  <c:v>64612.14</c:v>
                </c:pt>
                <c:pt idx="13">
                  <c:v>162041.70000000001</c:v>
                </c:pt>
                <c:pt idx="14">
                  <c:v>263116.74</c:v>
                </c:pt>
                <c:pt idx="15">
                  <c:v>106804.4</c:v>
                </c:pt>
              </c:numCache>
            </c:numRef>
          </c:val>
        </c:ser>
        <c:ser>
          <c:idx val="1"/>
          <c:order val="1"/>
          <c:tx>
            <c:strRef>
              <c:f>Arkusz2!$V$41</c:f>
              <c:strCache>
                <c:ptCount val="1"/>
                <c:pt idx="0">
                  <c:v>budżet brutto pozostałych operacji</c:v>
                </c:pt>
              </c:strCache>
            </c:strRef>
          </c:tx>
          <c:cat>
            <c:strRef>
              <c:f>Arkusz2!$T$42:$T$57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Arkusz2!$V$42:$V$57</c:f>
              <c:numCache>
                <c:formatCode>#,##0.00</c:formatCode>
                <c:ptCount val="16"/>
                <c:pt idx="0">
                  <c:v>723525.95000000007</c:v>
                </c:pt>
                <c:pt idx="1">
                  <c:v>1016053.0900000001</c:v>
                </c:pt>
                <c:pt idx="2">
                  <c:v>1214891.3699999999</c:v>
                </c:pt>
                <c:pt idx="3">
                  <c:v>693954.45</c:v>
                </c:pt>
                <c:pt idx="4">
                  <c:v>588189.87999999989</c:v>
                </c:pt>
                <c:pt idx="5">
                  <c:v>843106.91999999993</c:v>
                </c:pt>
                <c:pt idx="6">
                  <c:v>892718.7799999998</c:v>
                </c:pt>
                <c:pt idx="7">
                  <c:v>601643.24999999988</c:v>
                </c:pt>
                <c:pt idx="8">
                  <c:v>870880</c:v>
                </c:pt>
                <c:pt idx="9">
                  <c:v>557949.27</c:v>
                </c:pt>
                <c:pt idx="10">
                  <c:v>484952.30999999994</c:v>
                </c:pt>
                <c:pt idx="11">
                  <c:v>726746.07000000007</c:v>
                </c:pt>
                <c:pt idx="12">
                  <c:v>665483.18999999994</c:v>
                </c:pt>
                <c:pt idx="13">
                  <c:v>1130916.69</c:v>
                </c:pt>
                <c:pt idx="14">
                  <c:v>1487498.44</c:v>
                </c:pt>
                <c:pt idx="15">
                  <c:v>924716.09</c:v>
                </c:pt>
              </c:numCache>
            </c:numRef>
          </c:val>
        </c:ser>
        <c:gapWidth val="75"/>
        <c:overlap val="100"/>
        <c:axId val="66930944"/>
        <c:axId val="66962176"/>
      </c:barChart>
      <c:catAx>
        <c:axId val="66930944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66962176"/>
        <c:crosses val="autoZero"/>
        <c:auto val="1"/>
        <c:lblAlgn val="ctr"/>
        <c:lblOffset val="100"/>
      </c:catAx>
      <c:valAx>
        <c:axId val="66962176"/>
        <c:scaling>
          <c:orientation val="minMax"/>
        </c:scaling>
        <c:axPos val="t"/>
        <c:majorGridlines/>
        <c:numFmt formatCode="#,##0.0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pl-PL"/>
          </a:p>
        </c:txPr>
        <c:crossAx val="66930944"/>
        <c:crosses val="autoZero"/>
        <c:crossBetween val="between"/>
        <c:majorUnit val="500000"/>
      </c:valAx>
    </c:plotArea>
    <c:legend>
      <c:legendPos val="b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4"/>
  <c:chart>
    <c:autoTitleDeleted val="1"/>
    <c:view3D>
      <c:rotX val="0"/>
      <c:rotY val="0"/>
      <c:perspective val="60"/>
    </c:view3D>
    <c:plotArea>
      <c:layout>
        <c:manualLayout>
          <c:layoutTarget val="inner"/>
          <c:xMode val="edge"/>
          <c:yMode val="edge"/>
          <c:x val="9.4012205385354694E-2"/>
          <c:y val="0.10098613537095212"/>
          <c:w val="0.89100482125698888"/>
          <c:h val="0.53093722639765506"/>
        </c:manualLayout>
      </c:layout>
      <c:bar3DChart>
        <c:barDir val="col"/>
        <c:grouping val="clustered"/>
        <c:ser>
          <c:idx val="0"/>
          <c:order val="0"/>
          <c:tx>
            <c:strRef>
              <c:f>Arkusz2!$C$62</c:f>
              <c:strCache>
                <c:ptCount val="1"/>
                <c:pt idx="0">
                  <c:v>wszystkie projekty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Arkusz2!$B$63:$B$78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Arkusz2!$C$63:$C$78</c:f>
              <c:numCache>
                <c:formatCode>General</c:formatCode>
                <c:ptCount val="16"/>
                <c:pt idx="0">
                  <c:v>28</c:v>
                </c:pt>
                <c:pt idx="1">
                  <c:v>50</c:v>
                </c:pt>
                <c:pt idx="2">
                  <c:v>31</c:v>
                </c:pt>
                <c:pt idx="3">
                  <c:v>38</c:v>
                </c:pt>
                <c:pt idx="4">
                  <c:v>30</c:v>
                </c:pt>
                <c:pt idx="5">
                  <c:v>17</c:v>
                </c:pt>
                <c:pt idx="6">
                  <c:v>60</c:v>
                </c:pt>
                <c:pt idx="7">
                  <c:v>25</c:v>
                </c:pt>
                <c:pt idx="8">
                  <c:v>36</c:v>
                </c:pt>
                <c:pt idx="9">
                  <c:v>33</c:v>
                </c:pt>
                <c:pt idx="10">
                  <c:v>24</c:v>
                </c:pt>
                <c:pt idx="11">
                  <c:v>28</c:v>
                </c:pt>
                <c:pt idx="12">
                  <c:v>30</c:v>
                </c:pt>
                <c:pt idx="13">
                  <c:v>33</c:v>
                </c:pt>
                <c:pt idx="14">
                  <c:v>59</c:v>
                </c:pt>
                <c:pt idx="15">
                  <c:v>49</c:v>
                </c:pt>
              </c:numCache>
            </c:numRef>
          </c:val>
        </c:ser>
        <c:ser>
          <c:idx val="1"/>
          <c:order val="1"/>
          <c:tx>
            <c:strRef>
              <c:f>Arkusz2!$D$62</c:f>
              <c:strCache>
                <c:ptCount val="1"/>
                <c:pt idx="0">
                  <c:v>projekty LGD</c:v>
                </c:pt>
              </c:strCache>
            </c:strRef>
          </c:tx>
          <c:dLbls>
            <c:dLbl>
              <c:idx val="0"/>
              <c:layout>
                <c:manualLayout>
                  <c:x val="9.9843993759750459E-3"/>
                  <c:y val="-7.4074074074074094E-3"/>
                </c:manualLayout>
              </c:layout>
              <c:showVal val="1"/>
            </c:dLbl>
            <c:dLbl>
              <c:idx val="1"/>
              <c:layout>
                <c:manualLayout>
                  <c:x val="7.4882995319812892E-3"/>
                  <c:y val="-4.938271604938281E-3"/>
                </c:manualLayout>
              </c:layout>
              <c:showVal val="1"/>
            </c:dLbl>
            <c:dLbl>
              <c:idx val="2"/>
              <c:layout>
                <c:manualLayout>
                  <c:x val="7.4882995319812892E-3"/>
                  <c:y val="-2.4691358024691392E-3"/>
                </c:manualLayout>
              </c:layout>
              <c:showVal val="1"/>
            </c:dLbl>
            <c:dLbl>
              <c:idx val="3"/>
              <c:layout>
                <c:manualLayout>
                  <c:x val="6.2402496099844083E-3"/>
                  <c:y val="-4.938271604938281E-3"/>
                </c:manualLayout>
              </c:layout>
              <c:showVal val="1"/>
            </c:dLbl>
            <c:dLbl>
              <c:idx val="4"/>
              <c:layout>
                <c:manualLayout>
                  <c:x val="6.2402496099844534E-3"/>
                  <c:y val="-4.938271604938281E-3"/>
                </c:manualLayout>
              </c:layout>
              <c:showVal val="1"/>
            </c:dLbl>
            <c:dLbl>
              <c:idx val="5"/>
              <c:layout>
                <c:manualLayout>
                  <c:x val="6.2402496099844083E-3"/>
                  <c:y val="2.4691358024691392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pl-PL"/>
              </a:p>
            </c:txPr>
            <c:showVal val="1"/>
          </c:dLbls>
          <c:cat>
            <c:strRef>
              <c:f>Arkusz2!$B$63:$B$78</c:f>
              <c:strCache>
                <c:ptCount val="16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</c:strCache>
            </c:strRef>
          </c:cat>
          <c:val>
            <c:numRef>
              <c:f>Arkusz2!$D$63:$D$78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31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2</c:v>
                </c:pt>
                <c:pt idx="13">
                  <c:v>4</c:v>
                </c:pt>
                <c:pt idx="14">
                  <c:v>7</c:v>
                </c:pt>
                <c:pt idx="15">
                  <c:v>7</c:v>
                </c:pt>
              </c:numCache>
            </c:numRef>
          </c:val>
        </c:ser>
        <c:gapWidth val="75"/>
        <c:shape val="cylinder"/>
        <c:axId val="66401024"/>
        <c:axId val="66402560"/>
        <c:axId val="0"/>
      </c:bar3DChart>
      <c:catAx>
        <c:axId val="66401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66402560"/>
        <c:crosses val="autoZero"/>
        <c:auto val="1"/>
        <c:lblAlgn val="ctr"/>
        <c:lblOffset val="100"/>
      </c:catAx>
      <c:valAx>
        <c:axId val="664025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640102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pl-PL"/>
                      <a:t> </a:t>
                    </a:r>
                    <a:r>
                      <a:rPr lang="en-US"/>
                      <a:t>208</a:t>
                    </a:r>
                    <a:r>
                      <a:rPr lang="pl-PL"/>
                      <a:t> </a:t>
                    </a:r>
                    <a:r>
                      <a:rPr lang="en-US"/>
                      <a:t>241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8317919136081326"/>
                  <c:y val="-0.3457443812900877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</a:t>
                    </a:r>
                    <a:r>
                      <a:rPr lang="en-US"/>
                      <a:t>3</a:t>
                    </a:r>
                    <a:r>
                      <a:rPr lang="pl-PL"/>
                      <a:t> </a:t>
                    </a:r>
                    <a:r>
                      <a:rPr lang="en-US"/>
                      <a:t>721</a:t>
                    </a:r>
                    <a:r>
                      <a:rPr lang="pl-PL"/>
                      <a:t> </a:t>
                    </a:r>
                    <a:r>
                      <a:rPr lang="en-US"/>
                      <a:t>759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  <c:showLeaderLines val="1"/>
          </c:dLbls>
          <c:cat>
            <c:strRef>
              <c:f>Arkusz2!$K$41:$L$41</c:f>
              <c:strCache>
                <c:ptCount val="2"/>
                <c:pt idx="0">
                  <c:v>budżet brutto operacji LGD</c:v>
                </c:pt>
                <c:pt idx="1">
                  <c:v>budżet brutto pozostałych operacji</c:v>
                </c:pt>
              </c:strCache>
            </c:strRef>
          </c:cat>
          <c:val>
            <c:numRef>
              <c:f>Arkusz2!$K$42:$L$42</c:f>
              <c:numCache>
                <c:formatCode>General</c:formatCode>
                <c:ptCount val="2"/>
                <c:pt idx="0">
                  <c:v>1208241</c:v>
                </c:pt>
                <c:pt idx="1">
                  <c:v>13721759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34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8.5800881508365956E-2"/>
          <c:y val="8.4887937190742974E-2"/>
          <c:w val="0.84484597994605704"/>
          <c:h val="0.82574651394132603"/>
        </c:manualLayout>
      </c:layout>
      <c:pie3DChart>
        <c:varyColors val="1"/>
        <c:ser>
          <c:idx val="0"/>
          <c:order val="0"/>
          <c:explosion val="25"/>
          <c:dLbls>
            <c:dLbl>
              <c:idx val="6"/>
              <c:layout>
                <c:manualLayout>
                  <c:x val="-8.1758821459924927E-2"/>
                  <c:y val="-0.18780511913511039"/>
                </c:manualLayout>
              </c:layout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Arkusz2!$F$2:$V$2</c:f>
              <c:strCache>
                <c:ptCount val="17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Arkusz2!$F$3:$V$3</c:f>
              <c:numCache>
                <c:formatCode>General</c:formatCode>
                <c:ptCount val="17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  <c:pt idx="4">
                  <c:v>7</c:v>
                </c:pt>
                <c:pt idx="5">
                  <c:v>3</c:v>
                </c:pt>
                <c:pt idx="6">
                  <c:v>31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5</c:v>
                </c:pt>
                <c:pt idx="11">
                  <c:v>6</c:v>
                </c:pt>
                <c:pt idx="12">
                  <c:v>2</c:v>
                </c:pt>
                <c:pt idx="13">
                  <c:v>4</c:v>
                </c:pt>
                <c:pt idx="14">
                  <c:v>7</c:v>
                </c:pt>
                <c:pt idx="15">
                  <c:v>7</c:v>
                </c:pt>
                <c:pt idx="16">
                  <c:v>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Arkusz2!$C$84</c:f>
              <c:strCache>
                <c:ptCount val="1"/>
                <c:pt idx="0">
                  <c:v>projekty własne</c:v>
                </c:pt>
              </c:strCache>
            </c:strRef>
          </c:tx>
          <c:dLbls>
            <c:showVal val="1"/>
          </c:dLbls>
          <c:cat>
            <c:strRef>
              <c:f>Arkusz2!$B$85:$B$101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Arkusz2!$C$85:$C$101</c:f>
              <c:numCache>
                <c:formatCode>General</c:formatCode>
                <c:ptCount val="17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15</c:v>
                </c:pt>
                <c:pt idx="7">
                  <c:v>2</c:v>
                </c:pt>
                <c:pt idx="8">
                  <c:v>4</c:v>
                </c:pt>
                <c:pt idx="9">
                  <c:v>4</c:v>
                </c:pt>
                <c:pt idx="10">
                  <c:v>1</c:v>
                </c:pt>
                <c:pt idx="11">
                  <c:v>4</c:v>
                </c:pt>
                <c:pt idx="12">
                  <c:v>0</c:v>
                </c:pt>
                <c:pt idx="13">
                  <c:v>2</c:v>
                </c:pt>
                <c:pt idx="14">
                  <c:v>5</c:v>
                </c:pt>
                <c:pt idx="15">
                  <c:v>1</c:v>
                </c:pt>
                <c:pt idx="16" formatCode="#,##0">
                  <c:v>2</c:v>
                </c:pt>
              </c:numCache>
            </c:numRef>
          </c:val>
        </c:ser>
        <c:ser>
          <c:idx val="1"/>
          <c:order val="1"/>
          <c:tx>
            <c:strRef>
              <c:f>Arkusz2!$D$84</c:f>
              <c:strCache>
                <c:ptCount val="1"/>
                <c:pt idx="0">
                  <c:v>projekty partnerskie</c:v>
                </c:pt>
              </c:strCache>
            </c:strRef>
          </c:tx>
          <c:dLbls>
            <c:showVal val="1"/>
          </c:dLbls>
          <c:cat>
            <c:strRef>
              <c:f>Arkusz2!$B$85:$B$101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Arkusz2!$D$85:$D$101</c:f>
              <c:numCache>
                <c:formatCode>General</c:formatCode>
                <c:ptCount val="17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16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6</c:v>
                </c:pt>
                <c:pt idx="16">
                  <c:v>1</c:v>
                </c:pt>
              </c:numCache>
            </c:numRef>
          </c:val>
        </c:ser>
        <c:gapWidth val="75"/>
        <c:shape val="cylinder"/>
        <c:axId val="66609536"/>
        <c:axId val="66611072"/>
        <c:axId val="0"/>
      </c:bar3DChart>
      <c:catAx>
        <c:axId val="66609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66611072"/>
        <c:crosses val="autoZero"/>
        <c:auto val="1"/>
        <c:lblAlgn val="ctr"/>
        <c:lblOffset val="100"/>
      </c:catAx>
      <c:valAx>
        <c:axId val="666110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660953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8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Arkusz2!$C$110</c:f>
              <c:strCache>
                <c:ptCount val="1"/>
                <c:pt idx="0">
                  <c:v>wnioskodawca LGD</c:v>
                </c:pt>
              </c:strCache>
            </c:strRef>
          </c:tx>
          <c:cat>
            <c:strRef>
              <c:f>Arkusz2!$B$111:$B$127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Arkusz2!$C$111:$C$127</c:f>
              <c:numCache>
                <c:formatCode>General</c:formatCode>
                <c:ptCount val="17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7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4</c:v>
                </c:pt>
                <c:pt idx="16" formatCode="#,##0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Arkusz2!$D$110</c:f>
              <c:strCache>
                <c:ptCount val="1"/>
                <c:pt idx="0">
                  <c:v>pozostali wnioskodawcy</c:v>
                </c:pt>
              </c:strCache>
            </c:strRef>
          </c:tx>
          <c:cat>
            <c:strRef>
              <c:f>Arkusz2!$B$111:$B$127</c:f>
              <c:strCache>
                <c:ptCount val="17"/>
                <c:pt idx="0">
                  <c:v>Województwo Dolnośląskie</c:v>
                </c:pt>
                <c:pt idx="1">
                  <c:v>Województwo Kujawsko-Pomorskie</c:v>
                </c:pt>
                <c:pt idx="2">
                  <c:v>Województwo Lubelskie</c:v>
                </c:pt>
                <c:pt idx="3">
                  <c:v>Województwo Lubuskie</c:v>
                </c:pt>
                <c:pt idx="4">
                  <c:v>Województwo Łódzkie</c:v>
                </c:pt>
                <c:pt idx="5">
                  <c:v>Województwo Małopolskie</c:v>
                </c:pt>
                <c:pt idx="6">
                  <c:v>Województwo Mazowieckie</c:v>
                </c:pt>
                <c:pt idx="7">
                  <c:v>Województwo Opolskie</c:v>
                </c:pt>
                <c:pt idx="8">
                  <c:v>Województwo Podkarpackie</c:v>
                </c:pt>
                <c:pt idx="9">
                  <c:v>Województwo Podlaskie</c:v>
                </c:pt>
                <c:pt idx="10">
                  <c:v>Województwo Pomorskie</c:v>
                </c:pt>
                <c:pt idx="11">
                  <c:v>Województwo Śląskie</c:v>
                </c:pt>
                <c:pt idx="12">
                  <c:v>Województwo Świętokrzyskie</c:v>
                </c:pt>
                <c:pt idx="13">
                  <c:v>Województwo Warmińsko-Mazurskie</c:v>
                </c:pt>
                <c:pt idx="14">
                  <c:v>Województwo Wielkopolskie </c:v>
                </c:pt>
                <c:pt idx="15">
                  <c:v>Województwo Zachodniopomorskie</c:v>
                </c:pt>
                <c:pt idx="16">
                  <c:v>JC/IZ</c:v>
                </c:pt>
              </c:strCache>
            </c:strRef>
          </c:cat>
          <c:val>
            <c:numRef>
              <c:f>Arkusz2!$D$111:$D$127</c:f>
              <c:numCache>
                <c:formatCode>General</c:formatCode>
                <c:ptCount val="1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</c:ser>
        <c:gapWidth val="75"/>
        <c:overlap val="-25"/>
        <c:axId val="32659328"/>
        <c:axId val="32673792"/>
      </c:barChart>
      <c:catAx>
        <c:axId val="32659328"/>
        <c:scaling>
          <c:orientation val="maxMin"/>
        </c:scaling>
        <c:axPos val="l"/>
        <c:maj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32673792"/>
        <c:crosses val="autoZero"/>
        <c:auto val="1"/>
        <c:lblAlgn val="ctr"/>
        <c:lblOffset val="100"/>
      </c:catAx>
      <c:valAx>
        <c:axId val="32673792"/>
        <c:scaling>
          <c:orientation val="minMax"/>
        </c:scaling>
        <c:axPos val="t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32659328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73DDF-6796-4D3A-B23A-742CAF589FBA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5590E-96DC-427C-8109-DC7FB94F6AB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B411B-5932-4524-AFAF-4D46FFB7D7AD}" type="datetimeFigureOut">
              <a:rPr lang="pl-PL" smtClean="0"/>
              <a:pPr/>
              <a:t>2016-03-03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9FD13-5555-45B9-9ADB-DAE501AC694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9FD13-5555-45B9-9ADB-DAE501AC694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DA17-81E0-4050-BB7F-2DE4BDC9B968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623D-6BDA-4605-AB97-A3B4C514AD74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35572-B753-4BDD-B61B-E8BBA7C20AED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CAF2-6AC6-4E8D-8558-C5CCABFBE6E2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068-F313-4F35-A573-CDC39D991902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CB25-2DDD-40EC-8406-15C53FF9391F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6F0A-D549-46E9-BBE6-4D8CD296FE2A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72FA2-4200-4F18-A6DE-075CC445EDD8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C003F-61C1-4E71-87DD-61769A71386A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65E4-62F2-4334-A0D9-481DA2F4C848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C206-6A1C-4DCE-8667-2C51FD96C7D3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0575-7AE2-49F2-BC00-7A463E226851}" type="datetime1">
              <a:rPr lang="pl-PL" smtClean="0"/>
              <a:pPr/>
              <a:t>2016-03-03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FAEB-F1D3-4F6E-B359-B56F6CE3A8D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pl-PL" dirty="0" smtClean="0"/>
              <a:t>II posiedzenie grupy tematycznej </a:t>
            </a:r>
            <a:r>
              <a:rPr lang="pl-PL" b="1" dirty="0" smtClean="0"/>
              <a:t>ds. podejścia LEADER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149081"/>
            <a:ext cx="8208912" cy="1941512"/>
          </a:xfrm>
        </p:spPr>
        <p:txBody>
          <a:bodyPr>
            <a:normAutofit/>
          </a:bodyPr>
          <a:lstStyle/>
          <a:p>
            <a:r>
              <a:rPr lang="pl-PL" dirty="0" smtClean="0"/>
              <a:t>Operacje dotyczące Lokalnych Grup Działania </a:t>
            </a:r>
          </a:p>
          <a:p>
            <a:r>
              <a:rPr lang="pl-PL" dirty="0" smtClean="0"/>
              <a:t>w projekcie Planu operacyjnego </a:t>
            </a:r>
          </a:p>
          <a:p>
            <a:r>
              <a:rPr lang="pl-PL" dirty="0" smtClean="0"/>
              <a:t>na lata 2016-2017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5576" y="1772816"/>
            <a:ext cx="7704856" cy="365125"/>
          </a:xfrm>
        </p:spPr>
        <p:txBody>
          <a:bodyPr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altLang="pl-PL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wiejskie.”</a:t>
            </a:r>
            <a:endParaRPr lang="pl-PL" altLang="pl-PL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64" y="482500"/>
            <a:ext cx="1761580" cy="12394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az 2" descr="KSOW_tekst_transpar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4664"/>
            <a:ext cx="2693298" cy="124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PROW-2014-2020-logo-k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32656"/>
            <a:ext cx="2189516" cy="14144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4076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Udział projektów LGD w projekcie </a:t>
            </a:r>
            <a:br>
              <a:rPr lang="pl-PL" sz="3600" b="1" dirty="0" smtClean="0"/>
            </a:br>
            <a:r>
              <a:rPr lang="pl-PL" sz="3600" b="1" dirty="0" smtClean="0"/>
              <a:t>Planu operacyjnego 2016-2017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 smtClean="0"/>
              <a:t>Liczba wszystkich projektów ujętych w projekcie PO 2016-2017 przez </a:t>
            </a:r>
            <a:r>
              <a:rPr lang="pl-PL" sz="2500" u="sng" dirty="0" smtClean="0"/>
              <a:t>Jednostki Regionalne KSOW </a:t>
            </a:r>
            <a:r>
              <a:rPr lang="pl-PL" sz="2500" dirty="0" smtClean="0"/>
              <a:t>–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571</a:t>
            </a:r>
            <a:r>
              <a:rPr lang="pl-PL" sz="2500" dirty="0" smtClean="0"/>
              <a:t>, </a:t>
            </a:r>
          </a:p>
          <a:p>
            <a:pPr>
              <a:buNone/>
            </a:pPr>
            <a:r>
              <a:rPr lang="pl-PL" sz="2500" dirty="0" smtClean="0"/>
              <a:t>z czego:</a:t>
            </a:r>
          </a:p>
          <a:p>
            <a:r>
              <a:rPr lang="pl-PL" sz="2500" dirty="0" smtClean="0"/>
              <a:t>Liczba projektów adresowanych do LGD –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106</a:t>
            </a:r>
          </a:p>
          <a:p>
            <a:r>
              <a:rPr lang="pl-PL" sz="2500" dirty="0" smtClean="0"/>
              <a:t>Liczba pozostałych projektów - </a:t>
            </a:r>
            <a:r>
              <a:rPr lang="pl-PL" sz="2500" dirty="0" smtClean="0">
                <a:solidFill>
                  <a:schemeClr val="accent6">
                    <a:lumMod val="75000"/>
                  </a:schemeClr>
                </a:solidFill>
              </a:rPr>
              <a:t>465</a:t>
            </a:r>
            <a:endParaRPr lang="pl-PL" sz="2500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2</a:t>
            </a:fld>
            <a:endParaRPr lang="pl-PL"/>
          </a:p>
        </p:txBody>
      </p:sp>
      <p:graphicFrame>
        <p:nvGraphicFramePr>
          <p:cNvPr id="7" name="Wykres 6"/>
          <p:cNvGraphicFramePr/>
          <p:nvPr/>
        </p:nvGraphicFramePr>
        <p:xfrm>
          <a:off x="1547664" y="3469573"/>
          <a:ext cx="6266259" cy="3388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Budżet projektów LGD w stosunku do budżetu wszystkich operacji ujętych w PO 2016-2017 </a:t>
            </a:r>
            <a:br>
              <a:rPr lang="pl-PL" sz="3200" b="1" dirty="0" smtClean="0"/>
            </a:br>
            <a:r>
              <a:rPr lang="pl-PL" sz="3200" b="1" u="sng" dirty="0" smtClean="0"/>
              <a:t>przez JR KSOW</a:t>
            </a:r>
            <a:r>
              <a:rPr lang="pl-PL" sz="3200" b="1" dirty="0" smtClean="0"/>
              <a:t> [w zł]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19728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800" dirty="0" smtClean="0"/>
              <a:t>Budżet brutto wszystkich projektów –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17 831 383,92</a:t>
            </a:r>
            <a:r>
              <a:rPr lang="pl-PL" sz="2800" dirty="0" smtClean="0"/>
              <a:t>,</a:t>
            </a:r>
          </a:p>
          <a:p>
            <a:pPr>
              <a:buNone/>
            </a:pPr>
            <a:r>
              <a:rPr lang="pl-PL" sz="2800" dirty="0" smtClean="0"/>
              <a:t>z czego:</a:t>
            </a:r>
          </a:p>
          <a:p>
            <a:r>
              <a:rPr lang="pl-PL" sz="2800" dirty="0" smtClean="0"/>
              <a:t>Budżet brutto projektów dotyczących LGD –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4 408 158,17</a:t>
            </a:r>
          </a:p>
          <a:p>
            <a:r>
              <a:rPr lang="pl-PL" sz="2800" dirty="0" smtClean="0"/>
              <a:t>Budżet brutto pozostałych projektów –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13 423 225,75</a:t>
            </a:r>
            <a:endParaRPr lang="pl-PL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8" name="Wykres 7"/>
          <p:cNvGraphicFramePr/>
          <p:nvPr/>
        </p:nvGraphicFramePr>
        <p:xfrm>
          <a:off x="683568" y="3501008"/>
          <a:ext cx="7651751" cy="3356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Budżet projektów LGD w stosunku do budżetu wszystkich operacji ujętych w PO 2016-2017 </a:t>
            </a:r>
            <a:br>
              <a:rPr lang="pl-PL" sz="2800" b="1" dirty="0" smtClean="0"/>
            </a:br>
            <a:r>
              <a:rPr lang="pl-PL" sz="2800" b="1" dirty="0" smtClean="0"/>
              <a:t>poszczególnych </a:t>
            </a:r>
            <a:r>
              <a:rPr lang="pl-PL" sz="2800" b="1" u="sng" dirty="0" smtClean="0"/>
              <a:t>jednostek regionalnych KSOW </a:t>
            </a:r>
            <a:r>
              <a:rPr lang="pl-PL" sz="2800" b="1" dirty="0" smtClean="0"/>
              <a:t>[w zł]</a:t>
            </a: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4</a:t>
            </a:fld>
            <a:endParaRPr lang="pl-PL"/>
          </a:p>
        </p:txBody>
      </p:sp>
      <p:graphicFrame>
        <p:nvGraphicFramePr>
          <p:cNvPr id="6" name="Wykres 5"/>
          <p:cNvGraphicFramePr/>
          <p:nvPr/>
        </p:nvGraphicFramePr>
        <p:xfrm>
          <a:off x="251520" y="1628800"/>
          <a:ext cx="8496944" cy="509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Udział projektów LGD w poszczególnych </a:t>
            </a:r>
            <a:r>
              <a:rPr lang="pl-PL" sz="3600" b="1" u="sng" dirty="0" smtClean="0"/>
              <a:t>jednostkach regionalnych KSOW</a:t>
            </a:r>
            <a:endParaRPr lang="pl-PL" sz="3600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5</a:t>
            </a:fld>
            <a:endParaRPr lang="pl-PL"/>
          </a:p>
        </p:txBody>
      </p:sp>
      <p:graphicFrame>
        <p:nvGraphicFramePr>
          <p:cNvPr id="5" name="Wykres 4"/>
          <p:cNvGraphicFramePr/>
          <p:nvPr/>
        </p:nvGraphicFramePr>
        <p:xfrm>
          <a:off x="0" y="1628800"/>
          <a:ext cx="88204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628800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Budżet projektów LGD w stosunku do budżetu wszystkich planowanych operacji </a:t>
            </a:r>
            <a:br>
              <a:rPr lang="pl-PL" sz="3200" b="1" dirty="0" smtClean="0"/>
            </a:br>
            <a:r>
              <a:rPr lang="pl-PL" sz="3200" b="1" dirty="0" smtClean="0"/>
              <a:t>do PO 2016-2017 przez </a:t>
            </a:r>
            <a:r>
              <a:rPr lang="pl-PL" sz="3200" b="1" u="sng" dirty="0" smtClean="0"/>
              <a:t>JC/IZ</a:t>
            </a:r>
            <a:r>
              <a:rPr lang="pl-PL" sz="3200" b="1" dirty="0" smtClean="0"/>
              <a:t> [w zł]</a:t>
            </a:r>
            <a:endParaRPr lang="pl-PL" sz="3200" b="1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683570" y="1844825"/>
          <a:ext cx="7683501" cy="47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Liczba projektów LGD w poszczególnych </a:t>
            </a:r>
            <a:r>
              <a:rPr lang="pl-PL" sz="3600" b="1" u="sng" dirty="0" smtClean="0"/>
              <a:t>jednostkach regionalnych KSOW i JC/IZ</a:t>
            </a:r>
            <a:endParaRPr lang="pl-PL" sz="3600" b="1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7</a:t>
            </a:fld>
            <a:endParaRPr lang="pl-PL"/>
          </a:p>
        </p:txBody>
      </p:sp>
      <p:graphicFrame>
        <p:nvGraphicFramePr>
          <p:cNvPr id="5" name="Wykres 4"/>
          <p:cNvGraphicFramePr/>
          <p:nvPr/>
        </p:nvGraphicFramePr>
        <p:xfrm>
          <a:off x="971600" y="1556792"/>
          <a:ext cx="734481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Rozkład projektów LGD: </a:t>
            </a:r>
            <a:r>
              <a:rPr lang="pl-PL" sz="3200" b="1" u="sng" dirty="0" smtClean="0"/>
              <a:t>własne i partnerskie</a:t>
            </a:r>
            <a:endParaRPr lang="pl-PL" sz="3200" b="1" u="sng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8</a:t>
            </a:fld>
            <a:endParaRPr lang="pl-PL"/>
          </a:p>
        </p:txBody>
      </p:sp>
      <p:graphicFrame>
        <p:nvGraphicFramePr>
          <p:cNvPr id="6" name="Wykres 5"/>
          <p:cNvGraphicFramePr/>
          <p:nvPr/>
        </p:nvGraphicFramePr>
        <p:xfrm>
          <a:off x="-1" y="908720"/>
          <a:ext cx="9144001" cy="5949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b="1" dirty="0" smtClean="0"/>
              <a:t>Podział </a:t>
            </a:r>
            <a:r>
              <a:rPr lang="pl-PL" b="1" u="sng" dirty="0" smtClean="0"/>
              <a:t>projektów partnerskich</a:t>
            </a:r>
            <a:endParaRPr lang="pl-PL" b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FAEB-F1D3-4F6E-B359-B56F6CE3A8D2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7" name="Wykres 6"/>
          <p:cNvGraphicFramePr/>
          <p:nvPr/>
        </p:nvGraphicFramePr>
        <p:xfrm>
          <a:off x="323528" y="1268760"/>
          <a:ext cx="842493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192</Words>
  <Application>Microsoft Office PowerPoint</Application>
  <PresentationFormat>Pokaz na ekranie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II posiedzenie grupy tematycznej ds. podejścia LEADER</vt:lpstr>
      <vt:lpstr>Udział projektów LGD w projekcie  Planu operacyjnego 2016-2017</vt:lpstr>
      <vt:lpstr>Budżet projektów LGD w stosunku do budżetu wszystkich operacji ujętych w PO 2016-2017  przez JR KSOW [w zł]</vt:lpstr>
      <vt:lpstr>Budżet projektów LGD w stosunku do budżetu wszystkich operacji ujętych w PO 2016-2017  poszczególnych jednostek regionalnych KSOW [w zł]</vt:lpstr>
      <vt:lpstr>Udział projektów LGD w poszczególnych jednostkach regionalnych KSOW</vt:lpstr>
      <vt:lpstr>Budżet projektów LGD w stosunku do budżetu wszystkich planowanych operacji  do PO 2016-2017 przez JC/IZ [w zł]</vt:lpstr>
      <vt:lpstr>Liczba projektów LGD w poszczególnych jednostkach regionalnych KSOW i JC/IZ</vt:lpstr>
      <vt:lpstr>Rozkład projektów LGD: własne i partnerskie</vt:lpstr>
      <vt:lpstr>Podział projektów partnerskich</vt:lpstr>
    </vt:vector>
  </TitlesOfParts>
  <Company>MRiRW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Lokalne Grupy Działania</dc:title>
  <dc:creator>Wioleta Krajewska</dc:creator>
  <cp:lastModifiedBy>jstep</cp:lastModifiedBy>
  <cp:revision>34</cp:revision>
  <dcterms:created xsi:type="dcterms:W3CDTF">2016-02-24T08:09:00Z</dcterms:created>
  <dcterms:modified xsi:type="dcterms:W3CDTF">2016-03-03T14:28:29Z</dcterms:modified>
</cp:coreProperties>
</file>