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0" r:id="rId4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3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1716" y="11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896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02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33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307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821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2016-09-19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089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2016-09-19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900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2016-09-19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524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2016-09-19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332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2016-09-19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EA10-51BD-4DBA-8BF1-2D651934B59D}" type="datetimeFigureOut">
              <a:rPr lang="pl-PL" smtClean="0"/>
              <a:t>2016-09-19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79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0EA10-51BD-4DBA-8BF1-2D651934B59D}" type="datetimeFigureOut">
              <a:rPr lang="pl-PL" smtClean="0"/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B5074-9700-47C3-8C69-3B8EEFDC95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4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8813" y="1752600"/>
            <a:ext cx="7772400" cy="210844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altLang="pl-PL" sz="2400" dirty="0" smtClean="0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Planu operacyjnego KSOW na lata 2016-2017 </a:t>
            </a:r>
            <a:br>
              <a:rPr lang="pl-PL" altLang="pl-PL" sz="2400" dirty="0" smtClean="0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altLang="pl-PL" sz="2400" dirty="0" smtClean="0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działaniu „Szkolenia i działania na rzecz tworzenia sieci kontaktów dla LGD, w tym zapewnienie pomocy technicznej w zakresie współpracy </a:t>
            </a:r>
            <a:r>
              <a:rPr lang="pl-PL" sz="2400" dirty="0" err="1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międzyterytorialnej</a:t>
            </a:r>
            <a:r>
              <a:rPr lang="pl-PL" sz="2400" dirty="0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pl-PL" sz="2400" dirty="0" smtClean="0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transnarodowej</a:t>
            </a:r>
            <a:r>
              <a:rPr lang="pl-PL" altLang="pl-PL" sz="2400" dirty="0" smtClean="0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endParaRPr lang="pl-PL" altLang="pl-PL" sz="2400" dirty="0" smtClean="0">
              <a:solidFill>
                <a:srgbClr val="963A8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7763" y="5589240"/>
            <a:ext cx="7391400" cy="5040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altLang="pl-PL" sz="1100" dirty="0" smtClean="0">
                <a:solidFill>
                  <a:schemeClr val="tx1"/>
                </a:solidFill>
              </a:rPr>
              <a:t>Jednostka Centralna KSOW</a:t>
            </a:r>
          </a:p>
          <a:p>
            <a:pPr>
              <a:defRPr/>
            </a:pPr>
            <a:r>
              <a:rPr lang="pl-PL" altLang="pl-PL" sz="1100" dirty="0" smtClean="0">
                <a:solidFill>
                  <a:schemeClr val="tx1"/>
                </a:solidFill>
              </a:rPr>
              <a:t>Fundacja Programów Pomocy dla Rolnictwa FAPA</a:t>
            </a:r>
          </a:p>
        </p:txBody>
      </p:sp>
      <p:pic>
        <p:nvPicPr>
          <p:cNvPr id="2052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669" y="382588"/>
            <a:ext cx="17795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759" y="6093296"/>
            <a:ext cx="908016" cy="46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" descr="PROW-2014-2020-logo-k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41300"/>
            <a:ext cx="13239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93097"/>
            <a:ext cx="2040088" cy="78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Prostokąt 1"/>
          <p:cNvSpPr>
            <a:spLocks noChangeArrowheads="1"/>
          </p:cNvSpPr>
          <p:nvPr/>
        </p:nvSpPr>
        <p:spPr bwMode="auto">
          <a:xfrm>
            <a:off x="609600" y="922338"/>
            <a:ext cx="8229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1800" dirty="0">
              <a:ea typeface="Times New Roman" pitchFamily="18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</a:p>
        </p:txBody>
      </p:sp>
      <p:pic>
        <p:nvPicPr>
          <p:cNvPr id="205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2588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21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9488" y="1988840"/>
            <a:ext cx="7408936" cy="3802360"/>
          </a:xfrm>
        </p:spPr>
        <p:txBody>
          <a:bodyPr>
            <a:normAutofit/>
          </a:bodyPr>
          <a:lstStyle/>
          <a:p>
            <a:pPr marL="914400" lvl="1" indent="-457200" algn="l">
              <a:lnSpc>
                <a:spcPct val="90000"/>
              </a:lnSpc>
              <a:buFont typeface="+mj-lt"/>
              <a:buAutoNum type="arabicPeriod"/>
              <a:defRPr/>
            </a:pPr>
            <a:r>
              <a:rPr lang="pl-PL" alt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Zmiany wprowadzono </a:t>
            </a:r>
            <a:r>
              <a:rPr lang="pl-PL" altLang="pl-PL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 </a:t>
            </a:r>
            <a:r>
              <a:rPr lang="pl-PL" alt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częściach planu dotyczących: </a:t>
            </a:r>
            <a:br>
              <a:rPr lang="pl-PL" alt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pl-PL" alt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JC i IZ, województw: dolnośląskiego, kujawsko-pomorskiego, mazowieckiego, podlaskiego, zachodniopomorskiego. </a:t>
            </a:r>
          </a:p>
          <a:p>
            <a:pPr lvl="1" algn="l">
              <a:lnSpc>
                <a:spcPct val="90000"/>
              </a:lnSpc>
              <a:defRPr/>
            </a:pPr>
            <a:endParaRPr lang="pl-PL" altLang="pl-PL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l">
              <a:lnSpc>
                <a:spcPct val="90000"/>
              </a:lnSpc>
              <a:defRPr/>
            </a:pPr>
            <a:r>
              <a:rPr lang="pl-PL" altLang="pl-P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    Wprowadzone zmiany: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dotyczą </a:t>
            </a:r>
            <a:r>
              <a:rPr lang="pl-PL" altLang="pl-PL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zmiany terminu ze względów organizacyjnych, </a:t>
            </a:r>
            <a:endParaRPr lang="pl-PL" altLang="pl-PL" sz="16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dotyczą </a:t>
            </a:r>
            <a:r>
              <a:rPr lang="pl-PL" altLang="pl-PL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zmiany kwoty </a:t>
            </a:r>
            <a:r>
              <a:rPr lang="pl-PL" altLang="pl-PL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 wyniku  oszczędności,</a:t>
            </a:r>
          </a:p>
          <a:p>
            <a:pPr marL="1257300" lvl="2" indent="-342900" algn="l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w celu realizacji operacji w komplementarny sposób odpowiadającej na potrzeby LGD </a:t>
            </a:r>
            <a:r>
              <a:rPr lang="pl-PL" altLang="pl-PL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(przeprowadzenie </a:t>
            </a:r>
            <a:r>
              <a:rPr lang="pl-PL" altLang="pl-PL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cyklu 8 warsztatów, szkolenia, 2 wizyty studyjne, 6 spotkań).</a:t>
            </a:r>
            <a:endParaRPr lang="pl-PL" altLang="pl-PL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14400" lvl="1" indent="-457200" algn="l">
              <a:lnSpc>
                <a:spcPct val="90000"/>
              </a:lnSpc>
              <a:buFont typeface="+mj-lt"/>
              <a:buAutoNum type="arabicPeriod"/>
              <a:defRPr/>
            </a:pPr>
            <a:endParaRPr lang="pl-PL" altLang="pl-PL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7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2588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755576" y="1144588"/>
            <a:ext cx="72728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11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286599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9488" y="1772816"/>
            <a:ext cx="7696200" cy="4680520"/>
          </a:xfrm>
        </p:spPr>
        <p:txBody>
          <a:bodyPr>
            <a:normAutofit/>
          </a:bodyPr>
          <a:lstStyle/>
          <a:p>
            <a:pPr algn="l"/>
            <a:r>
              <a:rPr lang="pl-PL" sz="2000" b="1" dirty="0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2016-2017</a:t>
            </a:r>
            <a:r>
              <a:rPr lang="pl-PL" sz="2000" b="1" dirty="0" smtClean="0">
                <a:solidFill>
                  <a:srgbClr val="963A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 zmianach</a:t>
            </a:r>
          </a:p>
          <a:p>
            <a:pPr algn="l"/>
            <a:endParaRPr lang="pl-PL" sz="2000" dirty="0" smtClean="0">
              <a:solidFill>
                <a:schemeClr val="tx1"/>
              </a:solidFill>
            </a:endParaRPr>
          </a:p>
          <a:p>
            <a:pPr algn="l"/>
            <a:r>
              <a:rPr lang="pl-PL" sz="2000" dirty="0" smtClean="0">
                <a:solidFill>
                  <a:schemeClr val="tx1"/>
                </a:solidFill>
              </a:rPr>
              <a:t>W wyniku zmian PO 2016 – 2017: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budżet w działaniu 4 zmniejszył się o  </a:t>
            </a:r>
            <a:r>
              <a:rPr lang="pl-PL" sz="2000" dirty="0">
                <a:solidFill>
                  <a:schemeClr val="tx1"/>
                </a:solidFill>
              </a:rPr>
              <a:t>19 </a:t>
            </a:r>
            <a:r>
              <a:rPr lang="pl-PL" sz="2000" dirty="0" smtClean="0">
                <a:solidFill>
                  <a:schemeClr val="tx1"/>
                </a:solidFill>
              </a:rPr>
              <a:t>923,44 PLN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i będzie wynosił  1 </a:t>
            </a:r>
            <a:r>
              <a:rPr lang="pl-PL" sz="2000" dirty="0">
                <a:solidFill>
                  <a:schemeClr val="tx1"/>
                </a:solidFill>
              </a:rPr>
              <a:t>314 </a:t>
            </a:r>
            <a:r>
              <a:rPr lang="pl-PL" sz="2000" dirty="0" smtClean="0">
                <a:solidFill>
                  <a:schemeClr val="tx1"/>
                </a:solidFill>
              </a:rPr>
              <a:t>065,56 PLN</a:t>
            </a:r>
            <a:endParaRPr lang="pl-PL" sz="2000" dirty="0">
              <a:solidFill>
                <a:schemeClr val="tx1"/>
              </a:solidFill>
            </a:endParaRPr>
          </a:p>
          <a:p>
            <a:pPr algn="l"/>
            <a:r>
              <a:rPr lang="pl-PL" sz="2000" dirty="0" smtClean="0">
                <a:solidFill>
                  <a:schemeClr val="tx1"/>
                </a:solidFill>
              </a:rPr>
              <a:t>           </a:t>
            </a:r>
            <a:endParaRPr lang="pl-PL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budżet całego planu zwiększył się o </a:t>
            </a:r>
            <a:r>
              <a:rPr lang="pl-PL" sz="2000" dirty="0">
                <a:solidFill>
                  <a:schemeClr val="tx1"/>
                </a:solidFill>
              </a:rPr>
              <a:t>3 335 602,73</a:t>
            </a:r>
            <a:r>
              <a:rPr lang="pl-PL" sz="2000" dirty="0" smtClean="0">
                <a:solidFill>
                  <a:schemeClr val="tx1"/>
                </a:solidFill>
              </a:rPr>
              <a:t> i będzie wynosił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39 </a:t>
            </a:r>
            <a:r>
              <a:rPr lang="pl-PL" sz="2000" dirty="0">
                <a:solidFill>
                  <a:schemeClr val="tx1"/>
                </a:solidFill>
              </a:rPr>
              <a:t>045 </a:t>
            </a:r>
            <a:r>
              <a:rPr lang="pl-PL" sz="2000" dirty="0" smtClean="0">
                <a:solidFill>
                  <a:schemeClr val="tx1"/>
                </a:solidFill>
              </a:rPr>
              <a:t>041,22 PLN</a:t>
            </a:r>
            <a:endParaRPr lang="pl-PL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1"/>
              </a:solidFill>
            </a:endParaRPr>
          </a:p>
          <a:p>
            <a:pPr algn="l"/>
            <a:r>
              <a:rPr lang="pl-PL" sz="2000" dirty="0" smtClean="0">
                <a:solidFill>
                  <a:schemeClr val="tx1"/>
                </a:solidFill>
              </a:rPr>
              <a:t>           </a:t>
            </a:r>
          </a:p>
        </p:txBody>
      </p:sp>
      <p:pic>
        <p:nvPicPr>
          <p:cNvPr id="3077" name="Obraz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88"/>
            <a:ext cx="1812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PROW-2014-2020-logo-k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088" y="228600"/>
            <a:ext cx="14001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3700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755576" y="1144588"/>
            <a:ext cx="72728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pl-PL" altLang="pl-PL" sz="11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28583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93</Words>
  <Application>Microsoft Office PowerPoint</Application>
  <PresentationFormat>Pokaz na ekranie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Zmiany Planu operacyjnego KSOW na lata 2016-2017  w działaniu „Szkolenia i działania na rzecz tworzenia sieci kontaktów dla LGD, w tym zapewnienie pomocy technicznej w zakresie współpracy międzyterytorialnej i transnarodowej”. </vt:lpstr>
      <vt:lpstr>Prezentacja programu PowerPoint</vt:lpstr>
      <vt:lpstr>Prezentacja programu PowerPoint</vt:lpstr>
    </vt:vector>
  </TitlesOfParts>
  <Company>Fundacja Programów Pomocy dla Rolnictwa FAPA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Dominika Długosz-Dzierżanowska</dc:creator>
  <cp:lastModifiedBy>Dominika Długosz-Dzierżanowska</cp:lastModifiedBy>
  <cp:revision>53</cp:revision>
  <cp:lastPrinted>2016-09-19T07:10:44Z</cp:lastPrinted>
  <dcterms:created xsi:type="dcterms:W3CDTF">2016-06-08T13:43:33Z</dcterms:created>
  <dcterms:modified xsi:type="dcterms:W3CDTF">2016-09-19T08:15:24Z</dcterms:modified>
</cp:coreProperties>
</file>