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340" r:id="rId3"/>
    <p:sldId id="347" r:id="rId4"/>
    <p:sldId id="341" r:id="rId5"/>
    <p:sldId id="357" r:id="rId6"/>
    <p:sldId id="345" r:id="rId7"/>
    <p:sldId id="356" r:id="rId8"/>
    <p:sldId id="346" r:id="rId9"/>
    <p:sldId id="331" r:id="rId10"/>
    <p:sldId id="333" r:id="rId11"/>
    <p:sldId id="349" r:id="rId12"/>
    <p:sldId id="343" r:id="rId13"/>
    <p:sldId id="350" r:id="rId14"/>
    <p:sldId id="344" r:id="rId15"/>
    <p:sldId id="354" r:id="rId16"/>
    <p:sldId id="353" r:id="rId17"/>
    <p:sldId id="360" r:id="rId18"/>
    <p:sldId id="359" r:id="rId19"/>
    <p:sldId id="358" r:id="rId20"/>
    <p:sldId id="323" r:id="rId21"/>
  </p:sldIdLst>
  <p:sldSz cx="9144000" cy="6858000" type="screen4x3"/>
  <p:notesSz cx="67818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>
        <p:scale>
          <a:sx n="71" d="100"/>
          <a:sy n="71" d="100"/>
        </p:scale>
        <p:origin x="-207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D5BF5A-4133-4FA5-8E2A-33E0AEC3457F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453A98-6CBE-4802-BD87-92EB1AD549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01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39A2-BAA8-4CF5-975C-382A7A156536}" type="slidenum">
              <a:rPr 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F36BD-1756-48BF-9BBE-62E2C3A3D9A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F36BD-1756-48BF-9BBE-62E2C3A3D9A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F36BD-1756-48BF-9BBE-62E2C3A3D9A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5837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F889D-87CE-4BDD-A51E-FB6320817EC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C06B6-94A5-46A5-A434-1A238468DF6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D774D-AB63-4E22-B1E4-FA7B447B997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D774D-AB63-4E22-B1E4-FA7B447B997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53A98-6CBE-4802-BD87-92EB1AD54902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41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D774D-AB63-4E22-B1E4-FA7B447B997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4CAFFC-6D46-4E65-B098-A96446B8588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F36BD-1756-48BF-9BBE-62E2C3A3D9A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F36BD-1756-48BF-9BBE-62E2C3A3D9A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7755-5FE1-4214-9186-7E85533F2FE5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8711-BF44-4BBD-9E5D-CEE793C207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B7AA-0BC5-4AC6-9C4B-64ACFCC31CDB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042B-02AE-4AFD-A49C-69758F3734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15D5-84D6-4E98-8863-A9E7EF3532B7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7D53-A9F8-4ECD-943D-E550262363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6647-A077-43B4-9A74-3756394B055C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ADC5-FB09-488C-A795-FA628CB998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1A3-62E3-42DE-A440-863AF3A22227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E44E-0D9B-433B-8A91-B65F55F959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35A5-E809-462F-ADCC-26BEC2D9CE79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6A3C-6455-45B9-A92B-0C297D6225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B59D-D62A-45B9-BC81-51C2461BC516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1A71-D66D-480A-8350-D3785DBA5F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CA88-ED26-4043-B42B-9A92B6DA657F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FAB1-8F0D-4740-9E59-1C86A18906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DF86-BA35-41E1-99A7-A91FC844936B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9E3B-5126-4639-978B-8107A57F74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A2FD-1E34-4520-8A54-3EAEF41C7B98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3D61-5E37-425C-BD65-F8F7F0A376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84E1-0C64-4F68-A63B-3BF22307B4A9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8C24-4BA6-43F0-86E8-BE95537269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FC9FE-F8DC-4ECC-B05D-63ED39DF179D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073DA-197E-4A94-939B-7D71A66A46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8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sow.pl/leader-2014-2020/projekty-wspolpracy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ainfo.ee/?page=37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az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5888831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14341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07" y="5933851"/>
            <a:ext cx="1908312" cy="7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875"/>
            <a:ext cx="4802188" cy="19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pole tekstowe 1"/>
          <p:cNvSpPr txBox="1">
            <a:spLocks noChangeArrowheads="1"/>
          </p:cNvSpPr>
          <p:nvPr/>
        </p:nvSpPr>
        <p:spPr bwMode="auto">
          <a:xfrm>
            <a:off x="2284413" y="5261065"/>
            <a:ext cx="4630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latin typeface="Calibri" pitchFamily="34" charset="0"/>
              </a:rPr>
              <a:t>	</a:t>
            </a:r>
          </a:p>
        </p:txBody>
      </p:sp>
      <p:sp>
        <p:nvSpPr>
          <p:cNvPr id="14346" name="pole tekstowe 3"/>
          <p:cNvSpPr txBox="1">
            <a:spLocks noChangeArrowheads="1"/>
          </p:cNvSpPr>
          <p:nvPr/>
        </p:nvSpPr>
        <p:spPr bwMode="auto">
          <a:xfrm>
            <a:off x="1116013" y="2060575"/>
            <a:ext cx="72009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Targi </a:t>
            </a:r>
            <a:r>
              <a:rPr lang="pl-PL" sz="4000" b="1" dirty="0">
                <a:latin typeface="Calibri" pitchFamily="34" charset="0"/>
              </a:rPr>
              <a:t>projektów współpracy transnarodowej (LEADER TNC Fair for </a:t>
            </a:r>
            <a:r>
              <a:rPr lang="pl-PL" sz="4000" b="1" dirty="0" err="1">
                <a:latin typeface="Calibri" pitchFamily="34" charset="0"/>
              </a:rPr>
              <a:t>Transnational</a:t>
            </a:r>
            <a:r>
              <a:rPr lang="pl-PL" sz="4000" b="1" dirty="0">
                <a:latin typeface="Calibri" pitchFamily="34" charset="0"/>
              </a:rPr>
              <a:t> </a:t>
            </a:r>
            <a:r>
              <a:rPr lang="pl-PL" sz="4000" b="1" dirty="0" err="1">
                <a:latin typeface="Calibri" pitchFamily="34" charset="0"/>
              </a:rPr>
              <a:t>Cooperation</a:t>
            </a:r>
            <a:r>
              <a:rPr lang="pl-PL" sz="4000" b="1" dirty="0">
                <a:latin typeface="Calibri" pitchFamily="34" charset="0"/>
              </a:rPr>
              <a:t> 2016)</a:t>
            </a:r>
            <a:r>
              <a:rPr lang="pl-PL" sz="3600" dirty="0">
                <a:latin typeface="Calibri" pitchFamily="34" charset="0"/>
              </a:rPr>
              <a:t> </a:t>
            </a:r>
          </a:p>
          <a:p>
            <a:pPr algn="ctr"/>
            <a:r>
              <a:rPr lang="pl-PL" sz="3600" b="1" dirty="0">
                <a:latin typeface="Calibri" pitchFamily="34" charset="0"/>
              </a:rPr>
              <a:t>24-26 sierpnia 2016 r. w </a:t>
            </a:r>
            <a:r>
              <a:rPr lang="pl-PL" sz="3600" b="1" dirty="0" err="1">
                <a:latin typeface="Calibri" pitchFamily="34" charset="0"/>
              </a:rPr>
              <a:t>Jäneda</a:t>
            </a:r>
            <a:r>
              <a:rPr lang="pl-PL" sz="3600" b="1" dirty="0">
                <a:latin typeface="Calibri" pitchFamily="34" charset="0"/>
              </a:rPr>
              <a:t> (Estonia)</a:t>
            </a:r>
            <a:endParaRPr lang="pl-PL" sz="3600" dirty="0">
              <a:latin typeface="Calibri" pitchFamily="34" charset="0"/>
            </a:endParaRPr>
          </a:p>
          <a:p>
            <a:pPr algn="ctr"/>
            <a:endParaRPr lang="pl-PL" b="1" dirty="0">
              <a:solidFill>
                <a:srgbClr val="0D0D0D"/>
              </a:solidFill>
              <a:latin typeface="Calibri" pitchFamily="34" charset="0"/>
            </a:endParaRPr>
          </a:p>
        </p:txBody>
      </p:sp>
      <p:pic>
        <p:nvPicPr>
          <p:cNvPr id="11" name="Picture 5" descr="PROW-2014-2020-logo-k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5203"/>
            <a:ext cx="1073607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22772"/>
            <a:ext cx="1028723" cy="7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"/>
          <p:cNvSpPr txBox="1">
            <a:spLocks noChangeArrowheads="1"/>
          </p:cNvSpPr>
          <p:nvPr/>
        </p:nvSpPr>
        <p:spPr bwMode="auto">
          <a:xfrm>
            <a:off x="82327" y="6597053"/>
            <a:ext cx="8979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l-PL" alt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„Europejski Fundusz Rolny na rzecz Rozwoju Obszarów Wiejskich: Europa inwestująca w obszary wiejskie”.</a:t>
            </a:r>
            <a:endParaRPr lang="pl-PL" altLang="pl-PL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8"/>
          <p:cNvSpPr>
            <a:spLocks noGrp="1"/>
          </p:cNvSpPr>
          <p:nvPr>
            <p:ph type="ctrTitle"/>
          </p:nvPr>
        </p:nvSpPr>
        <p:spPr>
          <a:xfrm>
            <a:off x="755650" y="1628800"/>
            <a:ext cx="7772400" cy="1008112"/>
          </a:xfrm>
        </p:spPr>
        <p:txBody>
          <a:bodyPr/>
          <a:lstStyle/>
          <a:p>
            <a:pPr eaLnBrk="1" hangingPunct="1"/>
            <a:r>
              <a:rPr lang="pl-PL" sz="2800" b="1" dirty="0" smtClean="0"/>
              <a:t>Warsztaty z </a:t>
            </a:r>
            <a:r>
              <a:rPr lang="pl-PL" sz="2800" b="1" dirty="0"/>
              <a:t>udziałem przedstawicieli z </a:t>
            </a:r>
            <a:r>
              <a:rPr lang="pl-PL" sz="2800" b="1" dirty="0" smtClean="0"/>
              <a:t>Polski. </a:t>
            </a:r>
            <a:r>
              <a:rPr lang="pl-PL" sz="2800" b="1" dirty="0"/>
              <a:t>Temat </a:t>
            </a:r>
            <a:r>
              <a:rPr lang="pl-PL" sz="2800" b="1" dirty="0" smtClean="0"/>
              <a:t>warsztatu </a:t>
            </a:r>
            <a:r>
              <a:rPr lang="pl-PL" sz="2800" b="1" i="1" dirty="0" smtClean="0"/>
              <a:t>Turystyka wiejska</a:t>
            </a:r>
          </a:p>
        </p:txBody>
      </p:sp>
      <p:sp>
        <p:nvSpPr>
          <p:cNvPr id="24580" name="Podtytuł 9"/>
          <p:cNvSpPr>
            <a:spLocks noGrp="1"/>
          </p:cNvSpPr>
          <p:nvPr>
            <p:ph type="subTitle" idx="1"/>
          </p:nvPr>
        </p:nvSpPr>
        <p:spPr>
          <a:xfrm>
            <a:off x="827088" y="2780928"/>
            <a:ext cx="7705725" cy="3600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l-PL" sz="2400" i="1" dirty="0" smtClean="0">
                <a:solidFill>
                  <a:schemeClr val="tx1"/>
                </a:solidFill>
              </a:rPr>
              <a:t>Produkty </a:t>
            </a:r>
            <a:r>
              <a:rPr lang="pl-PL" sz="2400" i="1" dirty="0">
                <a:solidFill>
                  <a:schemeClr val="tx1"/>
                </a:solidFill>
              </a:rPr>
              <a:t>turystyki wiejskiej </a:t>
            </a:r>
            <a:r>
              <a:rPr lang="pl-PL" sz="2400" i="1" dirty="0" smtClean="0">
                <a:solidFill>
                  <a:schemeClr val="tx1"/>
                </a:solidFill>
              </a:rPr>
              <a:t>LGD </a:t>
            </a:r>
            <a:r>
              <a:rPr lang="pl-PL" sz="2400" i="1" dirty="0">
                <a:solidFill>
                  <a:schemeClr val="tx1"/>
                </a:solidFill>
              </a:rPr>
              <a:t>z województwa </a:t>
            </a:r>
            <a:r>
              <a:rPr lang="pl-PL" sz="2400" i="1" dirty="0" smtClean="0">
                <a:solidFill>
                  <a:schemeClr val="tx1"/>
                </a:solidFill>
              </a:rPr>
              <a:t>świętokrzyskiego </a:t>
            </a:r>
            <a:r>
              <a:rPr lang="pl-PL" sz="2400" dirty="0" smtClean="0">
                <a:solidFill>
                  <a:schemeClr val="tx1"/>
                </a:solidFill>
              </a:rPr>
              <a:t>zaprezentowali Urszula Żelazny, </a:t>
            </a:r>
            <a:r>
              <a:rPr lang="pl-PL" sz="2400" dirty="0" smtClean="0">
                <a:solidFill>
                  <a:schemeClr val="tx1"/>
                </a:solidFill>
              </a:rPr>
              <a:t>Dyrektor </a:t>
            </a:r>
            <a:r>
              <a:rPr lang="pl-PL" sz="2400" dirty="0" smtClean="0">
                <a:solidFill>
                  <a:schemeClr val="tx1"/>
                </a:solidFill>
              </a:rPr>
              <a:t>Biura LGD „Dorzecze Bobrzy” </a:t>
            </a:r>
            <a:r>
              <a:rPr lang="pl-PL" sz="2400" dirty="0" smtClean="0">
                <a:solidFill>
                  <a:schemeClr val="tx1"/>
                </a:solidFill>
              </a:rPr>
              <a:t>oraz </a:t>
            </a:r>
            <a:r>
              <a:rPr lang="pl-PL" sz="2400" dirty="0" smtClean="0">
                <a:solidFill>
                  <a:schemeClr val="tx1"/>
                </a:solidFill>
              </a:rPr>
              <a:t>Piotr Sadłocha, </a:t>
            </a:r>
            <a:r>
              <a:rPr lang="pl-PL" sz="2400" dirty="0" smtClean="0">
                <a:solidFill>
                  <a:schemeClr val="tx1"/>
                </a:solidFill>
              </a:rPr>
              <a:t>Dyrektor </a:t>
            </a:r>
            <a:r>
              <a:rPr lang="pl-PL" sz="2400" dirty="0" smtClean="0">
                <a:solidFill>
                  <a:schemeClr val="tx1"/>
                </a:solidFill>
              </a:rPr>
              <a:t>Biura LGD Stowarzyszenie Rozwoju Wsi Świętokrzyskiej. </a:t>
            </a:r>
          </a:p>
          <a:p>
            <a:pPr algn="l">
              <a:spcBef>
                <a:spcPts val="0"/>
              </a:spcBef>
            </a:pPr>
            <a:endParaRPr lang="pl-PL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l-PL" sz="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l-PL" sz="2000" dirty="0" smtClean="0">
                <a:solidFill>
                  <a:schemeClr val="tx1"/>
                </a:solidFill>
              </a:rPr>
              <a:t>Wrażenia: </a:t>
            </a:r>
            <a:r>
              <a:rPr lang="pl-PL" sz="2000" i="1" dirty="0" smtClean="0">
                <a:solidFill>
                  <a:schemeClr val="tx1"/>
                </a:solidFill>
              </a:rPr>
              <a:t>Prezentacja spotkała się z bardzo pozytywnym odbiorem, zwłaszcza filmy promocyjne z atrakcjami </a:t>
            </a:r>
            <a:r>
              <a:rPr lang="pl-PL" sz="2000" i="1" dirty="0" smtClean="0">
                <a:solidFill>
                  <a:schemeClr val="tx1"/>
                </a:solidFill>
              </a:rPr>
              <a:t>województwa świętokrzyskiego </a:t>
            </a:r>
            <a:r>
              <a:rPr lang="pl-PL" sz="2000" i="1" dirty="0" smtClean="0">
                <a:solidFill>
                  <a:schemeClr val="tx1"/>
                </a:solidFill>
              </a:rPr>
              <a:t>zrobiły na uczestnikach duże wrażenie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sz="2800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24" y="-47974"/>
            <a:ext cx="4731976" cy="35489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-391072"/>
            <a:ext cx="5958104" cy="44685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24" y="3501007"/>
            <a:ext cx="4731976" cy="339795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12024" cy="33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38963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8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936625"/>
          </a:xfrm>
        </p:spPr>
        <p:txBody>
          <a:bodyPr/>
          <a:lstStyle/>
          <a:p>
            <a:pPr eaLnBrk="1" hangingPunct="1"/>
            <a:r>
              <a:rPr lang="pl-PL" sz="2800" b="1" dirty="0"/>
              <a:t>Warsztaty z udziałem przedstawicieli z </a:t>
            </a:r>
            <a:r>
              <a:rPr lang="pl-PL" sz="2800" b="1" dirty="0" smtClean="0"/>
              <a:t>Polski. </a:t>
            </a:r>
            <a:r>
              <a:rPr lang="pl-PL" sz="2800" b="1" dirty="0"/>
              <a:t>Temat </a:t>
            </a:r>
            <a:r>
              <a:rPr lang="pl-PL" sz="2800" b="1" dirty="0" smtClean="0"/>
              <a:t>warsztatu </a:t>
            </a:r>
            <a:r>
              <a:rPr lang="pl-PL" sz="2800" b="1" i="1" dirty="0" smtClean="0"/>
              <a:t>Walory przyrodnicze</a:t>
            </a:r>
          </a:p>
        </p:txBody>
      </p:sp>
      <p:sp>
        <p:nvSpPr>
          <p:cNvPr id="24580" name="Podtytuł 9"/>
          <p:cNvSpPr>
            <a:spLocks noGrp="1"/>
          </p:cNvSpPr>
          <p:nvPr>
            <p:ph type="subTitle" idx="1"/>
          </p:nvPr>
        </p:nvSpPr>
        <p:spPr>
          <a:xfrm>
            <a:off x="827088" y="2636912"/>
            <a:ext cx="7705725" cy="388843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l-PL" sz="2400" dirty="0">
                <a:solidFill>
                  <a:schemeClr val="tx1"/>
                </a:solidFill>
              </a:rPr>
              <a:t>„Walory przyrodnicze na obszarach rybackich – potencjał, możliwości rozwoju, zagrożenia</a:t>
            </a:r>
            <a:r>
              <a:rPr lang="pl-PL" sz="2400" dirty="0" smtClean="0">
                <a:solidFill>
                  <a:schemeClr val="tx1"/>
                </a:solidFill>
              </a:rPr>
              <a:t>” </a:t>
            </a:r>
            <a:r>
              <a:rPr lang="pl-PL" sz="2400" dirty="0">
                <a:solidFill>
                  <a:schemeClr val="tx1"/>
                </a:solidFill>
              </a:rPr>
              <a:t>przedstawiła </a:t>
            </a:r>
            <a:r>
              <a:rPr lang="pl-PL" sz="2400" dirty="0" smtClean="0">
                <a:solidFill>
                  <a:schemeClr val="tx1"/>
                </a:solidFill>
              </a:rPr>
              <a:t>Ewa Pierucka, Dyrektor Biura Stowarzyszenia Lokalna Grupa Rybacka „Nasza </a:t>
            </a:r>
            <a:r>
              <a:rPr lang="pl-PL" sz="2400" dirty="0" err="1" smtClean="0">
                <a:solidFill>
                  <a:schemeClr val="tx1"/>
                </a:solidFill>
              </a:rPr>
              <a:t>Krajna</a:t>
            </a:r>
            <a:r>
              <a:rPr lang="pl-PL" sz="2400" dirty="0" smtClean="0">
                <a:solidFill>
                  <a:schemeClr val="tx1"/>
                </a:solidFill>
              </a:rPr>
              <a:t> i Pałuki. </a:t>
            </a:r>
          </a:p>
          <a:p>
            <a:pPr algn="l">
              <a:spcBef>
                <a:spcPts val="0"/>
              </a:spcBef>
            </a:pPr>
            <a:endParaRPr lang="pl-PL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l-PL" sz="2000" dirty="0" smtClean="0">
                <a:solidFill>
                  <a:schemeClr val="tx1"/>
                </a:solidFill>
              </a:rPr>
              <a:t>Wrażenia: </a:t>
            </a:r>
            <a:r>
              <a:rPr lang="pl-PL" sz="2000" i="1" dirty="0" smtClean="0">
                <a:solidFill>
                  <a:schemeClr val="tx1"/>
                </a:solidFill>
              </a:rPr>
              <a:t>Braliśmy udział z nadzieją na współpracę </a:t>
            </a:r>
            <a:r>
              <a:rPr lang="pl-PL" sz="2000" i="1" dirty="0">
                <a:solidFill>
                  <a:schemeClr val="tx1"/>
                </a:solidFill>
              </a:rPr>
              <a:t>partnerską głównie w zakresie ograniczenia populacji kormoranów i/lub w zakresie promocji obszarów rybackich pod kątem rozwoju turystyki. Niestety w trakcie trwania konferencji nie znaleźliśmy partnera ale wiele grup zapisywało kontakt czego efektem jest przesłany do nas e-mail od grupy estońskiej z zapytaniem o </a:t>
            </a:r>
            <a:r>
              <a:rPr lang="pl-PL" sz="2000" i="1" dirty="0" smtClean="0">
                <a:solidFill>
                  <a:schemeClr val="tx1"/>
                </a:solidFill>
              </a:rPr>
              <a:t>współpracę.</a:t>
            </a:r>
          </a:p>
          <a:p>
            <a:pPr algn="l">
              <a:spcBef>
                <a:spcPts val="0"/>
              </a:spcBef>
            </a:pPr>
            <a:r>
              <a:rPr lang="pl-PL" sz="2000" i="1" dirty="0" smtClean="0">
                <a:solidFill>
                  <a:schemeClr val="tx1"/>
                </a:solidFill>
              </a:rPr>
              <a:t> (LGR Nasza </a:t>
            </a:r>
            <a:r>
              <a:rPr lang="pl-PL" sz="2000" i="1" dirty="0" err="1" smtClean="0">
                <a:solidFill>
                  <a:schemeClr val="tx1"/>
                </a:solidFill>
              </a:rPr>
              <a:t>Krajna</a:t>
            </a:r>
            <a:r>
              <a:rPr lang="pl-PL" sz="2000" i="1" dirty="0" smtClean="0">
                <a:solidFill>
                  <a:schemeClr val="tx1"/>
                </a:solidFill>
              </a:rPr>
              <a:t> i Pałuki)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endParaRPr lang="pl-PL" sz="20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pl-PL" sz="2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pl-PL" sz="28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2701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402378"/>
            <a:ext cx="4536504" cy="345562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0"/>
            <a:ext cx="4536504" cy="340237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0"/>
            <a:ext cx="4609274" cy="34023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378"/>
            <a:ext cx="4607496" cy="34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6240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4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8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936625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Zakończenie spotkania i podziękowania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b="1" dirty="0" smtClean="0"/>
          </a:p>
        </p:txBody>
      </p:sp>
      <p:sp>
        <p:nvSpPr>
          <p:cNvPr id="24580" name="Podtytuł 9"/>
          <p:cNvSpPr>
            <a:spLocks noGrp="1"/>
          </p:cNvSpPr>
          <p:nvPr>
            <p:ph type="subTitle" idx="1"/>
          </p:nvPr>
        </p:nvSpPr>
        <p:spPr>
          <a:xfrm>
            <a:off x="827088" y="2276475"/>
            <a:ext cx="7705725" cy="367280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pl-PL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pl-PL" sz="2400" dirty="0" smtClean="0">
                <a:solidFill>
                  <a:schemeClr val="tx1"/>
                </a:solidFill>
              </a:rPr>
              <a:t>Wrażenia: </a:t>
            </a:r>
            <a:r>
              <a:rPr lang="pl-PL" sz="2000" i="1" dirty="0" smtClean="0">
                <a:solidFill>
                  <a:schemeClr val="tx1"/>
                </a:solidFill>
              </a:rPr>
              <a:t>Udało </a:t>
            </a:r>
            <a:r>
              <a:rPr lang="pl-PL" sz="2000" i="1" dirty="0">
                <a:solidFill>
                  <a:schemeClr val="tx1"/>
                </a:solidFill>
              </a:rPr>
              <a:t>się nawiązać kilka ciekawych kontaktów z przedstawicielami zagranicznych </a:t>
            </a:r>
            <a:r>
              <a:rPr lang="pl-PL" sz="2000" i="1" dirty="0" smtClean="0">
                <a:solidFill>
                  <a:schemeClr val="tx1"/>
                </a:solidFill>
              </a:rPr>
              <a:t>LGD-ów.  Spodobała </a:t>
            </a:r>
            <a:r>
              <a:rPr lang="pl-PL" sz="2000" i="1" dirty="0">
                <a:solidFill>
                  <a:schemeClr val="tx1"/>
                </a:solidFill>
              </a:rPr>
              <a:t>się </a:t>
            </a:r>
            <a:r>
              <a:rPr lang="pl-PL" sz="2000" i="1" dirty="0" smtClean="0">
                <a:solidFill>
                  <a:schemeClr val="tx1"/>
                </a:solidFill>
              </a:rPr>
              <a:t>im nasza </a:t>
            </a:r>
            <a:r>
              <a:rPr lang="pl-PL" sz="2000" i="1" dirty="0">
                <a:solidFill>
                  <a:schemeClr val="tx1"/>
                </a:solidFill>
              </a:rPr>
              <a:t>wizja projektu współpracy </a:t>
            </a:r>
            <a:r>
              <a:rPr lang="pl-PL" sz="2000" i="1" dirty="0" smtClean="0">
                <a:solidFill>
                  <a:schemeClr val="tx1"/>
                </a:solidFill>
              </a:rPr>
              <a:t>i zaproponowali nam nowe </a:t>
            </a:r>
            <a:r>
              <a:rPr lang="pl-PL" sz="2000" i="1" dirty="0">
                <a:solidFill>
                  <a:schemeClr val="tx1"/>
                </a:solidFill>
              </a:rPr>
              <a:t>pomysły i rozwiązania w </a:t>
            </a:r>
            <a:r>
              <a:rPr lang="pl-PL" sz="2000" i="1" dirty="0" smtClean="0">
                <a:solidFill>
                  <a:schemeClr val="tx1"/>
                </a:solidFill>
              </a:rPr>
              <a:t>projekcie, </a:t>
            </a:r>
            <a:r>
              <a:rPr lang="pl-PL" sz="2000" i="1" dirty="0">
                <a:solidFill>
                  <a:schemeClr val="tx1"/>
                </a:solidFill>
              </a:rPr>
              <a:t>których nie braliśmy pod uwagę na </a:t>
            </a:r>
            <a:r>
              <a:rPr lang="pl-PL" sz="2000" i="1" dirty="0" smtClean="0">
                <a:solidFill>
                  <a:schemeClr val="tx1"/>
                </a:solidFill>
              </a:rPr>
              <a:t>etapie jego  </a:t>
            </a:r>
            <a:r>
              <a:rPr lang="pl-PL" sz="2000" i="1" dirty="0">
                <a:solidFill>
                  <a:schemeClr val="tx1"/>
                </a:solidFill>
              </a:rPr>
              <a:t>tworzenia </a:t>
            </a:r>
            <a:r>
              <a:rPr lang="pl-PL" sz="2000" i="1" dirty="0" smtClean="0">
                <a:solidFill>
                  <a:schemeClr val="tx1"/>
                </a:solidFill>
              </a:rPr>
              <a:t>(</a:t>
            </a:r>
            <a:r>
              <a:rPr lang="pl-PL" sz="2000" i="1" dirty="0">
                <a:solidFill>
                  <a:schemeClr val="tx1"/>
                </a:solidFill>
              </a:rPr>
              <a:t>np. </a:t>
            </a:r>
            <a:r>
              <a:rPr lang="pl-PL" sz="2000" i="1" dirty="0" smtClean="0">
                <a:solidFill>
                  <a:schemeClr val="tx1"/>
                </a:solidFill>
              </a:rPr>
              <a:t>Szkoci). </a:t>
            </a:r>
          </a:p>
          <a:p>
            <a:pPr algn="l" eaLnBrk="1" hangingPunct="1">
              <a:lnSpc>
                <a:spcPct val="80000"/>
              </a:lnSpc>
            </a:pPr>
            <a:endParaRPr lang="pl-PL" sz="2000" i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pl-PL" sz="2000" i="1" dirty="0" smtClean="0">
                <a:solidFill>
                  <a:schemeClr val="tx1"/>
                </a:solidFill>
              </a:rPr>
              <a:t>Bardzo </a:t>
            </a:r>
            <a:r>
              <a:rPr lang="pl-PL" sz="2000" i="1" dirty="0">
                <a:solidFill>
                  <a:schemeClr val="tx1"/>
                </a:solidFill>
              </a:rPr>
              <a:t>pozytywnie odbieram również możliwość przedstawienia przez nas prezentacji dotyczącej produktów turystycznych </a:t>
            </a:r>
            <a:r>
              <a:rPr lang="pl-PL" sz="2000" i="1" dirty="0" smtClean="0">
                <a:solidFill>
                  <a:schemeClr val="tx1"/>
                </a:solidFill>
              </a:rPr>
              <a:t>województwa </a:t>
            </a:r>
            <a:r>
              <a:rPr lang="pl-PL" sz="2000" i="1" dirty="0">
                <a:solidFill>
                  <a:schemeClr val="tx1"/>
                </a:solidFill>
              </a:rPr>
              <a:t>ś</a:t>
            </a:r>
            <a:r>
              <a:rPr lang="pl-PL" sz="2000" i="1" dirty="0" smtClean="0">
                <a:solidFill>
                  <a:schemeClr val="tx1"/>
                </a:solidFill>
              </a:rPr>
              <a:t>więtokrzyskiego</a:t>
            </a:r>
            <a:r>
              <a:rPr lang="pl-PL" sz="2000" i="1" dirty="0">
                <a:solidFill>
                  <a:schemeClr val="tx1"/>
                </a:solidFill>
              </a:rPr>
              <a:t>. </a:t>
            </a:r>
            <a:r>
              <a:rPr lang="pl-PL" sz="2000" i="1" dirty="0" smtClean="0">
                <a:solidFill>
                  <a:schemeClr val="tx1"/>
                </a:solidFill>
              </a:rPr>
              <a:t>Skontaktowało się z nami już kolejni uczestnicy, którzy </a:t>
            </a:r>
            <a:r>
              <a:rPr lang="pl-PL" sz="2000" i="1" dirty="0">
                <a:solidFill>
                  <a:schemeClr val="tx1"/>
                </a:solidFill>
              </a:rPr>
              <a:t>zainteresowani </a:t>
            </a:r>
            <a:r>
              <a:rPr lang="pl-PL" sz="2000" i="1" dirty="0" smtClean="0">
                <a:solidFill>
                  <a:schemeClr val="tx1"/>
                </a:solidFill>
              </a:rPr>
              <a:t>są nawiązywaniem </a:t>
            </a:r>
            <a:r>
              <a:rPr lang="pl-PL" sz="2000" i="1" dirty="0">
                <a:solidFill>
                  <a:schemeClr val="tx1"/>
                </a:solidFill>
              </a:rPr>
              <a:t>z nami </a:t>
            </a:r>
            <a:r>
              <a:rPr lang="pl-PL" sz="2000" i="1" dirty="0" smtClean="0">
                <a:solidFill>
                  <a:schemeClr val="tx1"/>
                </a:solidFill>
              </a:rPr>
              <a:t>współpracy .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2000" i="1" dirty="0" smtClean="0">
                <a:solidFill>
                  <a:schemeClr val="tx1"/>
                </a:solidFill>
              </a:rPr>
              <a:t>(</a:t>
            </a:r>
            <a:r>
              <a:rPr lang="pl-PL" sz="2000" i="1" dirty="0">
                <a:solidFill>
                  <a:schemeClr val="tx1"/>
                </a:solidFill>
              </a:rPr>
              <a:t>LGD Dorzecze Bobrzy, Stowarzyszenie Rozwoju Wsi Świętokrzyskiej)</a:t>
            </a:r>
          </a:p>
          <a:p>
            <a:pPr algn="l" eaLnBrk="1" hangingPunct="1">
              <a:lnSpc>
                <a:spcPct val="80000"/>
              </a:lnSpc>
            </a:pP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18598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62" y="-1"/>
            <a:ext cx="4636342" cy="33569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688"/>
            <a:ext cx="4680416" cy="35103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16" y="3356990"/>
            <a:ext cx="4668014" cy="35010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2" y="-124267"/>
            <a:ext cx="4668012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6592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8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936625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Wizyty studyjne – 7 miejsc do wyboru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b="1" dirty="0" smtClean="0"/>
          </a:p>
        </p:txBody>
      </p:sp>
      <p:sp>
        <p:nvSpPr>
          <p:cNvPr id="24580" name="Podtytuł 9"/>
          <p:cNvSpPr>
            <a:spLocks noGrp="1"/>
          </p:cNvSpPr>
          <p:nvPr>
            <p:ph type="subTitle" idx="1"/>
          </p:nvPr>
        </p:nvSpPr>
        <p:spPr>
          <a:xfrm>
            <a:off x="827089" y="2276475"/>
            <a:ext cx="5530750" cy="2070391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l-PL" sz="2400" dirty="0" smtClean="0">
                <a:solidFill>
                  <a:schemeClr val="tx1"/>
                </a:solidFill>
              </a:rPr>
              <a:t>Cel: Prezentacja </a:t>
            </a:r>
            <a:r>
              <a:rPr lang="pl-PL" sz="2400" dirty="0">
                <a:solidFill>
                  <a:schemeClr val="tx1"/>
                </a:solidFill>
              </a:rPr>
              <a:t>obszarów działania wybranych estońskich </a:t>
            </a:r>
            <a:r>
              <a:rPr lang="pl-PL" sz="2400" dirty="0" smtClean="0">
                <a:solidFill>
                  <a:schemeClr val="tx1"/>
                </a:solidFill>
              </a:rPr>
              <a:t>LGD.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pl-PL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pl-PL" sz="2400" dirty="0" smtClean="0">
                <a:solidFill>
                  <a:schemeClr val="tx1"/>
                </a:solidFill>
              </a:rPr>
              <a:t>Przedstawiciele </a:t>
            </a:r>
            <a:r>
              <a:rPr lang="pl-PL" sz="2400" dirty="0" smtClean="0">
                <a:solidFill>
                  <a:schemeClr val="tx1"/>
                </a:solidFill>
              </a:rPr>
              <a:t>z Polski wzięli udział w wyjeździe pt. „Możliwości turystyczne – lokalnie i autentycznie w regionie </a:t>
            </a:r>
            <a:r>
              <a:rPr lang="pl-PL" sz="2400" dirty="0" err="1" smtClean="0">
                <a:solidFill>
                  <a:schemeClr val="tx1"/>
                </a:solidFill>
              </a:rPr>
              <a:t>Harju</a:t>
            </a:r>
            <a:r>
              <a:rPr lang="pl-PL" sz="2400" dirty="0" smtClean="0">
                <a:solidFill>
                  <a:schemeClr val="tx1"/>
                </a:solidFill>
              </a:rPr>
              <a:t>”.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:\KSOW\NOWY KSOW - 2014-2020\ENRD\LEADER\LEADER Fair w Estonii 2016\zdjęcia\Photos_Tour number 6-20160901T135927Z\Photos_Tour number 6\20160825_145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39" y="1844824"/>
            <a:ext cx="2814798" cy="50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46866"/>
            <a:ext cx="4572000" cy="24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7858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70" y="4205708"/>
            <a:ext cx="4676597" cy="25341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67" y="4156033"/>
            <a:ext cx="4803667" cy="25836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6" y="178777"/>
            <a:ext cx="7246906" cy="379552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127" y="692696"/>
            <a:ext cx="4572000" cy="24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69331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2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8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936625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Rezultaty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b="1" dirty="0" smtClean="0"/>
          </a:p>
        </p:txBody>
      </p:sp>
      <p:sp>
        <p:nvSpPr>
          <p:cNvPr id="24580" name="Podtytuł 9"/>
          <p:cNvSpPr>
            <a:spLocks noGrp="1"/>
          </p:cNvSpPr>
          <p:nvPr>
            <p:ph type="subTitle" idx="1"/>
          </p:nvPr>
        </p:nvSpPr>
        <p:spPr>
          <a:xfrm>
            <a:off x="827088" y="2276475"/>
            <a:ext cx="7705725" cy="3312765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Najlepsze pomysły </a:t>
            </a:r>
            <a:r>
              <a:rPr lang="pl-PL" sz="2000" dirty="0" smtClean="0">
                <a:solidFill>
                  <a:schemeClr val="tx1"/>
                </a:solidFill>
              </a:rPr>
              <a:t>zostaną </a:t>
            </a:r>
            <a:r>
              <a:rPr lang="pl-PL" sz="2000" dirty="0">
                <a:solidFill>
                  <a:schemeClr val="tx1"/>
                </a:solidFill>
              </a:rPr>
              <a:t>zebrane w formie </a:t>
            </a:r>
            <a:r>
              <a:rPr lang="pl-PL" sz="2000" dirty="0" smtClean="0">
                <a:solidFill>
                  <a:schemeClr val="tx1"/>
                </a:solidFill>
              </a:rPr>
              <a:t>raportu. Raport z propozycjami współpracy prezentowanymi podczas warsztatów, wydany przez Estońską Sieć Obszarów Wiejskich, w </a:t>
            </a:r>
            <a:r>
              <a:rPr lang="pl-PL" sz="2000" dirty="0">
                <a:solidFill>
                  <a:schemeClr val="tx1"/>
                </a:solidFill>
              </a:rPr>
              <a:t>języku </a:t>
            </a:r>
            <a:r>
              <a:rPr lang="pl-PL" sz="2000" dirty="0" smtClean="0">
                <a:solidFill>
                  <a:schemeClr val="tx1"/>
                </a:solidFill>
              </a:rPr>
              <a:t>angielskim, zostanie rozesłany do </a:t>
            </a:r>
            <a:r>
              <a:rPr lang="pl-PL" sz="2000" dirty="0" smtClean="0">
                <a:solidFill>
                  <a:schemeClr val="tx1"/>
                </a:solidFill>
              </a:rPr>
              <a:t>uczestników.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Nawiązane bezpośrednie kontakty polskich przedstawicieli LGD i LGR z potencjalnymi partnerami projektów współpracy.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Zebrane oferty współpracy od zagranicznych partnerów zostaną zamieszczone </a:t>
            </a:r>
            <a:r>
              <a:rPr lang="pl-PL" sz="2000" dirty="0">
                <a:solidFill>
                  <a:schemeClr val="tx1"/>
                </a:solidFill>
              </a:rPr>
              <a:t>na portalu KSOW: </a:t>
            </a:r>
            <a:r>
              <a:rPr lang="pl-PL" sz="20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pl-PL" sz="2000" dirty="0" smtClean="0">
                <a:solidFill>
                  <a:schemeClr val="tx1"/>
                </a:solidFill>
                <a:hlinkClick r:id="rId4"/>
              </a:rPr>
              <a:t>ksow.pl/leader-2014-2020/projekty-wspolpracy.html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76236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dirty="0" smtClean="0"/>
              <a:t>Wieczór integracyjno-sieciujący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118596"/>
            <a:ext cx="3967107" cy="29753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923673"/>
            <a:ext cx="3912435" cy="293432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70" y="3644628"/>
            <a:ext cx="3881881" cy="321337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118596"/>
            <a:ext cx="3802583" cy="2851937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09050"/>
            <a:ext cx="3600400" cy="287402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83074"/>
            <a:ext cx="3816424" cy="28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5133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ole tekstowe 3"/>
          <p:cNvSpPr txBox="1">
            <a:spLocks noChangeArrowheads="1"/>
          </p:cNvSpPr>
          <p:nvPr/>
        </p:nvSpPr>
        <p:spPr bwMode="auto">
          <a:xfrm>
            <a:off x="982663" y="1557338"/>
            <a:ext cx="705643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u="sng" dirty="0" smtClean="0">
                <a:latin typeface="Calibri" pitchFamily="34" charset="0"/>
              </a:rPr>
              <a:t>Uczestnicy:</a:t>
            </a:r>
            <a:r>
              <a:rPr lang="pl-PL" sz="2400" dirty="0" smtClean="0">
                <a:latin typeface="Calibri" pitchFamily="34" charset="0"/>
              </a:rPr>
              <a:t> </a:t>
            </a:r>
          </a:p>
          <a:p>
            <a:r>
              <a:rPr lang="pl-PL" sz="2400" dirty="0" smtClean="0">
                <a:latin typeface="Calibri" pitchFamily="34" charset="0"/>
              </a:rPr>
              <a:t>211 przedstawicieli: LGD, LGR, Instytucji Zarządzających, Agencji Płatniczych, sieci </a:t>
            </a:r>
            <a:r>
              <a:rPr lang="pl-PL" sz="2400" dirty="0">
                <a:latin typeface="Calibri" pitchFamily="34" charset="0"/>
              </a:rPr>
              <a:t>obszarów </a:t>
            </a:r>
            <a:r>
              <a:rPr lang="pl-PL" sz="2400" dirty="0" smtClean="0">
                <a:latin typeface="Calibri" pitchFamily="34" charset="0"/>
              </a:rPr>
              <a:t>wiejskich z 16 krajów UE, w tym z krajów basenu </a:t>
            </a:r>
            <a:r>
              <a:rPr lang="pl-PL" sz="2400" dirty="0">
                <a:latin typeface="Calibri" pitchFamily="34" charset="0"/>
              </a:rPr>
              <a:t>Morza Bałtyckiego: Szwecja, Finlandia, Estonia, Łotwa, Litwa, </a:t>
            </a:r>
            <a:r>
              <a:rPr lang="pl-PL" sz="2400" dirty="0" smtClean="0">
                <a:latin typeface="Calibri" pitchFamily="34" charset="0"/>
              </a:rPr>
              <a:t>Dania, Niemcy </a:t>
            </a:r>
            <a:r>
              <a:rPr lang="pl-PL" sz="2400" dirty="0">
                <a:latin typeface="Calibri" pitchFamily="34" charset="0"/>
              </a:rPr>
              <a:t>i </a:t>
            </a:r>
            <a:r>
              <a:rPr lang="pl-PL" sz="2400" dirty="0" smtClean="0">
                <a:latin typeface="Calibri" pitchFamily="34" charset="0"/>
              </a:rPr>
              <a:t>Polska.</a:t>
            </a:r>
            <a:endParaRPr lang="pl-PL" sz="2400" dirty="0" smtClean="0">
              <a:latin typeface="Calibri" pitchFamily="34" charset="0"/>
            </a:endParaRPr>
          </a:p>
          <a:p>
            <a:endParaRPr lang="pl-PL" sz="2400" dirty="0" smtClean="0">
              <a:latin typeface="Calibri" pitchFamily="34" charset="0"/>
            </a:endParaRPr>
          </a:p>
          <a:p>
            <a:r>
              <a:rPr lang="pl-PL" sz="2400" u="sng" dirty="0" smtClean="0">
                <a:latin typeface="+mj-lt"/>
              </a:rPr>
              <a:t>Cel wydarzenia:</a:t>
            </a:r>
          </a:p>
          <a:p>
            <a:pPr>
              <a:buFontTx/>
              <a:buChar char="•"/>
            </a:pPr>
            <a:r>
              <a:rPr lang="pl-PL" sz="2400" dirty="0">
                <a:latin typeface="+mj-lt"/>
              </a:rPr>
              <a:t>Podkreślenie znaczenia współpracy transnarodowej dla rozwoju obszarów wiejskich w Unii Europejskiej</a:t>
            </a:r>
          </a:p>
          <a:p>
            <a:pPr>
              <a:buFontTx/>
              <a:buChar char="•"/>
            </a:pPr>
            <a:r>
              <a:rPr lang="pl-PL" sz="2400" dirty="0">
                <a:latin typeface="+mj-lt"/>
              </a:rPr>
              <a:t>Wsparcie aktywnego poszukiwania partnerów przez </a:t>
            </a:r>
            <a:r>
              <a:rPr lang="pl-PL" sz="2400" dirty="0" smtClean="0">
                <a:latin typeface="+mj-lt"/>
              </a:rPr>
              <a:t>LGD</a:t>
            </a:r>
            <a:endParaRPr lang="pl-PL" sz="2400" dirty="0">
              <a:latin typeface="+mj-lt"/>
            </a:endParaRPr>
          </a:p>
          <a:p>
            <a:endParaRPr lang="pl-PL" sz="2800" dirty="0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0"/>
            <a:ext cx="18589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3933056"/>
            <a:ext cx="8229600" cy="22327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 smtClean="0"/>
              <a:t>Zespół Koordynacji KSOW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Fundacja Programów Pomocy </a:t>
            </a:r>
            <a:br>
              <a:rPr lang="pl-PL" sz="3100" dirty="0" smtClean="0"/>
            </a:br>
            <a:r>
              <a:rPr lang="pl-PL" sz="3100" dirty="0" smtClean="0"/>
              <a:t>dla Rolnictwa FAPA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www.ksow.pl</a:t>
            </a:r>
            <a:endParaRPr lang="pl-PL" b="1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3854557" cy="335699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89908"/>
            <a:ext cx="7429763" cy="55723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"/>
            <a:ext cx="4669203" cy="350190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8" y="-894"/>
            <a:ext cx="4539649" cy="34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5300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ytuł 8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20080"/>
          </a:xfrm>
        </p:spPr>
        <p:txBody>
          <a:bodyPr/>
          <a:lstStyle/>
          <a:p>
            <a:pPr eaLnBrk="1" hangingPunct="1"/>
            <a:r>
              <a:rPr lang="pl-PL" sz="3200" b="1" dirty="0"/>
              <a:t>Główne tematy </a:t>
            </a:r>
            <a:r>
              <a:rPr lang="pl-PL" sz="3200" b="1" dirty="0" smtClean="0"/>
              <a:t>spotkania – sesja plenarna</a:t>
            </a:r>
            <a:endParaRPr lang="pl-PL" sz="3200" b="1" dirty="0"/>
          </a:p>
        </p:txBody>
      </p:sp>
      <p:sp>
        <p:nvSpPr>
          <p:cNvPr id="18436" name="Podtytuł 9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705725" cy="3673127"/>
          </a:xfrm>
        </p:spPr>
        <p:txBody>
          <a:bodyPr/>
          <a:lstStyle/>
          <a:p>
            <a:pPr algn="l" eaLnBrk="1" hangingPunct="1"/>
            <a:r>
              <a:rPr lang="pl-PL" sz="2400" dirty="0" smtClean="0">
                <a:solidFill>
                  <a:schemeClr val="tx1"/>
                </a:solidFill>
              </a:rPr>
              <a:t>Zasady i procedury  realizacji projektów współpracy w ramach LEADER</a:t>
            </a:r>
            <a:r>
              <a:rPr lang="pl-PL" sz="2400" dirty="0">
                <a:solidFill>
                  <a:schemeClr val="tx1"/>
                </a:solidFill>
              </a:rPr>
              <a:t>/ RLKS w </a:t>
            </a:r>
            <a:r>
              <a:rPr lang="pl-PL" sz="2400" dirty="0" smtClean="0">
                <a:solidFill>
                  <a:schemeClr val="tx1"/>
                </a:solidFill>
              </a:rPr>
              <a:t>krajach basenu Morza Bałtyckiego- prezentacje przedstawicieli poszczególnych ministerstw dostępne na stronie </a:t>
            </a:r>
            <a:r>
              <a:rPr lang="en-US" sz="2400" u="sng" dirty="0">
                <a:hlinkClick r:id="rId4"/>
              </a:rPr>
              <a:t>http://maainfo.ee/?</a:t>
            </a:r>
            <a:r>
              <a:rPr lang="en-US" sz="2400" u="sng" dirty="0" smtClean="0">
                <a:hlinkClick r:id="rId4"/>
              </a:rPr>
              <a:t>page=3787</a:t>
            </a:r>
            <a:r>
              <a:rPr lang="pl-PL" sz="2400" u="sng" dirty="0" smtClean="0"/>
              <a:t> </a:t>
            </a:r>
            <a:endParaRPr lang="pl-PL" sz="2400" dirty="0"/>
          </a:p>
          <a:p>
            <a:pPr algn="l" eaLnBrk="1" hangingPunct="1"/>
            <a:endParaRPr lang="pl-PL" sz="24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l-PL" sz="2400" dirty="0" smtClean="0">
                <a:solidFill>
                  <a:schemeClr val="tx1"/>
                </a:solidFill>
              </a:rPr>
              <a:t>Prezentacja z Polski Pani Magdaleny Mach z DROW, </a:t>
            </a:r>
            <a:r>
              <a:rPr lang="pl-PL" sz="2400" dirty="0" err="1" smtClean="0">
                <a:solidFill>
                  <a:schemeClr val="tx1"/>
                </a:solidFill>
              </a:rPr>
              <a:t>MRiRW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l-PL" sz="2400" dirty="0" smtClean="0">
                <a:solidFill>
                  <a:schemeClr val="tx1"/>
                </a:solidFill>
              </a:rPr>
              <a:t>„Projekty współpracy transnarodowej w PROW na lata 2014-2020”.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5366989" cy="445112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04" y="3344746"/>
            <a:ext cx="5670793" cy="42530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72" y="-612087"/>
            <a:ext cx="5275777" cy="395683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04" y="-598259"/>
            <a:ext cx="5275777" cy="39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8119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4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ytuł 8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792088"/>
          </a:xfrm>
        </p:spPr>
        <p:txBody>
          <a:bodyPr/>
          <a:lstStyle/>
          <a:p>
            <a:pPr eaLnBrk="1" hangingPunct="1"/>
            <a:r>
              <a:rPr lang="pl-PL" sz="2800" b="1" dirty="0"/>
              <a:t>Główne tematy </a:t>
            </a:r>
            <a:r>
              <a:rPr lang="pl-PL" sz="2800" b="1" dirty="0" smtClean="0"/>
              <a:t>spotkania – poszukiwanie partnerów</a:t>
            </a:r>
            <a:endParaRPr lang="pl-PL" sz="2800" b="1" dirty="0"/>
          </a:p>
        </p:txBody>
      </p:sp>
      <p:sp>
        <p:nvSpPr>
          <p:cNvPr id="18436" name="Podtytuł 9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705725" cy="4248472"/>
          </a:xfrm>
        </p:spPr>
        <p:txBody>
          <a:bodyPr/>
          <a:lstStyle/>
          <a:p>
            <a:pPr algn="l" eaLnBrk="1" hangingPunct="1"/>
            <a:r>
              <a:rPr lang="pl-PL" sz="2400" dirty="0" smtClean="0">
                <a:solidFill>
                  <a:schemeClr val="tx1"/>
                </a:solidFill>
              </a:rPr>
              <a:t>Poszukiwanie </a:t>
            </a:r>
            <a:r>
              <a:rPr lang="pl-PL" sz="2400" dirty="0">
                <a:solidFill>
                  <a:schemeClr val="tx1"/>
                </a:solidFill>
              </a:rPr>
              <a:t>partnerów </a:t>
            </a:r>
            <a:r>
              <a:rPr lang="pl-PL" sz="2400" dirty="0" smtClean="0">
                <a:solidFill>
                  <a:schemeClr val="tx1"/>
                </a:solidFill>
              </a:rPr>
              <a:t>do projektów współpracy w różnych </a:t>
            </a:r>
            <a:r>
              <a:rPr lang="pl-PL" sz="2400" dirty="0">
                <a:solidFill>
                  <a:schemeClr val="tx1"/>
                </a:solidFill>
              </a:rPr>
              <a:t>obszarach </a:t>
            </a:r>
            <a:r>
              <a:rPr lang="pl-PL" sz="2400" dirty="0" smtClean="0">
                <a:solidFill>
                  <a:schemeClr val="tx1"/>
                </a:solidFill>
              </a:rPr>
              <a:t>tematycznych: </a:t>
            </a:r>
            <a:r>
              <a:rPr lang="pl-PL" sz="2400" dirty="0">
                <a:solidFill>
                  <a:schemeClr val="tx1"/>
                </a:solidFill>
              </a:rPr>
              <a:t>przedsiębiorczość, młodzież, </a:t>
            </a:r>
            <a:r>
              <a:rPr lang="pl-PL" sz="2400" dirty="0" smtClean="0">
                <a:solidFill>
                  <a:schemeClr val="tx1"/>
                </a:solidFill>
              </a:rPr>
              <a:t>kultura, tworzenie sieci kontaktów – forma „</a:t>
            </a:r>
            <a:r>
              <a:rPr lang="pl-PL" sz="2400" dirty="0" err="1" smtClean="0">
                <a:solidFill>
                  <a:schemeClr val="tx1"/>
                </a:solidFill>
              </a:rPr>
              <a:t>speed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dates</a:t>
            </a:r>
            <a:r>
              <a:rPr lang="pl-PL" sz="2400" dirty="0" smtClean="0">
                <a:solidFill>
                  <a:schemeClr val="tx1"/>
                </a:solidFill>
              </a:rPr>
              <a:t>” polegająca na wymianie dyskutujących ze sobą u</a:t>
            </a:r>
            <a:r>
              <a:rPr lang="pl-PL" sz="2400" dirty="0">
                <a:solidFill>
                  <a:schemeClr val="tx1"/>
                </a:solidFill>
              </a:rPr>
              <a:t>czestników co 10 minut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endParaRPr lang="pl-PL" sz="800" dirty="0">
              <a:solidFill>
                <a:schemeClr val="tx1"/>
              </a:solidFill>
            </a:endParaRPr>
          </a:p>
          <a:p>
            <a:pPr algn="l" eaLnBrk="1" hangingPunct="1"/>
            <a:r>
              <a:rPr lang="pl-PL" sz="2000" dirty="0" smtClean="0">
                <a:solidFill>
                  <a:schemeClr val="tx1"/>
                </a:solidFill>
              </a:rPr>
              <a:t>Wrażenia: </a:t>
            </a:r>
            <a:r>
              <a:rPr lang="pl-PL" sz="2000" i="1" dirty="0" smtClean="0">
                <a:solidFill>
                  <a:schemeClr val="tx1"/>
                </a:solidFill>
              </a:rPr>
              <a:t>Udało </a:t>
            </a:r>
            <a:r>
              <a:rPr lang="pl-PL" sz="2000" i="1" dirty="0">
                <a:solidFill>
                  <a:schemeClr val="tx1"/>
                </a:solidFill>
              </a:rPr>
              <a:t>się porozmawiać z kilkoma potencjalnymi partnerami min. ze Szkocji, Estonii, Finlandii, Belgii czy Łotwy. Większość uczestników nie miała jeszcze dokładnie sprecyzowanych projektów i pomysłów, dlatego byli pod wrażeniem prezentowanego przez naszych przedstawicieli projektu pt. „Inkubator Przedsiębiorczości</a:t>
            </a:r>
            <a:r>
              <a:rPr lang="pl-PL" sz="2000" i="1" dirty="0" smtClean="0">
                <a:solidFill>
                  <a:schemeClr val="tx1"/>
                </a:solidFill>
              </a:rPr>
              <a:t>” .</a:t>
            </a:r>
          </a:p>
          <a:p>
            <a:pPr algn="l" eaLnBrk="1" hangingPunct="1"/>
            <a:r>
              <a:rPr lang="pl-PL" sz="2000" i="1" dirty="0" smtClean="0">
                <a:solidFill>
                  <a:schemeClr val="tx1"/>
                </a:solidFill>
              </a:rPr>
              <a:t>(LGD Dorzecze Bobrzy, Stowarzyszenie Rozwoju Wsi Świętokrzyskiej)</a:t>
            </a:r>
          </a:p>
        </p:txBody>
      </p:sp>
    </p:spTree>
    <p:extLst>
      <p:ext uri="{BB962C8B-B14F-4D97-AF65-F5344CB8AC3E}">
        <p14:creationId xmlns:p14="http://schemas.microsoft.com/office/powerpoint/2010/main" val="2404265055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ainfo.ee/public/bank/711/medium/DSC_3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16" y="-340592"/>
            <a:ext cx="5008256" cy="47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ainfo.ee/public/bank/712/medium/DSC_3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4951"/>
            <a:ext cx="4506089" cy="50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34674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ytuł 8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720725"/>
          </a:xfrm>
        </p:spPr>
        <p:txBody>
          <a:bodyPr/>
          <a:lstStyle/>
          <a:p>
            <a:pPr eaLnBrk="1" hangingPunct="1"/>
            <a:r>
              <a:rPr lang="pl-PL" sz="3200" b="1" dirty="0"/>
              <a:t>Główne tematy </a:t>
            </a:r>
            <a:r>
              <a:rPr lang="pl-PL" sz="3200" b="1" dirty="0" smtClean="0"/>
              <a:t>spotkania – stoiska krajowe</a:t>
            </a:r>
            <a:endParaRPr lang="pl-PL" sz="3200" b="1" dirty="0"/>
          </a:p>
        </p:txBody>
      </p:sp>
      <p:sp>
        <p:nvSpPr>
          <p:cNvPr id="18436" name="Podtytuł 9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705725" cy="4033167"/>
          </a:xfrm>
        </p:spPr>
        <p:txBody>
          <a:bodyPr/>
          <a:lstStyle/>
          <a:p>
            <a:pPr algn="l" eaLnBrk="1" hangingPunct="1"/>
            <a:r>
              <a:rPr lang="pl-PL" sz="2400" dirty="0" smtClean="0">
                <a:solidFill>
                  <a:schemeClr val="tx1"/>
                </a:solidFill>
              </a:rPr>
              <a:t>Prezentacja materiałów informacyjno-promocyjnych na stolikach według krajów uczestniczących w wydarzeniu. 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Rozmowy </a:t>
            </a:r>
            <a:r>
              <a:rPr lang="pl-PL" sz="2400" dirty="0" smtClean="0">
                <a:solidFill>
                  <a:schemeClr val="tx1"/>
                </a:solidFill>
              </a:rPr>
              <a:t>z zainteresowanymi.</a:t>
            </a:r>
          </a:p>
          <a:p>
            <a:pPr algn="l" eaLnBrk="1" hangingPunct="1"/>
            <a:endParaRPr 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P:\KSOW\NOWY KSOW - 2014-2020\ENRD\LEADER\LEADER Fair w Estonii 2016\zdjęcia\stoisko_8\IMG_20160824_132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" y="4365104"/>
            <a:ext cx="418293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KSOW\NOWY KSOW - 2014-2020\ENRD\LEADER\LEADER Fair w Estonii 2016\zdjęcia\stoisko_8\P824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86159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5875"/>
            <a:ext cx="3290888" cy="13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ytuł 8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6625"/>
          </a:xfrm>
        </p:spPr>
        <p:txBody>
          <a:bodyPr/>
          <a:lstStyle/>
          <a:p>
            <a:pPr eaLnBrk="1" hangingPunct="1"/>
            <a:r>
              <a:rPr lang="pl-PL" sz="2800" b="1" dirty="0"/>
              <a:t>Główne tematy spotkania </a:t>
            </a:r>
            <a:r>
              <a:rPr lang="pl-PL" sz="2800" b="1" dirty="0" smtClean="0"/>
              <a:t>- 12 warsztatów tematycznych  </a:t>
            </a:r>
          </a:p>
        </p:txBody>
      </p:sp>
      <p:sp>
        <p:nvSpPr>
          <p:cNvPr id="22532" name="Podtytuł 9"/>
          <p:cNvSpPr>
            <a:spLocks noGrp="1"/>
          </p:cNvSpPr>
          <p:nvPr>
            <p:ph type="subTitle" idx="1"/>
          </p:nvPr>
        </p:nvSpPr>
        <p:spPr>
          <a:xfrm>
            <a:off x="827088" y="2420888"/>
            <a:ext cx="7705725" cy="321791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Cel </a:t>
            </a:r>
            <a:r>
              <a:rPr lang="pl-PL" sz="2400" dirty="0">
                <a:solidFill>
                  <a:schemeClr val="tx1"/>
                </a:solidFill>
              </a:rPr>
              <a:t>warsztatu: poszukiwanie dobrych pomysłów na projekty współpracy oraz </a:t>
            </a:r>
            <a:r>
              <a:rPr lang="pl-PL" sz="2400" dirty="0" smtClean="0">
                <a:solidFill>
                  <a:schemeClr val="tx1"/>
                </a:solidFill>
              </a:rPr>
              <a:t>nawiązywanie </a:t>
            </a:r>
            <a:r>
              <a:rPr lang="pl-PL" sz="2400" dirty="0">
                <a:solidFill>
                  <a:schemeClr val="tx1"/>
                </a:solidFill>
              </a:rPr>
              <a:t>nowych </a:t>
            </a:r>
            <a:r>
              <a:rPr lang="pl-PL" sz="2400" dirty="0" smtClean="0">
                <a:solidFill>
                  <a:schemeClr val="tx1"/>
                </a:solidFill>
              </a:rPr>
              <a:t>kontaktów we wskazanym obszarze tematycznym.</a:t>
            </a:r>
            <a:endParaRPr lang="pl-PL" sz="2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l-PL" sz="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l-PL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Prezentacje 2 przykładów projektów z różnych krajów, które zainspirowały uczestników do dyskusji i wymiany doświadczeń. </a:t>
            </a:r>
          </a:p>
          <a:p>
            <a:pPr algn="l">
              <a:spcBef>
                <a:spcPts val="0"/>
              </a:spcBef>
            </a:pPr>
            <a:endParaRPr lang="pl-PL" sz="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l-PL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693</Words>
  <Application>Microsoft Office PowerPoint</Application>
  <PresentationFormat>Pokaz na ekranie (4:3)</PresentationFormat>
  <Paragraphs>69</Paragraphs>
  <Slides>20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Prezentacja programu PowerPoint</vt:lpstr>
      <vt:lpstr>Prezentacja programu PowerPoint</vt:lpstr>
      <vt:lpstr>Główne tematy spotkania – sesja plenarna</vt:lpstr>
      <vt:lpstr>Prezentacja programu PowerPoint</vt:lpstr>
      <vt:lpstr>Główne tematy spotkania – poszukiwanie partnerów</vt:lpstr>
      <vt:lpstr>Prezentacja programu PowerPoint</vt:lpstr>
      <vt:lpstr>Główne tematy spotkania – stoiska krajowe</vt:lpstr>
      <vt:lpstr>Główne tematy spotkania - 12 warsztatów tematycznych  </vt:lpstr>
      <vt:lpstr>Warsztaty z udziałem przedstawicieli z Polski. Temat warsztatu Turystyka wiejska</vt:lpstr>
      <vt:lpstr>Prezentacja programu PowerPoint</vt:lpstr>
      <vt:lpstr>Warsztaty z udziałem przedstawicieli z Polski. Temat warsztatu Walory przyrodnicze</vt:lpstr>
      <vt:lpstr>Prezentacja programu PowerPoint</vt:lpstr>
      <vt:lpstr>Zakończenie spotkania i podziękowania </vt:lpstr>
      <vt:lpstr>Prezentacja programu PowerPoint</vt:lpstr>
      <vt:lpstr>Wizyty studyjne – 7 miejsc do wyboru </vt:lpstr>
      <vt:lpstr>Prezentacja programu PowerPoint</vt:lpstr>
      <vt:lpstr>Rezultaty </vt:lpstr>
      <vt:lpstr>Wieczór integracyjno-sieciujący</vt:lpstr>
      <vt:lpstr> Zespół Koordynacji KSOW Fundacja Programów Pomocy  dla Rolnictwa FAPA www.ksow.pl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Kuba</dc:creator>
  <cp:lastModifiedBy>Agata Markuszewska</cp:lastModifiedBy>
  <cp:revision>257</cp:revision>
  <cp:lastPrinted>2016-06-09T14:49:42Z</cp:lastPrinted>
  <dcterms:created xsi:type="dcterms:W3CDTF">2011-12-18T14:34:09Z</dcterms:created>
  <dcterms:modified xsi:type="dcterms:W3CDTF">2016-09-15T15:11:11Z</dcterms:modified>
</cp:coreProperties>
</file>