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69" r:id="rId2"/>
    <p:sldId id="271" r:id="rId3"/>
    <p:sldId id="272" r:id="rId4"/>
    <p:sldId id="273" r:id="rId5"/>
    <p:sldId id="275" r:id="rId6"/>
    <p:sldId id="274" r:id="rId7"/>
    <p:sldId id="256" r:id="rId8"/>
    <p:sldId id="262" r:id="rId9"/>
    <p:sldId id="276" r:id="rId10"/>
  </p:sldIdLst>
  <p:sldSz cx="12192000" cy="6858000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46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08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287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0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285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61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09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21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34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AE98F3-C802-4EF2-82F3-42FC086307CF}" type="datetimeFigureOut">
              <a:rPr lang="pl-PL" smtClean="0"/>
              <a:pPr/>
              <a:t>2016-09-19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D7DC376-B1CA-43CC-9D2B-24F97918E7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03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854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39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924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9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56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16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76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AE98F3-C802-4EF2-82F3-42FC086307CF}" type="datetimeFigureOut">
              <a:rPr lang="pl-PL" smtClean="0"/>
              <a:t>2016-09-19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DC376-B1CA-43CC-9D2B-24F97918E7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039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wmf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wmf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wmf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RKCQlN06ClE&amp;feature=youtu.be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26988"/>
            <a:ext cx="12192000" cy="1549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915" y="2748107"/>
            <a:ext cx="10515600" cy="1325563"/>
          </a:xfrm>
        </p:spPr>
        <p:txBody>
          <a:bodyPr/>
          <a:lstStyle/>
          <a:p>
            <a:pPr algn="ctr"/>
            <a:r>
              <a:rPr lang="pl-PL" sz="4800" b="1" dirty="0" smtClean="0">
                <a:solidFill>
                  <a:srgbClr val="FFFF99"/>
                </a:solidFill>
              </a:rPr>
              <a:t>Grupa tematyczna ds. podejścia LEADER</a:t>
            </a:r>
            <a:r>
              <a:rPr lang="pl-PL" sz="4800" dirty="0" smtClean="0">
                <a:solidFill>
                  <a:srgbClr val="FFFF99"/>
                </a:solidFill>
              </a:rPr>
              <a:t>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000" dirty="0" smtClean="0"/>
              <a:t>przy Grupie roboczej ds. KSOW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/>
              <a:t/>
            </a:r>
            <a:br>
              <a:rPr lang="pl-PL" sz="4800" dirty="0"/>
            </a:br>
            <a:r>
              <a:rPr lang="pl-PL" sz="3600" dirty="0" smtClean="0"/>
              <a:t>19.09.2016, Warszawa</a:t>
            </a:r>
            <a:endParaRPr lang="pl-PL" sz="4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8" y="157163"/>
            <a:ext cx="1727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44" y="215900"/>
            <a:ext cx="10779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705" y="72231"/>
            <a:ext cx="21050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340262"/>
              </p:ext>
            </p:extLst>
          </p:nvPr>
        </p:nvGraphicFramePr>
        <p:xfrm>
          <a:off x="6456720" y="215900"/>
          <a:ext cx="1538008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orelDRAW" r:id="rId6" imgW="825627" imgH="783539" progId="CorelDRAW.Graphic.9">
                  <p:embed/>
                </p:oleObj>
              </mc:Choice>
              <mc:Fallback>
                <p:oleObj name="CorelDRAW" r:id="rId6" imgW="825627" imgH="783539" progId="CorelDRAW.Graphic.9">
                  <p:embed/>
                  <p:pic>
                    <p:nvPicPr>
                      <p:cNvPr id="7175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720" y="215900"/>
                        <a:ext cx="1538008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16" y="222250"/>
            <a:ext cx="273685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Znalezione obrazy dla zapytania ks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71" y="89552"/>
            <a:ext cx="1245317" cy="124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zawartości 2"/>
          <p:cNvSpPr>
            <a:spLocks noGrp="1"/>
          </p:cNvSpPr>
          <p:nvPr>
            <p:ph idx="1"/>
          </p:nvPr>
        </p:nvSpPr>
        <p:spPr>
          <a:xfrm>
            <a:off x="1057130" y="1484746"/>
            <a:ext cx="8946541" cy="4195481"/>
          </a:xfrm>
        </p:spPr>
        <p:txBody>
          <a:bodyPr/>
          <a:lstStyle/>
          <a:p>
            <a:pPr marL="549275"/>
            <a:r>
              <a:rPr lang="pl-PL" altLang="pl-PL" sz="2800" dirty="0"/>
              <a:t>3161 projektów zgłoszonych do konkursów we wszystkich 15 LGD</a:t>
            </a:r>
          </a:p>
          <a:p>
            <a:pPr marL="549275"/>
            <a:r>
              <a:rPr lang="pl-PL" altLang="pl-PL" sz="2800" dirty="0"/>
              <a:t>lata 2009-2014</a:t>
            </a:r>
          </a:p>
          <a:p>
            <a:pPr marL="549275"/>
            <a:endParaRPr lang="pl-PL" altLang="pl-PL" dirty="0" smtClean="0"/>
          </a:p>
        </p:txBody>
      </p:sp>
      <p:sp>
        <p:nvSpPr>
          <p:cNvPr id="75779" name="pole tekstowe 5"/>
          <p:cNvSpPr txBox="1">
            <a:spLocks noChangeArrowheads="1"/>
          </p:cNvSpPr>
          <p:nvPr/>
        </p:nvSpPr>
        <p:spPr bwMode="auto">
          <a:xfrm>
            <a:off x="6759993" y="3157899"/>
            <a:ext cx="8675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/>
              <a:t>Źródło: badanie własne, </a:t>
            </a:r>
            <a:r>
              <a:rPr lang="pl-PL" altLang="pl-PL" sz="1800" dirty="0" err="1"/>
              <a:t>M.Surmacz</a:t>
            </a:r>
            <a:r>
              <a:rPr lang="pl-PL" altLang="pl-PL" sz="1800" dirty="0"/>
              <a:t>, </a:t>
            </a:r>
            <a:r>
              <a:rPr lang="pl-PL" altLang="pl-PL" sz="1800" dirty="0" err="1"/>
              <a:t>W.Magryś</a:t>
            </a:r>
            <a:endParaRPr lang="pl-PL" altLang="pl-PL" sz="1800" dirty="0"/>
          </a:p>
        </p:txBody>
      </p:sp>
      <p:sp>
        <p:nvSpPr>
          <p:cNvPr id="75780" name="Tytuł 1"/>
          <p:cNvSpPr>
            <a:spLocks noGrp="1"/>
          </p:cNvSpPr>
          <p:nvPr>
            <p:ph type="title"/>
          </p:nvPr>
        </p:nvSpPr>
        <p:spPr>
          <a:xfrm>
            <a:off x="387927" y="188913"/>
            <a:ext cx="10029249" cy="1143000"/>
          </a:xfrm>
        </p:spPr>
        <p:txBody>
          <a:bodyPr/>
          <a:lstStyle/>
          <a:p>
            <a:r>
              <a:rPr lang="pl-PL" altLang="pl-PL" sz="3600" dirty="0">
                <a:solidFill>
                  <a:srgbClr val="FFFF99"/>
                </a:solidFill>
              </a:rPr>
              <a:t>Badanie wnioskodawców </a:t>
            </a:r>
            <a:r>
              <a:rPr lang="pl-PL" altLang="pl-PL" sz="3600" dirty="0" smtClean="0">
                <a:solidFill>
                  <a:srgbClr val="FFFF99"/>
                </a:solidFill>
              </a:rPr>
              <a:t>„Małych projektów”, </a:t>
            </a:r>
            <a:r>
              <a:rPr lang="pl-PL" altLang="pl-PL" sz="3600" dirty="0">
                <a:solidFill>
                  <a:schemeClr val="tx1"/>
                </a:solidFill>
              </a:rPr>
              <a:t>PROW 2007-2013, woj. śląskie 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" y="3623253"/>
            <a:ext cx="12192000" cy="33317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7578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15" y="3797444"/>
            <a:ext cx="9141982" cy="298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1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 descr="Wy&amp;sacute;wietlanie Art_nr8_Ryc.2. Wnioskodawcy wg sektorów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6803" name="AutoShape 4" descr="Wy&amp;sacute;wietlanie Art_nr8_Ryc.2. Wnioskodawcy wg sektorów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6804" name="pole tekstowe 5"/>
          <p:cNvSpPr txBox="1">
            <a:spLocks noChangeArrowheads="1"/>
          </p:cNvSpPr>
          <p:nvPr/>
        </p:nvSpPr>
        <p:spPr bwMode="auto">
          <a:xfrm>
            <a:off x="9237" y="6202652"/>
            <a:ext cx="378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/>
              <a:t>Źródło: badanie własne, </a:t>
            </a:r>
            <a:r>
              <a:rPr lang="pl-PL" altLang="pl-PL" sz="1800" dirty="0" err="1"/>
              <a:t>M.Surmacz</a:t>
            </a:r>
            <a:r>
              <a:rPr lang="pl-PL" altLang="pl-PL" sz="1800" dirty="0"/>
              <a:t>, </a:t>
            </a:r>
            <a:r>
              <a:rPr lang="pl-PL" altLang="pl-PL" sz="1800" dirty="0" err="1"/>
              <a:t>W.Magryś</a:t>
            </a:r>
            <a:endParaRPr lang="pl-PL" altLang="pl-PL" sz="1800" dirty="0"/>
          </a:p>
        </p:txBody>
      </p:sp>
      <p:sp>
        <p:nvSpPr>
          <p:cNvPr id="76805" name="Tytuł 1"/>
          <p:cNvSpPr>
            <a:spLocks noGrp="1"/>
          </p:cNvSpPr>
          <p:nvPr>
            <p:ph type="title"/>
          </p:nvPr>
        </p:nvSpPr>
        <p:spPr>
          <a:xfrm>
            <a:off x="175492" y="188913"/>
            <a:ext cx="3617768" cy="1143000"/>
          </a:xfrm>
        </p:spPr>
        <p:txBody>
          <a:bodyPr/>
          <a:lstStyle/>
          <a:p>
            <a:r>
              <a:rPr lang="pl-PL" altLang="pl-PL" sz="3600" dirty="0">
                <a:solidFill>
                  <a:srgbClr val="FFFF99"/>
                </a:solidFill>
              </a:rPr>
              <a:t>Badanie wnioskodawców </a:t>
            </a:r>
            <a:r>
              <a:rPr lang="pl-PL" altLang="pl-PL" sz="3600" dirty="0" smtClean="0">
                <a:solidFill>
                  <a:srgbClr val="FFFF99"/>
                </a:solidFill>
              </a:rPr>
              <a:t>„Małych projektów”, </a:t>
            </a:r>
            <a:r>
              <a:rPr lang="pl-PL" altLang="pl-PL" sz="3600" dirty="0"/>
              <a:t>PROW 2007-2013, woj. śląskie  </a:t>
            </a:r>
          </a:p>
        </p:txBody>
      </p:sp>
      <p:sp>
        <p:nvSpPr>
          <p:cNvPr id="8" name="Prostokąt 7"/>
          <p:cNvSpPr/>
          <p:nvPr/>
        </p:nvSpPr>
        <p:spPr>
          <a:xfrm>
            <a:off x="3793259" y="7938"/>
            <a:ext cx="8398742" cy="68500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7680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469" y="188912"/>
            <a:ext cx="8271673" cy="620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8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26988"/>
            <a:ext cx="12192000" cy="1549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915" y="2748107"/>
            <a:ext cx="10515600" cy="1325563"/>
          </a:xfrm>
        </p:spPr>
        <p:txBody>
          <a:bodyPr/>
          <a:lstStyle/>
          <a:p>
            <a:pPr algn="ctr"/>
            <a:r>
              <a:rPr lang="pl-PL" sz="4800" b="1" dirty="0" smtClean="0">
                <a:solidFill>
                  <a:srgbClr val="FFFF99"/>
                </a:solidFill>
              </a:rPr>
              <a:t>Grupa tematyczna ds. podejścia LEADER</a:t>
            </a:r>
            <a:r>
              <a:rPr lang="pl-PL" sz="4800" dirty="0" smtClean="0">
                <a:solidFill>
                  <a:srgbClr val="FFFF99"/>
                </a:solidFill>
              </a:rPr>
              <a:t>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000" dirty="0" smtClean="0"/>
              <a:t>przy Grupie roboczej ds. KSOW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/>
              <a:t/>
            </a:r>
            <a:br>
              <a:rPr lang="pl-PL" sz="4800" dirty="0"/>
            </a:br>
            <a:r>
              <a:rPr lang="pl-PL" sz="3600" dirty="0" smtClean="0"/>
              <a:t>19.09.2016, Warszawa</a:t>
            </a:r>
            <a:endParaRPr lang="pl-PL" sz="4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8" y="157163"/>
            <a:ext cx="1727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44" y="215900"/>
            <a:ext cx="10779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705" y="72231"/>
            <a:ext cx="21050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iekt 1"/>
          <p:cNvGraphicFramePr>
            <a:graphicFrameLocks noChangeAspect="1"/>
          </p:cNvGraphicFramePr>
          <p:nvPr/>
        </p:nvGraphicFramePr>
        <p:xfrm>
          <a:off x="6456720" y="215900"/>
          <a:ext cx="1538008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orelDRAW" r:id="rId6" imgW="825627" imgH="783539" progId="CorelDRAW.Graphic.9">
                  <p:embed/>
                </p:oleObj>
              </mc:Choice>
              <mc:Fallback>
                <p:oleObj name="CorelDRAW" r:id="rId6" imgW="825627" imgH="783539" progId="CorelDRAW.Graphic.9">
                  <p:embed/>
                  <p:pic>
                    <p:nvPicPr>
                      <p:cNvPr id="8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720" y="215900"/>
                        <a:ext cx="1538008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16" y="222250"/>
            <a:ext cx="273685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Znalezione obrazy dla zapytania ks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71" y="89552"/>
            <a:ext cx="1245317" cy="124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-9099"/>
            <a:ext cx="6060487" cy="1400530"/>
          </a:xfrm>
        </p:spPr>
        <p:txBody>
          <a:bodyPr/>
          <a:lstStyle/>
          <a:p>
            <a:r>
              <a:rPr lang="pl-PL" dirty="0" smtClean="0">
                <a:solidFill>
                  <a:srgbClr val="FFFF99"/>
                </a:solidFill>
              </a:rPr>
              <a:t>Konkursy – pośredni RLKS woj. śląskie</a:t>
            </a:r>
            <a:endParaRPr lang="pl-PL" dirty="0">
              <a:solidFill>
                <a:srgbClr val="FFFF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51709"/>
            <a:ext cx="6706598" cy="514465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pl-PL" dirty="0" smtClean="0"/>
              <a:t>Trwające aktualnie:</a:t>
            </a:r>
          </a:p>
          <a:p>
            <a:pPr lvl="1"/>
            <a:r>
              <a:rPr lang="pl-PL" dirty="0" smtClean="0"/>
              <a:t>9.1.4 (EFS) – </a:t>
            </a:r>
            <a:r>
              <a:rPr lang="pl-PL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Wzmacnianie potencjału społeczno-zawodowego społeczności lokalnych </a:t>
            </a:r>
            <a:r>
              <a:rPr lang="pl-PL" dirty="0"/>
              <a:t>- wsparcie działań wynikających z LSR obejmujących obszary wiejskie i </a:t>
            </a:r>
            <a:r>
              <a:rPr lang="pl-PL" dirty="0" smtClean="0"/>
              <a:t>rybackie</a:t>
            </a:r>
            <a:endParaRPr lang="pl-PL" dirty="0"/>
          </a:p>
          <a:p>
            <a:pPr lvl="1"/>
            <a:r>
              <a:rPr lang="pl-PL" dirty="0"/>
              <a:t>9.2.4 </a:t>
            </a:r>
            <a:r>
              <a:rPr lang="pl-PL" dirty="0" smtClean="0"/>
              <a:t>(EFS) – </a:t>
            </a:r>
            <a:r>
              <a:rPr lang="pl-PL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Rozwój usług społecznych </a:t>
            </a:r>
            <a:r>
              <a:rPr lang="pl-PL" dirty="0"/>
              <a:t>- wsparcie działań wynikających z LSR obejmujących obszary wiejskie i rybackie</a:t>
            </a:r>
          </a:p>
          <a:p>
            <a:pPr lvl="1"/>
            <a:r>
              <a:rPr lang="pl-PL" dirty="0"/>
              <a:t>10.2.4 </a:t>
            </a:r>
            <a:r>
              <a:rPr lang="pl-PL" dirty="0" smtClean="0"/>
              <a:t>(EFRR) </a:t>
            </a:r>
            <a:r>
              <a:rPr lang="pl-PL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– </a:t>
            </a:r>
            <a:r>
              <a:rPr lang="pl-PL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Rozwój mieszkalnictwa socjalnego, wspomaganego i chronionego oraz infrastruktury usług </a:t>
            </a:r>
            <a:r>
              <a:rPr lang="pl-PL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społecznych</a:t>
            </a:r>
            <a:r>
              <a:rPr lang="pl-PL" dirty="0" smtClean="0"/>
              <a:t> – </a:t>
            </a:r>
            <a:r>
              <a:rPr lang="pl-PL" dirty="0"/>
              <a:t>wsparcie działań wynikających z LSR obejmujących obszary wiejskie i rybackie </a:t>
            </a:r>
            <a:endParaRPr lang="pl-PL" dirty="0"/>
          </a:p>
          <a:p>
            <a:pPr marL="457200" lvl="1" indent="0">
              <a:buNone/>
            </a:pPr>
            <a:r>
              <a:rPr lang="pl-PL" dirty="0" smtClean="0"/>
              <a:t>W przyszłości:</a:t>
            </a:r>
          </a:p>
          <a:p>
            <a:pPr lvl="1"/>
            <a:r>
              <a:rPr lang="pl-PL" dirty="0"/>
              <a:t>10.3.5 </a:t>
            </a:r>
            <a:r>
              <a:rPr lang="pl-PL" dirty="0" smtClean="0"/>
              <a:t>(EFRR) – </a:t>
            </a:r>
            <a:r>
              <a:rPr lang="pl-PL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Rewitalizacja obszarów zdegradowanych </a:t>
            </a:r>
            <a:r>
              <a:rPr lang="pl-PL" dirty="0"/>
              <a:t>– wsparcie działań wynikających z LSR obejmujących obszary wiejskie i rybackie</a:t>
            </a:r>
          </a:p>
          <a:p>
            <a:pPr lvl="1"/>
            <a:r>
              <a:rPr lang="pl-PL" dirty="0"/>
              <a:t>7.1.3 </a:t>
            </a:r>
            <a:r>
              <a:rPr lang="pl-PL" dirty="0" smtClean="0"/>
              <a:t>(EFS) – </a:t>
            </a:r>
            <a:r>
              <a:rPr lang="pl-PL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Poprawa zdolności do zatrudnienia osób poszukujących pracy i pozostających bez zatrudnienia</a:t>
            </a:r>
          </a:p>
          <a:p>
            <a:pPr lvl="1"/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7" y="-1256144"/>
            <a:ext cx="7610764" cy="81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26988"/>
            <a:ext cx="12192000" cy="1549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915" y="2748107"/>
            <a:ext cx="10515600" cy="1325563"/>
          </a:xfrm>
        </p:spPr>
        <p:txBody>
          <a:bodyPr/>
          <a:lstStyle/>
          <a:p>
            <a:pPr algn="ctr"/>
            <a:r>
              <a:rPr lang="pl-PL" sz="4800" b="1" dirty="0" smtClean="0">
                <a:solidFill>
                  <a:srgbClr val="FFFF99"/>
                </a:solidFill>
              </a:rPr>
              <a:t>Grupa tematyczna ds. podejścia LEADER</a:t>
            </a:r>
            <a:r>
              <a:rPr lang="pl-PL" sz="4800" dirty="0" smtClean="0">
                <a:solidFill>
                  <a:srgbClr val="FFFF99"/>
                </a:solidFill>
              </a:rPr>
              <a:t>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000" dirty="0" smtClean="0"/>
              <a:t>przy Grupie roboczej ds. KSOW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/>
              <a:t/>
            </a:r>
            <a:br>
              <a:rPr lang="pl-PL" sz="4800" dirty="0"/>
            </a:br>
            <a:r>
              <a:rPr lang="pl-PL" sz="3600" dirty="0" smtClean="0"/>
              <a:t>19.09.2016, Warszawa</a:t>
            </a:r>
            <a:endParaRPr lang="pl-PL" sz="4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8" y="157163"/>
            <a:ext cx="1727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44" y="215900"/>
            <a:ext cx="10779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705" y="72231"/>
            <a:ext cx="21050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iekt 1"/>
          <p:cNvGraphicFramePr>
            <a:graphicFrameLocks noChangeAspect="1"/>
          </p:cNvGraphicFramePr>
          <p:nvPr/>
        </p:nvGraphicFramePr>
        <p:xfrm>
          <a:off x="6456720" y="215900"/>
          <a:ext cx="1538008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orelDRAW" r:id="rId6" imgW="825627" imgH="783539" progId="CorelDRAW.Graphic.9">
                  <p:embed/>
                </p:oleObj>
              </mc:Choice>
              <mc:Fallback>
                <p:oleObj name="CorelDRAW" r:id="rId6" imgW="825627" imgH="783539" progId="CorelDRAW.Graphic.9">
                  <p:embed/>
                  <p:pic>
                    <p:nvPicPr>
                      <p:cNvPr id="8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720" y="215900"/>
                        <a:ext cx="1538008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16" y="222250"/>
            <a:ext cx="273685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Znalezione obrazy dla zapytania ks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71" y="89552"/>
            <a:ext cx="1245317" cy="124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3269818"/>
            <a:ext cx="11028653" cy="1400530"/>
          </a:xfrm>
        </p:spPr>
        <p:txBody>
          <a:bodyPr/>
          <a:lstStyle/>
          <a:p>
            <a:pPr algn="ctr"/>
            <a:r>
              <a:rPr lang="pl-PL" sz="5400" dirty="0" smtClean="0"/>
              <a:t>Dziękuję za uwagę!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425060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4627</TotalTime>
  <Words>188</Words>
  <Application>Microsoft Office PowerPoint</Application>
  <PresentationFormat>Panoramiczny</PresentationFormat>
  <Paragraphs>18</Paragraphs>
  <Slides>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Jon</vt:lpstr>
      <vt:lpstr>CorelDRAW</vt:lpstr>
      <vt:lpstr>Grupa tematyczna ds. podejścia LEADER  przy Grupie roboczej ds. KSOW  19.09.2016, Warszawa</vt:lpstr>
      <vt:lpstr>Badanie wnioskodawców „Małych projektów”, PROW 2007-2013, woj. śląskie  </vt:lpstr>
      <vt:lpstr>Badanie wnioskodawców „Małych projektów”, PROW 2007-2013, woj. śląskie  </vt:lpstr>
      <vt:lpstr>Grupa tematyczna ds. podejścia LEADER  przy Grupie roboczej ds. KSOW  19.09.2016, Warszawa</vt:lpstr>
      <vt:lpstr>Konkursy – pośredni RLKS woj. śląskie</vt:lpstr>
      <vt:lpstr>Grupa tematyczna ds. podejścia LEADER  przy Grupie roboczej ds. KSOW  19.09.2016, Warszawa</vt:lpstr>
      <vt:lpstr>Prezentacja programu PowerPoint</vt:lpstr>
      <vt:lpstr>Prezentacja programu PowerPoint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WM</dc:creator>
  <cp:lastModifiedBy>WM</cp:lastModifiedBy>
  <cp:revision>20</cp:revision>
  <cp:lastPrinted>2016-09-05T07:10:31Z</cp:lastPrinted>
  <dcterms:created xsi:type="dcterms:W3CDTF">2016-09-01T18:48:26Z</dcterms:created>
  <dcterms:modified xsi:type="dcterms:W3CDTF">2016-09-19T06:31:55Z</dcterms:modified>
</cp:coreProperties>
</file>