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394" r:id="rId2"/>
    <p:sldId id="512" r:id="rId3"/>
    <p:sldId id="513" r:id="rId4"/>
    <p:sldId id="519" r:id="rId5"/>
    <p:sldId id="520" r:id="rId6"/>
    <p:sldId id="514" r:id="rId7"/>
    <p:sldId id="515" r:id="rId8"/>
    <p:sldId id="521" r:id="rId9"/>
    <p:sldId id="516" r:id="rId10"/>
    <p:sldId id="517" r:id="rId11"/>
    <p:sldId id="518" r:id="rId12"/>
    <p:sldId id="522" r:id="rId13"/>
    <p:sldId id="523" r:id="rId14"/>
    <p:sldId id="524" r:id="rId15"/>
    <p:sldId id="511" r:id="rId16"/>
  </p:sldIdLst>
  <p:sldSz cx="9144000" cy="6858000" type="screen4x3"/>
  <p:notesSz cx="6797675" cy="9926638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3937"/>
    <a:srgbClr val="000099"/>
    <a:srgbClr val="C0535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684" autoAdjust="0"/>
    <p:restoredTop sz="86381" autoAdjust="0"/>
  </p:normalViewPr>
  <p:slideViewPr>
    <p:cSldViewPr>
      <p:cViewPr varScale="1">
        <p:scale>
          <a:sx n="117" d="100"/>
          <a:sy n="117" d="100"/>
        </p:scale>
        <p:origin x="-145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958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1098" y="0"/>
            <a:ext cx="2944958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4C343EAC-ED66-4E31-86FF-713202AA9F04}" type="datetimeFigureOut">
              <a:rPr lang="pl-PL"/>
              <a:pPr>
                <a:defRPr/>
              </a:pPr>
              <a:t>2016-09-16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8242"/>
            <a:ext cx="2944958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1098" y="9428242"/>
            <a:ext cx="2944958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E6436905-204E-4BE8-A027-980370DEB3D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398754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958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1098" y="0"/>
            <a:ext cx="2944958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6C4F105D-500A-4C1E-AD48-D90BE16A558F}" type="datetimeFigureOut">
              <a:rPr lang="pl-PL"/>
              <a:pPr>
                <a:defRPr/>
              </a:pPr>
              <a:t>2016-09-16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 smtClean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606" y="4714122"/>
            <a:ext cx="5438464" cy="44680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242"/>
            <a:ext cx="2944958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1098" y="9428242"/>
            <a:ext cx="2944958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9E88C8EF-9FD2-44B3-B863-1B77502882A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398572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gi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gif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6" descr="Kasia z wysypką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7" descr="Leader 07-1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00513" y="5224463"/>
            <a:ext cx="942975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az 8" descr="MRiRW[1].jp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3663" y="5259388"/>
            <a:ext cx="987425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E:\Moje obrazy\Logotypy\Europe.jp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3350" y="5259388"/>
            <a:ext cx="13255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42844" y="1357298"/>
            <a:ext cx="8858312" cy="2286016"/>
          </a:xfrm>
        </p:spPr>
        <p:txBody>
          <a:bodyPr>
            <a:normAutofit/>
          </a:bodyPr>
          <a:lstStyle>
            <a:lvl1pPr>
              <a:defRPr sz="4800" b="1"/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57290" y="5715016"/>
            <a:ext cx="6400800" cy="60959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rgbClr val="00206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Kliknij, aby edytować styl wzorca podtytułu</a:t>
            </a:r>
            <a:endParaRPr lang="pl-PL" dirty="0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sz="quarter" idx="13"/>
          </p:nvPr>
        </p:nvSpPr>
        <p:spPr>
          <a:xfrm>
            <a:off x="142844" y="3786190"/>
            <a:ext cx="8858312" cy="1000132"/>
          </a:xfrm>
        </p:spPr>
        <p:txBody>
          <a:bodyPr/>
          <a:lstStyle>
            <a:lvl1pPr algn="ctr">
              <a:buNone/>
              <a:defRPr sz="2000"/>
            </a:lvl1pPr>
            <a:lvl5pPr>
              <a:buNone/>
              <a:defRPr/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9" name="Symbol zastępczy daty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B30A78-E5E0-432A-A125-09A09E9CD3A9}" type="datetimeFigureOut">
              <a:rPr lang="pl-PL"/>
              <a:pPr>
                <a:defRPr/>
              </a:pPr>
              <a:t>2016-09-16</a:t>
            </a:fld>
            <a:endParaRPr lang="pl-PL"/>
          </a:p>
        </p:txBody>
      </p:sp>
      <p:sp>
        <p:nvSpPr>
          <p:cNvPr id="10" name="Symbol zastępczy stopki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1" name="Symbol zastępczy numeru slajdu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4B182-A512-4CFE-B7FA-88676D72484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53EFCB-6C6A-4B8C-8B19-2101C4722830}" type="datetimeFigureOut">
              <a:rPr lang="pl-PL"/>
              <a:pPr>
                <a:defRPr/>
              </a:pPr>
              <a:t>2016-09-16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B693B2-BF85-4863-B949-264EF9E4EA8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smtClean="0"/>
              <a:t>Kliknij ikonę, aby dodać obraz</a:t>
            </a:r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CD74C-6A4F-4A2C-8173-1E260840316A}" type="datetimeFigureOut">
              <a:rPr lang="pl-PL"/>
              <a:pPr>
                <a:defRPr/>
              </a:pPr>
              <a:t>2016-09-16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F4E26-6D2E-4C4E-9903-CFDD9A28B24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0CC1E-5B61-4B7E-B01B-336649133A87}" type="datetimeFigureOut">
              <a:rPr lang="pl-PL"/>
              <a:pPr>
                <a:defRPr/>
              </a:pPr>
              <a:t>2016-09-16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0BE03-8137-40B7-B4C3-59EEE04283C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F0046-A155-4927-B72C-01B2004813C7}" type="datetimeFigureOut">
              <a:rPr lang="pl-PL"/>
              <a:pPr>
                <a:defRPr/>
              </a:pPr>
              <a:t>2016-09-16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87034E-339C-4FE5-A99B-ACCD1CFBB43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6" descr="end.JPG"/>
          <p:cNvPicPr>
            <a:picLocks noChangeAspect="1"/>
          </p:cNvPicPr>
          <p:nvPr userDrawn="1"/>
        </p:nvPicPr>
        <p:blipFill>
          <a:blip r:embed="rId2" cstate="print"/>
          <a:srcRect r="6667"/>
          <a:stretch>
            <a:fillRect/>
          </a:stretch>
        </p:blipFill>
        <p:spPr bwMode="auto">
          <a:xfrm>
            <a:off x="0" y="0"/>
            <a:ext cx="10001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895600"/>
            <a:ext cx="6400800" cy="1752600"/>
          </a:xfrm>
        </p:spPr>
        <p:txBody>
          <a:bodyPr/>
          <a:lstStyle>
            <a:lvl1pPr marL="0" indent="0" algn="ctr">
              <a:buFont typeface="Wingdings" pitchFamily="8" charset="2"/>
              <a:buNone/>
              <a:defRPr>
                <a:solidFill>
                  <a:srgbClr val="006666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863600" y="1393825"/>
            <a:ext cx="7594600" cy="1044575"/>
          </a:xfrm>
        </p:spPr>
        <p:txBody>
          <a:bodyPr/>
          <a:lstStyle>
            <a:lvl1pPr>
              <a:defRPr>
                <a:solidFill>
                  <a:srgbClr val="00666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iec/Podziękowan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6" descr="Leader baner.jpg"/>
          <p:cNvPicPr>
            <a:picLocks noChangeAspect="1"/>
          </p:cNvPicPr>
          <p:nvPr userDrawn="1"/>
        </p:nvPicPr>
        <p:blipFill>
          <a:blip r:embed="rId2" cstate="print"/>
          <a:srcRect r="1657"/>
          <a:stretch>
            <a:fillRect/>
          </a:stretch>
        </p:blipFill>
        <p:spPr bwMode="auto">
          <a:xfrm>
            <a:off x="0" y="0"/>
            <a:ext cx="1143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285852" y="5572140"/>
            <a:ext cx="7534620" cy="785818"/>
          </a:xfrm>
        </p:spPr>
        <p:txBody>
          <a:bodyPr>
            <a:normAutofit/>
          </a:bodyPr>
          <a:lstStyle>
            <a:lvl1pPr>
              <a:defRPr sz="4800" b="1"/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12" name="Symbol zastępczy obrazu 11"/>
          <p:cNvSpPr>
            <a:spLocks noGrp="1"/>
          </p:cNvSpPr>
          <p:nvPr>
            <p:ph type="pic" sz="quarter" idx="13"/>
          </p:nvPr>
        </p:nvSpPr>
        <p:spPr>
          <a:xfrm>
            <a:off x="1428728" y="285728"/>
            <a:ext cx="7429552" cy="5072098"/>
          </a:xfrm>
        </p:spPr>
        <p:txBody>
          <a:bodyPr/>
          <a:lstStyle/>
          <a:p>
            <a:pPr lvl="0"/>
            <a:endParaRPr lang="pl-PL" noProof="0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85EBAF-63FA-4226-A9CB-400CB51A1D1F}" type="datetimeFigureOut">
              <a:rPr lang="pl-PL"/>
              <a:pPr>
                <a:defRPr/>
              </a:pPr>
              <a:t>2016-09-16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29550D-2CBB-4C93-B703-D10B784E773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6" descr="Leader baner.jpg"/>
          <p:cNvPicPr>
            <a:picLocks noChangeAspect="1"/>
          </p:cNvPicPr>
          <p:nvPr/>
        </p:nvPicPr>
        <p:blipFill>
          <a:blip r:embed="rId2" cstate="print"/>
          <a:srcRect r="1657"/>
          <a:stretch>
            <a:fillRect/>
          </a:stretch>
        </p:blipFill>
        <p:spPr bwMode="auto">
          <a:xfrm>
            <a:off x="0" y="0"/>
            <a:ext cx="1143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14414" y="71414"/>
            <a:ext cx="7858180" cy="1346224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85852" y="1571612"/>
            <a:ext cx="7678636" cy="4786346"/>
          </a:xfrm>
        </p:spPr>
        <p:txBody>
          <a:bodyPr>
            <a:normAutofit/>
          </a:bodyPr>
          <a:lstStyle>
            <a:lvl1pPr>
              <a:buFontTx/>
              <a:buBlip>
                <a:blip r:embed="rId3"/>
              </a:buBlip>
              <a:defRPr/>
            </a:lvl1pPr>
            <a:lvl2pPr>
              <a:buFontTx/>
              <a:buBlip>
                <a:blip r:embed="rId4"/>
              </a:buBlip>
              <a:defRPr/>
            </a:lvl2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6AAC4-C988-4139-BA49-63CE92B8F485}" type="datetimeFigureOut">
              <a:rPr lang="pl-PL"/>
              <a:pPr>
                <a:defRPr/>
              </a:pPr>
              <a:t>2016-09-16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F2A1AA-4719-4106-B266-0998100D3F5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 bez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6" descr="Leader baner.jpg"/>
          <p:cNvPicPr>
            <a:picLocks noChangeAspect="1"/>
          </p:cNvPicPr>
          <p:nvPr/>
        </p:nvPicPr>
        <p:blipFill>
          <a:blip r:embed="rId2" cstate="print"/>
          <a:srcRect r="1657"/>
          <a:stretch>
            <a:fillRect/>
          </a:stretch>
        </p:blipFill>
        <p:spPr bwMode="auto">
          <a:xfrm>
            <a:off x="0" y="0"/>
            <a:ext cx="1143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14414" y="71414"/>
            <a:ext cx="7858180" cy="1346224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85852" y="1571612"/>
            <a:ext cx="7643866" cy="4786346"/>
          </a:xfrm>
        </p:spPr>
        <p:txBody>
          <a:bodyPr>
            <a:normAutofit/>
          </a:bodyPr>
          <a:lstStyle>
            <a:lvl1pPr>
              <a:buFontTx/>
              <a:buBlip>
                <a:blip r:embed="rId3"/>
              </a:buBlip>
              <a:defRPr/>
            </a:lvl1pPr>
            <a:lvl2pPr>
              <a:buFontTx/>
              <a:buBlip>
                <a:blip r:embed="rId4"/>
              </a:buBlip>
              <a:defRPr/>
            </a:lvl2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BECD2-39C7-411E-9183-0800A2E38CA1}" type="datetimeFigureOut">
              <a:rPr lang="pl-PL"/>
              <a:pPr>
                <a:defRPr/>
              </a:pPr>
              <a:t>2016-09-16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56F38-1C97-42B7-AC53-534819A2F60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6" descr="Leader baner.jpg"/>
          <p:cNvPicPr>
            <a:picLocks noChangeAspect="1"/>
          </p:cNvPicPr>
          <p:nvPr userDrawn="1"/>
        </p:nvPicPr>
        <p:blipFill>
          <a:blip r:embed="rId2" cstate="print"/>
          <a:srcRect r="1657"/>
          <a:stretch>
            <a:fillRect/>
          </a:stretch>
        </p:blipFill>
        <p:spPr bwMode="auto">
          <a:xfrm>
            <a:off x="0" y="0"/>
            <a:ext cx="1143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14414" y="142852"/>
            <a:ext cx="7772400" cy="707886"/>
          </a:xfrm>
        </p:spPr>
        <p:txBody>
          <a:bodyPr anchor="b">
            <a:normAutofit/>
          </a:bodyPr>
          <a:lstStyle>
            <a:lvl1pPr algn="ctr">
              <a:defRPr sz="4000" b="1" cap="all">
                <a:solidFill>
                  <a:srgbClr val="0070C0"/>
                </a:solidFill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214414" y="1857364"/>
            <a:ext cx="7772400" cy="857256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10" name="Symbol zastępczy obrazu 9"/>
          <p:cNvSpPr>
            <a:spLocks noGrp="1"/>
          </p:cNvSpPr>
          <p:nvPr>
            <p:ph type="pic" sz="quarter" idx="13"/>
          </p:nvPr>
        </p:nvSpPr>
        <p:spPr>
          <a:xfrm>
            <a:off x="1214414" y="2786058"/>
            <a:ext cx="7786742" cy="3571900"/>
          </a:xfrm>
        </p:spPr>
        <p:txBody>
          <a:bodyPr/>
          <a:lstStyle/>
          <a:p>
            <a:pPr lvl="0"/>
            <a:endParaRPr lang="pl-PL" noProof="0" dirty="0"/>
          </a:p>
        </p:txBody>
      </p:sp>
      <p:sp>
        <p:nvSpPr>
          <p:cNvPr id="6" name="Symbol zastępczy daty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5A9284-A911-43BD-8F67-37E812E91A48}" type="datetimeFigureOut">
              <a:rPr lang="pl-PL"/>
              <a:pPr>
                <a:defRPr/>
              </a:pPr>
              <a:t>2016-09-16</a:t>
            </a:fld>
            <a:endParaRPr lang="pl-PL"/>
          </a:p>
        </p:txBody>
      </p:sp>
      <p:sp>
        <p:nvSpPr>
          <p:cNvPr id="7" name="Symbol zastępczy stopki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Symbol zastępczy numeru slajdu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6A362C-6F43-4313-90FF-0C2718F1AF4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6" descr="Leader baner.jpg"/>
          <p:cNvPicPr>
            <a:picLocks noChangeAspect="1"/>
          </p:cNvPicPr>
          <p:nvPr userDrawn="1"/>
        </p:nvPicPr>
        <p:blipFill>
          <a:blip r:embed="rId2" cstate="print"/>
          <a:srcRect r="1657"/>
          <a:stretch>
            <a:fillRect/>
          </a:stretch>
        </p:blipFill>
        <p:spPr bwMode="auto">
          <a:xfrm>
            <a:off x="0" y="0"/>
            <a:ext cx="1143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285852" y="1571612"/>
            <a:ext cx="3714776" cy="4786346"/>
          </a:xfrm>
          <a:ln w="25400">
            <a:solidFill>
              <a:schemeClr val="accent1"/>
            </a:solidFill>
          </a:ln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143504" y="1571612"/>
            <a:ext cx="3714776" cy="4786346"/>
          </a:xfrm>
          <a:ln w="25400">
            <a:solidFill>
              <a:schemeClr val="accent1"/>
            </a:solidFill>
          </a:ln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9" name="Tytuł 1"/>
          <p:cNvSpPr>
            <a:spLocks noGrp="1"/>
          </p:cNvSpPr>
          <p:nvPr>
            <p:ph type="title"/>
          </p:nvPr>
        </p:nvSpPr>
        <p:spPr>
          <a:xfrm>
            <a:off x="1214414" y="71414"/>
            <a:ext cx="7858180" cy="1346224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6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A15133-3EB0-40A4-9218-45D0852EBE10}" type="datetimeFigureOut">
              <a:rPr lang="pl-PL"/>
              <a:pPr>
                <a:defRPr/>
              </a:pPr>
              <a:t>2016-09-16</a:t>
            </a:fld>
            <a:endParaRPr lang="pl-PL"/>
          </a:p>
        </p:txBody>
      </p:sp>
      <p:sp>
        <p:nvSpPr>
          <p:cNvPr id="7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A6B68F-352E-4AEC-87C7-831C72F1339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92B09-74A7-47EA-821C-9C0C4C0589CC}" type="datetimeFigureOut">
              <a:rPr lang="pl-PL"/>
              <a:pPr>
                <a:defRPr/>
              </a:pPr>
              <a:t>2016-09-16</a:t>
            </a:fld>
            <a:endParaRPr lang="pl-PL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9E863-25C4-4D78-8490-35B078F5781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6" descr="Leader baner.jpg"/>
          <p:cNvPicPr>
            <a:picLocks noChangeAspect="1"/>
          </p:cNvPicPr>
          <p:nvPr userDrawn="1"/>
        </p:nvPicPr>
        <p:blipFill>
          <a:blip r:embed="rId2" cstate="print"/>
          <a:srcRect r="1657"/>
          <a:stretch>
            <a:fillRect/>
          </a:stretch>
        </p:blipFill>
        <p:spPr bwMode="auto">
          <a:xfrm>
            <a:off x="0" y="0"/>
            <a:ext cx="1143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ytuł 1"/>
          <p:cNvSpPr>
            <a:spLocks noGrp="1"/>
          </p:cNvSpPr>
          <p:nvPr>
            <p:ph type="title"/>
          </p:nvPr>
        </p:nvSpPr>
        <p:spPr>
          <a:xfrm>
            <a:off x="1214414" y="71414"/>
            <a:ext cx="7858180" cy="1346224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65DCBA-0EFE-479F-9040-12ECA7641ABC}" type="datetimeFigureOut">
              <a:rPr lang="pl-PL"/>
              <a:pPr>
                <a:defRPr/>
              </a:pPr>
              <a:t>2016-09-16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184D3-374F-41B6-901D-F486214CC7D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43A79E-810F-4F56-9F1C-80303CE3184C}" type="datetimeFigureOut">
              <a:rPr lang="pl-PL"/>
              <a:pPr>
                <a:defRPr/>
              </a:pPr>
              <a:t>2016-09-16</a:t>
            </a:fld>
            <a:endParaRPr lang="pl-PL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4E100D-2B49-444E-B401-C053A8D0F0E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1428750" y="274638"/>
            <a:ext cx="72580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dirty="0" smtClean="0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1500188" y="1600200"/>
            <a:ext cx="718661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34021A2-64C3-4960-A329-3E5BE1F4B0A9}" type="datetimeFigureOut">
              <a:rPr lang="pl-PL"/>
              <a:pPr>
                <a:defRPr/>
              </a:pPr>
              <a:t>2016-09-16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14D18D3-CE40-479C-98F2-BB182C5B85B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01" r:id="rId1"/>
    <p:sldLayoutId id="2147485302" r:id="rId2"/>
    <p:sldLayoutId id="2147485303" r:id="rId3"/>
    <p:sldLayoutId id="2147485304" r:id="rId4"/>
    <p:sldLayoutId id="2147485305" r:id="rId5"/>
    <p:sldLayoutId id="2147485306" r:id="rId6"/>
    <p:sldLayoutId id="2147485295" r:id="rId7"/>
    <p:sldLayoutId id="2147485307" r:id="rId8"/>
    <p:sldLayoutId id="2147485296" r:id="rId9"/>
    <p:sldLayoutId id="2147485297" r:id="rId10"/>
    <p:sldLayoutId id="2147485298" r:id="rId11"/>
    <p:sldLayoutId id="2147485299" r:id="rId12"/>
    <p:sldLayoutId id="2147485300" r:id="rId13"/>
    <p:sldLayoutId id="2147485308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C0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Blip>
          <a:blip r:embed="rId17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Blip>
          <a:blip r:embed="rId18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Blip>
          <a:blip r:embed="rId19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20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/>
              <a:t>Rozwój przedsiębiorczości i tworzenie miejsc pracy na obszarach wiejskich objętych LSR w ramach PROW 2014-2020</a:t>
            </a:r>
          </a:p>
        </p:txBody>
      </p:sp>
      <p:sp>
        <p:nvSpPr>
          <p:cNvPr id="5" name="Podtytuł 4"/>
          <p:cNvSpPr>
            <a:spLocks noGrp="1"/>
          </p:cNvSpPr>
          <p:nvPr>
            <p:ph type="subTitle" idx="1"/>
          </p:nvPr>
        </p:nvSpPr>
        <p:spPr>
          <a:xfrm>
            <a:off x="539552" y="3284984"/>
            <a:ext cx="7920880" cy="1152128"/>
          </a:xfrm>
        </p:spPr>
        <p:txBody>
          <a:bodyPr>
            <a:normAutofit/>
          </a:bodyPr>
          <a:lstStyle/>
          <a:p>
            <a:pPr algn="l"/>
            <a:r>
              <a:rPr lang="pl-PL" sz="1600" dirty="0" smtClean="0"/>
              <a:t>Wymogi </a:t>
            </a:r>
            <a:r>
              <a:rPr lang="pl-PL" sz="1600" dirty="0"/>
              <a:t>prawne oraz wskaźnik ilości utworzonych miejsc </a:t>
            </a:r>
            <a:r>
              <a:rPr lang="pl-PL" sz="1600" dirty="0" smtClean="0"/>
              <a:t>pracy</a:t>
            </a:r>
          </a:p>
          <a:p>
            <a:pPr algn="l"/>
            <a:r>
              <a:rPr lang="pl-PL" sz="1600" dirty="0" smtClean="0"/>
              <a:t>Informacja </a:t>
            </a:r>
            <a:r>
              <a:rPr lang="pl-PL" sz="1600" dirty="0"/>
              <a:t>na temat zmian w rozporządzeniu dotyczącym poddziałania „Wsparcie na wdrażanie operacji w ramach LSR” objętego PROW 2014-2020 </a:t>
            </a:r>
          </a:p>
        </p:txBody>
      </p:sp>
      <p:sp>
        <p:nvSpPr>
          <p:cNvPr id="10244" name="Symbol zastępczy tekstu 7"/>
          <p:cNvSpPr>
            <a:spLocks noGrp="1"/>
          </p:cNvSpPr>
          <p:nvPr>
            <p:ph type="body" sz="quarter" idx="13"/>
          </p:nvPr>
        </p:nvSpPr>
        <p:spPr>
          <a:xfrm>
            <a:off x="107504" y="4581128"/>
            <a:ext cx="8858312" cy="637242"/>
          </a:xfrm>
        </p:spPr>
        <p:txBody>
          <a:bodyPr/>
          <a:lstStyle/>
          <a:p>
            <a:r>
              <a:rPr lang="pl-PL" dirty="0" smtClean="0"/>
              <a:t>Departament Rozwoju Obszarów Wiejskich</a:t>
            </a:r>
            <a:br>
              <a:rPr lang="pl-PL" dirty="0" smtClean="0"/>
            </a:br>
            <a:r>
              <a:rPr lang="pl-PL" dirty="0" smtClean="0"/>
              <a:t>Ministerstwo Rolnictwa i Rozwoju Wsi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Miejsca pracy w 249 LSR </a:t>
            </a:r>
            <a:br>
              <a:rPr lang="pl-PL" dirty="0" smtClean="0"/>
            </a:br>
            <a:r>
              <a:rPr lang="pl-PL" dirty="0" smtClean="0"/>
              <a:t>współfinansowanych wyłącznie z EFRROW</a:t>
            </a:r>
            <a:endParaRPr lang="pl-PL" dirty="0"/>
          </a:p>
        </p:txBody>
      </p:sp>
      <p:graphicFrame>
        <p:nvGraphicFramePr>
          <p:cNvPr id="10" name="Symbol zastępczy zawartości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2601906"/>
              </p:ext>
            </p:extLst>
          </p:nvPr>
        </p:nvGraphicFramePr>
        <p:xfrm>
          <a:off x="1285875" y="2060847"/>
          <a:ext cx="7102548" cy="390877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71978"/>
                <a:gridCol w="1105253"/>
                <a:gridCol w="1406686"/>
                <a:gridCol w="1406686"/>
                <a:gridCol w="1411945"/>
              </a:tblGrid>
              <a:tr h="1092906"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1" u="none" strike="noStrike" dirty="0">
                          <a:effectLst/>
                        </a:rPr>
                        <a:t>Województwo</a:t>
                      </a:r>
                      <a:endParaRPr lang="pl-P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27" marR="9027" marT="90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1" u="none" strike="noStrike" dirty="0">
                          <a:effectLst/>
                        </a:rPr>
                        <a:t>Liczba planowanych do utworzenia miejsc pracy</a:t>
                      </a:r>
                      <a:endParaRPr lang="pl-P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27" marR="9027" marT="90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1" u="none" strike="noStrike" dirty="0">
                          <a:effectLst/>
                        </a:rPr>
                        <a:t>Minimalna liczba planowanych do utworzenia miejsc pracy w LSR</a:t>
                      </a:r>
                      <a:endParaRPr lang="pl-P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27" marR="9027" marT="90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1" u="none" strike="noStrike" dirty="0">
                          <a:effectLst/>
                        </a:rPr>
                        <a:t>Średnia liczba planowanych do utworzenia miejsc pracy w LSR</a:t>
                      </a:r>
                      <a:endParaRPr lang="pl-P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27" marR="9027" marT="90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1" u="none" strike="noStrike" dirty="0">
                          <a:effectLst/>
                        </a:rPr>
                        <a:t>Maksymalna liczba planowanych do utworzenia miejsc pracy w LSR</a:t>
                      </a:r>
                      <a:endParaRPr lang="pl-P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27" marR="9027" marT="9027" marB="0" anchor="ctr"/>
                </a:tc>
              </a:tr>
              <a:tr h="175992"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1" u="none" strike="noStrike">
                          <a:effectLst/>
                        </a:rPr>
                        <a:t>Dolnośląskie</a:t>
                      </a:r>
                      <a:endParaRPr lang="pl-PL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27" marR="9027" marT="90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>
                          <a:effectLst/>
                        </a:rPr>
                        <a:t>653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27" marR="9027" marT="90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>
                          <a:effectLst/>
                        </a:rPr>
                        <a:t>18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27" marR="9027" marT="90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>
                          <a:effectLst/>
                        </a:rPr>
                        <a:t>44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27" marR="9027" marT="90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>
                          <a:effectLst/>
                        </a:rPr>
                        <a:t>77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27" marR="9027" marT="9027" marB="0" anchor="ctr"/>
                </a:tc>
              </a:tr>
              <a:tr h="175992"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1" u="none" strike="noStrike">
                          <a:effectLst/>
                        </a:rPr>
                        <a:t>Kujawsko-Pomorskie</a:t>
                      </a:r>
                      <a:endParaRPr lang="pl-PL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27" marR="9027" marT="90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>
                          <a:effectLst/>
                        </a:rPr>
                        <a:t>32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27" marR="9027" marT="90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>
                          <a:effectLst/>
                        </a:rPr>
                        <a:t>32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27" marR="9027" marT="90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>
                          <a:effectLst/>
                        </a:rPr>
                        <a:t>32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27" marR="9027" marT="90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>
                          <a:effectLst/>
                        </a:rPr>
                        <a:t>32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27" marR="9027" marT="9027" marB="0" anchor="ctr"/>
                </a:tc>
              </a:tr>
              <a:tr h="175992"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1" u="none" strike="noStrike">
                          <a:effectLst/>
                        </a:rPr>
                        <a:t>Lubelskie</a:t>
                      </a:r>
                      <a:endParaRPr lang="pl-PL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27" marR="9027" marT="90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>
                          <a:effectLst/>
                        </a:rPr>
                        <a:t>709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27" marR="9027" marT="90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>
                          <a:effectLst/>
                        </a:rPr>
                        <a:t>20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27" marR="9027" marT="90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>
                          <a:effectLst/>
                        </a:rPr>
                        <a:t>34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27" marR="9027" marT="90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>
                          <a:effectLst/>
                        </a:rPr>
                        <a:t>66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27" marR="9027" marT="9027" marB="0" anchor="ctr"/>
                </a:tc>
              </a:tr>
              <a:tr h="175992"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1" u="none" strike="noStrike">
                          <a:effectLst/>
                        </a:rPr>
                        <a:t>Lubuskie</a:t>
                      </a:r>
                      <a:endParaRPr lang="pl-PL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27" marR="9027" marT="90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>
                          <a:effectLst/>
                        </a:rPr>
                        <a:t>283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27" marR="9027" marT="90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>
                          <a:effectLst/>
                        </a:rPr>
                        <a:t>15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27" marR="9027" marT="90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>
                          <a:effectLst/>
                        </a:rPr>
                        <a:t>28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27" marR="9027" marT="90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>
                          <a:effectLst/>
                        </a:rPr>
                        <a:t>46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27" marR="9027" marT="9027" marB="0" anchor="ctr"/>
                </a:tc>
              </a:tr>
              <a:tr h="175992"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1" u="none" strike="noStrike">
                          <a:effectLst/>
                        </a:rPr>
                        <a:t>Łódzkie</a:t>
                      </a:r>
                      <a:endParaRPr lang="pl-PL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27" marR="9027" marT="90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>
                          <a:effectLst/>
                        </a:rPr>
                        <a:t>474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27" marR="9027" marT="90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>
                          <a:effectLst/>
                        </a:rPr>
                        <a:t>9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27" marR="9027" marT="90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>
                          <a:effectLst/>
                        </a:rPr>
                        <a:t>30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27" marR="9027" marT="90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>
                          <a:effectLst/>
                        </a:rPr>
                        <a:t>63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27" marR="9027" marT="9027" marB="0" anchor="ctr"/>
                </a:tc>
              </a:tr>
              <a:tr h="175992"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1" u="none" strike="noStrike">
                          <a:effectLst/>
                        </a:rPr>
                        <a:t>Małopolskie</a:t>
                      </a:r>
                      <a:endParaRPr lang="pl-PL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27" marR="9027" marT="90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>
                          <a:effectLst/>
                        </a:rPr>
                        <a:t>1 210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27" marR="9027" marT="90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>
                          <a:effectLst/>
                        </a:rPr>
                        <a:t>19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27" marR="9027" marT="90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>
                          <a:effectLst/>
                        </a:rPr>
                        <a:t>39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27" marR="9027" marT="90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>
                          <a:effectLst/>
                        </a:rPr>
                        <a:t>72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27" marR="9027" marT="9027" marB="0" anchor="ctr"/>
                </a:tc>
              </a:tr>
              <a:tr h="175992"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1" u="none" strike="noStrike">
                          <a:effectLst/>
                        </a:rPr>
                        <a:t>Mazowieckie</a:t>
                      </a:r>
                      <a:endParaRPr lang="pl-PL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27" marR="9027" marT="90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>
                          <a:effectLst/>
                        </a:rPr>
                        <a:t>1 160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27" marR="9027" marT="90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>
                          <a:effectLst/>
                        </a:rPr>
                        <a:t>10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27" marR="9027" marT="90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>
                          <a:effectLst/>
                        </a:rPr>
                        <a:t>41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27" marR="9027" marT="90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>
                          <a:effectLst/>
                        </a:rPr>
                        <a:t>84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27" marR="9027" marT="9027" marB="0" anchor="ctr"/>
                </a:tc>
              </a:tr>
              <a:tr h="175992"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1" u="none" strike="noStrike">
                          <a:effectLst/>
                        </a:rPr>
                        <a:t>Opolskie</a:t>
                      </a:r>
                      <a:endParaRPr lang="pl-PL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27" marR="9027" marT="90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>
                          <a:effectLst/>
                        </a:rPr>
                        <a:t>246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27" marR="9027" marT="90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 dirty="0">
                          <a:effectLst/>
                        </a:rPr>
                        <a:t>10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27" marR="9027" marT="90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>
                          <a:effectLst/>
                        </a:rPr>
                        <a:t>25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27" marR="9027" marT="90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>
                          <a:effectLst/>
                        </a:rPr>
                        <a:t>36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27" marR="9027" marT="9027" marB="0" anchor="ctr"/>
                </a:tc>
              </a:tr>
              <a:tr h="175992"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1" u="none" strike="noStrike">
                          <a:effectLst/>
                        </a:rPr>
                        <a:t>Podkarpackie</a:t>
                      </a:r>
                      <a:endParaRPr lang="pl-PL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27" marR="9027" marT="90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>
                          <a:effectLst/>
                        </a:rPr>
                        <a:t>832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27" marR="9027" marT="90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>
                          <a:effectLst/>
                        </a:rPr>
                        <a:t>14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27" marR="9027" marT="90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>
                          <a:effectLst/>
                        </a:rPr>
                        <a:t>32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27" marR="9027" marT="90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>
                          <a:effectLst/>
                        </a:rPr>
                        <a:t>83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27" marR="9027" marT="9027" marB="0" anchor="ctr"/>
                </a:tc>
              </a:tr>
              <a:tr h="175992"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1" u="none" strike="noStrike">
                          <a:effectLst/>
                        </a:rPr>
                        <a:t>Pomorskie</a:t>
                      </a:r>
                      <a:endParaRPr lang="pl-PL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27" marR="9027" marT="90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>
                          <a:effectLst/>
                        </a:rPr>
                        <a:t>441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27" marR="9027" marT="90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>
                          <a:effectLst/>
                        </a:rPr>
                        <a:t>15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27" marR="9027" marT="90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>
                          <a:effectLst/>
                        </a:rPr>
                        <a:t>34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27" marR="9027" marT="90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>
                          <a:effectLst/>
                        </a:rPr>
                        <a:t>50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27" marR="9027" marT="9027" marB="0" anchor="ctr"/>
                </a:tc>
              </a:tr>
              <a:tr h="175992"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1" u="none" strike="noStrike">
                          <a:effectLst/>
                        </a:rPr>
                        <a:t>Śląskie</a:t>
                      </a:r>
                      <a:endParaRPr lang="pl-PL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27" marR="9027" marT="90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>
                          <a:effectLst/>
                        </a:rPr>
                        <a:t>591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27" marR="9027" marT="90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>
                          <a:effectLst/>
                        </a:rPr>
                        <a:t>17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27" marR="9027" marT="90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>
                          <a:effectLst/>
                        </a:rPr>
                        <a:t>42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27" marR="9027" marT="90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>
                          <a:effectLst/>
                        </a:rPr>
                        <a:t>96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27" marR="9027" marT="9027" marB="0" anchor="ctr"/>
                </a:tc>
              </a:tr>
              <a:tr h="175992"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1" u="none" strike="noStrike">
                          <a:effectLst/>
                        </a:rPr>
                        <a:t>Świętokrzyskie</a:t>
                      </a:r>
                      <a:endParaRPr lang="pl-PL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27" marR="9027" marT="90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>
                          <a:effectLst/>
                        </a:rPr>
                        <a:t>494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27" marR="9027" marT="90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>
                          <a:effectLst/>
                        </a:rPr>
                        <a:t>16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27" marR="9027" marT="90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>
                          <a:effectLst/>
                        </a:rPr>
                        <a:t>29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27" marR="9027" marT="90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>
                          <a:effectLst/>
                        </a:rPr>
                        <a:t>46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27" marR="9027" marT="9027" marB="0" anchor="ctr"/>
                </a:tc>
              </a:tr>
              <a:tr h="175992"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1" u="none" strike="noStrike">
                          <a:effectLst/>
                        </a:rPr>
                        <a:t>Warmińsko-Mazurskie</a:t>
                      </a:r>
                      <a:endParaRPr lang="pl-PL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27" marR="9027" marT="90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>
                          <a:effectLst/>
                        </a:rPr>
                        <a:t>388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27" marR="9027" marT="90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>
                          <a:effectLst/>
                        </a:rPr>
                        <a:t>12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27" marR="9027" marT="90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>
                          <a:effectLst/>
                        </a:rPr>
                        <a:t>43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27" marR="9027" marT="90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>
                          <a:effectLst/>
                        </a:rPr>
                        <a:t>76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27" marR="9027" marT="9027" marB="0" anchor="ctr"/>
                </a:tc>
              </a:tr>
              <a:tr h="175992"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1" u="none" strike="noStrike">
                          <a:effectLst/>
                        </a:rPr>
                        <a:t>Wielkopolskie</a:t>
                      </a:r>
                      <a:endParaRPr lang="pl-PL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27" marR="9027" marT="90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>
                          <a:effectLst/>
                        </a:rPr>
                        <a:t>1 210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27" marR="9027" marT="90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>
                          <a:effectLst/>
                        </a:rPr>
                        <a:t>20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27" marR="9027" marT="90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>
                          <a:effectLst/>
                        </a:rPr>
                        <a:t>42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27" marR="9027" marT="90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>
                          <a:effectLst/>
                        </a:rPr>
                        <a:t>67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27" marR="9027" marT="9027" marB="0" anchor="ctr"/>
                </a:tc>
              </a:tr>
              <a:tr h="175992"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1" u="none" strike="noStrike">
                          <a:effectLst/>
                        </a:rPr>
                        <a:t>Zachodniopomorskie</a:t>
                      </a:r>
                      <a:endParaRPr lang="pl-PL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27" marR="9027" marT="90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>
                          <a:effectLst/>
                        </a:rPr>
                        <a:t>249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27" marR="9027" marT="90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>
                          <a:effectLst/>
                        </a:rPr>
                        <a:t>11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27" marR="9027" marT="90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>
                          <a:effectLst/>
                        </a:rPr>
                        <a:t>28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27" marR="9027" marT="90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>
                          <a:effectLst/>
                        </a:rPr>
                        <a:t>50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27" marR="9027" marT="9027" marB="0" anchor="ctr"/>
                </a:tc>
              </a:tr>
              <a:tr h="175992"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1" u="none" strike="noStrike" dirty="0">
                          <a:solidFill>
                            <a:srgbClr val="9B3937"/>
                          </a:solidFill>
                          <a:effectLst/>
                        </a:rPr>
                        <a:t>Razem/ogółem</a:t>
                      </a:r>
                      <a:endParaRPr lang="pl-PL" sz="1000" b="1" i="0" u="none" strike="noStrike" dirty="0">
                        <a:solidFill>
                          <a:srgbClr val="9B3937"/>
                        </a:solidFill>
                        <a:effectLst/>
                        <a:latin typeface="Calibri"/>
                      </a:endParaRPr>
                    </a:p>
                  </a:txBody>
                  <a:tcPr marL="9027" marR="9027" marT="90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1" u="none" strike="noStrike" dirty="0">
                          <a:solidFill>
                            <a:srgbClr val="9B3937"/>
                          </a:solidFill>
                          <a:effectLst/>
                        </a:rPr>
                        <a:t>8 972</a:t>
                      </a:r>
                      <a:endParaRPr lang="pl-PL" sz="1000" b="1" i="0" u="none" strike="noStrike" dirty="0">
                        <a:solidFill>
                          <a:srgbClr val="9B3937"/>
                        </a:solidFill>
                        <a:effectLst/>
                        <a:latin typeface="Calibri"/>
                      </a:endParaRPr>
                    </a:p>
                  </a:txBody>
                  <a:tcPr marL="9027" marR="9027" marT="90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1" u="none" strike="noStrike" dirty="0">
                          <a:solidFill>
                            <a:srgbClr val="9B3937"/>
                          </a:solidFill>
                          <a:effectLst/>
                        </a:rPr>
                        <a:t>9</a:t>
                      </a:r>
                      <a:endParaRPr lang="pl-PL" sz="1000" b="1" i="0" u="none" strike="noStrike" dirty="0">
                        <a:solidFill>
                          <a:srgbClr val="9B3937"/>
                        </a:solidFill>
                        <a:effectLst/>
                        <a:latin typeface="Calibri"/>
                      </a:endParaRPr>
                    </a:p>
                  </a:txBody>
                  <a:tcPr marL="9027" marR="9027" marT="90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1" u="none" strike="noStrike" dirty="0">
                          <a:solidFill>
                            <a:srgbClr val="9B3937"/>
                          </a:solidFill>
                          <a:effectLst/>
                        </a:rPr>
                        <a:t>36</a:t>
                      </a:r>
                      <a:endParaRPr lang="pl-PL" sz="1000" b="1" i="0" u="none" strike="noStrike" dirty="0">
                        <a:solidFill>
                          <a:srgbClr val="9B3937"/>
                        </a:solidFill>
                        <a:effectLst/>
                        <a:latin typeface="Calibri"/>
                      </a:endParaRPr>
                    </a:p>
                  </a:txBody>
                  <a:tcPr marL="9027" marR="9027" marT="90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1" u="none" strike="noStrike" dirty="0">
                          <a:solidFill>
                            <a:srgbClr val="9B3937"/>
                          </a:solidFill>
                          <a:effectLst/>
                        </a:rPr>
                        <a:t>96</a:t>
                      </a:r>
                      <a:endParaRPr lang="pl-PL" sz="1000" b="1" i="0" u="none" strike="noStrike" dirty="0">
                        <a:solidFill>
                          <a:srgbClr val="9B3937"/>
                        </a:solidFill>
                        <a:effectLst/>
                        <a:latin typeface="Calibri"/>
                      </a:endParaRPr>
                    </a:p>
                  </a:txBody>
                  <a:tcPr marL="9027" marR="9027" marT="9027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17083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Zmiany w rozporządzeniu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pl-PL" dirty="0" smtClean="0"/>
              <a:t>Powiaty, których siedziba lub oddział nie znajduje </a:t>
            </a:r>
            <a:r>
              <a:rPr lang="pl-PL" dirty="0"/>
              <a:t>się na obszarze wiejskim objętym </a:t>
            </a:r>
            <a:r>
              <a:rPr lang="pl-PL" dirty="0" smtClean="0"/>
              <a:t>LSR mogą ubiegać się o pomoc jeśli w </a:t>
            </a:r>
            <a:r>
              <a:rPr lang="pl-PL" dirty="0"/>
              <a:t>skład powiatu </a:t>
            </a:r>
            <a:r>
              <a:rPr lang="pl-PL" dirty="0" smtClean="0"/>
              <a:t>wchodzą </a:t>
            </a:r>
            <a:r>
              <a:rPr lang="pl-PL" dirty="0"/>
              <a:t>gminy, których obszar jest objęty </a:t>
            </a:r>
            <a:r>
              <a:rPr lang="pl-PL" dirty="0" smtClean="0"/>
              <a:t>LSR - wówczas operacje </a:t>
            </a:r>
            <a:r>
              <a:rPr lang="pl-PL" dirty="0"/>
              <a:t>zakładające inwestycje realizowane </a:t>
            </a:r>
            <a:r>
              <a:rPr lang="pl-PL" dirty="0" smtClean="0"/>
              <a:t>będą </a:t>
            </a:r>
            <a:r>
              <a:rPr lang="pl-PL" dirty="0"/>
              <a:t>na obszarze tych gmin, które są objęte </a:t>
            </a:r>
            <a:r>
              <a:rPr lang="pl-PL" dirty="0" smtClean="0"/>
              <a:t>LSR.</a:t>
            </a:r>
          </a:p>
          <a:p>
            <a:r>
              <a:rPr lang="pl-PL" dirty="0" smtClean="0"/>
              <a:t>Obowiązek </a:t>
            </a:r>
            <a:r>
              <a:rPr lang="pl-PL" dirty="0"/>
              <a:t>posiadania przez podmiot ubiegający się o przyznanie pomocy, już na etapie składania wniosku o przyznanie pomocy, ostatecznej decyzji o środowiskowych uwarunkowaniach, jeśli jest to wymagane przepisami </a:t>
            </a:r>
            <a:r>
              <a:rPr lang="pl-PL" dirty="0" smtClean="0"/>
              <a:t>odrębnymi </a:t>
            </a:r>
            <a:r>
              <a:rPr lang="pl-PL" sz="2100" dirty="0" smtClean="0"/>
              <a:t>(nie dotyczy premii)</a:t>
            </a:r>
            <a:r>
              <a:rPr lang="pl-PL" dirty="0" smtClean="0"/>
              <a:t>.</a:t>
            </a:r>
          </a:p>
          <a:p>
            <a:r>
              <a:rPr lang="pl-PL" dirty="0" smtClean="0"/>
              <a:t>Dodatkowy obowiązkowy element biznesplanu - </a:t>
            </a:r>
            <a:r>
              <a:rPr lang="pl-PL" dirty="0"/>
              <a:t>wskazanie celów pośrednich i końcowych, w tym zakładanego ilościowego i wartościowego poziomu sprzedaży produktów lub </a:t>
            </a:r>
            <a:r>
              <a:rPr lang="pl-PL" dirty="0" smtClean="0"/>
              <a:t>usług.</a:t>
            </a:r>
          </a:p>
          <a:p>
            <a:r>
              <a:rPr lang="pl-PL" dirty="0" smtClean="0"/>
              <a:t>Osoby </a:t>
            </a:r>
            <a:r>
              <a:rPr lang="pl-PL" dirty="0"/>
              <a:t>fizyczne jedynymi podmiotami, które mogą ubiegać się </a:t>
            </a:r>
            <a:r>
              <a:rPr lang="pl-PL" dirty="0" smtClean="0"/>
              <a:t>o premię.</a:t>
            </a:r>
          </a:p>
          <a:p>
            <a:r>
              <a:rPr lang="pl-PL" dirty="0" smtClean="0"/>
              <a:t>Pomoc </a:t>
            </a:r>
            <a:r>
              <a:rPr lang="pl-PL" dirty="0"/>
              <a:t>na operacje w zakresie podejmowania działalności gospodarczej ma charakter premii </a:t>
            </a:r>
            <a:r>
              <a:rPr lang="pl-PL" dirty="0" err="1"/>
              <a:t>nieinwestycyjnej</a:t>
            </a:r>
            <a:r>
              <a:rPr lang="pl-PL" dirty="0"/>
              <a:t>, </a:t>
            </a:r>
            <a:r>
              <a:rPr lang="pl-PL" dirty="0" smtClean="0"/>
              <a:t>dlatego wyłączono </a:t>
            </a:r>
            <a:r>
              <a:rPr lang="pl-PL" dirty="0"/>
              <a:t>ze zobowiązań umownych zobowiązanie do zachowania trwałości operacji zgodnie z art. 71 rozporządzenia nr </a:t>
            </a:r>
            <a:r>
              <a:rPr lang="pl-PL" dirty="0" smtClean="0"/>
              <a:t>1303/2013 oraz zachowania </a:t>
            </a:r>
            <a:r>
              <a:rPr lang="pl-PL" dirty="0"/>
              <a:t>konkurencyjnego trybu wyboru wykonawców</a:t>
            </a:r>
            <a:r>
              <a:rPr lang="pl-PL" dirty="0" smtClean="0"/>
              <a:t>.</a:t>
            </a:r>
          </a:p>
          <a:p>
            <a:r>
              <a:rPr lang="pl-PL" dirty="0" smtClean="0"/>
              <a:t>Warunek </a:t>
            </a:r>
            <a:r>
              <a:rPr lang="pl-PL" dirty="0"/>
              <a:t>posiadania siedziby na obszarze wiejskim objętym LSR nie ma zastosowania w stosunku do </a:t>
            </a:r>
            <a:r>
              <a:rPr lang="pl-PL" dirty="0" smtClean="0"/>
              <a:t>LGD.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198880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Zmiany w rozporządzeniu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pl-PL" dirty="0"/>
              <a:t>Brak możliwości przyznania pomocy następcy prawnemu LGD.</a:t>
            </a:r>
          </a:p>
          <a:p>
            <a:r>
              <a:rPr lang="pl-PL" dirty="0"/>
              <a:t>Wypłacenie pomocy na projekt grantowy, jeżeli obszar działalności kółka rolniczego i koła gospodyń wiejskich będącego jego wyodrębnioną jednostką organizacyjną, objęty jest obszarem wiejskim LSR, niezależnie od tego, czy siedziba kółka rolniczego znajduje się na tym obszarze.</a:t>
            </a:r>
          </a:p>
          <a:p>
            <a:r>
              <a:rPr lang="pl-PL" dirty="0"/>
              <a:t>Zniesienie zakazu wykonywania działalności gospodarczej przez </a:t>
            </a:r>
            <a:r>
              <a:rPr lang="pl-PL" dirty="0" err="1"/>
              <a:t>grantobiorcę</a:t>
            </a:r>
            <a:r>
              <a:rPr lang="pl-PL" dirty="0"/>
              <a:t> (czyli faktycznie kółko rolnicze), jeśli realizacja zadania, na które jest udzielany grant, nie jest związana z przedmiotem działalności gospodarczej prowadzonej przez kółko rolnicze, ale jest związana z przedmiotem działalności jego wyodrębnionej jednostki organizacyjnej (tj. koła gospodyń wiejskich).</a:t>
            </a:r>
          </a:p>
          <a:p>
            <a:r>
              <a:rPr lang="pl-PL" dirty="0"/>
              <a:t>Dokumenty potwierdzające przeprowadzenie wyboru </a:t>
            </a:r>
            <a:r>
              <a:rPr lang="pl-PL" dirty="0" err="1"/>
              <a:t>grantobiorców</a:t>
            </a:r>
            <a:r>
              <a:rPr lang="pl-PL" dirty="0"/>
              <a:t> w ramach projektu grantowego dołączane byłyby do wniosku o przyznanie pomocy, gdyż są one niezbędne do ustalenia spełnienia warunków przyznania pomocy.</a:t>
            </a:r>
          </a:p>
          <a:p>
            <a:r>
              <a:rPr lang="pl-PL" dirty="0"/>
              <a:t>Kosztem kwalifikowalnym, jaki LGD ponosi w ramach projektów grantowych, są wydatki poniesione przez LGD z tytułu udzielonych grantów.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026628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Zmiany w rozporządzeniu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pl-PL" dirty="0" smtClean="0"/>
              <a:t>W przypadku </a:t>
            </a:r>
            <a:r>
              <a:rPr lang="pl-PL" dirty="0"/>
              <a:t>operacji z zakresu podejmowania działalności gospodarczej, </a:t>
            </a:r>
            <a:r>
              <a:rPr lang="pl-PL" dirty="0" smtClean="0"/>
              <a:t>do </a:t>
            </a:r>
            <a:r>
              <a:rPr lang="pl-PL" dirty="0"/>
              <a:t>wniosku nie jest załączane zestawienie rzeczowo-finansowe </a:t>
            </a:r>
            <a:r>
              <a:rPr lang="pl-PL" dirty="0" smtClean="0"/>
              <a:t>operacji.</a:t>
            </a:r>
          </a:p>
          <a:p>
            <a:r>
              <a:rPr lang="pl-PL" dirty="0" smtClean="0"/>
              <a:t>Umożliwienie </a:t>
            </a:r>
            <a:r>
              <a:rPr lang="pl-PL" dirty="0"/>
              <a:t>beneficjentom dokonania płatności za dostawy, usługi lub roboty budowlane, a w przypadku projektów grantowych – dokonania płatności z tytułu udzielonych grantów, nie później niż do dnia złożenia wniosku o płatność lub usunięcia braków w tym </a:t>
            </a:r>
            <a:r>
              <a:rPr lang="pl-PL" dirty="0" smtClean="0"/>
              <a:t>wniosku.</a:t>
            </a:r>
          </a:p>
          <a:p>
            <a:r>
              <a:rPr lang="pl-PL" dirty="0" smtClean="0"/>
              <a:t>W </a:t>
            </a:r>
            <a:r>
              <a:rPr lang="pl-PL" dirty="0"/>
              <a:t>umowie o przyznaniu pomocy na projekt </a:t>
            </a:r>
            <a:r>
              <a:rPr lang="pl-PL" dirty="0" smtClean="0"/>
              <a:t>grantowy nie będzie zobowiązania </a:t>
            </a:r>
            <a:r>
              <a:rPr lang="pl-PL" dirty="0"/>
              <a:t>do zachowania zasady uczciwej konkurencji w procesie wyłaniania wykonawców poszczególnych </a:t>
            </a:r>
            <a:r>
              <a:rPr lang="pl-PL" dirty="0" smtClean="0"/>
              <a:t>zadań (dotyczy to </a:t>
            </a:r>
            <a:r>
              <a:rPr lang="pl-PL" dirty="0"/>
              <a:t>także </a:t>
            </a:r>
            <a:r>
              <a:rPr lang="pl-PL" dirty="0" err="1" smtClean="0"/>
              <a:t>grantobiorców</a:t>
            </a:r>
            <a:r>
              <a:rPr lang="pl-PL" dirty="0" smtClean="0"/>
              <a:t>, będących </a:t>
            </a:r>
            <a:r>
              <a:rPr lang="pl-PL" dirty="0"/>
              <a:t>realizatorami poszczególnych zadań (grantów) w ramach </a:t>
            </a:r>
            <a:r>
              <a:rPr lang="pl-PL" dirty="0" smtClean="0"/>
              <a:t>projektu).</a:t>
            </a:r>
          </a:p>
          <a:p>
            <a:r>
              <a:rPr lang="pl-PL" dirty="0" smtClean="0"/>
              <a:t>Limit </a:t>
            </a:r>
            <a:r>
              <a:rPr lang="pl-PL" dirty="0"/>
              <a:t>pomocy na beneficjenta, w przypadku wspólnej realizacji operacji albo realizacji operacji w ramach wykonywania działalności gospodarczej w formie spółki </a:t>
            </a:r>
            <a:r>
              <a:rPr lang="pl-PL" dirty="0" smtClean="0"/>
              <a:t>cywilnej </a:t>
            </a:r>
            <a:r>
              <a:rPr lang="pl-PL" dirty="0"/>
              <a:t>- </a:t>
            </a:r>
            <a:r>
              <a:rPr lang="pl-PL" dirty="0" smtClean="0"/>
              <a:t>pomniejszany o </a:t>
            </a:r>
            <a:r>
              <a:rPr lang="pl-PL" dirty="0"/>
              <a:t>kwotę stanowiącą iloczyn procentowego udziału każdego z tych podmiotów we wnioskowanej kwocie pomocy, wskazanego przez te podmioty we wniosku o przyznanie pomocy.</a:t>
            </a:r>
            <a:endParaRPr lang="pl-PL" dirty="0" smtClean="0"/>
          </a:p>
          <a:p>
            <a:r>
              <a:rPr lang="pl-PL" dirty="0" smtClean="0"/>
              <a:t>Wspólna realizacja </a:t>
            </a:r>
            <a:r>
              <a:rPr lang="pl-PL" dirty="0"/>
              <a:t>operacji </a:t>
            </a:r>
            <a:r>
              <a:rPr lang="pl-PL" dirty="0" smtClean="0"/>
              <a:t>- wyłączenie </a:t>
            </a:r>
            <a:r>
              <a:rPr lang="pl-PL" dirty="0"/>
              <a:t>z realizacji tego typu operacji podmiotów wykonujących działalność gospodarczą w formie spółki </a:t>
            </a:r>
            <a:r>
              <a:rPr lang="pl-PL" dirty="0" smtClean="0"/>
              <a:t>cywilnej.</a:t>
            </a:r>
          </a:p>
        </p:txBody>
      </p:sp>
    </p:spTree>
    <p:extLst>
      <p:ext uri="{BB962C8B-B14F-4D97-AF65-F5344CB8AC3E}">
        <p14:creationId xmlns:p14="http://schemas.microsoft.com/office/powerpoint/2010/main" val="17586477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Zmiany w rozporządzeniu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l-PL" dirty="0"/>
              <a:t>Wniosek o przyznanie pomocy dotyczący operacji niemieszczącej się w limicie środków przewidzianych na dany nabór, podlega rozpatrzeniu dopiero wówczas, gdy okaże się, że w ramach tego limitu jest możliwe przyznanie pomocy na tę operację, przy czym termin na rozpatrzenie tego wniosku rozpoczyna bieg od dnia, w którym okaże się, że w ramach limitu środków na dany nabór jest możliwe przyznanie pomocy na operację objętą tym wnioskiem.</a:t>
            </a:r>
          </a:p>
          <a:p>
            <a:r>
              <a:rPr lang="pl-PL" dirty="0"/>
              <a:t>Możliwość sporządzania poświadczeń odpisów dokumentów za zgodność z okazanym oryginałem także przez radcę prawnego i adwokata.</a:t>
            </a:r>
          </a:p>
          <a:p>
            <a:r>
              <a:rPr lang="pl-PL" dirty="0"/>
              <a:t>Kwoty kosztów kwalifikowalnych poniesionych w ramach realizacji operacji przez jednostkę sektora finansów publicznych w wysokości przekraczającej kwotę kosztów kwalifikowalnych określoną w umowie nie uwzględnia się przy ustalaniu wysokości kosztów kwalifikowalnych podlegających </a:t>
            </a:r>
            <a:r>
              <a:rPr lang="pl-PL"/>
              <a:t>refundacji</a:t>
            </a:r>
            <a:r>
              <a:rPr lang="pl-PL" smtClean="0"/>
              <a:t>.</a:t>
            </a:r>
          </a:p>
          <a:p>
            <a:pPr marL="0" indent="0">
              <a:buNone/>
            </a:pP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286417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ytuł 1"/>
          <p:cNvSpPr>
            <a:spLocks noGrp="1"/>
          </p:cNvSpPr>
          <p:nvPr>
            <p:ph type="title"/>
          </p:nvPr>
        </p:nvSpPr>
        <p:spPr>
          <a:xfrm>
            <a:off x="1214438" y="71438"/>
            <a:ext cx="7858125" cy="1346200"/>
          </a:xfrm>
        </p:spPr>
        <p:txBody>
          <a:bodyPr/>
          <a:lstStyle/>
          <a:p>
            <a:r>
              <a:rPr lang="pl-PL" b="1" smtClean="0"/>
              <a:t>Dziękuję</a:t>
            </a:r>
            <a:r>
              <a:rPr lang="pl-PL" smtClean="0"/>
              <a:t> </a:t>
            </a:r>
            <a:r>
              <a:rPr lang="pl-PL" b="1" smtClean="0"/>
              <a:t>za</a:t>
            </a:r>
            <a:r>
              <a:rPr lang="pl-PL" smtClean="0"/>
              <a:t> </a:t>
            </a:r>
            <a:r>
              <a:rPr lang="pl-PL" b="1" smtClean="0"/>
              <a:t>uwagę</a:t>
            </a:r>
          </a:p>
        </p:txBody>
      </p:sp>
      <p:pic>
        <p:nvPicPr>
          <p:cNvPr id="33795" name="Picture 3" descr="Poznań-Licheń-Inowrocław_22-2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33575" y="1571625"/>
            <a:ext cx="6383338" cy="47863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Rozwój przedsiębiorczości </a:t>
            </a:r>
            <a:br>
              <a:rPr lang="pl-PL" dirty="0" smtClean="0"/>
            </a:br>
            <a:r>
              <a:rPr lang="pl-PL" dirty="0" smtClean="0"/>
              <a:t>w LEADER 2014-2020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pl-PL" dirty="0" smtClean="0"/>
          </a:p>
          <a:p>
            <a:r>
              <a:rPr lang="pl-PL" dirty="0" smtClean="0"/>
              <a:t>Podejmowanie działalności gospodarczej</a:t>
            </a:r>
          </a:p>
          <a:p>
            <a:pPr lvl="8"/>
            <a:endParaRPr lang="pl-PL" dirty="0" smtClean="0"/>
          </a:p>
          <a:p>
            <a:r>
              <a:rPr lang="pl-PL" dirty="0" smtClean="0"/>
              <a:t>Tworzenie lub rozwój inkubatorów przetwórstwa lokalnego produktów rolnych</a:t>
            </a:r>
          </a:p>
          <a:p>
            <a:pPr lvl="8"/>
            <a:endParaRPr lang="pl-PL" dirty="0" smtClean="0"/>
          </a:p>
          <a:p>
            <a:r>
              <a:rPr lang="pl-PL" dirty="0" smtClean="0"/>
              <a:t>Rozwijanie działalności gospodarczej</a:t>
            </a:r>
          </a:p>
          <a:p>
            <a:pPr lvl="8"/>
            <a:endParaRPr lang="pl-PL" dirty="0" smtClean="0"/>
          </a:p>
          <a:p>
            <a:pPr lvl="1"/>
            <a:r>
              <a:rPr lang="pl-PL" dirty="0" smtClean="0"/>
              <a:t>w tym podnoszenie kompetencji osób realizujących operacje w tym zakresie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210113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Podejmowanie działalności gospodarczej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 smtClean="0"/>
              <a:t>Podmiot:</a:t>
            </a:r>
          </a:p>
          <a:p>
            <a:pPr lvl="1"/>
            <a:r>
              <a:rPr lang="pl-PL" dirty="0" smtClean="0"/>
              <a:t>nie jest ubezpieczony w KRUS</a:t>
            </a:r>
          </a:p>
          <a:p>
            <a:pPr lvl="1"/>
            <a:r>
              <a:rPr lang="pl-PL" dirty="0" smtClean="0"/>
              <a:t>nie wykonuje działalności gospodarczej od 2 lat</a:t>
            </a:r>
          </a:p>
          <a:p>
            <a:pPr lvl="1"/>
            <a:r>
              <a:rPr lang="pl-PL" dirty="0" smtClean="0"/>
              <a:t>nie otrzymał dotychczas pomocy w tym samym zakresie</a:t>
            </a:r>
          </a:p>
          <a:p>
            <a:pPr lvl="1"/>
            <a:r>
              <a:rPr lang="pl-PL" dirty="0" smtClean="0"/>
              <a:t>zakłada podjęcie działalności gospodarczej oraz:</a:t>
            </a:r>
          </a:p>
          <a:p>
            <a:pPr lvl="2"/>
            <a:r>
              <a:rPr lang="pl-PL" dirty="0" smtClean="0"/>
              <a:t>zgłoszenie do ZUS lub</a:t>
            </a:r>
          </a:p>
          <a:p>
            <a:pPr lvl="2"/>
            <a:r>
              <a:rPr lang="pl-PL" dirty="0" smtClean="0"/>
              <a:t>utworzenie co najmniej 1 miejsca pracy</a:t>
            </a:r>
          </a:p>
          <a:p>
            <a:pPr lvl="8"/>
            <a:endParaRPr lang="pl-PL" dirty="0" smtClean="0"/>
          </a:p>
          <a:p>
            <a:r>
              <a:rPr lang="pl-PL" dirty="0" smtClean="0"/>
              <a:t>koszty planowane do poniesienia mieszczą się w katalogu kosztów kwalifikowalnych</a:t>
            </a:r>
          </a:p>
          <a:p>
            <a:pPr lvl="8"/>
            <a:endParaRPr lang="pl-PL" dirty="0" smtClean="0"/>
          </a:p>
          <a:p>
            <a:r>
              <a:rPr lang="pl-PL" dirty="0" smtClean="0"/>
              <a:t>biznesplan jest racjonalny i uzasadniony, a suma kosztów planowanych do poniesienia jest nie niższa niż 70% kwoty pomocy</a:t>
            </a:r>
          </a:p>
          <a:p>
            <a:pPr lvl="2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582793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Podejmowanie działalności gospodarczej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l-PL" dirty="0" smtClean="0"/>
              <a:t>Wypłata premii</a:t>
            </a:r>
          </a:p>
          <a:p>
            <a:pPr lvl="1"/>
            <a:r>
              <a:rPr lang="pl-PL" sz="2200" dirty="0" smtClean="0">
                <a:solidFill>
                  <a:prstClr val="black"/>
                </a:solidFill>
              </a:rPr>
              <a:t>I transza – 80% premii (złożenie WOP w terminie 3 m-</a:t>
            </a:r>
            <a:r>
              <a:rPr lang="pl-PL" sz="2200" dirty="0" err="1" smtClean="0">
                <a:solidFill>
                  <a:prstClr val="black"/>
                </a:solidFill>
              </a:rPr>
              <a:t>cy</a:t>
            </a:r>
            <a:r>
              <a:rPr lang="pl-PL" sz="2200" dirty="0" smtClean="0">
                <a:solidFill>
                  <a:prstClr val="black"/>
                </a:solidFill>
              </a:rPr>
              <a:t> od zawarcia umowy)</a:t>
            </a:r>
          </a:p>
          <a:p>
            <a:pPr lvl="1"/>
            <a:r>
              <a:rPr lang="pl-PL" sz="2200" dirty="0" smtClean="0">
                <a:solidFill>
                  <a:prstClr val="black"/>
                </a:solidFill>
              </a:rPr>
              <a:t>II transza – 20% premii (złożenie WOP po spełnieniu warunków wypłaty, lecz nie później niż 2 lata od zawarcia umowy i nie później niż 31 XII 2022)</a:t>
            </a:r>
            <a:endParaRPr lang="pl-PL" sz="2200" dirty="0">
              <a:solidFill>
                <a:prstClr val="black"/>
              </a:solidFill>
            </a:endParaRPr>
          </a:p>
          <a:p>
            <a:pPr lvl="0"/>
            <a:endParaRPr lang="pl-PL" dirty="0" smtClean="0">
              <a:solidFill>
                <a:prstClr val="black"/>
              </a:solidFill>
            </a:endParaRPr>
          </a:p>
          <a:p>
            <a:pPr lvl="0"/>
            <a:r>
              <a:rPr lang="pl-PL" dirty="0" smtClean="0">
                <a:solidFill>
                  <a:prstClr val="black"/>
                </a:solidFill>
              </a:rPr>
              <a:t>Wypłata I transzy – warunki:</a:t>
            </a:r>
          </a:p>
          <a:p>
            <a:pPr lvl="1"/>
            <a:r>
              <a:rPr lang="pl-PL" dirty="0" smtClean="0">
                <a:solidFill>
                  <a:prstClr val="black"/>
                </a:solidFill>
              </a:rPr>
              <a:t>podjęcie we </a:t>
            </a:r>
            <a:r>
              <a:rPr lang="pl-PL" dirty="0">
                <a:solidFill>
                  <a:prstClr val="black"/>
                </a:solidFill>
              </a:rPr>
              <a:t>własnym imieniu </a:t>
            </a:r>
            <a:r>
              <a:rPr lang="pl-PL" dirty="0" smtClean="0">
                <a:solidFill>
                  <a:prstClr val="black"/>
                </a:solidFill>
              </a:rPr>
              <a:t>działalności gospodarczej; </a:t>
            </a:r>
          </a:p>
          <a:p>
            <a:pPr lvl="1"/>
            <a:r>
              <a:rPr lang="pl-PL" dirty="0" smtClean="0">
                <a:solidFill>
                  <a:prstClr val="black"/>
                </a:solidFill>
              </a:rPr>
              <a:t>zgłoszenie </a:t>
            </a:r>
            <a:r>
              <a:rPr lang="pl-PL" dirty="0">
                <a:solidFill>
                  <a:prstClr val="black"/>
                </a:solidFill>
              </a:rPr>
              <a:t>działalności gospodarczej do rejestru CEIDG; </a:t>
            </a:r>
          </a:p>
          <a:p>
            <a:pPr lvl="1"/>
            <a:r>
              <a:rPr lang="pl-PL" dirty="0" smtClean="0">
                <a:solidFill>
                  <a:prstClr val="black"/>
                </a:solidFill>
              </a:rPr>
              <a:t>zgłoszenie działalności gospodarczej do rejestru działalności regulowanej </a:t>
            </a:r>
            <a:r>
              <a:rPr lang="pl-PL" sz="1800" dirty="0" smtClean="0">
                <a:solidFill>
                  <a:prstClr val="black"/>
                </a:solidFill>
              </a:rPr>
              <a:t>(jeśli dotyczy)</a:t>
            </a:r>
            <a:r>
              <a:rPr lang="pl-PL" dirty="0" smtClean="0">
                <a:solidFill>
                  <a:prstClr val="black"/>
                </a:solidFill>
              </a:rPr>
              <a:t>;</a:t>
            </a:r>
          </a:p>
          <a:p>
            <a:pPr lvl="1"/>
            <a:r>
              <a:rPr lang="pl-PL" dirty="0" smtClean="0">
                <a:solidFill>
                  <a:prstClr val="black"/>
                </a:solidFill>
              </a:rPr>
              <a:t>zgłoszenie </a:t>
            </a:r>
            <a:r>
              <a:rPr lang="pl-PL" dirty="0">
                <a:solidFill>
                  <a:prstClr val="black"/>
                </a:solidFill>
              </a:rPr>
              <a:t>się do ubezpieczeń </a:t>
            </a:r>
            <a:r>
              <a:rPr lang="pl-PL" dirty="0" smtClean="0">
                <a:solidFill>
                  <a:prstClr val="black"/>
                </a:solidFill>
              </a:rPr>
              <a:t>społecznych;</a:t>
            </a:r>
          </a:p>
          <a:p>
            <a:pPr lvl="1"/>
            <a:r>
              <a:rPr lang="pl-PL" dirty="0" smtClean="0">
                <a:solidFill>
                  <a:prstClr val="black"/>
                </a:solidFill>
              </a:rPr>
              <a:t>uzyskanie pozwoleń, zezwoleń </a:t>
            </a:r>
            <a:r>
              <a:rPr lang="pl-PL" dirty="0">
                <a:solidFill>
                  <a:prstClr val="black"/>
                </a:solidFill>
              </a:rPr>
              <a:t>i </a:t>
            </a:r>
            <a:r>
              <a:rPr lang="pl-PL" dirty="0" smtClean="0">
                <a:solidFill>
                  <a:prstClr val="black"/>
                </a:solidFill>
              </a:rPr>
              <a:t>innych </a:t>
            </a:r>
            <a:r>
              <a:rPr lang="pl-PL" dirty="0" smtClean="0">
                <a:solidFill>
                  <a:prstClr val="black"/>
                </a:solidFill>
              </a:rPr>
              <a:t>decyzji wymaganych do realizacji inwestycji;</a:t>
            </a:r>
            <a:endParaRPr lang="pl-PL" dirty="0" smtClean="0">
              <a:solidFill>
                <a:prstClr val="black"/>
              </a:solidFill>
            </a:endParaRPr>
          </a:p>
          <a:p>
            <a:pPr lvl="1"/>
            <a:r>
              <a:rPr lang="pl-PL" dirty="0" smtClean="0">
                <a:solidFill>
                  <a:prstClr val="black"/>
                </a:solidFill>
              </a:rPr>
              <a:t>zrealizowanie </a:t>
            </a:r>
            <a:r>
              <a:rPr lang="pl-PL" dirty="0">
                <a:solidFill>
                  <a:prstClr val="black"/>
                </a:solidFill>
              </a:rPr>
              <a:t>lub </a:t>
            </a:r>
            <a:r>
              <a:rPr lang="pl-PL" dirty="0" smtClean="0">
                <a:solidFill>
                  <a:prstClr val="black"/>
                </a:solidFill>
              </a:rPr>
              <a:t>realizacja zobowiązań określonych </a:t>
            </a:r>
            <a:r>
              <a:rPr lang="pl-PL" dirty="0">
                <a:solidFill>
                  <a:prstClr val="black"/>
                </a:solidFill>
              </a:rPr>
              <a:t>w umowie</a:t>
            </a:r>
            <a:r>
              <a:rPr lang="pl-PL" dirty="0" smtClean="0">
                <a:solidFill>
                  <a:prstClr val="black"/>
                </a:solidFill>
              </a:rPr>
              <a:t>;</a:t>
            </a:r>
          </a:p>
          <a:p>
            <a:pPr lvl="1"/>
            <a:r>
              <a:rPr lang="pl-PL" dirty="0" smtClean="0">
                <a:solidFill>
                  <a:prstClr val="black"/>
                </a:solidFill>
              </a:rPr>
              <a:t>złożenie wniosku </a:t>
            </a:r>
            <a:r>
              <a:rPr lang="pl-PL" dirty="0">
                <a:solidFill>
                  <a:prstClr val="black"/>
                </a:solidFill>
              </a:rPr>
              <a:t>o płatność w </a:t>
            </a:r>
            <a:r>
              <a:rPr lang="pl-PL" dirty="0" smtClean="0">
                <a:solidFill>
                  <a:prstClr val="black"/>
                </a:solidFill>
              </a:rPr>
              <a:t>terminie.</a:t>
            </a:r>
            <a:endParaRPr lang="pl-PL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endParaRPr lang="pl-PL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pl-PL" dirty="0" smtClean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611177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Podejmowanie działalności gospodarczej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Wypłata </a:t>
            </a:r>
            <a:r>
              <a:rPr lang="pl-PL" dirty="0" smtClean="0"/>
              <a:t>II </a:t>
            </a:r>
            <a:r>
              <a:rPr lang="pl-PL" dirty="0"/>
              <a:t>transzy – warunki</a:t>
            </a:r>
            <a:r>
              <a:rPr lang="pl-PL" dirty="0" smtClean="0"/>
              <a:t>:</a:t>
            </a:r>
          </a:p>
          <a:p>
            <a:pPr lvl="1"/>
            <a:r>
              <a:rPr lang="pl-PL" dirty="0" smtClean="0"/>
              <a:t>zrealizowanie operacji </a:t>
            </a:r>
            <a:r>
              <a:rPr lang="pl-PL" dirty="0"/>
              <a:t>zgodnie z </a:t>
            </a:r>
            <a:r>
              <a:rPr lang="pl-PL" dirty="0" smtClean="0"/>
              <a:t>biznesplanem;</a:t>
            </a:r>
          </a:p>
          <a:p>
            <a:pPr lvl="1"/>
            <a:r>
              <a:rPr lang="pl-PL" dirty="0" smtClean="0"/>
              <a:t>utworzenie miejsc pracy </a:t>
            </a:r>
            <a:r>
              <a:rPr lang="pl-PL" sz="1400" dirty="0" smtClean="0"/>
              <a:t>(ZUS)</a:t>
            </a:r>
            <a:r>
              <a:rPr lang="pl-PL" dirty="0" smtClean="0"/>
              <a:t>;</a:t>
            </a:r>
          </a:p>
          <a:p>
            <a:pPr lvl="1"/>
            <a:r>
              <a:rPr lang="pl-PL" dirty="0" smtClean="0"/>
              <a:t>zrealizowanie </a:t>
            </a:r>
            <a:r>
              <a:rPr lang="pl-PL" dirty="0"/>
              <a:t>lub </a:t>
            </a:r>
            <a:r>
              <a:rPr lang="pl-PL" dirty="0" smtClean="0"/>
              <a:t>realizacja zobowiązań określonych </a:t>
            </a:r>
            <a:r>
              <a:rPr lang="pl-PL" dirty="0"/>
              <a:t>w umowie</a:t>
            </a:r>
            <a:r>
              <a:rPr lang="pl-PL" dirty="0" smtClean="0"/>
              <a:t>;</a:t>
            </a:r>
          </a:p>
          <a:p>
            <a:pPr lvl="1"/>
            <a:r>
              <a:rPr lang="pl-PL" dirty="0" smtClean="0"/>
              <a:t>udokumentowanie zrealizowania </a:t>
            </a:r>
            <a:r>
              <a:rPr lang="pl-PL" dirty="0"/>
              <a:t>operacji</a:t>
            </a:r>
            <a:r>
              <a:rPr lang="pl-PL" dirty="0" smtClean="0"/>
              <a:t>;</a:t>
            </a:r>
          </a:p>
          <a:p>
            <a:pPr lvl="1"/>
            <a:r>
              <a:rPr lang="pl-PL" dirty="0" smtClean="0"/>
              <a:t>złożenie wniosku </a:t>
            </a:r>
            <a:r>
              <a:rPr lang="pl-PL" dirty="0"/>
              <a:t>o płatność drugiej </a:t>
            </a:r>
            <a:r>
              <a:rPr lang="pl-PL" dirty="0" smtClean="0"/>
              <a:t>transzy.</a:t>
            </a:r>
            <a:endParaRPr lang="pl-PL" dirty="0"/>
          </a:p>
          <a:p>
            <a:pPr marL="0" indent="0">
              <a:buNone/>
            </a:pPr>
            <a:endParaRPr lang="pl-PL" dirty="0" smtClean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64544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Tworzenie lub rozwój inkubatorów przetwórstwa lokalnego produktów </a:t>
            </a:r>
            <a:r>
              <a:rPr lang="pl-PL" dirty="0" smtClean="0"/>
              <a:t>rolnych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l-PL" dirty="0" smtClean="0"/>
              <a:t>Przedsiębiorstwo spożywcze</a:t>
            </a:r>
          </a:p>
          <a:p>
            <a:pPr lvl="3"/>
            <a:r>
              <a:rPr lang="pl-PL" dirty="0" smtClean="0"/>
              <a:t>W rozumieniu art. 3 pkt 2 rozporządzenia (WE) nr 178/2002</a:t>
            </a:r>
          </a:p>
          <a:p>
            <a:pPr lvl="1"/>
            <a:r>
              <a:rPr lang="pl-PL" dirty="0" smtClean="0"/>
              <a:t>w którym wykonywana jest działalność w zakresie produkcji, przetwarzania lub dystrybucji żywności pochodzenia roślinnego lub zwierzęcego lub wprowadzania tej żywności na rynek</a:t>
            </a:r>
          </a:p>
          <a:p>
            <a:pPr lvl="2"/>
            <a:r>
              <a:rPr lang="pl-PL" dirty="0" smtClean="0"/>
              <a:t>przy czym podstawą działalności jest przetwarzanie żywności</a:t>
            </a:r>
          </a:p>
          <a:p>
            <a:pPr lvl="2"/>
            <a:endParaRPr lang="pl-PL" dirty="0"/>
          </a:p>
          <a:p>
            <a:pPr lvl="3"/>
            <a:r>
              <a:rPr lang="pl-PL" dirty="0" smtClean="0"/>
              <a:t>Beneficjent nie musi być przedsiębiorcą</a:t>
            </a:r>
          </a:p>
          <a:p>
            <a:pPr lvl="3"/>
            <a:r>
              <a:rPr lang="pl-PL" dirty="0" smtClean="0"/>
              <a:t>Z inkubatora korzystają podmioty inne niż beneficjent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27449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Rozwijanie działalności gospodarczej</a:t>
            </a:r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dirty="0" smtClean="0"/>
              <a:t>Podmiot:</a:t>
            </a:r>
          </a:p>
          <a:p>
            <a:pPr lvl="1"/>
            <a:r>
              <a:rPr lang="pl-PL" dirty="0" smtClean="0"/>
              <a:t>w okresie ostatnich 3 lat wykonuje działalność co najmniej przez 365 dni</a:t>
            </a:r>
          </a:p>
          <a:p>
            <a:pPr lvl="1"/>
            <a:r>
              <a:rPr lang="pl-PL" dirty="0" smtClean="0"/>
              <a:t>zakłada utworzenie co najmniej 1 miejsca pracy i utrzymanie zwiększonego poziomu zatrudnienia przez 3 lata</a:t>
            </a:r>
          </a:p>
          <a:p>
            <a:pPr lvl="3"/>
            <a:r>
              <a:rPr lang="pl-PL" dirty="0" smtClean="0"/>
              <a:t>Gdy pomoc równa 25 tys. PLN lub więcej</a:t>
            </a:r>
          </a:p>
          <a:p>
            <a:pPr lvl="1"/>
            <a:r>
              <a:rPr lang="pl-PL" dirty="0" smtClean="0"/>
              <a:t>nie otrzymał dotychczas pomocy na podejmowanie działalności gospodarczej</a:t>
            </a:r>
          </a:p>
          <a:p>
            <a:pPr lvl="2"/>
            <a:r>
              <a:rPr lang="pl-PL" dirty="0" smtClean="0"/>
              <a:t>chyba że upłynęły 2 lata</a:t>
            </a:r>
          </a:p>
          <a:p>
            <a:pPr lvl="1"/>
            <a:r>
              <a:rPr lang="pl-PL" dirty="0" smtClean="0"/>
              <a:t>nie otrzymał pomocy na tworzenie lub rozwój inkubatora przetwórstwa lokalnego produktów rolnych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697943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Podejmowanie i rozwijanie dz. g.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l-PL" dirty="0" smtClean="0"/>
              <a:t>Konieczność osiągnięcia </a:t>
            </a:r>
            <a:r>
              <a:rPr lang="pl-PL" dirty="0"/>
              <a:t>co najmniej </a:t>
            </a:r>
            <a:r>
              <a:rPr lang="pl-PL" b="1" dirty="0"/>
              <a:t>30%</a:t>
            </a:r>
            <a:r>
              <a:rPr lang="pl-PL" dirty="0"/>
              <a:t> zakładanego w biznesplanie, </a:t>
            </a:r>
            <a:r>
              <a:rPr lang="pl-PL" dirty="0" smtClean="0"/>
              <a:t>ilościowego </a:t>
            </a:r>
            <a:r>
              <a:rPr lang="pl-PL" dirty="0"/>
              <a:t>lub wartościowego poziomu sprzedaży produktów lub usług do dnia, w którym upłynie rok od dnia wypłaty drugiej transzy </a:t>
            </a:r>
            <a:r>
              <a:rPr lang="pl-PL" dirty="0" smtClean="0"/>
              <a:t>pomocy/płatności końcowej.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993491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Tworzenie miejsc pracy </a:t>
            </a:r>
            <a:br>
              <a:rPr lang="pl-PL" smtClean="0"/>
            </a:br>
            <a:r>
              <a:rPr lang="pl-PL" smtClean="0"/>
              <a:t>w ramach LEADER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 smtClean="0"/>
              <a:t>PROW 2014-2020:</a:t>
            </a:r>
          </a:p>
          <a:p>
            <a:pPr lvl="1"/>
            <a:r>
              <a:rPr lang="pl-PL" dirty="0" smtClean="0"/>
              <a:t>T23 Miejsca pracy utworzone w ramach projektów otrzymujących wsparcie (Leader) (P6B)</a:t>
            </a:r>
          </a:p>
          <a:p>
            <a:pPr lvl="2"/>
            <a:r>
              <a:rPr lang="pl-PL" dirty="0" smtClean="0"/>
              <a:t> </a:t>
            </a:r>
            <a:r>
              <a:rPr lang="pl-PL" dirty="0" smtClean="0">
                <a:solidFill>
                  <a:srgbClr val="FF0000"/>
                </a:solidFill>
              </a:rPr>
              <a:t>5 943</a:t>
            </a:r>
          </a:p>
          <a:p>
            <a:pPr lvl="2"/>
            <a:endParaRPr lang="pl-PL" dirty="0" smtClean="0"/>
          </a:p>
          <a:p>
            <a:pPr marL="914400" lvl="2" indent="0">
              <a:buNone/>
            </a:pPr>
            <a:r>
              <a:rPr lang="pl-PL" dirty="0" smtClean="0"/>
              <a:t>…..</a:t>
            </a:r>
          </a:p>
          <a:p>
            <a:r>
              <a:rPr lang="pl-PL" dirty="0" err="1" smtClean="0"/>
              <a:t>LSR’y</a:t>
            </a:r>
            <a:r>
              <a:rPr lang="pl-PL" dirty="0" smtClean="0"/>
              <a:t>:</a:t>
            </a:r>
          </a:p>
          <a:p>
            <a:pPr lvl="1"/>
            <a:r>
              <a:rPr lang="pl-PL" dirty="0" smtClean="0"/>
              <a:t>łącznie </a:t>
            </a:r>
            <a:r>
              <a:rPr lang="pl-PL" dirty="0" smtClean="0">
                <a:solidFill>
                  <a:srgbClr val="FF0000"/>
                </a:solidFill>
              </a:rPr>
              <a:t>10 823</a:t>
            </a:r>
          </a:p>
          <a:p>
            <a:pPr lvl="2"/>
            <a:r>
              <a:rPr lang="pl-PL" dirty="0" smtClean="0"/>
              <a:t> w tym </a:t>
            </a:r>
            <a:r>
              <a:rPr lang="pl-PL" dirty="0" smtClean="0">
                <a:solidFill>
                  <a:srgbClr val="FF0000"/>
                </a:solidFill>
              </a:rPr>
              <a:t>8 972 </a:t>
            </a:r>
            <a:r>
              <a:rPr lang="pl-PL" dirty="0" smtClean="0"/>
              <a:t>w 249 LSR współfinansowanych wyłącznie z EFRROW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055724"/>
      </p:ext>
    </p:extLst>
  </p:cSld>
  <p:clrMapOvr>
    <a:masterClrMapping/>
  </p:clrMapOvr>
</p:sld>
</file>

<file path=ppt/theme/theme1.xml><?xml version="1.0" encoding="utf-8"?>
<a:theme xmlns:a="http://schemas.openxmlformats.org/drawingml/2006/main" name="Leader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Leader</Template>
  <TotalTime>7892</TotalTime>
  <Words>1264</Words>
  <Application>Microsoft Office PowerPoint</Application>
  <PresentationFormat>Pokaz na ekranie (4:3)</PresentationFormat>
  <Paragraphs>183</Paragraphs>
  <Slides>15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16" baseType="lpstr">
      <vt:lpstr>Leader</vt:lpstr>
      <vt:lpstr>Rozwój przedsiębiorczości i tworzenie miejsc pracy na obszarach wiejskich objętych LSR w ramach PROW 2014-2020</vt:lpstr>
      <vt:lpstr>Rozwój przedsiębiorczości  w LEADER 2014-2020</vt:lpstr>
      <vt:lpstr>Podejmowanie działalności gospodarczej</vt:lpstr>
      <vt:lpstr>Podejmowanie działalności gospodarczej</vt:lpstr>
      <vt:lpstr>Podejmowanie działalności gospodarczej</vt:lpstr>
      <vt:lpstr>Tworzenie lub rozwój inkubatorów przetwórstwa lokalnego produktów rolnych</vt:lpstr>
      <vt:lpstr>Rozwijanie działalności gospodarczej</vt:lpstr>
      <vt:lpstr>Podejmowanie i rozwijanie dz. g.</vt:lpstr>
      <vt:lpstr>Tworzenie miejsc pracy  w ramach LEADER</vt:lpstr>
      <vt:lpstr>Miejsca pracy w 249 LSR  współfinansowanych wyłącznie z EFRROW</vt:lpstr>
      <vt:lpstr>Zmiany w rozporządzeniu</vt:lpstr>
      <vt:lpstr>Zmiany w rozporządzeniu</vt:lpstr>
      <vt:lpstr>Zmiany w rozporządzeniu</vt:lpstr>
      <vt:lpstr>Zmiany w rozporządzeniu</vt:lpstr>
      <vt:lpstr>Dziękuję za uwagę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Podejście Leader</dc:title>
  <dc:creator>ltom</dc:creator>
  <cp:lastModifiedBy>Gierulska Joanna</cp:lastModifiedBy>
  <cp:revision>750</cp:revision>
  <dcterms:created xsi:type="dcterms:W3CDTF">2009-06-02T12:46:28Z</dcterms:created>
  <dcterms:modified xsi:type="dcterms:W3CDTF">2016-09-16T10:20:48Z</dcterms:modified>
</cp:coreProperties>
</file>